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63" r:id="rId9"/>
    <p:sldId id="269" r:id="rId10"/>
    <p:sldId id="261" r:id="rId11"/>
    <p:sldId id="267" r:id="rId12"/>
    <p:sldId id="266" r:id="rId13"/>
    <p:sldId id="262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823" autoAdjust="0"/>
  </p:normalViewPr>
  <p:slideViewPr>
    <p:cSldViewPr snapToGrid="0">
      <p:cViewPr>
        <p:scale>
          <a:sx n="70" d="100"/>
          <a:sy n="70" d="100"/>
        </p:scale>
        <p:origin x="73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0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6B96-2E26-43BB-9944-ED1C17DCDD2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9CD9-020E-4E79-B0CE-4BC71CF04E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32452"/>
            <a:ext cx="9144000" cy="1747424"/>
          </a:xfrm>
        </p:spPr>
        <p:txBody>
          <a:bodyPr>
            <a:normAutofit/>
          </a:bodyPr>
          <a:lstStyle/>
          <a:p>
            <a:r>
              <a:rPr lang="es-PE" dirty="0" smtClean="0"/>
              <a:t>PROGRAMACION ORIENTADA A OBJETOS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6000" dirty="0" smtClean="0"/>
              <a:t>ABSTRACCION</a:t>
            </a:r>
            <a:endParaRPr lang="en-US"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7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55504" cy="1325563"/>
          </a:xfrm>
        </p:spPr>
        <p:txBody>
          <a:bodyPr/>
          <a:lstStyle/>
          <a:p>
            <a:r>
              <a:rPr lang="es-PE" dirty="0" err="1" smtClean="0"/>
              <a:t>Abstraccion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33593"/>
            <a:ext cx="10789693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Ejercicio3_ClasesAbastractas.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Título: Sistema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Vehículos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vehículos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principio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diferentes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vehículos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coches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motocicletas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camiones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clase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común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communes: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vehículo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detener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vehículo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obtener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vehículo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Vehiculo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sirva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plantilla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vehículos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Vehiculo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operaciones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Iniciar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Detener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ObtenerDetalles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Coche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Motocicleta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Camion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hereden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abstracta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Vehiculo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proporcionen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concretas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abstracta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instancias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vehículo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llamando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730" y="275500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2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80225"/>
            <a:ext cx="10515600" cy="1028079"/>
          </a:xfrm>
        </p:spPr>
        <p:txBody>
          <a:bodyPr/>
          <a:lstStyle/>
          <a:p>
            <a:r>
              <a:rPr lang="es-PE" b="1" dirty="0" smtClean="0"/>
              <a:t>ABSTRACCION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8304"/>
            <a:ext cx="105156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Ejercicio4_ClaseAbstracta: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Dispositivos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Electrónicos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dispositivos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electrónicos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principio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dispositivos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teléfonos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móviles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tablets y laptops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común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encender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dispositivo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apagarlo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dispositivo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Dispositivo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sirva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plantilla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dispositivos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Define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abstractos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Dispositivo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operaciones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Encender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Apagar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ObtenerInfo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TelefonoMovil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Laptop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hereden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Dispositivo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proporcionen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concretas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abstractos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instancias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dispositivo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llamando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235" y="241858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1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ABSTRACCION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8305"/>
            <a:ext cx="105156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Ejercicio5_Interfaces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.Título: Sistema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Pagos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principio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tarjeta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crédito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PayPal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bancaria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común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IPago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sirva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plantilla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IPago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operaciones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ProcesarPago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VerificarEstado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ObtenerDetalles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TarjetaCredito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PayPal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TransferenciaBancaria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IPago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proporcionen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concretas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instancias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llamando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4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16965" cy="1325563"/>
          </a:xfrm>
        </p:spPr>
        <p:txBody>
          <a:bodyPr/>
          <a:lstStyle/>
          <a:p>
            <a:r>
              <a:rPr lang="es-PE" b="1" dirty="0" err="1" smtClean="0"/>
              <a:t>Abstraccion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662192"/>
            <a:ext cx="105156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Ejercicio6_Interfaces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.Título: Sistema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Publicaciones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principio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artículos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blogs)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común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IPublicacion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sirva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plantilla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publicaciones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IPublicacion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operaciones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ObtenerDetalles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VerificarTipo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Articulo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IPublicacion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proporcionen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concretas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instancias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publicación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llamando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039" y="168521"/>
            <a:ext cx="11003441" cy="52324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PE" sz="1800" b="1" dirty="0" smtClean="0">
                <a:solidFill>
                  <a:srgbClr val="0070C0"/>
                </a:solidFill>
              </a:rPr>
              <a:t>Ejercicio7:</a:t>
            </a:r>
          </a:p>
          <a:p>
            <a:pPr marL="0" indent="0" algn="just">
              <a:buNone/>
            </a:pPr>
            <a:r>
              <a:rPr lang="es-MX" sz="1900" dirty="0"/>
              <a:t>Un banco cuenta con 3 clientes que pueden realizar operaciones como </a:t>
            </a:r>
            <a:r>
              <a:rPr lang="es-MX" sz="1900" b="1" dirty="0"/>
              <a:t>depósitos</a:t>
            </a:r>
            <a:r>
              <a:rPr lang="es-MX" sz="1900" dirty="0"/>
              <a:t> y </a:t>
            </a:r>
            <a:r>
              <a:rPr lang="es-MX" sz="1900" b="1" dirty="0"/>
              <a:t>extracciones</a:t>
            </a:r>
            <a:r>
              <a:rPr lang="es-MX" sz="1900" dirty="0"/>
              <a:t> de dinero en sus cuentas. Al final del día, el banco necesita calcular el total de dinero depositado entre los tres clientes y mostrar el balance de cada uno de ellos</a:t>
            </a:r>
            <a:r>
              <a:rPr lang="es-MX" sz="19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 err="1">
                <a:latin typeface="Arial" panose="020B0604020202020204" pitchFamily="34" charset="0"/>
              </a:rPr>
              <a:t>Clase</a:t>
            </a:r>
            <a:r>
              <a:rPr lang="en-US" altLang="en-US" sz="1900" b="1" dirty="0">
                <a:latin typeface="Arial" panose="020B0604020202020204" pitchFamily="34" charset="0"/>
              </a:rPr>
              <a:t> </a:t>
            </a:r>
            <a:r>
              <a:rPr lang="en-US" altLang="en-US" sz="1900" b="1" dirty="0" err="1">
                <a:latin typeface="Arial Unicode MS"/>
              </a:rPr>
              <a:t>Cliente</a:t>
            </a:r>
            <a:r>
              <a:rPr lang="en-US" altLang="en-US" sz="1900" b="1" dirty="0"/>
              <a:t>:</a:t>
            </a:r>
            <a:r>
              <a:rPr lang="en-US" altLang="en-US" sz="1900" dirty="0">
                <a:latin typeface="Arial" panose="020B0604020202020204" pitchFamily="34" charset="0"/>
              </a:rPr>
              <a:t/>
            </a:r>
            <a:br>
              <a:rPr lang="en-US" altLang="en-US" sz="1900" dirty="0">
                <a:latin typeface="Arial" panose="020B0604020202020204" pitchFamily="34" charset="0"/>
              </a:rPr>
            </a:br>
            <a:r>
              <a:rPr lang="en-US" altLang="en-US" sz="1900" dirty="0" err="1">
                <a:latin typeface="Arial" panose="020B0604020202020204" pitchFamily="34" charset="0"/>
              </a:rPr>
              <a:t>Representa</a:t>
            </a:r>
            <a:r>
              <a:rPr lang="en-US" altLang="en-US" sz="1900" dirty="0">
                <a:latin typeface="Arial" panose="020B0604020202020204" pitchFamily="34" charset="0"/>
              </a:rPr>
              <a:t> a un </a:t>
            </a:r>
            <a:r>
              <a:rPr lang="en-US" altLang="en-US" sz="1900" dirty="0" err="1">
                <a:latin typeface="Arial" panose="020B0604020202020204" pitchFamily="34" charset="0"/>
              </a:rPr>
              <a:t>cliente</a:t>
            </a:r>
            <a:r>
              <a:rPr lang="en-US" altLang="en-US" sz="1900" dirty="0">
                <a:latin typeface="Arial" panose="020B0604020202020204" pitchFamily="34" charset="0"/>
              </a:rPr>
              <a:t> del banco con </a:t>
            </a:r>
            <a:r>
              <a:rPr lang="en-US" altLang="en-US" sz="1900" dirty="0" err="1">
                <a:latin typeface="Arial" panose="020B0604020202020204" pitchFamily="34" charset="0"/>
              </a:rPr>
              <a:t>su</a:t>
            </a:r>
            <a:r>
              <a:rPr lang="en-US" altLang="en-US" sz="1900" dirty="0"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latin typeface="Arial" panose="020B0604020202020204" pitchFamily="34" charset="0"/>
              </a:rPr>
              <a:t>nombre</a:t>
            </a:r>
            <a:r>
              <a:rPr lang="en-US" altLang="en-US" sz="1900" dirty="0">
                <a:latin typeface="Arial" panose="020B0604020202020204" pitchFamily="34" charset="0"/>
              </a:rPr>
              <a:t> y </a:t>
            </a:r>
            <a:r>
              <a:rPr lang="en-US" altLang="en-US" sz="1900" dirty="0" err="1">
                <a:latin typeface="Arial" panose="020B0604020202020204" pitchFamily="34" charset="0"/>
              </a:rPr>
              <a:t>monto</a:t>
            </a:r>
            <a:r>
              <a:rPr lang="en-US" altLang="en-US" sz="1900" dirty="0"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latin typeface="Arial" panose="020B0604020202020204" pitchFamily="34" charset="0"/>
              </a:rPr>
              <a:t>depositado</a:t>
            </a:r>
            <a:r>
              <a:rPr lang="en-US" altLang="en-US" sz="1900" dirty="0"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latin typeface="Arial" panose="020B0604020202020204" pitchFamily="34" charset="0"/>
              </a:rPr>
              <a:t>en</a:t>
            </a:r>
            <a:r>
              <a:rPr lang="en-US" altLang="en-US" sz="1900" dirty="0"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latin typeface="Arial" panose="020B0604020202020204" pitchFamily="34" charset="0"/>
              </a:rPr>
              <a:t>su</a:t>
            </a:r>
            <a:r>
              <a:rPr lang="en-US" altLang="en-US" sz="1900" dirty="0"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latin typeface="Arial" panose="020B0604020202020204" pitchFamily="34" charset="0"/>
              </a:rPr>
              <a:t>cuenta</a:t>
            </a:r>
            <a:r>
              <a:rPr lang="en-US" altLang="en-US" sz="19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 err="1">
                <a:latin typeface="Arial" panose="020B0604020202020204" pitchFamily="34" charset="0"/>
              </a:rPr>
              <a:t>Atributos</a:t>
            </a:r>
            <a:r>
              <a:rPr lang="en-US" altLang="en-US" sz="1900" b="1" dirty="0">
                <a:latin typeface="Arial" panose="020B0604020202020204" pitchFamily="34" charset="0"/>
              </a:rPr>
              <a:t>: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nombre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tipo</a:t>
            </a:r>
            <a:r>
              <a:rPr lang="en-US" altLang="en-US" sz="1900" dirty="0"/>
              <a:t> </a:t>
            </a:r>
            <a:r>
              <a:rPr lang="en-US" altLang="en-US" sz="1900" dirty="0">
                <a:latin typeface="Arial Unicode MS"/>
              </a:rPr>
              <a:t>string</a:t>
            </a:r>
            <a:r>
              <a:rPr lang="en-US" altLang="en-US" sz="1900" dirty="0"/>
              <a:t>): El </a:t>
            </a:r>
            <a:r>
              <a:rPr lang="en-US" altLang="en-US" sz="1900" dirty="0" err="1"/>
              <a:t>nombre</a:t>
            </a:r>
            <a:r>
              <a:rPr lang="en-US" altLang="en-US" sz="1900" dirty="0"/>
              <a:t> del </a:t>
            </a:r>
            <a:r>
              <a:rPr lang="en-US" altLang="en-US" sz="1900" dirty="0" err="1"/>
              <a:t>cliente</a:t>
            </a:r>
            <a:r>
              <a:rPr lang="en-US" altLang="en-US" sz="1900" dirty="0"/>
              <a:t>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monto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tipo</a:t>
            </a:r>
            <a:r>
              <a:rPr lang="en-US" altLang="en-US" sz="1900" dirty="0"/>
              <a:t> </a:t>
            </a:r>
            <a:r>
              <a:rPr lang="en-US" altLang="en-US" sz="1900" dirty="0" err="1">
                <a:latin typeface="Arial Unicode MS"/>
              </a:rPr>
              <a:t>int</a:t>
            </a:r>
            <a:r>
              <a:rPr lang="en-US" altLang="en-US" sz="1900" dirty="0"/>
              <a:t>): </a:t>
            </a:r>
            <a:r>
              <a:rPr lang="en-US" altLang="en-US" sz="1900" dirty="0" err="1"/>
              <a:t>Representa</a:t>
            </a:r>
            <a:r>
              <a:rPr lang="en-US" altLang="en-US" sz="1900" dirty="0"/>
              <a:t> el </a:t>
            </a:r>
            <a:r>
              <a:rPr lang="en-US" altLang="en-US" sz="1900" dirty="0" err="1"/>
              <a:t>dinero</a:t>
            </a:r>
            <a:r>
              <a:rPr lang="en-US" altLang="en-US" sz="1900" dirty="0"/>
              <a:t> </a:t>
            </a:r>
            <a:r>
              <a:rPr lang="en-US" altLang="en-US" sz="1900" dirty="0" err="1"/>
              <a:t>depositado</a:t>
            </a:r>
            <a:r>
              <a:rPr lang="en-US" altLang="en-US" sz="1900" dirty="0"/>
              <a:t> </a:t>
            </a:r>
            <a:r>
              <a:rPr lang="en-US" altLang="en-US" sz="1900" dirty="0" err="1"/>
              <a:t>en</a:t>
            </a:r>
            <a:r>
              <a:rPr lang="en-US" altLang="en-US" sz="1900" dirty="0"/>
              <a:t> la </a:t>
            </a:r>
            <a:r>
              <a:rPr lang="en-US" altLang="en-US" sz="1900" dirty="0" err="1"/>
              <a:t>cuenta</a:t>
            </a:r>
            <a:r>
              <a:rPr lang="en-US" altLang="en-US" sz="1900" dirty="0"/>
              <a:t> del </a:t>
            </a:r>
            <a:r>
              <a:rPr lang="en-US" altLang="en-US" sz="1900" dirty="0" err="1"/>
              <a:t>cliente</a:t>
            </a:r>
            <a:r>
              <a:rPr lang="en-US" altLang="en-US" sz="1900" dirty="0"/>
              <a:t>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 err="1">
                <a:latin typeface="Arial" panose="020B0604020202020204" pitchFamily="34" charset="0"/>
              </a:rPr>
              <a:t>Métodos</a:t>
            </a:r>
            <a:r>
              <a:rPr lang="en-US" altLang="en-US" sz="1900" b="1" dirty="0">
                <a:latin typeface="Arial" panose="020B0604020202020204" pitchFamily="34" charset="0"/>
              </a:rPr>
              <a:t>: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Cliente</a:t>
            </a:r>
            <a:r>
              <a:rPr lang="en-US" altLang="en-US" sz="1900" dirty="0">
                <a:latin typeface="Arial Unicode MS"/>
              </a:rPr>
              <a:t>(string </a:t>
            </a:r>
            <a:r>
              <a:rPr lang="en-US" altLang="en-US" sz="1900" dirty="0" err="1">
                <a:latin typeface="Arial Unicode MS"/>
              </a:rPr>
              <a:t>nombre</a:t>
            </a:r>
            <a:r>
              <a:rPr lang="en-US" altLang="en-US" sz="1900" dirty="0">
                <a:latin typeface="Arial Unicode MS"/>
              </a:rPr>
              <a:t>)</a:t>
            </a:r>
            <a:r>
              <a:rPr lang="en-US" altLang="en-US" sz="1900" dirty="0"/>
              <a:t>: Constructor que </a:t>
            </a:r>
            <a:r>
              <a:rPr lang="en-US" altLang="en-US" sz="1900" dirty="0" err="1"/>
              <a:t>inicializa</a:t>
            </a:r>
            <a:r>
              <a:rPr lang="en-US" altLang="en-US" sz="1900" dirty="0"/>
              <a:t> el </a:t>
            </a:r>
            <a:r>
              <a:rPr lang="en-US" altLang="en-US" sz="1900" dirty="0" err="1"/>
              <a:t>nombre</a:t>
            </a:r>
            <a:r>
              <a:rPr lang="en-US" altLang="en-US" sz="1900" dirty="0"/>
              <a:t> del </a:t>
            </a:r>
            <a:r>
              <a:rPr lang="en-US" altLang="en-US" sz="1900" dirty="0" err="1"/>
              <a:t>cliente</a:t>
            </a:r>
            <a:r>
              <a:rPr lang="en-US" altLang="en-US" sz="1900" dirty="0"/>
              <a:t> y </a:t>
            </a:r>
            <a:r>
              <a:rPr lang="en-US" altLang="en-US" sz="1900" dirty="0" err="1"/>
              <a:t>su</a:t>
            </a:r>
            <a:r>
              <a:rPr lang="en-US" altLang="en-US" sz="1900" dirty="0"/>
              <a:t> </a:t>
            </a:r>
            <a:r>
              <a:rPr lang="en-US" altLang="en-US" sz="1900" dirty="0" err="1"/>
              <a:t>monto</a:t>
            </a:r>
            <a:r>
              <a:rPr lang="en-US" altLang="en-US" sz="1900" dirty="0"/>
              <a:t> </a:t>
            </a:r>
            <a:r>
              <a:rPr lang="en-US" altLang="en-US" sz="1900" dirty="0" err="1"/>
              <a:t>en</a:t>
            </a:r>
            <a:r>
              <a:rPr lang="en-US" altLang="en-US" sz="1900" dirty="0"/>
              <a:t> 0.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Depositar</a:t>
            </a:r>
            <a:r>
              <a:rPr lang="en-US" altLang="en-US" sz="1900" dirty="0">
                <a:latin typeface="Arial Unicode MS"/>
              </a:rPr>
              <a:t>(</a:t>
            </a:r>
            <a:r>
              <a:rPr lang="en-US" altLang="en-US" sz="1900" dirty="0" err="1">
                <a:latin typeface="Arial Unicode MS"/>
              </a:rPr>
              <a:t>int</a:t>
            </a:r>
            <a:r>
              <a:rPr lang="en-US" altLang="en-US" sz="1900" dirty="0">
                <a:latin typeface="Arial Unicode MS"/>
              </a:rPr>
              <a:t> </a:t>
            </a:r>
            <a:r>
              <a:rPr lang="en-US" altLang="en-US" sz="1900" dirty="0" err="1">
                <a:latin typeface="Arial Unicode MS"/>
              </a:rPr>
              <a:t>monto</a:t>
            </a:r>
            <a:r>
              <a:rPr lang="en-US" altLang="en-US" sz="1900" dirty="0">
                <a:latin typeface="Arial Unicode MS"/>
              </a:rPr>
              <a:t>)</a:t>
            </a:r>
            <a:r>
              <a:rPr lang="en-US" altLang="en-US" sz="1900" dirty="0"/>
              <a:t>: </a:t>
            </a:r>
            <a:r>
              <a:rPr lang="en-US" altLang="en-US" sz="1900" dirty="0" err="1"/>
              <a:t>Agrega</a:t>
            </a:r>
            <a:r>
              <a:rPr lang="en-US" altLang="en-US" sz="1900" dirty="0"/>
              <a:t> el </a:t>
            </a:r>
            <a:r>
              <a:rPr lang="en-US" altLang="en-US" sz="1900" dirty="0" err="1"/>
              <a:t>monto</a:t>
            </a:r>
            <a:r>
              <a:rPr lang="en-US" altLang="en-US" sz="1900" dirty="0"/>
              <a:t> </a:t>
            </a:r>
            <a:r>
              <a:rPr lang="en-US" altLang="en-US" sz="1900" dirty="0" err="1"/>
              <a:t>indicado</a:t>
            </a:r>
            <a:r>
              <a:rPr lang="en-US" altLang="en-US" sz="1900" dirty="0"/>
              <a:t> al </a:t>
            </a:r>
            <a:r>
              <a:rPr lang="en-US" altLang="en-US" sz="1900" dirty="0" err="1"/>
              <a:t>saldo</a:t>
            </a:r>
            <a:r>
              <a:rPr lang="en-US" altLang="en-US" sz="1900" dirty="0"/>
              <a:t> del </a:t>
            </a:r>
            <a:r>
              <a:rPr lang="en-US" altLang="en-US" sz="1900" dirty="0" err="1"/>
              <a:t>cliente</a:t>
            </a:r>
            <a:r>
              <a:rPr lang="en-US" altLang="en-US" sz="1900" dirty="0"/>
              <a:t>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Extraer</a:t>
            </a:r>
            <a:r>
              <a:rPr lang="en-US" altLang="en-US" sz="1900" dirty="0">
                <a:latin typeface="Arial Unicode MS"/>
              </a:rPr>
              <a:t>(</a:t>
            </a:r>
            <a:r>
              <a:rPr lang="en-US" altLang="en-US" sz="1900" dirty="0" err="1">
                <a:latin typeface="Arial Unicode MS"/>
              </a:rPr>
              <a:t>int</a:t>
            </a:r>
            <a:r>
              <a:rPr lang="en-US" altLang="en-US" sz="1900" dirty="0">
                <a:latin typeface="Arial Unicode MS"/>
              </a:rPr>
              <a:t> </a:t>
            </a:r>
            <a:r>
              <a:rPr lang="en-US" altLang="en-US" sz="1900" dirty="0" err="1">
                <a:latin typeface="Arial Unicode MS"/>
              </a:rPr>
              <a:t>monto</a:t>
            </a:r>
            <a:r>
              <a:rPr lang="en-US" altLang="en-US" sz="1900" dirty="0">
                <a:latin typeface="Arial Unicode MS"/>
              </a:rPr>
              <a:t>)</a:t>
            </a:r>
            <a:r>
              <a:rPr lang="en-US" altLang="en-US" sz="1900" dirty="0"/>
              <a:t>: </a:t>
            </a:r>
            <a:r>
              <a:rPr lang="en-US" altLang="en-US" sz="1900" dirty="0" err="1"/>
              <a:t>Resta</a:t>
            </a:r>
            <a:r>
              <a:rPr lang="en-US" altLang="en-US" sz="1900" dirty="0"/>
              <a:t> el </a:t>
            </a:r>
            <a:r>
              <a:rPr lang="en-US" altLang="en-US" sz="1900" dirty="0" err="1"/>
              <a:t>monto</a:t>
            </a:r>
            <a:r>
              <a:rPr lang="en-US" altLang="en-US" sz="1900" dirty="0"/>
              <a:t> </a:t>
            </a:r>
            <a:r>
              <a:rPr lang="en-US" altLang="en-US" sz="1900" dirty="0" err="1"/>
              <a:t>indicado</a:t>
            </a:r>
            <a:r>
              <a:rPr lang="en-US" altLang="en-US" sz="1900" dirty="0"/>
              <a:t> del </a:t>
            </a:r>
            <a:r>
              <a:rPr lang="en-US" altLang="en-US" sz="1900" dirty="0" err="1"/>
              <a:t>saldo</a:t>
            </a:r>
            <a:r>
              <a:rPr lang="en-US" altLang="en-US" sz="1900" dirty="0"/>
              <a:t> del </a:t>
            </a:r>
            <a:r>
              <a:rPr lang="en-US" altLang="en-US" sz="1900" dirty="0" err="1"/>
              <a:t>cliente</a:t>
            </a:r>
            <a:r>
              <a:rPr lang="en-US" altLang="en-US" sz="1900" dirty="0"/>
              <a:t>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RetornarMonto</a:t>
            </a:r>
            <a:r>
              <a:rPr lang="en-US" altLang="en-US" sz="1900" dirty="0">
                <a:latin typeface="Arial Unicode MS"/>
              </a:rPr>
              <a:t>()</a:t>
            </a:r>
            <a:r>
              <a:rPr lang="en-US" altLang="en-US" sz="1900" dirty="0"/>
              <a:t>: </a:t>
            </a:r>
            <a:r>
              <a:rPr lang="en-US" altLang="en-US" sz="1900" dirty="0" err="1"/>
              <a:t>Devuelve</a:t>
            </a:r>
            <a:r>
              <a:rPr lang="en-US" altLang="en-US" sz="1900" dirty="0"/>
              <a:t> el </a:t>
            </a:r>
            <a:r>
              <a:rPr lang="en-US" altLang="en-US" sz="1900" dirty="0" err="1"/>
              <a:t>monto</a:t>
            </a:r>
            <a:r>
              <a:rPr lang="en-US" altLang="en-US" sz="1900" dirty="0"/>
              <a:t> actual </a:t>
            </a:r>
            <a:r>
              <a:rPr lang="en-US" altLang="en-US" sz="1900" dirty="0" err="1"/>
              <a:t>depositado</a:t>
            </a:r>
            <a:r>
              <a:rPr lang="en-US" altLang="en-US" sz="1900" dirty="0"/>
              <a:t> </a:t>
            </a:r>
            <a:r>
              <a:rPr lang="en-US" altLang="en-US" sz="1900" dirty="0" err="1"/>
              <a:t>en</a:t>
            </a:r>
            <a:r>
              <a:rPr lang="en-US" altLang="en-US" sz="1900" dirty="0"/>
              <a:t> la </a:t>
            </a:r>
            <a:r>
              <a:rPr lang="en-US" altLang="en-US" sz="1900" dirty="0" err="1"/>
              <a:t>cuenta</a:t>
            </a:r>
            <a:r>
              <a:rPr lang="en-US" altLang="en-US" sz="1900" dirty="0"/>
              <a:t> del </a:t>
            </a:r>
            <a:r>
              <a:rPr lang="en-US" altLang="en-US" sz="1900" dirty="0" err="1"/>
              <a:t>cliente</a:t>
            </a:r>
            <a:r>
              <a:rPr lang="en-US" altLang="en-US" sz="1900" dirty="0"/>
              <a:t>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Imprimir</a:t>
            </a:r>
            <a:r>
              <a:rPr lang="en-US" altLang="en-US" sz="1900" dirty="0">
                <a:latin typeface="Arial Unicode MS"/>
              </a:rPr>
              <a:t>()</a:t>
            </a:r>
            <a:r>
              <a:rPr lang="en-US" altLang="en-US" sz="1900" dirty="0"/>
              <a:t>: </a:t>
            </a:r>
            <a:r>
              <a:rPr lang="en-US" altLang="en-US" sz="1900" dirty="0" err="1"/>
              <a:t>Muestra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en</a:t>
            </a:r>
            <a:r>
              <a:rPr lang="en-US" altLang="en-US" sz="1900" dirty="0"/>
              <a:t> </a:t>
            </a:r>
            <a:r>
              <a:rPr lang="en-US" altLang="en-US" sz="1900" dirty="0" err="1"/>
              <a:t>pantalla</a:t>
            </a:r>
            <a:r>
              <a:rPr lang="en-US" altLang="en-US" sz="1900" dirty="0"/>
              <a:t> el </a:t>
            </a:r>
            <a:r>
              <a:rPr lang="en-US" altLang="en-US" sz="1900" dirty="0" err="1"/>
              <a:t>nombre</a:t>
            </a:r>
            <a:r>
              <a:rPr lang="en-US" altLang="en-US" sz="1900" dirty="0"/>
              <a:t> del </a:t>
            </a:r>
            <a:r>
              <a:rPr lang="en-US" altLang="en-US" sz="1900" dirty="0" err="1"/>
              <a:t>cliente</a:t>
            </a:r>
            <a:r>
              <a:rPr lang="en-US" altLang="en-US" sz="1900" dirty="0"/>
              <a:t> y </a:t>
            </a:r>
            <a:r>
              <a:rPr lang="en-US" altLang="en-US" sz="1900" dirty="0" err="1"/>
              <a:t>su</a:t>
            </a:r>
            <a:r>
              <a:rPr lang="en-US" altLang="en-US" sz="1900" dirty="0"/>
              <a:t> </a:t>
            </a:r>
            <a:r>
              <a:rPr lang="en-US" altLang="en-US" sz="1900" dirty="0" err="1"/>
              <a:t>saldo</a:t>
            </a:r>
            <a:r>
              <a:rPr lang="en-US" altLang="en-US" sz="1900" dirty="0"/>
              <a:t> actual.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 err="1">
                <a:latin typeface="Arial" panose="020B0604020202020204" pitchFamily="34" charset="0"/>
              </a:rPr>
              <a:t>Clase</a:t>
            </a:r>
            <a:r>
              <a:rPr lang="en-US" altLang="en-US" sz="1900" b="1" dirty="0">
                <a:latin typeface="Arial" panose="020B0604020202020204" pitchFamily="34" charset="0"/>
              </a:rPr>
              <a:t> </a:t>
            </a:r>
            <a:r>
              <a:rPr lang="en-US" altLang="en-US" sz="1900" b="1" dirty="0">
                <a:latin typeface="Arial Unicode MS"/>
              </a:rPr>
              <a:t>Banco</a:t>
            </a:r>
            <a:r>
              <a:rPr lang="en-US" altLang="en-US" sz="1900" b="1" dirty="0"/>
              <a:t>:</a:t>
            </a:r>
            <a:r>
              <a:rPr lang="en-US" altLang="en-US" sz="1900" dirty="0">
                <a:latin typeface="Arial" panose="020B0604020202020204" pitchFamily="34" charset="0"/>
              </a:rPr>
              <a:t/>
            </a:r>
            <a:br>
              <a:rPr lang="en-US" altLang="en-US" sz="1900" dirty="0">
                <a:latin typeface="Arial" panose="020B0604020202020204" pitchFamily="34" charset="0"/>
              </a:rPr>
            </a:br>
            <a:r>
              <a:rPr lang="en-US" altLang="en-US" sz="1900" dirty="0" err="1">
                <a:latin typeface="Arial" panose="020B0604020202020204" pitchFamily="34" charset="0"/>
              </a:rPr>
              <a:t>Representa</a:t>
            </a:r>
            <a:r>
              <a:rPr lang="en-US" altLang="en-US" sz="1900" dirty="0">
                <a:latin typeface="Arial" panose="020B0604020202020204" pitchFamily="34" charset="0"/>
              </a:rPr>
              <a:t> al banco, que </a:t>
            </a:r>
            <a:r>
              <a:rPr lang="en-US" altLang="en-US" sz="1900" dirty="0" err="1">
                <a:latin typeface="Arial" panose="020B0604020202020204" pitchFamily="34" charset="0"/>
              </a:rPr>
              <a:t>administra</a:t>
            </a:r>
            <a:r>
              <a:rPr lang="en-US" altLang="en-US" sz="1900" dirty="0">
                <a:latin typeface="Arial" panose="020B0604020202020204" pitchFamily="34" charset="0"/>
              </a:rPr>
              <a:t> a </a:t>
            </a:r>
            <a:r>
              <a:rPr lang="en-US" altLang="en-US" sz="1900" dirty="0" err="1">
                <a:latin typeface="Arial" panose="020B0604020202020204" pitchFamily="34" charset="0"/>
              </a:rPr>
              <a:t>los</a:t>
            </a:r>
            <a:r>
              <a:rPr lang="en-US" altLang="en-US" sz="1900" dirty="0"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latin typeface="Arial" panose="020B0604020202020204" pitchFamily="34" charset="0"/>
              </a:rPr>
              <a:t>tres</a:t>
            </a:r>
            <a:r>
              <a:rPr lang="en-US" altLang="en-US" sz="1900" dirty="0"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latin typeface="Arial" panose="020B0604020202020204" pitchFamily="34" charset="0"/>
              </a:rPr>
              <a:t>clientes</a:t>
            </a:r>
            <a:r>
              <a:rPr lang="en-US" altLang="en-US" sz="1900" dirty="0">
                <a:latin typeface="Arial" panose="020B0604020202020204" pitchFamily="34" charset="0"/>
              </a:rPr>
              <a:t> y </a:t>
            </a:r>
            <a:r>
              <a:rPr lang="en-US" altLang="en-US" sz="1900" dirty="0" err="1">
                <a:latin typeface="Arial" panose="020B0604020202020204" pitchFamily="34" charset="0"/>
              </a:rPr>
              <a:t>realiza</a:t>
            </a:r>
            <a:r>
              <a:rPr lang="en-US" altLang="en-US" sz="1900" dirty="0">
                <a:latin typeface="Arial" panose="020B0604020202020204" pitchFamily="34" charset="0"/>
              </a:rPr>
              <a:t> las </a:t>
            </a:r>
            <a:r>
              <a:rPr lang="en-US" altLang="en-US" sz="1900" dirty="0" err="1">
                <a:latin typeface="Arial" panose="020B0604020202020204" pitchFamily="34" charset="0"/>
              </a:rPr>
              <a:t>operaciones</a:t>
            </a:r>
            <a:r>
              <a:rPr lang="en-US" altLang="en-US" sz="1900" dirty="0"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latin typeface="Arial" panose="020B0604020202020204" pitchFamily="34" charset="0"/>
              </a:rPr>
              <a:t>generales</a:t>
            </a:r>
            <a:r>
              <a:rPr lang="en-US" altLang="en-US" sz="1900" dirty="0">
                <a:latin typeface="Arial" panose="020B0604020202020204" pitchFamily="34" charset="0"/>
              </a:rPr>
              <a:t> del </a:t>
            </a:r>
            <a:r>
              <a:rPr lang="en-US" altLang="en-US" sz="1900" dirty="0" err="1">
                <a:latin typeface="Arial" panose="020B0604020202020204" pitchFamily="34" charset="0"/>
              </a:rPr>
              <a:t>día</a:t>
            </a:r>
            <a:r>
              <a:rPr lang="en-US" altLang="en-US" sz="19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 err="1">
                <a:latin typeface="Arial" panose="020B0604020202020204" pitchFamily="34" charset="0"/>
              </a:rPr>
              <a:t>Atributos</a:t>
            </a:r>
            <a:r>
              <a:rPr lang="en-US" altLang="en-US" sz="1900" b="1" dirty="0">
                <a:latin typeface="Arial" panose="020B0604020202020204" pitchFamily="34" charset="0"/>
              </a:rPr>
              <a:t>: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yhonas</a:t>
            </a:r>
            <a:r>
              <a:rPr lang="en-US" altLang="en-US" sz="1900" dirty="0"/>
              <a:t>, </a:t>
            </a:r>
            <a:r>
              <a:rPr lang="en-US" altLang="en-US" sz="1900" dirty="0" err="1">
                <a:latin typeface="Arial Unicode MS"/>
              </a:rPr>
              <a:t>ana</a:t>
            </a:r>
            <a:r>
              <a:rPr lang="en-US" altLang="en-US" sz="1900" dirty="0"/>
              <a:t>, </a:t>
            </a:r>
            <a:r>
              <a:rPr lang="en-US" altLang="en-US" sz="1900" dirty="0" err="1">
                <a:latin typeface="Arial Unicode MS"/>
              </a:rPr>
              <a:t>pedro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tipo</a:t>
            </a:r>
            <a:r>
              <a:rPr lang="en-US" altLang="en-US" sz="1900" dirty="0"/>
              <a:t> </a:t>
            </a:r>
            <a:r>
              <a:rPr lang="en-US" altLang="en-US" sz="1900" dirty="0" err="1">
                <a:latin typeface="Arial Unicode MS"/>
              </a:rPr>
              <a:t>Cliente</a:t>
            </a:r>
            <a:r>
              <a:rPr lang="en-US" altLang="en-US" sz="1900" dirty="0"/>
              <a:t>): Las </a:t>
            </a:r>
            <a:r>
              <a:rPr lang="en-US" altLang="en-US" sz="1900" dirty="0" err="1"/>
              <a:t>cuentas</a:t>
            </a:r>
            <a:r>
              <a:rPr lang="en-US" altLang="en-US" sz="1900" dirty="0"/>
              <a:t> de </a:t>
            </a:r>
            <a:r>
              <a:rPr lang="en-US" altLang="en-US" sz="1900" dirty="0" err="1"/>
              <a:t>los</a:t>
            </a:r>
            <a:r>
              <a:rPr lang="en-US" altLang="en-US" sz="1900" dirty="0"/>
              <a:t> </a:t>
            </a:r>
            <a:r>
              <a:rPr lang="en-US" altLang="en-US" sz="1900" dirty="0" err="1"/>
              <a:t>tres</a:t>
            </a:r>
            <a:r>
              <a:rPr lang="en-US" altLang="en-US" sz="1900" dirty="0"/>
              <a:t> </a:t>
            </a:r>
            <a:r>
              <a:rPr lang="en-US" altLang="en-US" sz="1900" dirty="0" err="1"/>
              <a:t>clientes</a:t>
            </a:r>
            <a:r>
              <a:rPr lang="en-US" altLang="en-US" sz="1900" dirty="0"/>
              <a:t> del banco.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 err="1">
                <a:latin typeface="Arial" panose="020B0604020202020204" pitchFamily="34" charset="0"/>
              </a:rPr>
              <a:t>Métodos</a:t>
            </a:r>
            <a:r>
              <a:rPr lang="en-US" altLang="en-US" sz="1900" b="1" dirty="0">
                <a:latin typeface="Arial" panose="020B0604020202020204" pitchFamily="34" charset="0"/>
              </a:rPr>
              <a:t>: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 Unicode MS"/>
              </a:rPr>
              <a:t>Banco()</a:t>
            </a:r>
            <a:r>
              <a:rPr lang="en-US" altLang="en-US" sz="1900" dirty="0"/>
              <a:t>: Constructor que </a:t>
            </a:r>
            <a:r>
              <a:rPr lang="en-US" altLang="en-US" sz="1900" dirty="0" err="1"/>
              <a:t>inicializa</a:t>
            </a:r>
            <a:r>
              <a:rPr lang="en-US" altLang="en-US" sz="1900" dirty="0"/>
              <a:t> las </a:t>
            </a:r>
            <a:r>
              <a:rPr lang="en-US" altLang="en-US" sz="1900" dirty="0" err="1"/>
              <a:t>cuentas</a:t>
            </a:r>
            <a:r>
              <a:rPr lang="en-US" altLang="en-US" sz="1900" dirty="0"/>
              <a:t> de </a:t>
            </a:r>
            <a:r>
              <a:rPr lang="en-US" altLang="en-US" sz="1900" dirty="0" err="1"/>
              <a:t>los</a:t>
            </a:r>
            <a:r>
              <a:rPr lang="en-US" altLang="en-US" sz="1900" dirty="0"/>
              <a:t> </a:t>
            </a:r>
            <a:r>
              <a:rPr lang="en-US" altLang="en-US" sz="1900" dirty="0" err="1"/>
              <a:t>tres</a:t>
            </a:r>
            <a:r>
              <a:rPr lang="en-US" altLang="en-US" sz="1900" dirty="0"/>
              <a:t> </a:t>
            </a:r>
            <a:r>
              <a:rPr lang="en-US" altLang="en-US" sz="1900" dirty="0" err="1"/>
              <a:t>clientes</a:t>
            </a:r>
            <a:r>
              <a:rPr lang="en-US" altLang="en-US" sz="1900" dirty="0"/>
              <a:t>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Operar</a:t>
            </a:r>
            <a:r>
              <a:rPr lang="en-US" altLang="en-US" sz="1900" dirty="0">
                <a:latin typeface="Arial Unicode MS"/>
              </a:rPr>
              <a:t>()</a:t>
            </a:r>
            <a:r>
              <a:rPr lang="en-US" altLang="en-US" sz="1900" dirty="0"/>
              <a:t>: </a:t>
            </a:r>
            <a:r>
              <a:rPr lang="en-US" altLang="en-US" sz="1900" dirty="0" err="1"/>
              <a:t>Realiza</a:t>
            </a:r>
            <a:r>
              <a:rPr lang="en-US" altLang="en-US" sz="1900" dirty="0"/>
              <a:t> las </a:t>
            </a:r>
            <a:r>
              <a:rPr lang="en-US" altLang="en-US" sz="1900" dirty="0" err="1"/>
              <a:t>operaciones</a:t>
            </a:r>
            <a:r>
              <a:rPr lang="en-US" altLang="en-US" sz="1900" dirty="0"/>
              <a:t> del </a:t>
            </a:r>
            <a:r>
              <a:rPr lang="en-US" altLang="en-US" sz="1900" dirty="0" err="1"/>
              <a:t>día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depósitos</a:t>
            </a:r>
            <a:r>
              <a:rPr lang="en-US" altLang="en-US" sz="1900" dirty="0"/>
              <a:t> y </a:t>
            </a:r>
            <a:r>
              <a:rPr lang="en-US" altLang="en-US" sz="1900" dirty="0" err="1"/>
              <a:t>extracciones</a:t>
            </a:r>
            <a:r>
              <a:rPr lang="en-US" altLang="en-US" sz="1900" dirty="0"/>
              <a:t>) </a:t>
            </a:r>
            <a:r>
              <a:rPr lang="en-US" altLang="en-US" sz="1900" dirty="0" err="1"/>
              <a:t>en</a:t>
            </a:r>
            <a:r>
              <a:rPr lang="en-US" altLang="en-US" sz="1900" dirty="0"/>
              <a:t> las </a:t>
            </a:r>
            <a:r>
              <a:rPr lang="en-US" altLang="en-US" sz="1900" dirty="0" err="1"/>
              <a:t>cuentas</a:t>
            </a:r>
            <a:r>
              <a:rPr lang="en-US" altLang="en-US" sz="1900" dirty="0"/>
              <a:t> de </a:t>
            </a:r>
            <a:r>
              <a:rPr lang="en-US" altLang="en-US" sz="1900" dirty="0" err="1"/>
              <a:t>los</a:t>
            </a:r>
            <a:r>
              <a:rPr lang="en-US" altLang="en-US" sz="1900" dirty="0"/>
              <a:t> </a:t>
            </a:r>
            <a:r>
              <a:rPr lang="en-US" altLang="en-US" sz="1900" dirty="0" err="1"/>
              <a:t>clientes</a:t>
            </a:r>
            <a:r>
              <a:rPr lang="en-US" altLang="en-US" sz="1900" dirty="0"/>
              <a:t>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err="1">
                <a:latin typeface="Arial Unicode MS"/>
              </a:rPr>
              <a:t>DepositosTotales</a:t>
            </a:r>
            <a:r>
              <a:rPr lang="en-US" altLang="en-US" sz="1900" dirty="0">
                <a:latin typeface="Arial Unicode MS"/>
              </a:rPr>
              <a:t>()</a:t>
            </a:r>
            <a:r>
              <a:rPr lang="en-US" altLang="en-US" sz="1900" dirty="0"/>
              <a:t>: </a:t>
            </a:r>
            <a:r>
              <a:rPr lang="en-US" altLang="en-US" sz="1900" dirty="0" err="1"/>
              <a:t>Calcula</a:t>
            </a:r>
            <a:r>
              <a:rPr lang="en-US" altLang="en-US" sz="1900" dirty="0"/>
              <a:t> y </a:t>
            </a:r>
            <a:r>
              <a:rPr lang="en-US" altLang="en-US" sz="1900" dirty="0" err="1"/>
              <a:t>muestra</a:t>
            </a:r>
            <a:r>
              <a:rPr lang="en-US" altLang="en-US" sz="1900" dirty="0"/>
              <a:t> el total de </a:t>
            </a:r>
            <a:r>
              <a:rPr lang="en-US" altLang="en-US" sz="1900" dirty="0" err="1"/>
              <a:t>dinero</a:t>
            </a:r>
            <a:r>
              <a:rPr lang="en-US" altLang="en-US" sz="1900" dirty="0"/>
              <a:t> </a:t>
            </a:r>
            <a:r>
              <a:rPr lang="en-US" altLang="en-US" sz="1900" dirty="0" err="1"/>
              <a:t>en</a:t>
            </a:r>
            <a:r>
              <a:rPr lang="en-US" altLang="en-US" sz="1900" dirty="0"/>
              <a:t> el banco y </a:t>
            </a:r>
            <a:r>
              <a:rPr lang="en-US" altLang="en-US" sz="1900" dirty="0" err="1"/>
              <a:t>detalla</a:t>
            </a:r>
            <a:r>
              <a:rPr lang="en-US" altLang="en-US" sz="1900" dirty="0"/>
              <a:t> el </a:t>
            </a:r>
            <a:r>
              <a:rPr lang="en-US" altLang="en-US" sz="1900" dirty="0" err="1"/>
              <a:t>saldo</a:t>
            </a:r>
            <a:r>
              <a:rPr lang="en-US" altLang="en-US" sz="1900" dirty="0"/>
              <a:t> de </a:t>
            </a:r>
            <a:r>
              <a:rPr lang="en-US" altLang="en-US" sz="1900" dirty="0" err="1"/>
              <a:t>cada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cliente</a:t>
            </a:r>
            <a:r>
              <a:rPr lang="en-US" altLang="en-US" sz="1900" dirty="0" smtClean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sz="1900" dirty="0" smtClean="0"/>
          </a:p>
          <a:p>
            <a:pPr marL="0" indent="0" algn="just">
              <a:buNone/>
            </a:pPr>
            <a:endParaRPr lang="en-US" sz="1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041" y="5218076"/>
            <a:ext cx="11003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Instrucciones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las dos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mencionadas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Banco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especificados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principal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instancia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Banco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realiza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operaciones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día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llamando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Operar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luego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muestra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resultados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totales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usando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DepositosTotales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6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6835" y="320813"/>
            <a:ext cx="1076076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Ejercicio 8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jugar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dados.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reglas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juego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las siguientes: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tiran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dados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valor,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mensaje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no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coinciden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dados,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mensaje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Perdió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Identificación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Dado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Representa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número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obtiene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dado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después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tirarlo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aleatorio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generar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azar del dado. Este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atributo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estático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garantizar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números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aleatorios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repitan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innecesariamente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Tirar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Simula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tirada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dado,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asignando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valor entre 1 y 6 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Imprimir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Muestra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pantalla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valor actual del dado.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RetornarValor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Devuelve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valor actual del dado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partes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JuegoDeDados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dado1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dado2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dado3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instancias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utilizadas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juego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Jugar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reglas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juego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Llama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dados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tirarlos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imprime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resultados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verifica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iguales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determinar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jugador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ganó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perdió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entrada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donde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instancia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JuegoDeDados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invoque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Jugar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juego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5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ABSTRACCION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b="1" dirty="0"/>
              <a:t>La abstracción </a:t>
            </a:r>
            <a:r>
              <a:rPr lang="es-MX" b="1" dirty="0" smtClean="0"/>
              <a:t>es</a:t>
            </a:r>
            <a:r>
              <a:rPr lang="es-MX" dirty="0"/>
              <a:t> un concepto fundamental en la programación orientada a objetos (POO). Se trata de una técnica que nos permite simplificar y organizar nuestro código de manera eficiente, lo cual resulta crucial a medida que nuestros proyectos crecen en tamaño y complejidad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En términos simples, la abstracción consiste en representar una entidad compleja mediante sus </a:t>
            </a:r>
            <a:r>
              <a:rPr lang="es-MX" b="1" dirty="0">
                <a:solidFill>
                  <a:srgbClr val="FF0000"/>
                </a:solidFill>
              </a:rPr>
              <a:t>características más relevantes </a:t>
            </a:r>
            <a:r>
              <a:rPr lang="es-MX" dirty="0"/>
              <a:t>y ocultando los detalles innecesarios.</a:t>
            </a:r>
            <a:endParaRPr lang="en-US" dirty="0"/>
          </a:p>
        </p:txBody>
      </p:sp>
      <p:pic>
        <p:nvPicPr>
          <p:cNvPr id="1026" name="Picture 2" descr="Explorando la abstracción en la programación orientada a obje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25" y="1920450"/>
            <a:ext cx="5425799" cy="379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4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En términos sencillos, la abstracción consiste en </a:t>
            </a:r>
            <a:r>
              <a:rPr lang="es-MX" b="1" dirty="0"/>
              <a:t>ocultar los detalles de implementación y mostrar solo las funcionalidades esenciales</a:t>
            </a:r>
            <a:r>
              <a:rPr lang="es-MX" dirty="0"/>
              <a:t> de un objeto. En otras palabras, se enfoca en </a:t>
            </a:r>
            <a:r>
              <a:rPr lang="es-MX" b="1" dirty="0"/>
              <a:t>qué hace</a:t>
            </a:r>
            <a:r>
              <a:rPr lang="es-MX" dirty="0"/>
              <a:t> un objeto en lugar de </a:t>
            </a:r>
            <a:r>
              <a:rPr lang="es-MX" b="1" dirty="0"/>
              <a:t>cómo lo hace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r>
              <a:rPr lang="es-MX" b="1" dirty="0"/>
              <a:t>¿Por qué es importante la abstracción?</a:t>
            </a:r>
          </a:p>
          <a:p>
            <a:pPr algn="just"/>
            <a:r>
              <a:rPr lang="es-MX" b="1" dirty="0"/>
              <a:t>Simplicidad</a:t>
            </a:r>
            <a:r>
              <a:rPr lang="es-MX" dirty="0"/>
              <a:t>: Ayuda a los desarrolladores a trabajar con objetos de manera más clara, sin preocuparse por detalles internos.</a:t>
            </a:r>
          </a:p>
          <a:p>
            <a:pPr algn="just"/>
            <a:r>
              <a:rPr lang="es-MX" b="1" dirty="0"/>
              <a:t>Mantenibilidad</a:t>
            </a:r>
            <a:r>
              <a:rPr lang="es-MX" dirty="0"/>
              <a:t>: Los detalles de implementación pueden cambiar sin afectar a quienes usan la clase.</a:t>
            </a:r>
          </a:p>
          <a:p>
            <a:pPr algn="just"/>
            <a:r>
              <a:rPr lang="es-MX" b="1" dirty="0"/>
              <a:t>Reutilización</a:t>
            </a:r>
            <a:r>
              <a:rPr lang="es-MX" dirty="0"/>
              <a:t>: Las clases abstractas y las interfaces permiten compartir comportamientos comunes entre diferentes clases.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Conceptos </a:t>
            </a:r>
            <a:r>
              <a:rPr lang="es-MX" b="1" dirty="0" smtClean="0"/>
              <a:t>Clave:</a:t>
            </a:r>
            <a:endParaRPr lang="es-MX" b="1" dirty="0"/>
          </a:p>
          <a:p>
            <a:pPr algn="just"/>
            <a:r>
              <a:rPr lang="es-MX" b="1" dirty="0"/>
              <a:t>Clase Abstracta</a:t>
            </a:r>
            <a:r>
              <a:rPr lang="es-MX" dirty="0"/>
              <a:t>:</a:t>
            </a:r>
          </a:p>
          <a:p>
            <a:pPr lvl="1" algn="just"/>
            <a:r>
              <a:rPr lang="es-MX" dirty="0" smtClean="0"/>
              <a:t>Puede </a:t>
            </a:r>
            <a:r>
              <a:rPr lang="es-MX" dirty="0"/>
              <a:t>contener métodos abstractos (sin implementación) y métodos concretos (con implementación).</a:t>
            </a:r>
          </a:p>
          <a:p>
            <a:pPr lvl="1" algn="just"/>
            <a:r>
              <a:rPr lang="es-MX" dirty="0"/>
              <a:t>Sirve como una plantilla para las clases derivadas.</a:t>
            </a:r>
          </a:p>
          <a:p>
            <a:pPr algn="just"/>
            <a:r>
              <a:rPr lang="es-MX" b="1" dirty="0"/>
              <a:t>Método Abstracto</a:t>
            </a:r>
            <a:r>
              <a:rPr lang="es-MX" dirty="0"/>
              <a:t>:</a:t>
            </a:r>
          </a:p>
          <a:p>
            <a:pPr lvl="1" algn="just"/>
            <a:r>
              <a:rPr lang="es-MX" dirty="0"/>
              <a:t>Se declara sin cuerpo en la clase abstracta.</a:t>
            </a:r>
          </a:p>
          <a:p>
            <a:pPr lvl="1" algn="just"/>
            <a:r>
              <a:rPr lang="es-MX" dirty="0"/>
              <a:t>Obliga a las clases derivadas a proporcionar una implementación.</a:t>
            </a:r>
          </a:p>
          <a:p>
            <a:pPr algn="just"/>
            <a:r>
              <a:rPr lang="es-MX" b="1" dirty="0"/>
              <a:t>Interface</a:t>
            </a:r>
            <a:r>
              <a:rPr lang="es-MX" dirty="0"/>
              <a:t>:</a:t>
            </a:r>
          </a:p>
          <a:p>
            <a:pPr lvl="1" algn="just"/>
            <a:r>
              <a:rPr lang="es-MX" dirty="0"/>
              <a:t>Es otro nivel de abstracción.</a:t>
            </a:r>
          </a:p>
          <a:p>
            <a:pPr lvl="1" algn="just"/>
            <a:r>
              <a:rPr lang="es-MX" dirty="0"/>
              <a:t>Define un contrato que las clases deben cumplir.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3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/>
          </a:bodyPr>
          <a:lstStyle/>
          <a:p>
            <a:r>
              <a:rPr lang="es-PE" sz="3000" b="1" dirty="0" smtClean="0"/>
              <a:t>ABSTRACCION – Clase abstracta</a:t>
            </a:r>
            <a:endParaRPr lang="en-US" sz="3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241" y="95529"/>
            <a:ext cx="1598863" cy="150481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361861"/>
            <a:ext cx="4884991" cy="39721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889" y="1361861"/>
            <a:ext cx="4798143" cy="3986517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5730240" y="3215640"/>
            <a:ext cx="701040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ABSTRACCION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4595191" cy="289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>
                <a:latin typeface="+mj-lt"/>
              </a:rPr>
              <a:t>Ejemplo con Interface</a:t>
            </a:r>
          </a:p>
          <a:p>
            <a:pPr algn="just"/>
            <a:r>
              <a:rPr lang="es-MX" sz="2400" dirty="0">
                <a:latin typeface="+mj-lt"/>
              </a:rPr>
              <a:t>Si se requiere un mayor nivel de abstracción, usamos interfaces:</a:t>
            </a:r>
          </a:p>
          <a:p>
            <a:pPr algn="just"/>
            <a:r>
              <a:rPr lang="en-US" altLang="en-US" sz="2400" dirty="0">
                <a:latin typeface="+mj-lt"/>
              </a:rPr>
              <a:t>El </a:t>
            </a:r>
            <a:r>
              <a:rPr lang="en-US" altLang="en-US" sz="2400" dirty="0" err="1">
                <a:latin typeface="+mj-lt"/>
              </a:rPr>
              <a:t>uso</a:t>
            </a:r>
            <a:r>
              <a:rPr lang="en-US" altLang="en-US" sz="2400" dirty="0">
                <a:latin typeface="+mj-lt"/>
              </a:rPr>
              <a:t> de interfaces </a:t>
            </a:r>
            <a:r>
              <a:rPr lang="en-US" altLang="en-US" sz="2400" dirty="0" err="1">
                <a:latin typeface="+mj-lt"/>
              </a:rPr>
              <a:t>permite</a:t>
            </a:r>
            <a:r>
              <a:rPr lang="en-US" altLang="en-US" sz="2400" dirty="0">
                <a:latin typeface="+mj-lt"/>
              </a:rPr>
              <a:t> que </a:t>
            </a:r>
            <a:r>
              <a:rPr lang="en-US" altLang="en-US" sz="2400" dirty="0" err="1">
                <a:latin typeface="+mj-lt"/>
              </a:rPr>
              <a:t>cualquier</a:t>
            </a:r>
            <a:r>
              <a:rPr lang="en-US" altLang="en-US" sz="2400" dirty="0">
                <a:latin typeface="+mj-lt"/>
              </a:rPr>
              <a:t> clase </a:t>
            </a:r>
            <a:r>
              <a:rPr lang="en-US" altLang="en-US" sz="2400" dirty="0" err="1">
                <a:latin typeface="+mj-lt"/>
              </a:rPr>
              <a:t>implemente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b="1" dirty="0" err="1">
                <a:latin typeface="+mj-lt"/>
              </a:rPr>
              <a:t>IAnimal</a:t>
            </a:r>
            <a:r>
              <a:rPr lang="en-US" altLang="en-US" sz="2400" dirty="0">
                <a:latin typeface="+mj-lt"/>
              </a:rPr>
              <a:t>, </a:t>
            </a:r>
            <a:r>
              <a:rPr lang="en-US" altLang="en-US" sz="2400" dirty="0" err="1">
                <a:latin typeface="+mj-lt"/>
              </a:rPr>
              <a:t>incluso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si</a:t>
            </a:r>
            <a:r>
              <a:rPr lang="en-US" altLang="en-US" sz="2400" dirty="0">
                <a:latin typeface="+mj-lt"/>
              </a:rPr>
              <a:t> no </a:t>
            </a:r>
            <a:r>
              <a:rPr lang="en-US" altLang="en-US" sz="2400" dirty="0" err="1">
                <a:latin typeface="+mj-lt"/>
              </a:rPr>
              <a:t>tienen</a:t>
            </a:r>
            <a:r>
              <a:rPr lang="en-US" altLang="en-US" sz="2400" dirty="0">
                <a:latin typeface="+mj-lt"/>
              </a:rPr>
              <a:t> una </a:t>
            </a:r>
            <a:r>
              <a:rPr lang="en-US" altLang="en-US" sz="2400" dirty="0" err="1">
                <a:latin typeface="+mj-lt"/>
              </a:rPr>
              <a:t>relación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jerárquica</a:t>
            </a:r>
            <a:r>
              <a:rPr lang="en-US" altLang="en-US" sz="2400" dirty="0">
                <a:latin typeface="+mj-lt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241" y="95529"/>
            <a:ext cx="1598863" cy="15048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4921"/>
            <a:ext cx="5257800" cy="47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34645"/>
            <a:ext cx="10515600" cy="640715"/>
          </a:xfrm>
        </p:spPr>
        <p:txBody>
          <a:bodyPr>
            <a:normAutofit/>
          </a:bodyPr>
          <a:lstStyle/>
          <a:p>
            <a:r>
              <a:rPr lang="es-PE" sz="3000" b="1" dirty="0" smtClean="0"/>
              <a:t>Diferencias entre </a:t>
            </a:r>
            <a:r>
              <a:rPr lang="es-PE" sz="3000" b="1" dirty="0"/>
              <a:t>C</a:t>
            </a:r>
            <a:r>
              <a:rPr lang="es-PE" sz="3000" b="1" dirty="0" smtClean="0"/>
              <a:t>lase Abstracta e Interface</a:t>
            </a:r>
            <a:endParaRPr lang="en-US" sz="30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07881"/>
            <a:ext cx="7121186" cy="44978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924800" y="1107881"/>
            <a:ext cx="3550920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Decisión </a:t>
            </a:r>
            <a:r>
              <a:rPr lang="es-MX" b="1" dirty="0" smtClean="0"/>
              <a:t>Práctica – Cuando usar uno u otro</a:t>
            </a:r>
            <a:endParaRPr lang="es-MX" b="1" dirty="0"/>
          </a:p>
          <a:p>
            <a:pPr algn="just">
              <a:buFont typeface="+mj-lt"/>
              <a:buAutoNum type="arabicPeriod"/>
            </a:pPr>
            <a:r>
              <a:rPr lang="es-MX" b="1" dirty="0"/>
              <a:t>Usa una clase abstracta</a:t>
            </a:r>
            <a:r>
              <a:rPr lang="es-MX" dirty="0"/>
              <a:t> si: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dirty="0"/>
              <a:t>Las clases comparten lógica o estado.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dirty="0"/>
              <a:t>Existe una relación jerárquica clara.</a:t>
            </a:r>
          </a:p>
          <a:p>
            <a:pPr algn="just">
              <a:buFont typeface="+mj-lt"/>
              <a:buAutoNum type="arabicPeriod"/>
            </a:pPr>
            <a:r>
              <a:rPr lang="es-MX" b="1" dirty="0"/>
              <a:t>Usa una interface</a:t>
            </a:r>
            <a:r>
              <a:rPr lang="es-MX" dirty="0"/>
              <a:t> si: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dirty="0"/>
              <a:t>Solo necesitas definir un contrato sin preocuparte por la implementación.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dirty="0"/>
              <a:t>Necesitas que una clase implemente múltiples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409606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4596" y="412680"/>
            <a:ext cx="10515600" cy="6033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b="1" dirty="0" smtClean="0">
                <a:solidFill>
                  <a:srgbClr val="0070C0"/>
                </a:solidFill>
              </a:rPr>
              <a:t>Ejercicio1</a:t>
            </a:r>
            <a:r>
              <a:rPr lang="es-MX" sz="1800" b="1" dirty="0" smtClean="0"/>
              <a:t>.Desarrollar </a:t>
            </a:r>
            <a:r>
              <a:rPr lang="es-MX" sz="1800" b="1" dirty="0"/>
              <a:t>una aplicación para una tienda en línea que vende productos </a:t>
            </a:r>
            <a:r>
              <a:rPr lang="es-MX" sz="1800" b="1" dirty="0" smtClean="0"/>
              <a:t>electrónicos.</a:t>
            </a:r>
          </a:p>
          <a:p>
            <a:pPr marL="0" indent="0" algn="just">
              <a:buNone/>
            </a:pPr>
            <a:r>
              <a:rPr lang="es-MX" sz="1800" dirty="0" smtClean="0"/>
              <a:t>Necesitas </a:t>
            </a:r>
            <a:r>
              <a:rPr lang="es-MX" sz="1800" dirty="0"/>
              <a:t>crear una </a:t>
            </a:r>
            <a:r>
              <a:rPr lang="es-MX" sz="1800" dirty="0">
                <a:solidFill>
                  <a:srgbClr val="FF0000"/>
                </a:solidFill>
              </a:rPr>
              <a:t>clase </a:t>
            </a:r>
            <a:r>
              <a:rPr lang="es-MX" sz="1800" dirty="0" smtClean="0">
                <a:solidFill>
                  <a:srgbClr val="FF0000"/>
                </a:solidFill>
              </a:rPr>
              <a:t>Producto </a:t>
            </a:r>
            <a:r>
              <a:rPr lang="es-MX" sz="1800" dirty="0"/>
              <a:t>que represente cada producto en el inventario de la tienda.</a:t>
            </a:r>
          </a:p>
          <a:p>
            <a:pPr marL="0" indent="0" algn="just">
              <a:buNone/>
            </a:pPr>
            <a:r>
              <a:rPr lang="es-MX" sz="1800" dirty="0"/>
              <a:t>Cada producto tiene las siguientes propiedades</a:t>
            </a:r>
            <a:r>
              <a:rPr lang="es-MX" sz="1800" dirty="0" smtClean="0"/>
              <a:t>:</a:t>
            </a:r>
            <a:endParaRPr lang="en-US" sz="1800" dirty="0"/>
          </a:p>
          <a:p>
            <a:pPr algn="just"/>
            <a:r>
              <a:rPr lang="es-MX" sz="1800" b="1" dirty="0"/>
              <a:t>Id</a:t>
            </a:r>
            <a:r>
              <a:rPr lang="es-MX" sz="1800" dirty="0"/>
              <a:t>: un identificador único para el producto.</a:t>
            </a:r>
          </a:p>
          <a:p>
            <a:pPr algn="just"/>
            <a:r>
              <a:rPr lang="es-MX" sz="1800" b="1" dirty="0"/>
              <a:t>Nombre</a:t>
            </a:r>
            <a:r>
              <a:rPr lang="es-MX" sz="1800" dirty="0"/>
              <a:t>: el nombre del producto.</a:t>
            </a:r>
          </a:p>
          <a:p>
            <a:pPr algn="just"/>
            <a:r>
              <a:rPr lang="es-MX" sz="1800" b="1" dirty="0"/>
              <a:t>Precio</a:t>
            </a:r>
            <a:r>
              <a:rPr lang="es-MX" sz="1800" dirty="0"/>
              <a:t>: el precio del producto.</a:t>
            </a:r>
          </a:p>
          <a:p>
            <a:pPr algn="just"/>
            <a:r>
              <a:rPr lang="es-MX" sz="1800" b="1" dirty="0"/>
              <a:t>Stock</a:t>
            </a:r>
            <a:r>
              <a:rPr lang="es-MX" sz="1800" dirty="0"/>
              <a:t>: la cantidad de unidades disponibles en el inventario.</a:t>
            </a:r>
          </a:p>
          <a:p>
            <a:pPr marL="0" indent="0" algn="just">
              <a:buNone/>
            </a:pPr>
            <a:r>
              <a:rPr lang="es-MX" sz="1800" dirty="0"/>
              <a:t>Además, necesitas implementar lo siguiente</a:t>
            </a:r>
            <a:r>
              <a:rPr lang="es-MX" sz="1800" dirty="0" smtClean="0"/>
              <a:t>:</a:t>
            </a:r>
          </a:p>
          <a:p>
            <a:pPr algn="just"/>
            <a:r>
              <a:rPr lang="es-MX" sz="1800" dirty="0" smtClean="0"/>
              <a:t>Un método </a:t>
            </a:r>
            <a:r>
              <a:rPr lang="es-MX" sz="1800" dirty="0" smtClean="0">
                <a:solidFill>
                  <a:srgbClr val="FF0000"/>
                </a:solidFill>
              </a:rPr>
              <a:t>abstracto</a:t>
            </a:r>
            <a:r>
              <a:rPr lang="es-MX" sz="1800" dirty="0" smtClean="0"/>
              <a:t> </a:t>
            </a:r>
            <a:r>
              <a:rPr lang="en-US" sz="1800" b="1" dirty="0" err="1" smtClean="0"/>
              <a:t>CalcularValorTotal</a:t>
            </a:r>
            <a:r>
              <a:rPr lang="en-US" sz="1800" dirty="0" smtClean="0"/>
              <a:t> que sera </a:t>
            </a:r>
            <a:r>
              <a:rPr lang="en-US" sz="1800" dirty="0" err="1" smtClean="0"/>
              <a:t>redefinido</a:t>
            </a:r>
            <a:r>
              <a:rPr lang="en-US" sz="1800" dirty="0" smtClean="0"/>
              <a:t> en </a:t>
            </a:r>
            <a:r>
              <a:rPr lang="en-US" sz="1800" dirty="0" err="1" smtClean="0"/>
              <a:t>cada</a:t>
            </a:r>
            <a:r>
              <a:rPr lang="en-US" sz="1800" dirty="0" smtClean="0"/>
              <a:t> clase </a:t>
            </a:r>
            <a:r>
              <a:rPr lang="en-US" sz="1800" dirty="0" err="1" smtClean="0"/>
              <a:t>hija</a:t>
            </a:r>
            <a:r>
              <a:rPr lang="en-US" sz="1800" dirty="0" smtClean="0"/>
              <a:t> que </a:t>
            </a:r>
            <a:r>
              <a:rPr lang="en-US" sz="1800" dirty="0" err="1" smtClean="0"/>
              <a:t>retorne</a:t>
            </a:r>
            <a:r>
              <a:rPr lang="en-US" sz="1800" dirty="0" smtClean="0"/>
              <a:t> la </a:t>
            </a:r>
            <a:r>
              <a:rPr lang="en-US" sz="1800" dirty="0" err="1" smtClean="0"/>
              <a:t>cantidad</a:t>
            </a:r>
            <a:r>
              <a:rPr lang="en-US" sz="1800" dirty="0" smtClean="0"/>
              <a:t> total </a:t>
            </a:r>
            <a:r>
              <a:rPr lang="en-US" sz="1800" b="1" dirty="0" err="1" smtClean="0"/>
              <a:t>precio</a:t>
            </a:r>
            <a:r>
              <a:rPr lang="en-US" sz="1800" b="1" dirty="0" smtClean="0"/>
              <a:t> * stock</a:t>
            </a:r>
            <a:endParaRPr lang="en-US" sz="1800" b="1" dirty="0"/>
          </a:p>
          <a:p>
            <a:pPr algn="just"/>
            <a:r>
              <a:rPr lang="es-MX" sz="1800" dirty="0"/>
              <a:t>Un método </a:t>
            </a:r>
            <a:r>
              <a:rPr lang="es-MX" sz="1800" dirty="0" err="1" smtClean="0">
                <a:solidFill>
                  <a:srgbClr val="FF0000"/>
                </a:solidFill>
              </a:rPr>
              <a:t>estatico</a:t>
            </a:r>
            <a:r>
              <a:rPr lang="es-MX" sz="1800" dirty="0" smtClean="0"/>
              <a:t> </a:t>
            </a:r>
            <a:r>
              <a:rPr lang="es-MX" sz="1800" dirty="0"/>
              <a:t>llamado </a:t>
            </a:r>
            <a:r>
              <a:rPr lang="en-US" sz="1800" b="1" dirty="0" err="1"/>
              <a:t>CalcularValorTotal</a:t>
            </a:r>
            <a:r>
              <a:rPr lang="es-MX" sz="1800" dirty="0" smtClean="0"/>
              <a:t> </a:t>
            </a:r>
            <a:r>
              <a:rPr lang="es-MX" sz="1800" dirty="0"/>
              <a:t>que tome una </a:t>
            </a:r>
            <a:r>
              <a:rPr lang="es-MX" sz="1800" b="1" dirty="0"/>
              <a:t>lista de productos </a:t>
            </a:r>
            <a:r>
              <a:rPr lang="es-MX" sz="1800" dirty="0"/>
              <a:t>vendidos </a:t>
            </a:r>
            <a:r>
              <a:rPr lang="es-MX" sz="1800" dirty="0" smtClean="0"/>
              <a:t>y devuelva </a:t>
            </a:r>
            <a:r>
              <a:rPr lang="es-MX" sz="1800" dirty="0"/>
              <a:t>el total de ventas multiplicando el precio de cada producto por la cantidad vendida</a:t>
            </a:r>
            <a:r>
              <a:rPr lang="es-MX" sz="1800" dirty="0" smtClean="0"/>
              <a:t>.</a:t>
            </a:r>
            <a:endParaRPr lang="en-US" sz="1800" dirty="0"/>
          </a:p>
          <a:p>
            <a:pPr algn="just"/>
            <a:r>
              <a:rPr lang="es-MX" sz="1800" dirty="0"/>
              <a:t>Un método de instancia llamado </a:t>
            </a:r>
            <a:r>
              <a:rPr lang="es-MX" sz="1800" b="1" dirty="0" err="1"/>
              <a:t>RestarStock</a:t>
            </a:r>
            <a:r>
              <a:rPr lang="es-MX" sz="1800" dirty="0"/>
              <a:t> que acepte una cantidad vendida como parámetro </a:t>
            </a:r>
            <a:r>
              <a:rPr lang="es-MX" sz="1800" dirty="0" smtClean="0"/>
              <a:t>y actualice </a:t>
            </a:r>
            <a:r>
              <a:rPr lang="es-MX" sz="1800" dirty="0"/>
              <a:t>el stock del producto restando esta cantidad</a:t>
            </a:r>
            <a:r>
              <a:rPr lang="es-MX" sz="1800" dirty="0" smtClean="0"/>
              <a:t>.</a:t>
            </a:r>
          </a:p>
          <a:p>
            <a:pPr algn="just"/>
            <a:r>
              <a:rPr lang="es-MX" sz="1800" dirty="0" smtClean="0"/>
              <a:t>Crear una clase hija </a:t>
            </a:r>
            <a:r>
              <a:rPr lang="es-MX" sz="1800" b="1" dirty="0" err="1" smtClean="0"/>
              <a:t>ProductoElectronico</a:t>
            </a:r>
            <a:r>
              <a:rPr lang="es-MX" sz="1800" dirty="0" smtClean="0"/>
              <a:t> </a:t>
            </a:r>
            <a:r>
              <a:rPr lang="es-MX" sz="1800" dirty="0" smtClean="0"/>
              <a:t>que redefina el método </a:t>
            </a:r>
            <a:r>
              <a:rPr lang="es-MX" sz="1800" dirty="0"/>
              <a:t>abstracto </a:t>
            </a:r>
            <a:r>
              <a:rPr lang="es-MX" sz="1800" b="1" dirty="0" err="1"/>
              <a:t>CalcularValorTotal</a:t>
            </a:r>
            <a:endParaRPr lang="en-US" sz="1800" b="1" dirty="0"/>
          </a:p>
          <a:p>
            <a:pPr marL="0" indent="0" algn="just">
              <a:buNone/>
            </a:pPr>
            <a:r>
              <a:rPr lang="es-MX" sz="1800" dirty="0"/>
              <a:t>Escribe la clase Producto con todas estas características y proporciona un ejemplo de uso </a:t>
            </a:r>
            <a:r>
              <a:rPr lang="es-MX" sz="1800" dirty="0" smtClean="0"/>
              <a:t>en el </a:t>
            </a:r>
            <a:r>
              <a:rPr lang="es-MX" sz="1800" dirty="0"/>
              <a:t>que crees varios objetos Producto, realices ventas y </a:t>
            </a:r>
            <a:r>
              <a:rPr lang="es-MX" sz="1800" b="1" dirty="0" smtClean="0"/>
              <a:t>calcular el </a:t>
            </a:r>
            <a:r>
              <a:rPr lang="es-MX" sz="1800" b="1" dirty="0"/>
              <a:t>total de ventas</a:t>
            </a:r>
            <a:r>
              <a:rPr lang="es-MX" sz="1800" dirty="0"/>
              <a:t>.</a:t>
            </a:r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156" y="51421"/>
            <a:ext cx="1193464" cy="11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702" y="573294"/>
            <a:ext cx="10515600" cy="5492226"/>
          </a:xfrm>
        </p:spPr>
        <p:txBody>
          <a:bodyPr>
            <a:noAutofit/>
          </a:bodyPr>
          <a:lstStyle/>
          <a:p>
            <a:pPr algn="just"/>
            <a:r>
              <a:rPr lang="es-PE" sz="2400" b="1" dirty="0" smtClean="0">
                <a:solidFill>
                  <a:srgbClr val="00B050"/>
                </a:solidFill>
              </a:rPr>
              <a:t>Ejercicio2:</a:t>
            </a:r>
          </a:p>
          <a:p>
            <a:pPr marL="0" indent="0" algn="just">
              <a:buNone/>
            </a:pPr>
            <a:r>
              <a:rPr lang="es-MX" sz="1800" dirty="0"/>
              <a:t>En este ejercicio, se desarrollará un sistema que permita manejar diferentes tipos de empleados y calcular su salario anual. El objetivo es aplicar el concepto de </a:t>
            </a:r>
            <a:r>
              <a:rPr lang="es-MX" sz="1800" b="1" dirty="0"/>
              <a:t>abstracción</a:t>
            </a:r>
            <a:r>
              <a:rPr lang="es-MX" sz="1800" dirty="0"/>
              <a:t> mediante el uso de clases abstractas y herencia</a:t>
            </a:r>
            <a:r>
              <a:rPr lang="es-MX" sz="1800" dirty="0" smtClean="0"/>
              <a:t>.</a:t>
            </a:r>
          </a:p>
          <a:p>
            <a:pPr marL="0" indent="0" algn="just">
              <a:buNone/>
            </a:pPr>
            <a:endParaRPr lang="es-MX" sz="5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</a:rPr>
              <a:t>Define </a:t>
            </a:r>
            <a:r>
              <a:rPr lang="en-US" altLang="en-US" sz="1800" dirty="0">
                <a:latin typeface="Arial" panose="020B0604020202020204" pitchFamily="34" charset="0"/>
              </a:rPr>
              <a:t>una clase </a:t>
            </a:r>
            <a:r>
              <a:rPr lang="en-US" altLang="en-US" sz="1800" b="1" dirty="0" err="1">
                <a:latin typeface="Arial" panose="020B0604020202020204" pitchFamily="34" charset="0"/>
              </a:rPr>
              <a:t>abstracta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llamada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 Unicode MS"/>
              </a:rPr>
              <a:t>Empleado</a:t>
            </a:r>
            <a:r>
              <a:rPr lang="en-US" altLang="en-US" sz="1800" dirty="0"/>
              <a:t>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err="1">
                <a:latin typeface="Arial" panose="020B0604020202020204" pitchFamily="34" charset="0"/>
              </a:rPr>
              <a:t>Esta</a:t>
            </a:r>
            <a:r>
              <a:rPr lang="en-US" altLang="en-US" sz="1800" dirty="0">
                <a:latin typeface="Arial" panose="020B0604020202020204" pitchFamily="34" charset="0"/>
              </a:rPr>
              <a:t> clase </a:t>
            </a:r>
            <a:r>
              <a:rPr lang="en-US" altLang="en-US" sz="1800" dirty="0" err="1">
                <a:latin typeface="Arial" panose="020B0604020202020204" pitchFamily="34" charset="0"/>
              </a:rPr>
              <a:t>debe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incluir</a:t>
            </a:r>
            <a:r>
              <a:rPr lang="en-US" altLang="en-US" sz="1800" dirty="0">
                <a:latin typeface="Arial" panose="020B0604020202020204" pitchFamily="34" charset="0"/>
              </a:rPr>
              <a:t> las siguientes </a:t>
            </a:r>
            <a:r>
              <a:rPr lang="en-US" altLang="en-US" sz="1800" dirty="0" err="1">
                <a:latin typeface="Arial" panose="020B0604020202020204" pitchFamily="34" charset="0"/>
              </a:rPr>
              <a:t>propiedades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 Unicode MS"/>
              </a:rPr>
              <a:t>Nombre</a:t>
            </a:r>
            <a:r>
              <a:rPr lang="en-US" altLang="en-US" sz="1800" dirty="0"/>
              <a:t>: una </a:t>
            </a:r>
            <a:r>
              <a:rPr lang="en-US" altLang="en-US" sz="1800" dirty="0" err="1"/>
              <a:t>cadena</a:t>
            </a:r>
            <a:r>
              <a:rPr lang="en-US" altLang="en-US" sz="1800" dirty="0"/>
              <a:t> que </a:t>
            </a:r>
            <a:r>
              <a:rPr lang="en-US" altLang="en-US" sz="1800" dirty="0" err="1"/>
              <a:t>almacena</a:t>
            </a:r>
            <a:r>
              <a:rPr lang="en-US" altLang="en-US" sz="1800" dirty="0"/>
              <a:t> el </a:t>
            </a:r>
            <a:r>
              <a:rPr lang="en-US" altLang="en-US" sz="1800" dirty="0" err="1"/>
              <a:t>nombre</a:t>
            </a:r>
            <a:r>
              <a:rPr lang="en-US" altLang="en-US" sz="1800" dirty="0"/>
              <a:t> del </a:t>
            </a:r>
            <a:r>
              <a:rPr lang="en-US" altLang="en-US" sz="1800" dirty="0" err="1"/>
              <a:t>empleado</a:t>
            </a:r>
            <a:r>
              <a:rPr lang="en-US" altLang="en-US" sz="1800" dirty="0"/>
              <a:t>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 err="1">
                <a:latin typeface="Arial Unicode MS"/>
              </a:rPr>
              <a:t>Edad</a:t>
            </a:r>
            <a:r>
              <a:rPr lang="en-US" altLang="en-US" sz="1800" dirty="0"/>
              <a:t>: un </a:t>
            </a:r>
            <a:r>
              <a:rPr lang="en-US" altLang="en-US" sz="1800" dirty="0" err="1"/>
              <a:t>entero</a:t>
            </a:r>
            <a:r>
              <a:rPr lang="en-US" altLang="en-US" sz="1800" dirty="0"/>
              <a:t> que </a:t>
            </a:r>
            <a:r>
              <a:rPr lang="en-US" altLang="en-US" sz="1800" dirty="0" err="1"/>
              <a:t>almacena</a:t>
            </a:r>
            <a:r>
              <a:rPr lang="en-US" altLang="en-US" sz="1800" dirty="0"/>
              <a:t> la </a:t>
            </a:r>
            <a:r>
              <a:rPr lang="en-US" altLang="en-US" sz="1800" dirty="0" err="1"/>
              <a:t>edad</a:t>
            </a:r>
            <a:r>
              <a:rPr lang="en-US" altLang="en-US" sz="1800" dirty="0"/>
              <a:t> del </a:t>
            </a:r>
            <a:r>
              <a:rPr lang="en-US" altLang="en-US" sz="1800" dirty="0" err="1"/>
              <a:t>empleado</a:t>
            </a:r>
            <a:r>
              <a:rPr lang="en-US" altLang="en-US" sz="1800" dirty="0"/>
              <a:t>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Agrega un </a:t>
            </a:r>
            <a:r>
              <a:rPr lang="en-US" altLang="en-US" sz="1800" b="1" dirty="0" err="1">
                <a:latin typeface="Arial" panose="020B0604020202020204" pitchFamily="34" charset="0"/>
              </a:rPr>
              <a:t>método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abstracto</a:t>
            </a:r>
            <a:r>
              <a:rPr lang="en-US" altLang="en-US" sz="1800" b="1" dirty="0"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 err="1">
                <a:latin typeface="Arial Unicode MS"/>
              </a:rPr>
              <a:t>CalcularSalarioAnual</a:t>
            </a:r>
            <a:r>
              <a:rPr lang="en-US" altLang="en-US" sz="1800" b="1" dirty="0">
                <a:latin typeface="Arial Unicode MS"/>
              </a:rPr>
              <a:t>()</a:t>
            </a:r>
            <a:r>
              <a:rPr lang="en-US" altLang="en-US" sz="1800" b="1" dirty="0"/>
              <a:t>: </a:t>
            </a:r>
            <a:r>
              <a:rPr lang="en-US" altLang="en-US" sz="1800" dirty="0" err="1"/>
              <a:t>este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método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calculará</a:t>
            </a:r>
            <a:r>
              <a:rPr lang="en-US" altLang="en-US" sz="1800" dirty="0"/>
              <a:t> el </a:t>
            </a:r>
            <a:r>
              <a:rPr lang="en-US" altLang="en-US" sz="1800" dirty="0" err="1"/>
              <a:t>salario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anual</a:t>
            </a:r>
            <a:r>
              <a:rPr lang="en-US" altLang="en-US" sz="1800" dirty="0"/>
              <a:t> del </a:t>
            </a:r>
            <a:r>
              <a:rPr lang="en-US" altLang="en-US" sz="1800" dirty="0" err="1"/>
              <a:t>empleado</a:t>
            </a:r>
            <a:r>
              <a:rPr lang="en-US" altLang="en-US" sz="1800" dirty="0"/>
              <a:t>.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err="1">
                <a:latin typeface="Arial" panose="020B0604020202020204" pitchFamily="34" charset="0"/>
              </a:rPr>
              <a:t>Incluye</a:t>
            </a:r>
            <a:r>
              <a:rPr lang="en-US" altLang="en-US" sz="1800" dirty="0">
                <a:latin typeface="Arial" panose="020B0604020202020204" pitchFamily="34" charset="0"/>
              </a:rPr>
              <a:t> el </a:t>
            </a:r>
            <a:r>
              <a:rPr lang="en-US" altLang="en-US" sz="1800" dirty="0" err="1">
                <a:latin typeface="Arial" panose="020B0604020202020204" pitchFamily="34" charset="0"/>
              </a:rPr>
              <a:t>método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 Unicode MS"/>
              </a:rPr>
              <a:t>ToString()</a:t>
            </a:r>
            <a:r>
              <a:rPr lang="en-US" altLang="en-US" sz="1800" dirty="0"/>
              <a:t> para </a:t>
            </a:r>
            <a:r>
              <a:rPr lang="en-US" altLang="en-US" sz="1800" dirty="0" err="1"/>
              <a:t>mostrar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información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básica</a:t>
            </a:r>
            <a:r>
              <a:rPr lang="en-US" altLang="en-US" sz="1800" dirty="0"/>
              <a:t> del </a:t>
            </a:r>
            <a:r>
              <a:rPr lang="en-US" altLang="en-US" sz="1800" dirty="0" err="1"/>
              <a:t>empleado</a:t>
            </a:r>
            <a:r>
              <a:rPr lang="en-US" altLang="en-US" sz="1800" dirty="0"/>
              <a:t> (</a:t>
            </a:r>
            <a:r>
              <a:rPr lang="en-US" altLang="en-US" sz="1800" dirty="0">
                <a:latin typeface="Arial Unicode MS"/>
              </a:rPr>
              <a:t>Nombre</a:t>
            </a:r>
            <a:r>
              <a:rPr lang="en-US" altLang="en-US" sz="1800" dirty="0"/>
              <a:t> y </a:t>
            </a:r>
            <a:r>
              <a:rPr lang="en-US" altLang="en-US" sz="1800" dirty="0" err="1">
                <a:latin typeface="Arial Unicode MS"/>
              </a:rPr>
              <a:t>Edad</a:t>
            </a:r>
            <a:r>
              <a:rPr lang="en-US" altLang="en-US" sz="1800" dirty="0" smtClean="0"/>
              <a:t>).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PE" altLang="en-US" sz="18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Crear</a:t>
            </a:r>
            <a:r>
              <a:rPr lang="en-US" altLang="en-US" sz="1800" b="1" dirty="0">
                <a:latin typeface="Arial" panose="020B0604020202020204" pitchFamily="34" charset="0"/>
              </a:rPr>
              <a:t> la clase </a:t>
            </a:r>
            <a:r>
              <a:rPr lang="en-US" altLang="en-US" sz="1800" b="1" dirty="0" err="1">
                <a:latin typeface="Arial" panose="020B0604020202020204" pitchFamily="34" charset="0"/>
              </a:rPr>
              <a:t>concreta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 smtClean="0">
                <a:latin typeface="Arial Unicode MS"/>
              </a:rPr>
              <a:t>EmpleadoPermanente</a:t>
            </a:r>
            <a:r>
              <a:rPr lang="en-US" altLang="en-US" sz="1800" b="1" dirty="0" smtClean="0"/>
              <a:t> y </a:t>
            </a:r>
            <a:r>
              <a:rPr lang="en-US" altLang="en-US" sz="1800" b="1" dirty="0" err="1" smtClean="0"/>
              <a:t>EmpleadoPorHoras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err="1">
                <a:latin typeface="Arial" panose="020B0604020202020204" pitchFamily="34" charset="0"/>
              </a:rPr>
              <a:t>Hereda</a:t>
            </a:r>
            <a:r>
              <a:rPr lang="en-US" altLang="en-US" sz="1800" dirty="0">
                <a:latin typeface="Arial" panose="020B0604020202020204" pitchFamily="34" charset="0"/>
              </a:rPr>
              <a:t> de la clase </a:t>
            </a:r>
            <a:r>
              <a:rPr lang="en-US" altLang="en-US" sz="1800" dirty="0" err="1">
                <a:latin typeface="Arial Unicode MS"/>
              </a:rPr>
              <a:t>Empleado</a:t>
            </a:r>
            <a:r>
              <a:rPr lang="en-US" altLang="en-US" sz="1800" dirty="0"/>
              <a:t>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Agrega una </a:t>
            </a:r>
            <a:r>
              <a:rPr lang="en-US" altLang="en-US" sz="1800" dirty="0" err="1">
                <a:latin typeface="Arial" panose="020B0604020202020204" pitchFamily="34" charset="0"/>
              </a:rPr>
              <a:t>propiedad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err="1">
                <a:latin typeface="Arial Unicode MS"/>
              </a:rPr>
              <a:t>SalarioMensual</a:t>
            </a:r>
            <a:r>
              <a:rPr lang="en-US" altLang="en-US" sz="1800" dirty="0"/>
              <a:t>: un valor decimal que </a:t>
            </a:r>
            <a:r>
              <a:rPr lang="en-US" altLang="en-US" sz="1800" dirty="0" err="1"/>
              <a:t>almacena</a:t>
            </a:r>
            <a:r>
              <a:rPr lang="en-US" altLang="en-US" sz="1800" dirty="0"/>
              <a:t> el </a:t>
            </a:r>
            <a:r>
              <a:rPr lang="en-US" altLang="en-US" sz="1800" dirty="0" err="1"/>
              <a:t>salario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mensual</a:t>
            </a:r>
            <a:r>
              <a:rPr lang="en-US" altLang="en-US" sz="1800" dirty="0"/>
              <a:t> del </a:t>
            </a:r>
            <a:r>
              <a:rPr lang="en-US" altLang="en-US" sz="1800" dirty="0" err="1"/>
              <a:t>empleado</a:t>
            </a:r>
            <a:r>
              <a:rPr lang="en-US" altLang="en-US" sz="1800" dirty="0"/>
              <a:t>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err="1">
                <a:latin typeface="Arial" panose="020B0604020202020204" pitchFamily="34" charset="0"/>
              </a:rPr>
              <a:t>Implementa</a:t>
            </a:r>
            <a:r>
              <a:rPr lang="en-US" altLang="en-US" sz="1800" dirty="0">
                <a:latin typeface="Arial" panose="020B0604020202020204" pitchFamily="34" charset="0"/>
              </a:rPr>
              <a:t> el </a:t>
            </a:r>
            <a:r>
              <a:rPr lang="en-US" altLang="en-US" sz="1800" dirty="0" err="1">
                <a:latin typeface="Arial" panose="020B0604020202020204" pitchFamily="34" charset="0"/>
              </a:rPr>
              <a:t>método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 Unicode MS"/>
              </a:rPr>
              <a:t>CalcularSalarioAnual</a:t>
            </a:r>
            <a:r>
              <a:rPr lang="en-US" altLang="en-US" sz="1800" dirty="0">
                <a:latin typeface="Arial Unicode MS"/>
              </a:rPr>
              <a:t>()</a:t>
            </a:r>
            <a:r>
              <a:rPr lang="en-US" altLang="en-US" sz="1800" dirty="0"/>
              <a:t>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err="1">
                <a:latin typeface="Arial" panose="020B0604020202020204" pitchFamily="34" charset="0"/>
              </a:rPr>
              <a:t>Devuelve</a:t>
            </a:r>
            <a:r>
              <a:rPr lang="en-US" altLang="en-US" sz="1800" dirty="0">
                <a:latin typeface="Arial" panose="020B0604020202020204" pitchFamily="34" charset="0"/>
              </a:rPr>
              <a:t> el </a:t>
            </a:r>
            <a:r>
              <a:rPr lang="en-US" altLang="en-US" sz="1800" dirty="0" err="1">
                <a:latin typeface="Arial" panose="020B0604020202020204" pitchFamily="34" charset="0"/>
              </a:rPr>
              <a:t>salario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mensual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multiplicado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por</a:t>
            </a:r>
            <a:r>
              <a:rPr lang="en-US" altLang="en-US" sz="1800" dirty="0">
                <a:latin typeface="Arial" panose="020B0604020202020204" pitchFamily="34" charset="0"/>
              </a:rPr>
              <a:t> 12.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err="1">
                <a:latin typeface="Arial" panose="020B0604020202020204" pitchFamily="34" charset="0"/>
              </a:rPr>
              <a:t>Sobrescribe</a:t>
            </a:r>
            <a:r>
              <a:rPr lang="en-US" altLang="en-US" sz="1800" dirty="0">
                <a:latin typeface="Arial" panose="020B0604020202020204" pitchFamily="34" charset="0"/>
              </a:rPr>
              <a:t> el </a:t>
            </a:r>
            <a:r>
              <a:rPr lang="en-US" altLang="en-US" sz="1800" dirty="0" err="1">
                <a:latin typeface="Arial" panose="020B0604020202020204" pitchFamily="34" charset="0"/>
              </a:rPr>
              <a:t>método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 Unicode MS"/>
              </a:rPr>
              <a:t>ToString()</a:t>
            </a:r>
            <a:r>
              <a:rPr lang="en-US" altLang="en-US" sz="1800" dirty="0"/>
              <a:t> para </a:t>
            </a:r>
            <a:r>
              <a:rPr lang="en-US" altLang="en-US" sz="1800" dirty="0" err="1"/>
              <a:t>incluir</a:t>
            </a:r>
            <a:r>
              <a:rPr lang="en-US" altLang="en-US" sz="1800" dirty="0"/>
              <a:t> el </a:t>
            </a:r>
            <a:r>
              <a:rPr lang="en-US" altLang="en-US" sz="1800" dirty="0" err="1"/>
              <a:t>salario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mensual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además</a:t>
            </a:r>
            <a:r>
              <a:rPr lang="en-US" altLang="en-US" sz="1800" dirty="0"/>
              <a:t> de la </a:t>
            </a:r>
            <a:r>
              <a:rPr lang="en-US" altLang="en-US" sz="1800" dirty="0" err="1"/>
              <a:t>información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básica</a:t>
            </a:r>
            <a:r>
              <a:rPr lang="en-US" altLang="en-US" sz="18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endParaRPr lang="es-PE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57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1614</Words>
  <Application>Microsoft Office PowerPoint</Application>
  <PresentationFormat>Panorámica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Tema de Office</vt:lpstr>
      <vt:lpstr>PROGRAMACION ORIENTADA A OBJETOS</vt:lpstr>
      <vt:lpstr>ABSTRACCION</vt:lpstr>
      <vt:lpstr>Presentación de PowerPoint</vt:lpstr>
      <vt:lpstr>Presentación de PowerPoint</vt:lpstr>
      <vt:lpstr>ABSTRACCION – Clase abstracta</vt:lpstr>
      <vt:lpstr>ABSTRACCION</vt:lpstr>
      <vt:lpstr>Diferencias entre Clase Abstracta e Interface</vt:lpstr>
      <vt:lpstr>Presentación de PowerPoint</vt:lpstr>
      <vt:lpstr>Presentación de PowerPoint</vt:lpstr>
      <vt:lpstr>Abstraccion</vt:lpstr>
      <vt:lpstr>ABSTRACCION</vt:lpstr>
      <vt:lpstr>ABSTRACCION</vt:lpstr>
      <vt:lpstr>Abstraccion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ORIENTADA A OBJETOS</dc:title>
  <dc:creator>gabriel</dc:creator>
  <cp:lastModifiedBy>gabriel</cp:lastModifiedBy>
  <cp:revision>38</cp:revision>
  <dcterms:created xsi:type="dcterms:W3CDTF">2024-06-27T12:32:22Z</dcterms:created>
  <dcterms:modified xsi:type="dcterms:W3CDTF">2024-12-14T02:38:09Z</dcterms:modified>
</cp:coreProperties>
</file>