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75" r:id="rId8"/>
    <p:sldId id="259" r:id="rId9"/>
    <p:sldId id="260" r:id="rId10"/>
    <p:sldId id="261" r:id="rId11"/>
    <p:sldId id="262" r:id="rId12"/>
    <p:sldId id="264" r:id="rId13"/>
    <p:sldId id="265" r:id="rId14"/>
    <p:sldId id="266" r:id="rId15"/>
    <p:sldId id="263" r:id="rId16"/>
    <p:sldId id="267" r:id="rId17"/>
    <p:sldId id="268" r:id="rId18"/>
    <p:sldId id="269" r:id="rId19"/>
    <p:sldId id="270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DBC3-BAF0-453E-8D1E-966EAADA1D7E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F6A1-4AF9-44E8-8A32-C5B4D3E9A3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9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DBC3-BAF0-453E-8D1E-966EAADA1D7E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F6A1-4AF9-44E8-8A32-C5B4D3E9A3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5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DBC3-BAF0-453E-8D1E-966EAADA1D7E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F6A1-4AF9-44E8-8A32-C5B4D3E9A3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6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DBC3-BAF0-453E-8D1E-966EAADA1D7E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F6A1-4AF9-44E8-8A32-C5B4D3E9A3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5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DBC3-BAF0-453E-8D1E-966EAADA1D7E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F6A1-4AF9-44E8-8A32-C5B4D3E9A3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DBC3-BAF0-453E-8D1E-966EAADA1D7E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F6A1-4AF9-44E8-8A32-C5B4D3E9A3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9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DBC3-BAF0-453E-8D1E-966EAADA1D7E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F6A1-4AF9-44E8-8A32-C5B4D3E9A3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3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DBC3-BAF0-453E-8D1E-966EAADA1D7E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F6A1-4AF9-44E8-8A32-C5B4D3E9A3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9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DBC3-BAF0-453E-8D1E-966EAADA1D7E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F6A1-4AF9-44E8-8A32-C5B4D3E9A3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8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DBC3-BAF0-453E-8D1E-966EAADA1D7E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F6A1-4AF9-44E8-8A32-C5B4D3E9A3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8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DBC3-BAF0-453E-8D1E-966EAADA1D7E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F6A1-4AF9-44E8-8A32-C5B4D3E9A3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9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9DBC3-BAF0-453E-8D1E-966EAADA1D7E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CF6A1-4AF9-44E8-8A32-C5B4D3E9A3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1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0349" y="1683025"/>
            <a:ext cx="7818782" cy="1813685"/>
          </a:xfrm>
        </p:spPr>
        <p:txBody>
          <a:bodyPr>
            <a:normAutofit/>
          </a:bodyPr>
          <a:lstStyle/>
          <a:p>
            <a:r>
              <a:rPr lang="es-PE" sz="5400" b="1" dirty="0" smtClean="0"/>
              <a:t>PROGRAMACION ORIENTADA A OBJETOS</a:t>
            </a:r>
            <a:endParaRPr lang="en-US" sz="54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461" y="320813"/>
            <a:ext cx="1598863" cy="15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61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251713" cy="1325563"/>
          </a:xfrm>
        </p:spPr>
        <p:txBody>
          <a:bodyPr/>
          <a:lstStyle/>
          <a:p>
            <a:r>
              <a:rPr lang="es-PE" b="1" dirty="0" smtClean="0"/>
              <a:t>POLIMORFISMO ESTATICO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272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PE" b="1" dirty="0"/>
              <a:t>Ejercicio3 - </a:t>
            </a:r>
            <a:r>
              <a:rPr lang="es-PE" b="1" dirty="0" err="1"/>
              <a:t>PolimorfismoEstatico_SobreCargaConstructores</a:t>
            </a:r>
            <a:endParaRPr lang="en-US" dirty="0"/>
          </a:p>
          <a:p>
            <a:pPr algn="just"/>
            <a:r>
              <a:rPr lang="es-PE" dirty="0"/>
              <a:t>Algunos también consideran </a:t>
            </a:r>
            <a:r>
              <a:rPr lang="es-PE" dirty="0" smtClean="0"/>
              <a:t>polimorfismo estático </a:t>
            </a:r>
            <a:r>
              <a:rPr lang="es-PE" dirty="0"/>
              <a:t>a la sobrecarga de métodos o constructores, que básicamente es que un método o constructor se puede declarar varias veces con el mismo nombre, pero con diferentes parámetros, ya sea por cantidad de parámetros o tipo de dato.</a:t>
            </a:r>
            <a:endParaRPr lang="en-US" dirty="0"/>
          </a:p>
          <a:p>
            <a:pPr algn="just"/>
            <a:r>
              <a:rPr lang="es-PE" i="1" dirty="0"/>
              <a:t>Crear instancias de la clase Casa utilizando diferentes </a:t>
            </a:r>
            <a:r>
              <a:rPr lang="es-PE" i="1" dirty="0" smtClean="0"/>
              <a:t>constructores, con atributos tipo, precio, </a:t>
            </a:r>
            <a:r>
              <a:rPr lang="es-PE" i="1" dirty="0" err="1" smtClean="0"/>
              <a:t>areaTerreno</a:t>
            </a:r>
            <a:r>
              <a:rPr lang="es-PE" i="1" dirty="0" smtClean="0"/>
              <a:t>, </a:t>
            </a:r>
            <a:r>
              <a:rPr lang="es-PE" i="1" dirty="0" err="1" smtClean="0"/>
              <a:t>areaConstruida</a:t>
            </a:r>
            <a:r>
              <a:rPr lang="es-PE" i="1" dirty="0" smtClean="0"/>
              <a:t> y hacer una sobrecarga del método Vender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8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43261" cy="1325563"/>
          </a:xfrm>
        </p:spPr>
        <p:txBody>
          <a:bodyPr/>
          <a:lstStyle/>
          <a:p>
            <a:r>
              <a:rPr lang="es-PE" b="1" dirty="0" smtClean="0"/>
              <a:t>POLIMORFISMO DINAMICO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1505"/>
          </a:xfrm>
        </p:spPr>
        <p:txBody>
          <a:bodyPr>
            <a:normAutofit lnSpcReduction="10000"/>
          </a:bodyPr>
          <a:lstStyle/>
          <a:p>
            <a:pPr algn="just"/>
            <a:r>
              <a:rPr lang="es-PE" dirty="0"/>
              <a:t>La sobrescritura es una forma de polimorfismo dinámico en la que una clase derivada redefine un método o propiedad de su clase base.</a:t>
            </a:r>
            <a:endParaRPr lang="en-US" dirty="0"/>
          </a:p>
          <a:p>
            <a:pPr algn="just"/>
            <a:r>
              <a:rPr lang="es-PE" dirty="0"/>
              <a:t>La sobrescritura permite que la clase derivada proporcione una implementación específica de un método o propiedad mientras mantiene la misma firma que la versión de la clase base.</a:t>
            </a:r>
            <a:endParaRPr lang="en-US" dirty="0"/>
          </a:p>
          <a:p>
            <a:pPr algn="just"/>
            <a:r>
              <a:rPr lang="es-PE" dirty="0"/>
              <a:t>En tiempo de ejecución, el tipo de objeto determina qué versión del método o propiedad se debe llamar.</a:t>
            </a:r>
            <a:endParaRPr lang="en-US" dirty="0"/>
          </a:p>
          <a:p>
            <a:pPr algn="just"/>
            <a:r>
              <a:rPr lang="es-PE" dirty="0"/>
              <a:t>Uso de las palabras clave </a:t>
            </a:r>
            <a:r>
              <a:rPr lang="es-PE" b="1" dirty="0"/>
              <a:t>virtual, </a:t>
            </a:r>
            <a:r>
              <a:rPr lang="es-PE" b="1" dirty="0" err="1"/>
              <a:t>override</a:t>
            </a:r>
            <a:r>
              <a:rPr lang="es-PE" b="1" dirty="0"/>
              <a:t> y ‘base’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33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30009" cy="1325563"/>
          </a:xfrm>
        </p:spPr>
        <p:txBody>
          <a:bodyPr/>
          <a:lstStyle/>
          <a:p>
            <a:r>
              <a:rPr lang="es-PE" b="1" dirty="0" smtClean="0"/>
              <a:t>POLIMORFISMO DINAMICO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PE" dirty="0"/>
              <a:t>En C#, las palabras clave </a:t>
            </a:r>
            <a:r>
              <a:rPr lang="es-PE" b="1" dirty="0"/>
              <a:t>virtual, </a:t>
            </a:r>
            <a:r>
              <a:rPr lang="es-PE" b="1" dirty="0" err="1"/>
              <a:t>override</a:t>
            </a:r>
            <a:r>
              <a:rPr lang="es-PE" b="1" dirty="0"/>
              <a:t> y ‘base</a:t>
            </a:r>
            <a:r>
              <a:rPr lang="es-PE" dirty="0"/>
              <a:t>’ se utilizan para controlar y gestionar la sobrescritura de métodos y propiedades:</a:t>
            </a:r>
            <a:endParaRPr lang="en-US" dirty="0"/>
          </a:p>
          <a:p>
            <a:pPr lvl="0" algn="just"/>
            <a:r>
              <a:rPr lang="es-PE" b="1" dirty="0"/>
              <a:t>virtual</a:t>
            </a:r>
            <a:r>
              <a:rPr lang="es-PE" dirty="0"/>
              <a:t>: Se utiliza en la clase base para indicar que un método o propiedad puede ser sobrescrito en una clase derivada.</a:t>
            </a:r>
            <a:endParaRPr lang="en-US" dirty="0"/>
          </a:p>
          <a:p>
            <a:pPr lvl="0" algn="just"/>
            <a:r>
              <a:rPr lang="es-PE" b="1" dirty="0" err="1"/>
              <a:t>override</a:t>
            </a:r>
            <a:r>
              <a:rPr lang="es-PE" dirty="0"/>
              <a:t>: Se utiliza en la clase derivada para indicar que un método o propiedad está sobrescribiendo un método o propiedad virtual de la clase base.</a:t>
            </a:r>
            <a:endParaRPr lang="en-US" dirty="0"/>
          </a:p>
          <a:p>
            <a:pPr lvl="0" algn="just"/>
            <a:r>
              <a:rPr lang="es-PE" b="1" dirty="0"/>
              <a:t>base</a:t>
            </a:r>
            <a:r>
              <a:rPr lang="es-PE" dirty="0"/>
              <a:t>: Se utiliza en la clase derivada para llamar a la versión del método o propiedad de la clase base que está siendo sobrescrita.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2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73209" cy="1325563"/>
          </a:xfrm>
        </p:spPr>
        <p:txBody>
          <a:bodyPr/>
          <a:lstStyle/>
          <a:p>
            <a:r>
              <a:rPr lang="es-PE" b="1" dirty="0" smtClean="0"/>
              <a:t>POLIMORFISMO DINAMICO CON CLASES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b="1" dirty="0"/>
              <a:t>Ejercicio4 - </a:t>
            </a:r>
            <a:r>
              <a:rPr lang="es-PE" b="1" dirty="0" err="1"/>
              <a:t>PolimorfismoDinamico_ClaseAbstract</a:t>
            </a:r>
            <a:endParaRPr lang="en-US" dirty="0"/>
          </a:p>
          <a:p>
            <a:pPr marL="0" lvl="0" indent="0">
              <a:buNone/>
            </a:pPr>
            <a:r>
              <a:rPr lang="es-PE" b="1" i="1" dirty="0"/>
              <a:t>Polimorfismo usando clases</a:t>
            </a:r>
            <a:endParaRPr lang="en-US" b="1" i="1" dirty="0"/>
          </a:p>
          <a:p>
            <a:pPr lvl="0" algn="just"/>
            <a:r>
              <a:rPr lang="es-PE" dirty="0"/>
              <a:t>Se tiene una clase </a:t>
            </a:r>
            <a:r>
              <a:rPr lang="es-PE" b="1" dirty="0"/>
              <a:t>Empleado</a:t>
            </a:r>
            <a:r>
              <a:rPr lang="es-PE" dirty="0"/>
              <a:t> y otra clase </a:t>
            </a:r>
            <a:r>
              <a:rPr lang="es-PE" b="1" dirty="0"/>
              <a:t>Alumno</a:t>
            </a:r>
            <a:r>
              <a:rPr lang="es-PE" dirty="0"/>
              <a:t>, las cuales heredan de una clase abstracta </a:t>
            </a:r>
            <a:r>
              <a:rPr lang="es-PE" b="1" dirty="0"/>
              <a:t>Persona</a:t>
            </a:r>
            <a:r>
              <a:rPr lang="es-PE" dirty="0"/>
              <a:t> que tiene el </a:t>
            </a:r>
            <a:r>
              <a:rPr lang="es-PE" dirty="0" smtClean="0"/>
              <a:t>método </a:t>
            </a:r>
            <a:r>
              <a:rPr lang="es-PE" dirty="0"/>
              <a:t>Saludar. En las clases hijas </a:t>
            </a:r>
            <a:r>
              <a:rPr lang="es-PE" b="1" dirty="0" err="1"/>
              <a:t>sobreescribiremos</a:t>
            </a:r>
            <a:r>
              <a:rPr lang="es-PE" b="1" dirty="0"/>
              <a:t> el </a:t>
            </a:r>
            <a:r>
              <a:rPr lang="es-PE" b="1" dirty="0" err="1"/>
              <a:t>metodo</a:t>
            </a:r>
            <a:r>
              <a:rPr lang="es-PE" b="1" dirty="0"/>
              <a:t> Saludar </a:t>
            </a:r>
            <a:r>
              <a:rPr lang="es-PE" dirty="0"/>
              <a:t>devolviendo el nombre de la persona y si es un empleado o un alumno.</a:t>
            </a:r>
            <a:endParaRPr lang="en-US" dirty="0"/>
          </a:p>
          <a:p>
            <a:pPr lvl="0" algn="just"/>
            <a:r>
              <a:rPr lang="es-PE" dirty="0"/>
              <a:t>En vez de tener un arreglo de empleados y otro de alumnos por separado, usaremos </a:t>
            </a:r>
            <a:r>
              <a:rPr lang="es-PE" b="1" dirty="0" smtClean="0"/>
              <a:t>polimorfismo </a:t>
            </a:r>
            <a:r>
              <a:rPr lang="es-PE" b="1" dirty="0"/>
              <a:t>con un solo arreglo de personas</a:t>
            </a:r>
            <a:r>
              <a:rPr lang="es-PE" dirty="0"/>
              <a:t>, al cual agregaremos un alumno y un empleado para luego iterar y llamar al </a:t>
            </a:r>
            <a:r>
              <a:rPr lang="es-PE" dirty="0" smtClean="0"/>
              <a:t>método </a:t>
            </a:r>
            <a:r>
              <a:rPr lang="es-PE" dirty="0"/>
              <a:t>saludar.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72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26217" cy="1325563"/>
          </a:xfrm>
        </p:spPr>
        <p:txBody>
          <a:bodyPr/>
          <a:lstStyle/>
          <a:p>
            <a:r>
              <a:rPr lang="es-PE" b="1" dirty="0" smtClean="0"/>
              <a:t>POLIMORFISMO DINAMICO CON CLASES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b="1" dirty="0"/>
              <a:t>Ejercicio5 - </a:t>
            </a:r>
            <a:r>
              <a:rPr lang="es-PE" b="1" dirty="0" err="1"/>
              <a:t>PolimorfismoDinamico_Clase</a:t>
            </a:r>
            <a:endParaRPr lang="en-US" dirty="0"/>
          </a:p>
          <a:p>
            <a:pPr lvl="0" algn="just"/>
            <a:r>
              <a:rPr lang="es-PE" dirty="0"/>
              <a:t>Tenemos la superclase o clase padre </a:t>
            </a:r>
            <a:r>
              <a:rPr lang="es-PE" b="1" dirty="0"/>
              <a:t>Inmueble</a:t>
            </a:r>
            <a:r>
              <a:rPr lang="es-PE" dirty="0"/>
              <a:t>, con sus respectivos atributos y el </a:t>
            </a:r>
            <a:r>
              <a:rPr lang="es-PE" dirty="0" smtClean="0"/>
              <a:t>método </a:t>
            </a:r>
            <a:r>
              <a:rPr lang="es-PE" b="1" dirty="0" smtClean="0"/>
              <a:t>virtual</a:t>
            </a:r>
            <a:r>
              <a:rPr lang="es-PE" dirty="0" smtClean="0"/>
              <a:t> </a:t>
            </a:r>
            <a:r>
              <a:rPr lang="es-PE" dirty="0"/>
              <a:t>VENDER. La clase </a:t>
            </a:r>
            <a:r>
              <a:rPr lang="es-PE" b="1" dirty="0"/>
              <a:t>casa, departamento y terreno </a:t>
            </a:r>
            <a:r>
              <a:rPr lang="es-PE" dirty="0"/>
              <a:t>derivan (Heredan) de la clase Inmueble, por lo tanto, estas clases pueden usar los atributos y métodos protegidos o públicos de la clase Inmueble.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2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06948" cy="1325563"/>
          </a:xfrm>
        </p:spPr>
        <p:txBody>
          <a:bodyPr/>
          <a:lstStyle/>
          <a:p>
            <a:r>
              <a:rPr lang="es-PE" b="1" dirty="0" smtClean="0"/>
              <a:t>POLIMORFISMO DINAMICO CON CLASES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68010"/>
          </a:xfrm>
        </p:spPr>
        <p:txBody>
          <a:bodyPr/>
          <a:lstStyle/>
          <a:p>
            <a:pPr marL="0" indent="0">
              <a:buNone/>
            </a:pPr>
            <a:r>
              <a:rPr lang="es-PE" b="1" dirty="0"/>
              <a:t>Ejercicio6 - </a:t>
            </a:r>
            <a:r>
              <a:rPr lang="es-PE" b="1" dirty="0" err="1"/>
              <a:t>PolimorfismoDinamico</a:t>
            </a:r>
            <a:r>
              <a:rPr lang="es-PE" b="1" dirty="0"/>
              <a:t>_ </a:t>
            </a:r>
            <a:r>
              <a:rPr lang="es-PE" b="1" dirty="0" err="1"/>
              <a:t>ClaseAbstract</a:t>
            </a:r>
            <a:endParaRPr lang="en-US" dirty="0"/>
          </a:p>
          <a:p>
            <a:pPr algn="just"/>
            <a:r>
              <a:rPr lang="es-PE" dirty="0"/>
              <a:t>Un ejemplo simple de polimorfismo sería tener una clase base llamada “Forma” y varias clases derivadas como “Círculo”, “</a:t>
            </a:r>
            <a:r>
              <a:rPr lang="es-PE" u="sng" dirty="0"/>
              <a:t>Rectángulo</a:t>
            </a:r>
            <a:r>
              <a:rPr lang="es-PE" dirty="0"/>
              <a:t>” y “Triángulo</a:t>
            </a:r>
            <a:r>
              <a:rPr lang="es-PE" dirty="0" smtClean="0"/>
              <a:t>”.</a:t>
            </a:r>
            <a:r>
              <a:rPr lang="es-PE" dirty="0">
                <a:solidFill>
                  <a:srgbClr val="FF0000"/>
                </a:solidFill>
              </a:rPr>
              <a:t> el método abstracto va a ser el perímetro y el </a:t>
            </a:r>
            <a:r>
              <a:rPr lang="es-PE" dirty="0" err="1">
                <a:solidFill>
                  <a:srgbClr val="FF0000"/>
                </a:solidFill>
              </a:rPr>
              <a:t>area</a:t>
            </a:r>
            <a:r>
              <a:rPr lang="es-PE" dirty="0">
                <a:solidFill>
                  <a:srgbClr val="FF0000"/>
                </a:solidFill>
              </a:rPr>
              <a:t>;.</a:t>
            </a:r>
            <a:endParaRPr lang="en-US" dirty="0">
              <a:solidFill>
                <a:srgbClr val="FF0000"/>
              </a:solidFill>
            </a:endParaRPr>
          </a:p>
          <a:p>
            <a:pPr lvl="0" algn="just"/>
            <a:r>
              <a:rPr lang="es-PE" dirty="0" smtClean="0"/>
              <a:t>Aunque </a:t>
            </a:r>
            <a:r>
              <a:rPr lang="es-PE" dirty="0"/>
              <a:t>cada una de estas clases derivadas tiene propiedades y métodos específicos, todas ellas pueden ser tratadas como objetos de la clase “Forma”.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2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7365" cy="1325563"/>
          </a:xfrm>
        </p:spPr>
        <p:txBody>
          <a:bodyPr/>
          <a:lstStyle/>
          <a:p>
            <a:r>
              <a:rPr lang="es-PE" b="1" dirty="0" smtClean="0"/>
              <a:t>POLIMORFISMO DINAMICO CON INTERFACES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b="1" dirty="0"/>
              <a:t>Ejercicio7 - </a:t>
            </a:r>
            <a:r>
              <a:rPr lang="es-PE" b="1" dirty="0" err="1"/>
              <a:t>PolimorfismoDinamico</a:t>
            </a:r>
            <a:r>
              <a:rPr lang="es-PE" b="1" dirty="0"/>
              <a:t>_ Interfaces</a:t>
            </a:r>
            <a:endParaRPr lang="en-US" dirty="0"/>
          </a:p>
          <a:p>
            <a:pPr lvl="0"/>
            <a:r>
              <a:rPr lang="es-PE" b="1" i="1" dirty="0"/>
              <a:t>Polimorfismo usando interfaces</a:t>
            </a:r>
            <a:r>
              <a:rPr lang="es-PE" dirty="0"/>
              <a:t/>
            </a:r>
            <a:br>
              <a:rPr lang="es-PE" dirty="0"/>
            </a:br>
            <a:r>
              <a:rPr lang="es-PE" dirty="0"/>
              <a:t/>
            </a:r>
            <a:br>
              <a:rPr lang="es-PE" dirty="0"/>
            </a:br>
            <a:r>
              <a:rPr lang="es-PE" dirty="0"/>
              <a:t>De la misma manera que en el ejemplo anterior, en vez de usar una clase </a:t>
            </a:r>
            <a:r>
              <a:rPr lang="es-PE" b="1" dirty="0"/>
              <a:t>padre Persona </a:t>
            </a:r>
            <a:r>
              <a:rPr lang="es-PE" dirty="0"/>
              <a:t>de la cual heredan las clases hijas </a:t>
            </a:r>
            <a:r>
              <a:rPr lang="es-PE" b="1" dirty="0"/>
              <a:t>Empleado y Alumno </a:t>
            </a:r>
            <a:r>
              <a:rPr lang="es-PE" dirty="0"/>
              <a:t>podemos definir una interfaz </a:t>
            </a:r>
            <a:r>
              <a:rPr lang="es-PE" b="1" dirty="0" err="1"/>
              <a:t>IPersona</a:t>
            </a:r>
            <a:r>
              <a:rPr lang="es-PE" dirty="0"/>
              <a:t> que defina el </a:t>
            </a:r>
            <a:r>
              <a:rPr lang="es-PE" dirty="0" err="1"/>
              <a:t>metodo</a:t>
            </a:r>
            <a:r>
              <a:rPr lang="es-PE" dirty="0"/>
              <a:t> </a:t>
            </a:r>
            <a:r>
              <a:rPr lang="es-PE" b="1" dirty="0"/>
              <a:t>Despedirse</a:t>
            </a:r>
            <a:r>
              <a:rPr lang="es-PE" dirty="0"/>
              <a:t>, y que las clases </a:t>
            </a:r>
            <a:r>
              <a:rPr lang="es-PE" b="1" i="1" dirty="0"/>
              <a:t>Empleado y Alumno implementen la interfaz </a:t>
            </a:r>
            <a:r>
              <a:rPr lang="es-PE" b="1" i="1" dirty="0" err="1"/>
              <a:t>IPersona</a:t>
            </a:r>
            <a:r>
              <a:rPr lang="es-PE" dirty="0"/>
              <a:t>.</a:t>
            </a:r>
            <a:endParaRPr lang="en-US" dirty="0"/>
          </a:p>
          <a:p>
            <a:pPr lvl="0" algn="just"/>
            <a:r>
              <a:rPr lang="es-PE" dirty="0" err="1" smtClean="0"/>
              <a:t>Asi</a:t>
            </a:r>
            <a:r>
              <a:rPr lang="es-PE" dirty="0" smtClean="0"/>
              <a:t>, </a:t>
            </a:r>
            <a:r>
              <a:rPr lang="es-PE" dirty="0"/>
              <a:t>podemos instanciar un arreglo de tipo </a:t>
            </a:r>
            <a:r>
              <a:rPr lang="es-PE" b="1" dirty="0" err="1"/>
              <a:t>IPersona</a:t>
            </a:r>
            <a:r>
              <a:rPr lang="es-PE" dirty="0"/>
              <a:t>, agregar objetos que implementen la interfaz </a:t>
            </a:r>
            <a:r>
              <a:rPr lang="es-PE" dirty="0" err="1"/>
              <a:t>IPersona</a:t>
            </a:r>
            <a:r>
              <a:rPr lang="es-PE" dirty="0"/>
              <a:t>: un objeto alumno o un objeto empleado, para luego iterar y llamar al </a:t>
            </a:r>
            <a:r>
              <a:rPr lang="es-PE" dirty="0" err="1"/>
              <a:t>metodo</a:t>
            </a:r>
            <a:r>
              <a:rPr lang="es-PE" dirty="0"/>
              <a:t> Despedirse</a:t>
            </a:r>
            <a:r>
              <a:rPr lang="es-PE" dirty="0" smtClean="0"/>
              <a:t>.</a:t>
            </a:r>
          </a:p>
          <a:p>
            <a:pPr lvl="0"/>
            <a:endParaRPr lang="es-PE" dirty="0"/>
          </a:p>
          <a:p>
            <a:pPr lvl="0"/>
            <a:endParaRPr lang="es-PE" dirty="0" smtClean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56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14113" cy="1325563"/>
          </a:xfrm>
        </p:spPr>
        <p:txBody>
          <a:bodyPr/>
          <a:lstStyle/>
          <a:p>
            <a:r>
              <a:rPr lang="es-PE" b="1" dirty="0" smtClean="0"/>
              <a:t>POLIMORFISMO DINAMICO CON INTERFACES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862247"/>
            <a:ext cx="10598624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Ejercicio8 - </a:t>
            </a:r>
            <a:r>
              <a:rPr kumimoji="0" lang="es-PE" altLang="en-US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PolimorfismoDinamico</a:t>
            </a:r>
            <a:r>
              <a:rPr kumimoji="0" lang="es-PE" alt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_ Interfaces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PE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Desarrolla un sistema de procesamiento de pagos para una tienda en línea que admite diferentes métodos de pago: </a:t>
            </a:r>
            <a:r>
              <a:rPr kumimoji="0" lang="es-PE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tarjetas de crédito, PayPal y transferencias bancarias</a:t>
            </a:r>
            <a:r>
              <a:rPr kumimoji="0" lang="es-PE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Cada método de pago debe implementar una interfaz </a:t>
            </a:r>
            <a:r>
              <a:rPr kumimoji="0" lang="es-PE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Calibri" panose="020F0502020204030204" pitchFamily="34" charset="0"/>
              </a:rPr>
              <a:t>IPago</a:t>
            </a:r>
            <a:r>
              <a:rPr kumimoji="0" lang="es-PE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que tenga un método </a:t>
            </a:r>
            <a:r>
              <a:rPr kumimoji="0" lang="es-PE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Calibri" panose="020F0502020204030204" pitchFamily="34" charset="0"/>
              </a:rPr>
              <a:t>ProcesarPago</a:t>
            </a:r>
            <a:r>
              <a:rPr kumimoji="0" lang="es-PE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para procesar el pago y un método </a:t>
            </a:r>
            <a:r>
              <a:rPr kumimoji="0" lang="es-PE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Calibri" panose="020F0502020204030204" pitchFamily="34" charset="0"/>
              </a:rPr>
              <a:t>GenerarRecibo</a:t>
            </a:r>
            <a:r>
              <a:rPr kumimoji="0" lang="es-PE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para generar un recibo de pago.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PE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 tienda debe poder procesar una lista de pagos utilizando diferentes métodos de pago, mostrando los detalles de cada pago procesado y generando los recibos correspondientes. El sistema debe ser flexible para permitir la adición de nuevos métodos de pago en el futuro sin modificar el código existente.</a:t>
            </a:r>
            <a:endParaRPr kumimoji="0" lang="es-PE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384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30148" cy="1325563"/>
          </a:xfrm>
        </p:spPr>
        <p:txBody>
          <a:bodyPr/>
          <a:lstStyle/>
          <a:p>
            <a:r>
              <a:rPr lang="es-PE" b="1" dirty="0" smtClean="0"/>
              <a:t>POLIMORFISMO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b="1" dirty="0"/>
              <a:t>Ejercicio Final 1</a:t>
            </a:r>
            <a:endParaRPr lang="en-US" dirty="0"/>
          </a:p>
          <a:p>
            <a:pPr marL="0" indent="0" algn="just">
              <a:buNone/>
            </a:pPr>
            <a:r>
              <a:rPr lang="es-PE" dirty="0"/>
              <a:t>Desarrolla un sistema de gestión de vehículos para una empresa de alquiler de vehículos. La empresa tiene diferentes </a:t>
            </a:r>
            <a:r>
              <a:rPr lang="es-PE" b="1" dirty="0"/>
              <a:t>tipos de vehículos: coches, motos y camiones</a:t>
            </a:r>
            <a:r>
              <a:rPr lang="es-PE" dirty="0"/>
              <a:t>. </a:t>
            </a:r>
            <a:r>
              <a:rPr lang="es-PE" b="1" dirty="0"/>
              <a:t>Cada vehículo tiene una matrícula, un modelo y una tarifa diaria </a:t>
            </a:r>
            <a:r>
              <a:rPr lang="es-PE" dirty="0"/>
              <a:t>de alquiler. </a:t>
            </a:r>
            <a:r>
              <a:rPr lang="es-PE" b="1" i="1" dirty="0"/>
              <a:t>Los coches tienen un número de puertas, las motos tienen un tipo de motor (eléctrico o gasolina), y los camiones tienen una capacidad de carga en toneladas.</a:t>
            </a:r>
            <a:endParaRPr lang="en-US" b="1" i="1" dirty="0"/>
          </a:p>
          <a:p>
            <a:pPr marL="0" indent="0" algn="just">
              <a:buNone/>
            </a:pPr>
            <a:r>
              <a:rPr lang="es-PE" dirty="0"/>
              <a:t>Crea una </a:t>
            </a:r>
            <a:r>
              <a:rPr lang="es-PE" b="1" dirty="0"/>
              <a:t>clase base </a:t>
            </a:r>
            <a:r>
              <a:rPr lang="es-PE" b="1" dirty="0" err="1"/>
              <a:t>Vehiculo</a:t>
            </a:r>
            <a:r>
              <a:rPr lang="es-PE" b="1" dirty="0"/>
              <a:t> </a:t>
            </a:r>
            <a:r>
              <a:rPr lang="es-PE" dirty="0"/>
              <a:t>y las </a:t>
            </a:r>
            <a:r>
              <a:rPr lang="es-PE" b="1" dirty="0"/>
              <a:t>clases derivadas Coche, Moto y </a:t>
            </a:r>
            <a:r>
              <a:rPr lang="es-PE" b="1" dirty="0" err="1"/>
              <a:t>Camion</a:t>
            </a:r>
            <a:r>
              <a:rPr lang="es-PE" dirty="0"/>
              <a:t>. Implementa un método polimórfico </a:t>
            </a:r>
            <a:r>
              <a:rPr lang="es-PE" b="1" dirty="0" err="1"/>
              <a:t>CalcularTarifa</a:t>
            </a:r>
            <a:r>
              <a:rPr lang="es-PE" dirty="0"/>
              <a:t> que, además de la tarifa diaria base, aplique diferentes recargos según el tipo de vehículo:</a:t>
            </a:r>
            <a:endParaRPr lang="en-US" dirty="0"/>
          </a:p>
          <a:p>
            <a:pPr lvl="0" algn="just"/>
            <a:r>
              <a:rPr lang="es-PE" dirty="0"/>
              <a:t>Los coches tienen un recargo del 10% si tienen más de 4 puertas.</a:t>
            </a:r>
            <a:endParaRPr lang="en-US" dirty="0"/>
          </a:p>
          <a:p>
            <a:pPr lvl="0" algn="just"/>
            <a:r>
              <a:rPr lang="es-PE" dirty="0"/>
              <a:t>Las motos tienen un recargo del 5% si son de gasolina.</a:t>
            </a:r>
            <a:endParaRPr lang="en-US" dirty="0"/>
          </a:p>
          <a:p>
            <a:pPr lvl="0" algn="just"/>
            <a:r>
              <a:rPr lang="es-PE" dirty="0"/>
              <a:t>Los camiones tienen un recargo del 20% si la capacidad de carga es superior a 10 toneladas.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94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POLIMORFISMO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E" b="1" dirty="0"/>
              <a:t>Ejercicio Final 2: Sistema de Facturación Electrónica</a:t>
            </a:r>
            <a:endParaRPr lang="en-US" dirty="0"/>
          </a:p>
          <a:p>
            <a:pPr marL="0" indent="0" algn="just">
              <a:buNone/>
            </a:pPr>
            <a:r>
              <a:rPr lang="es-PE" dirty="0"/>
              <a:t>Implementa un sistema de facturación electrónica que gestione diferentes tipos de documentos fiscales: </a:t>
            </a:r>
            <a:r>
              <a:rPr lang="es-PE" b="1" dirty="0"/>
              <a:t>facturas, notas de crédito y notas de débito</a:t>
            </a:r>
            <a:r>
              <a:rPr lang="es-PE" dirty="0"/>
              <a:t>. Cada documento tiene un </a:t>
            </a:r>
            <a:r>
              <a:rPr lang="es-PE" b="1" dirty="0"/>
              <a:t>número, una fecha y un monto</a:t>
            </a:r>
            <a:r>
              <a:rPr lang="es-PE" dirty="0"/>
              <a:t>. </a:t>
            </a:r>
            <a:r>
              <a:rPr lang="en-US" dirty="0" err="1"/>
              <a:t>Además</a:t>
            </a:r>
            <a:r>
              <a:rPr lang="en-US" dirty="0"/>
              <a:t>,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documento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adicionales</a:t>
            </a:r>
            <a:r>
              <a:rPr lang="en-US" dirty="0"/>
              <a:t>:</a:t>
            </a:r>
          </a:p>
          <a:p>
            <a:pPr lvl="0" algn="just"/>
            <a:r>
              <a:rPr lang="es-PE" b="1" dirty="0"/>
              <a:t>Las facturas tienen un campo de Detalle.</a:t>
            </a:r>
            <a:endParaRPr lang="en-US" b="1" dirty="0"/>
          </a:p>
          <a:p>
            <a:pPr lvl="0" algn="just"/>
            <a:r>
              <a:rPr lang="es-PE" b="1" dirty="0"/>
              <a:t>Las notas de crédito tienen un campo de </a:t>
            </a:r>
            <a:r>
              <a:rPr lang="es-PE" b="1" dirty="0" err="1"/>
              <a:t>MontoDescuento</a:t>
            </a:r>
            <a:r>
              <a:rPr lang="es-PE" b="1" dirty="0"/>
              <a:t>.</a:t>
            </a:r>
            <a:endParaRPr lang="en-US" b="1" dirty="0"/>
          </a:p>
          <a:p>
            <a:pPr lvl="0" algn="just"/>
            <a:r>
              <a:rPr lang="es-PE" b="1" dirty="0"/>
              <a:t>Las notas de débito tienen un campo de </a:t>
            </a:r>
            <a:r>
              <a:rPr lang="es-PE" b="1" dirty="0" err="1"/>
              <a:t>MontoRecargo</a:t>
            </a:r>
            <a:r>
              <a:rPr lang="es-PE" b="1" dirty="0"/>
              <a:t>.</a:t>
            </a:r>
            <a:endParaRPr lang="en-US" b="1" dirty="0"/>
          </a:p>
          <a:p>
            <a:pPr algn="just"/>
            <a:r>
              <a:rPr lang="es-PE" dirty="0"/>
              <a:t>Crea una clase base </a:t>
            </a:r>
            <a:r>
              <a:rPr lang="es-PE" b="1" dirty="0" err="1"/>
              <a:t>DocumentoFiscal</a:t>
            </a:r>
            <a:r>
              <a:rPr lang="es-PE" dirty="0"/>
              <a:t> y las clases derivadas </a:t>
            </a:r>
            <a:r>
              <a:rPr lang="es-PE" b="1" dirty="0"/>
              <a:t>Factura, </a:t>
            </a:r>
            <a:r>
              <a:rPr lang="es-PE" b="1" dirty="0" err="1"/>
              <a:t>NotaCredito</a:t>
            </a:r>
            <a:r>
              <a:rPr lang="es-PE" b="1" dirty="0"/>
              <a:t> y </a:t>
            </a:r>
            <a:r>
              <a:rPr lang="es-PE" b="1" dirty="0" err="1"/>
              <a:t>NotaDebito</a:t>
            </a:r>
            <a:r>
              <a:rPr lang="es-PE" b="1" dirty="0"/>
              <a:t>. </a:t>
            </a:r>
            <a:r>
              <a:rPr lang="es-PE" dirty="0"/>
              <a:t>Implementa un método polimórfico </a:t>
            </a:r>
            <a:r>
              <a:rPr lang="es-PE" b="1" dirty="0" err="1"/>
              <a:t>CalcularTotal</a:t>
            </a:r>
            <a:r>
              <a:rPr lang="es-PE" dirty="0"/>
              <a:t> que calcule el monto total aplicando los descuentos o recargos correspondientes según el tipo de documento.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2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1365" cy="1325563"/>
          </a:xfrm>
        </p:spPr>
        <p:txBody>
          <a:bodyPr/>
          <a:lstStyle/>
          <a:p>
            <a:r>
              <a:rPr lang="es-PE" b="1" dirty="0" smtClean="0"/>
              <a:t>POLIMORFISMO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271052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PE" dirty="0"/>
              <a:t>El polimorfismo se refiere a la posibilidad de definir múltiples clases con funcionalidad diferente, pero con métodos o propiedades denominados de forma idéntica.</a:t>
            </a:r>
            <a:endParaRPr lang="en-US" dirty="0"/>
          </a:p>
          <a:p>
            <a:pPr algn="just"/>
            <a:r>
              <a:rPr lang="es-PE" dirty="0"/>
              <a:t>En otras palabras, el polimorfismo permite a los desarrolladores utilizar una única interfaz para representar diferentes tipos de datos y objetos. En C#, el polimorfismo se logra a través de la herencia, las interfaces y la sobrecarga de métodos y operadores.</a:t>
            </a:r>
            <a:endParaRPr lang="en-US" dirty="0"/>
          </a:p>
        </p:txBody>
      </p:sp>
      <p:pic>
        <p:nvPicPr>
          <p:cNvPr id="1026" name="Picture 2" descr="Polimorfismo en POO. El polimorfismo va muy ligado a la… | by Wolves Mobile 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305" y="2335351"/>
            <a:ext cx="52578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461" y="320813"/>
            <a:ext cx="1598863" cy="15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02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Polimorfismo </a:t>
            </a:r>
            <a:r>
              <a:rPr lang="es-PE" dirty="0" err="1" smtClean="0"/>
              <a:t>Estatico</a:t>
            </a:r>
            <a:r>
              <a:rPr lang="es-PE" dirty="0" smtClean="0"/>
              <a:t> – Tarea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5232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MX" dirty="0"/>
              <a:t>Crear un sistema de gestión de paquetería para una empresa de </a:t>
            </a:r>
            <a:r>
              <a:rPr lang="es-MX" dirty="0" smtClean="0"/>
              <a:t>envíos. La </a:t>
            </a:r>
            <a:r>
              <a:rPr lang="es-MX" dirty="0"/>
              <a:t>empresa maneja diferentes tipos de paquetes, cada uno con su propio </a:t>
            </a:r>
            <a:r>
              <a:rPr lang="es-MX" dirty="0" smtClean="0"/>
              <a:t>cálculo de </a:t>
            </a:r>
            <a:r>
              <a:rPr lang="es-MX" dirty="0"/>
              <a:t>costo de envío basado en diferentes </a:t>
            </a:r>
            <a:r>
              <a:rPr lang="es-MX" dirty="0" smtClean="0"/>
              <a:t>características.</a:t>
            </a:r>
            <a:r>
              <a:rPr lang="en-US" dirty="0"/>
              <a:t> </a:t>
            </a:r>
            <a:r>
              <a:rPr lang="es-MX" dirty="0" smtClean="0"/>
              <a:t>Define </a:t>
            </a:r>
            <a:r>
              <a:rPr lang="es-MX" dirty="0"/>
              <a:t>una clase base llamada Paquete que contenga las propiedades comunes a </a:t>
            </a:r>
            <a:r>
              <a:rPr lang="es-MX" dirty="0" smtClean="0"/>
              <a:t>todos, los </a:t>
            </a:r>
            <a:r>
              <a:rPr lang="es-MX" dirty="0"/>
              <a:t>paquetes, como Peso y Destino. Implementa un método virtual llamado </a:t>
            </a:r>
            <a:r>
              <a:rPr lang="es-MX" b="1" dirty="0" err="1" smtClean="0"/>
              <a:t>CalcularCostoEnvio</a:t>
            </a:r>
            <a:r>
              <a:rPr lang="es-MX" dirty="0"/>
              <a:t> </a:t>
            </a:r>
            <a:r>
              <a:rPr lang="es-MX" dirty="0" smtClean="0"/>
              <a:t>que </a:t>
            </a:r>
            <a:r>
              <a:rPr lang="es-MX" dirty="0"/>
              <a:t>devuelva el costo base de envío de un paquete.</a:t>
            </a:r>
          </a:p>
          <a:p>
            <a:pPr marL="0" indent="0" algn="just">
              <a:buNone/>
            </a:pPr>
            <a:r>
              <a:rPr lang="en-US" dirty="0" err="1" smtClean="0"/>
              <a:t>Crea</a:t>
            </a:r>
            <a:r>
              <a:rPr lang="en-US" dirty="0" smtClean="0"/>
              <a:t>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derivadas</a:t>
            </a:r>
            <a:r>
              <a:rPr lang="en-US" dirty="0"/>
              <a:t> para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paquetes</a:t>
            </a:r>
            <a:r>
              <a:rPr lang="en-US" dirty="0" smtClean="0"/>
              <a:t>:</a:t>
            </a:r>
            <a:endParaRPr lang="en-US" dirty="0"/>
          </a:p>
          <a:p>
            <a:pPr algn="just"/>
            <a:r>
              <a:rPr lang="en-US" b="1" dirty="0" err="1"/>
              <a:t>PaqueteNormal</a:t>
            </a:r>
            <a:r>
              <a:rPr lang="en-US" dirty="0"/>
              <a:t>: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heredar</a:t>
            </a:r>
            <a:r>
              <a:rPr lang="en-US" dirty="0"/>
              <a:t> de </a:t>
            </a:r>
            <a:r>
              <a:rPr lang="en-US" dirty="0" err="1"/>
              <a:t>Paquete</a:t>
            </a:r>
            <a:r>
              <a:rPr lang="en-US" dirty="0"/>
              <a:t> e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propiedades</a:t>
            </a:r>
            <a:r>
              <a:rPr lang="en-US" dirty="0"/>
              <a:t> </a:t>
            </a:r>
            <a:r>
              <a:rPr lang="en-US" dirty="0" err="1"/>
              <a:t>específicas</a:t>
            </a:r>
            <a:r>
              <a:rPr lang="en-US" dirty="0"/>
              <a:t> de un </a:t>
            </a:r>
            <a:r>
              <a:rPr lang="en-US" dirty="0" err="1"/>
              <a:t>paquete</a:t>
            </a:r>
            <a:r>
              <a:rPr lang="en-US" dirty="0"/>
              <a:t> </a:t>
            </a:r>
            <a:r>
              <a:rPr lang="en-US" dirty="0" smtClean="0"/>
              <a:t>normal, </a:t>
            </a:r>
            <a:r>
              <a:rPr lang="es-MX" dirty="0" smtClean="0"/>
              <a:t>como </a:t>
            </a:r>
            <a:r>
              <a:rPr lang="es-MX" dirty="0"/>
              <a:t>Tamaño y Fragilidad. Implementa el método </a:t>
            </a:r>
            <a:r>
              <a:rPr lang="es-MX" b="1" dirty="0" err="1"/>
              <a:t>CalcularCostoEnvio</a:t>
            </a:r>
            <a:r>
              <a:rPr lang="es-MX" dirty="0"/>
              <a:t> para calcular el costo </a:t>
            </a:r>
            <a:r>
              <a:rPr lang="es-MX" dirty="0" smtClean="0"/>
              <a:t>de envío </a:t>
            </a:r>
            <a:r>
              <a:rPr lang="es-MX" dirty="0"/>
              <a:t>de un paquete normal, que depende de su tamaño y fragilidad</a:t>
            </a:r>
            <a:r>
              <a:rPr lang="es-MX" dirty="0" smtClean="0"/>
              <a:t>.</a:t>
            </a:r>
            <a:endParaRPr lang="en-US" dirty="0"/>
          </a:p>
          <a:p>
            <a:pPr algn="just"/>
            <a:r>
              <a:rPr lang="en-US" b="1" dirty="0" err="1"/>
              <a:t>PaqueteExpress</a:t>
            </a:r>
            <a:r>
              <a:rPr lang="en-US" dirty="0"/>
              <a:t>: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heredar</a:t>
            </a:r>
            <a:r>
              <a:rPr lang="en-US" dirty="0"/>
              <a:t> de </a:t>
            </a:r>
            <a:r>
              <a:rPr lang="en-US" dirty="0" err="1"/>
              <a:t>Paquete</a:t>
            </a:r>
            <a:r>
              <a:rPr lang="en-US" dirty="0"/>
              <a:t> e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propiedades</a:t>
            </a:r>
            <a:r>
              <a:rPr lang="en-US" dirty="0"/>
              <a:t> </a:t>
            </a:r>
            <a:r>
              <a:rPr lang="en-US" dirty="0" err="1"/>
              <a:t>específicas</a:t>
            </a:r>
            <a:r>
              <a:rPr lang="en-US" dirty="0"/>
              <a:t> de un </a:t>
            </a:r>
            <a:r>
              <a:rPr lang="en-US" dirty="0" err="1" smtClean="0"/>
              <a:t>paquete</a:t>
            </a:r>
            <a:r>
              <a:rPr lang="en-US" dirty="0"/>
              <a:t> </a:t>
            </a:r>
            <a:r>
              <a:rPr lang="es-MX" dirty="0" err="1" smtClean="0"/>
              <a:t>express</a:t>
            </a:r>
            <a:r>
              <a:rPr lang="es-MX" dirty="0"/>
              <a:t>, como Urgencia y Seguro. Implementa el método </a:t>
            </a:r>
            <a:r>
              <a:rPr lang="es-MX" b="1" dirty="0" err="1"/>
              <a:t>CalcularCostoEnvio</a:t>
            </a:r>
            <a:r>
              <a:rPr lang="es-MX" dirty="0"/>
              <a:t> para calcular </a:t>
            </a:r>
            <a:r>
              <a:rPr lang="es-MX" dirty="0" smtClean="0"/>
              <a:t>el costo </a:t>
            </a:r>
            <a:r>
              <a:rPr lang="es-MX" dirty="0"/>
              <a:t>de envío de un paquete </a:t>
            </a:r>
            <a:r>
              <a:rPr lang="es-MX" dirty="0" err="1"/>
              <a:t>express</a:t>
            </a:r>
            <a:r>
              <a:rPr lang="es-MX" dirty="0"/>
              <a:t>, que depende de su urgencia y si tiene seguro o no.</a:t>
            </a:r>
          </a:p>
          <a:p>
            <a:pPr marL="0" indent="0" algn="just">
              <a:buNone/>
            </a:pPr>
            <a:r>
              <a:rPr lang="es-MX" dirty="0"/>
              <a:t>Implementa un programa principal que cree una lista de diferentes tipos de </a:t>
            </a:r>
            <a:r>
              <a:rPr lang="es-MX" dirty="0" smtClean="0"/>
              <a:t>paquetes (al </a:t>
            </a:r>
            <a:r>
              <a:rPr lang="es-MX" dirty="0"/>
              <a:t>menos un </a:t>
            </a:r>
            <a:r>
              <a:rPr lang="es-MX" dirty="0" err="1"/>
              <a:t>PaqueteNormal</a:t>
            </a:r>
            <a:r>
              <a:rPr lang="es-MX" dirty="0"/>
              <a:t> y un </a:t>
            </a:r>
            <a:r>
              <a:rPr lang="es-MX" dirty="0" err="1"/>
              <a:t>PaqueteExpress</a:t>
            </a:r>
            <a:r>
              <a:rPr lang="es-MX" dirty="0"/>
              <a:t>) y llame al método </a:t>
            </a:r>
            <a:r>
              <a:rPr lang="es-MX" dirty="0" err="1" smtClean="0"/>
              <a:t>CalcularCostoEnvio</a:t>
            </a:r>
            <a:r>
              <a:rPr lang="es-MX" dirty="0"/>
              <a:t> </a:t>
            </a:r>
            <a:r>
              <a:rPr lang="es-MX" dirty="0" smtClean="0"/>
              <a:t>para </a:t>
            </a:r>
            <a:r>
              <a:rPr lang="es-MX" dirty="0"/>
              <a:t>mostrar el costo de envío de cada uno.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0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85591" cy="1325563"/>
          </a:xfrm>
        </p:spPr>
        <p:txBody>
          <a:bodyPr/>
          <a:lstStyle/>
          <a:p>
            <a:r>
              <a:rPr lang="es-PE" b="1" dirty="0" smtClean="0"/>
              <a:t>POLIMORFISMO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0688"/>
          </a:xfrm>
        </p:spPr>
        <p:txBody>
          <a:bodyPr/>
          <a:lstStyle/>
          <a:p>
            <a:pPr marL="0" indent="0">
              <a:buNone/>
            </a:pPr>
            <a:r>
              <a:rPr lang="es-PE" b="1" dirty="0"/>
              <a:t>Tipos de polimorfismo en C#</a:t>
            </a:r>
            <a:endParaRPr lang="en-US" dirty="0"/>
          </a:p>
          <a:p>
            <a:pPr marL="0" indent="0" algn="just">
              <a:buNone/>
            </a:pPr>
            <a:r>
              <a:rPr lang="es-PE" dirty="0"/>
              <a:t>En C#, hay dos tipos principales de polimorfismo:</a:t>
            </a:r>
            <a:endParaRPr lang="en-US" dirty="0"/>
          </a:p>
          <a:p>
            <a:pPr algn="just"/>
            <a:r>
              <a:rPr lang="es-PE" b="1" dirty="0"/>
              <a:t>Polimorfismo estático:</a:t>
            </a:r>
            <a:r>
              <a:rPr lang="es-PE" dirty="0"/>
              <a:t> También conocido como sobrecarga, el polimorfismo estático ocurre en tiempo de compilación.</a:t>
            </a:r>
            <a:endParaRPr lang="en-US" dirty="0"/>
          </a:p>
          <a:p>
            <a:pPr algn="just"/>
            <a:r>
              <a:rPr lang="es-PE" b="1" dirty="0"/>
              <a:t>Polimorfismo dinámico:</a:t>
            </a:r>
            <a:r>
              <a:rPr lang="es-PE" dirty="0"/>
              <a:t> También conocido como sobrescritura, el polimorfismo dinámico ocurre en tiempo de ejecución.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461" y="320813"/>
            <a:ext cx="1598863" cy="15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7956" y="1335294"/>
            <a:ext cx="4224131" cy="404508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MX" b="1" dirty="0"/>
              <a:t>1. Polimorfismo en tiempo de compilación</a:t>
            </a:r>
          </a:p>
          <a:p>
            <a:pPr algn="just"/>
            <a:r>
              <a:rPr lang="es-MX" dirty="0"/>
              <a:t>Este tipo se logra mediante la </a:t>
            </a:r>
            <a:r>
              <a:rPr lang="es-MX" b="1" dirty="0"/>
              <a:t>sobrecarga de métodos</a:t>
            </a:r>
            <a:r>
              <a:rPr lang="es-MX" dirty="0"/>
              <a:t> (</a:t>
            </a:r>
            <a:r>
              <a:rPr lang="es-MX" dirty="0" err="1"/>
              <a:t>method</a:t>
            </a:r>
            <a:r>
              <a:rPr lang="es-MX" dirty="0"/>
              <a:t> </a:t>
            </a:r>
            <a:r>
              <a:rPr lang="es-MX" dirty="0" err="1"/>
              <a:t>overloading</a:t>
            </a:r>
            <a:r>
              <a:rPr lang="es-MX" dirty="0"/>
              <a:t>) y la </a:t>
            </a:r>
            <a:r>
              <a:rPr lang="es-MX" b="1" dirty="0"/>
              <a:t>sobrecarga de operadores</a:t>
            </a:r>
            <a:r>
              <a:rPr lang="es-MX" dirty="0"/>
              <a:t> (</a:t>
            </a:r>
            <a:r>
              <a:rPr lang="es-MX" dirty="0" err="1"/>
              <a:t>operator</a:t>
            </a:r>
            <a:r>
              <a:rPr lang="es-MX" dirty="0"/>
              <a:t> </a:t>
            </a:r>
            <a:r>
              <a:rPr lang="es-MX" dirty="0" err="1"/>
              <a:t>overloading</a:t>
            </a:r>
            <a:r>
              <a:rPr lang="es-MX" dirty="0"/>
              <a:t>). En esencia, un método puede tener varias formas dependiendo de su firma (es decir, la cantidad y el tipo de parámetros que recibe</a:t>
            </a:r>
            <a:r>
              <a:rPr lang="es-MX" dirty="0" smtClean="0"/>
              <a:t>).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536" y="593172"/>
            <a:ext cx="4418142" cy="582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8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4218" y="712442"/>
            <a:ext cx="4290391" cy="55690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000" b="1" dirty="0"/>
              <a:t>2. Polimorfismo en tiempo de ejecución</a:t>
            </a:r>
          </a:p>
          <a:p>
            <a:pPr algn="just"/>
            <a:r>
              <a:rPr lang="es-MX" sz="2000" dirty="0"/>
              <a:t>Este se logra mediante </a:t>
            </a:r>
            <a:r>
              <a:rPr lang="es-MX" sz="2000" b="1" dirty="0"/>
              <a:t>herencia</a:t>
            </a:r>
            <a:r>
              <a:rPr lang="es-MX" sz="2000" dirty="0"/>
              <a:t> y </a:t>
            </a:r>
            <a:r>
              <a:rPr lang="es-MX" sz="2000" b="1" dirty="0" err="1"/>
              <a:t>sobreescritura</a:t>
            </a:r>
            <a:r>
              <a:rPr lang="es-MX" sz="2000" b="1" dirty="0"/>
              <a:t> de métodos</a:t>
            </a:r>
            <a:r>
              <a:rPr lang="es-MX" sz="2000" dirty="0"/>
              <a:t> (</a:t>
            </a:r>
            <a:r>
              <a:rPr lang="es-MX" sz="2000" dirty="0" err="1"/>
              <a:t>method</a:t>
            </a:r>
            <a:r>
              <a:rPr lang="es-MX" sz="2000" dirty="0"/>
              <a:t> </a:t>
            </a:r>
            <a:r>
              <a:rPr lang="es-MX" sz="2000" dirty="0" err="1"/>
              <a:t>overriding</a:t>
            </a:r>
            <a:r>
              <a:rPr lang="es-MX" sz="2000" dirty="0"/>
              <a:t>). En este caso, una clase derivada puede redefinir el comportamiento de un método de su clase base.</a:t>
            </a:r>
          </a:p>
          <a:p>
            <a:pPr marL="0" indent="0" algn="just">
              <a:buNone/>
            </a:pPr>
            <a:r>
              <a:rPr lang="es-MX" sz="2000" b="1" dirty="0"/>
              <a:t>Conceptos clave:</a:t>
            </a:r>
          </a:p>
          <a:p>
            <a:pPr algn="just"/>
            <a:r>
              <a:rPr lang="es-MX" sz="2000" b="1" dirty="0"/>
              <a:t>Virtual:</a:t>
            </a:r>
            <a:r>
              <a:rPr lang="es-MX" sz="2000" dirty="0"/>
              <a:t> Se usa en la clase base para indicar que el método puede ser </a:t>
            </a:r>
            <a:r>
              <a:rPr lang="es-MX" sz="2000" dirty="0" err="1"/>
              <a:t>sobreescrito</a:t>
            </a:r>
            <a:r>
              <a:rPr lang="es-MX" sz="2000" dirty="0"/>
              <a:t>.</a:t>
            </a:r>
          </a:p>
          <a:p>
            <a:pPr algn="just"/>
            <a:r>
              <a:rPr lang="es-MX" sz="2000" b="1" dirty="0" err="1"/>
              <a:t>Override</a:t>
            </a:r>
            <a:r>
              <a:rPr lang="es-MX" sz="2000" b="1" dirty="0"/>
              <a:t>:</a:t>
            </a:r>
            <a:r>
              <a:rPr lang="es-MX" sz="2000" dirty="0"/>
              <a:t> Se usa en la clase derivada para redefinir el método.</a:t>
            </a:r>
          </a:p>
          <a:p>
            <a:pPr algn="just"/>
            <a:r>
              <a:rPr lang="es-MX" sz="2000" b="1" dirty="0"/>
              <a:t>Base:</a:t>
            </a:r>
            <a:r>
              <a:rPr lang="es-MX" sz="2000" dirty="0"/>
              <a:t> Permite acceder a la implementación de la clase base desde la clase derivada</a:t>
            </a:r>
            <a:r>
              <a:rPr lang="es-MX" sz="2000" dirty="0" smtClean="0"/>
              <a:t>.</a:t>
            </a:r>
            <a:endParaRPr lang="es-MX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000" y="766128"/>
            <a:ext cx="4674548" cy="54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0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Polimorfismo estático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El </a:t>
            </a:r>
            <a:r>
              <a:rPr lang="es-MX" b="1" dirty="0"/>
              <a:t>polimorfismo estático</a:t>
            </a:r>
            <a:r>
              <a:rPr lang="es-MX" dirty="0"/>
              <a:t>, también conocido como </a:t>
            </a:r>
            <a:r>
              <a:rPr lang="es-MX" b="1" dirty="0"/>
              <a:t>polimorfismo en tiempo de compilación</a:t>
            </a:r>
            <a:r>
              <a:rPr lang="es-MX" dirty="0"/>
              <a:t>, se refiere a la capacidad de un programa para determinar qué método ejecutar en función de la </a:t>
            </a:r>
            <a:r>
              <a:rPr lang="es-MX" b="1" dirty="0"/>
              <a:t>firma del método</a:t>
            </a:r>
            <a:r>
              <a:rPr lang="es-MX" dirty="0"/>
              <a:t> (es decir, el número, tipo y orden de los parámetros) en el momento de la compilación. Este tipo de polimorfismo </a:t>
            </a:r>
            <a:r>
              <a:rPr lang="es-MX" b="1" dirty="0"/>
              <a:t>no involucra herencia ni sobrescritura de métodos</a:t>
            </a:r>
            <a:r>
              <a:rPr lang="es-MX" dirty="0"/>
              <a:t>.</a:t>
            </a:r>
          </a:p>
          <a:p>
            <a:pPr marL="0" indent="0" algn="just">
              <a:buNone/>
            </a:pPr>
            <a:r>
              <a:rPr lang="es-MX" dirty="0"/>
              <a:t>En C#, el polimorfismo estático se logra principalmente mediante:</a:t>
            </a:r>
          </a:p>
          <a:p>
            <a:pPr algn="just"/>
            <a:r>
              <a:rPr lang="es-MX" b="1" dirty="0"/>
              <a:t>Sobrecarga de métodos</a:t>
            </a:r>
            <a:r>
              <a:rPr lang="es-MX" dirty="0"/>
              <a:t> (</a:t>
            </a:r>
            <a:r>
              <a:rPr lang="es-MX" i="1" dirty="0" err="1"/>
              <a:t>method</a:t>
            </a:r>
            <a:r>
              <a:rPr lang="es-MX" i="1" dirty="0"/>
              <a:t> </a:t>
            </a:r>
            <a:r>
              <a:rPr lang="es-MX" i="1" dirty="0" err="1"/>
              <a:t>overloading</a:t>
            </a:r>
            <a:r>
              <a:rPr lang="es-MX" dirty="0"/>
              <a:t>).</a:t>
            </a:r>
          </a:p>
          <a:p>
            <a:pPr algn="just"/>
            <a:r>
              <a:rPr lang="es-MX" b="1" dirty="0"/>
              <a:t>Sobrecarga de operadores</a:t>
            </a:r>
            <a:r>
              <a:rPr lang="es-MX" dirty="0"/>
              <a:t> (</a:t>
            </a:r>
            <a:r>
              <a:rPr lang="es-MX" i="1" dirty="0" err="1"/>
              <a:t>operator</a:t>
            </a:r>
            <a:r>
              <a:rPr lang="es-MX" i="1" dirty="0"/>
              <a:t> </a:t>
            </a:r>
            <a:r>
              <a:rPr lang="es-MX" i="1" dirty="0" err="1"/>
              <a:t>overloading</a:t>
            </a:r>
            <a:r>
              <a:rPr lang="es-MX" dirty="0" smtClean="0"/>
              <a:t>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308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59081" y="5019047"/>
            <a:ext cx="937363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típico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sobrecarga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operadores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cuando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personalizamos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operadores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aritméticos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una clase, como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.Ejemplo: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usando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una clase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Vector2D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representa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vector en dos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dimensiones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81" y="558045"/>
            <a:ext cx="4048690" cy="41725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830" y="558045"/>
            <a:ext cx="4215883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1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622774" cy="1325563"/>
          </a:xfrm>
        </p:spPr>
        <p:txBody>
          <a:bodyPr/>
          <a:lstStyle/>
          <a:p>
            <a:r>
              <a:rPr lang="es-PE" b="1" dirty="0" smtClean="0"/>
              <a:t>POLIMORFISMO ESTATICO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b="1" dirty="0"/>
              <a:t>Ejercicio1 - </a:t>
            </a:r>
            <a:r>
              <a:rPr lang="es-PE" b="1" dirty="0" err="1"/>
              <a:t>PolimorfismoEstatico_SobreCargaMetodos</a:t>
            </a:r>
            <a:endParaRPr lang="en-US" dirty="0"/>
          </a:p>
          <a:p>
            <a:pPr algn="just"/>
            <a:r>
              <a:rPr lang="es-PE" dirty="0"/>
              <a:t>Ejemplo de sobrecarga de </a:t>
            </a:r>
            <a:r>
              <a:rPr lang="es-PE" dirty="0" smtClean="0"/>
              <a:t>métodos</a:t>
            </a:r>
            <a:r>
              <a:rPr lang="en-US" dirty="0" smtClean="0"/>
              <a:t>: </a:t>
            </a:r>
            <a:r>
              <a:rPr lang="es-PE" dirty="0" smtClean="0"/>
              <a:t>en </a:t>
            </a:r>
            <a:r>
              <a:rPr lang="es-PE" dirty="0"/>
              <a:t>una clase “Calculadora”:</a:t>
            </a:r>
            <a:endParaRPr lang="en-US" dirty="0"/>
          </a:p>
          <a:p>
            <a:pPr algn="just"/>
            <a:r>
              <a:rPr lang="es-PE" dirty="0"/>
              <a:t>En este ejemplo, la clase “</a:t>
            </a:r>
            <a:r>
              <a:rPr lang="es-PE" b="1" dirty="0"/>
              <a:t>Calculadora</a:t>
            </a:r>
            <a:r>
              <a:rPr lang="es-PE" dirty="0"/>
              <a:t>” tiene dos versiones del </a:t>
            </a:r>
            <a:r>
              <a:rPr lang="es-PE" b="1" dirty="0"/>
              <a:t>método “Suma”</a:t>
            </a:r>
            <a:r>
              <a:rPr lang="es-PE" dirty="0"/>
              <a:t>. Uno acepta dos argumentos enteros y el otro acepta dos argumentos </a:t>
            </a:r>
            <a:r>
              <a:rPr lang="es-PE" dirty="0" err="1"/>
              <a:t>double</a:t>
            </a:r>
            <a:r>
              <a:rPr lang="es-PE" dirty="0"/>
              <a:t>. El compilador selecciona la versión correcta del método en función de los tipos de argumentos proporcionados.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461" y="320813"/>
            <a:ext cx="1598863" cy="15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0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6145697" cy="1325563"/>
          </a:xfrm>
        </p:spPr>
        <p:txBody>
          <a:bodyPr/>
          <a:lstStyle/>
          <a:p>
            <a:r>
              <a:rPr lang="es-PE" b="1" dirty="0" smtClean="0"/>
              <a:t>POLIMORFISMO ESTATICO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E" b="1" dirty="0"/>
              <a:t>Ejercicio2 - </a:t>
            </a:r>
            <a:r>
              <a:rPr lang="es-PE" b="1" dirty="0" err="1"/>
              <a:t>PolimorfismoEstatico_SobreCargaOperadores</a:t>
            </a:r>
            <a:endParaRPr lang="en-US" dirty="0"/>
          </a:p>
          <a:p>
            <a:pPr marL="0" indent="0">
              <a:buNone/>
            </a:pPr>
            <a:r>
              <a:rPr lang="es-PE" dirty="0"/>
              <a:t>Ejemplo de sobrecarga de operadores</a:t>
            </a:r>
            <a:endParaRPr lang="en-US" dirty="0"/>
          </a:p>
          <a:p>
            <a:r>
              <a:rPr lang="es-PE" dirty="0"/>
              <a:t>Aquí hay un ejemplo de sobrecarga del operador </a:t>
            </a:r>
            <a:r>
              <a:rPr lang="es-PE" b="1" dirty="0"/>
              <a:t>“+”</a:t>
            </a:r>
            <a:r>
              <a:rPr lang="es-PE" dirty="0"/>
              <a:t> para una clase </a:t>
            </a:r>
            <a:r>
              <a:rPr lang="es-PE" b="1" dirty="0"/>
              <a:t>“Vector”:</a:t>
            </a:r>
            <a:endParaRPr lang="en-US" b="1" dirty="0"/>
          </a:p>
          <a:p>
            <a:r>
              <a:rPr lang="es-PE" dirty="0"/>
              <a:t>En este ejemplo, la clase </a:t>
            </a:r>
            <a:r>
              <a:rPr lang="es-PE" b="1" dirty="0"/>
              <a:t>“Vector”</a:t>
            </a:r>
            <a:r>
              <a:rPr lang="es-PE" dirty="0"/>
              <a:t> sobrecarga el operador </a:t>
            </a:r>
            <a:r>
              <a:rPr lang="es-PE" b="1" dirty="0"/>
              <a:t>“+”</a:t>
            </a:r>
            <a:r>
              <a:rPr lang="es-PE" dirty="0"/>
              <a:t> para permitir la suma de dos objetos </a:t>
            </a:r>
            <a:r>
              <a:rPr lang="es-PE" b="1" dirty="0"/>
              <a:t>“Vector”</a:t>
            </a:r>
            <a:r>
              <a:rPr lang="es-PE" dirty="0"/>
              <a:t>. El operador </a:t>
            </a:r>
            <a:r>
              <a:rPr lang="es-PE" b="1" dirty="0"/>
              <a:t>“+”</a:t>
            </a:r>
            <a:r>
              <a:rPr lang="es-PE" dirty="0"/>
              <a:t> se define como un método estático con la palabra clave </a:t>
            </a:r>
            <a:r>
              <a:rPr lang="es-PE" b="1" dirty="0"/>
              <a:t>“</a:t>
            </a:r>
            <a:r>
              <a:rPr lang="es-PE" b="1" dirty="0" err="1"/>
              <a:t>operator</a:t>
            </a:r>
            <a:r>
              <a:rPr lang="es-PE" b="1" dirty="0"/>
              <a:t>”</a:t>
            </a:r>
            <a:r>
              <a:rPr lang="es-PE" dirty="0"/>
              <a:t> seguida del símbolo del operador que se sobrecarga.</a:t>
            </a:r>
            <a:endParaRPr lang="en-US" dirty="0"/>
          </a:p>
          <a:p>
            <a:pPr lvl="0"/>
            <a:r>
              <a:rPr lang="es-PE" b="1" dirty="0" err="1"/>
              <a:t>operator</a:t>
            </a:r>
            <a:r>
              <a:rPr lang="es-PE" dirty="0"/>
              <a:t>: Palabra clave que indica que se está sobrecargando un operador.</a:t>
            </a:r>
            <a:endParaRPr lang="en-US" dirty="0"/>
          </a:p>
          <a:p>
            <a:pPr lvl="0"/>
            <a:r>
              <a:rPr lang="es-PE" dirty="0"/>
              <a:t>+: El operador específico que se está sobrecargando.</a:t>
            </a:r>
            <a:endParaRPr lang="en-US" dirty="0"/>
          </a:p>
          <a:p>
            <a:pPr lvl="0"/>
            <a:r>
              <a:rPr lang="es-PE" dirty="0"/>
              <a:t>(Vector a, Vector b): Los parámetros que el operador toma. En este caso, dos objetos de tipo Vector.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461" y="320813"/>
            <a:ext cx="1598863" cy="15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84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1523</Words>
  <Application>Microsoft Office PowerPoint</Application>
  <PresentationFormat>Panorámica</PresentationFormat>
  <Paragraphs>92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Arial Unicode MS</vt:lpstr>
      <vt:lpstr>Calibri</vt:lpstr>
      <vt:lpstr>Calibri Light</vt:lpstr>
      <vt:lpstr>Times New Roman</vt:lpstr>
      <vt:lpstr>Tema de Office</vt:lpstr>
      <vt:lpstr>PROGRAMACION ORIENTADA A OBJETOS</vt:lpstr>
      <vt:lpstr>POLIMORFISMO</vt:lpstr>
      <vt:lpstr>POLIMORFISMO</vt:lpstr>
      <vt:lpstr>Presentación de PowerPoint</vt:lpstr>
      <vt:lpstr>Presentación de PowerPoint</vt:lpstr>
      <vt:lpstr>Polimorfismo estático</vt:lpstr>
      <vt:lpstr>Presentación de PowerPoint</vt:lpstr>
      <vt:lpstr>POLIMORFISMO ESTATICO</vt:lpstr>
      <vt:lpstr>POLIMORFISMO ESTATICO</vt:lpstr>
      <vt:lpstr>POLIMORFISMO ESTATICO</vt:lpstr>
      <vt:lpstr>POLIMORFISMO DINAMICO</vt:lpstr>
      <vt:lpstr>POLIMORFISMO DINAMICO</vt:lpstr>
      <vt:lpstr>POLIMORFISMO DINAMICO CON CLASES</vt:lpstr>
      <vt:lpstr>POLIMORFISMO DINAMICO CON CLASES</vt:lpstr>
      <vt:lpstr>POLIMORFISMO DINAMICO CON CLASES</vt:lpstr>
      <vt:lpstr>POLIMORFISMO DINAMICO CON INTERFACES</vt:lpstr>
      <vt:lpstr>POLIMORFISMO DINAMICO CON INTERFACES</vt:lpstr>
      <vt:lpstr>POLIMORFISMO</vt:lpstr>
      <vt:lpstr>POLIMORFISMO</vt:lpstr>
      <vt:lpstr>Polimorfismo Estatico – Tarea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ORIENTADA A OBJETOS</dc:title>
  <dc:creator>gabriel</dc:creator>
  <cp:lastModifiedBy>gabriel</cp:lastModifiedBy>
  <cp:revision>20</cp:revision>
  <dcterms:created xsi:type="dcterms:W3CDTF">2024-06-26T13:22:35Z</dcterms:created>
  <dcterms:modified xsi:type="dcterms:W3CDTF">2024-12-13T20:00:00Z</dcterms:modified>
</cp:coreProperties>
</file>