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5" r:id="rId6"/>
    <p:sldId id="276" r:id="rId7"/>
    <p:sldId id="282" r:id="rId8"/>
    <p:sldId id="277" r:id="rId9"/>
    <p:sldId id="278" r:id="rId10"/>
    <p:sldId id="283" r:id="rId11"/>
    <p:sldId id="279" r:id="rId12"/>
    <p:sldId id="280" r:id="rId13"/>
    <p:sldId id="281" r:id="rId14"/>
    <p:sldId id="260" r:id="rId15"/>
    <p:sldId id="261"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9A6ABE64-429C-48C1-968A-799D6FFE399F}" type="datetimeFigureOut">
              <a:rPr lang="en-US" smtClean="0"/>
              <a:t>12/2/2024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1C8D1A7-EC5A-460C-A589-99D79416608B}" type="slidenum">
              <a:rPr lang="en-US" smtClean="0"/>
              <a:t>‹Nº›</a:t>
            </a:fld>
            <a:endParaRPr lang="en-US"/>
          </a:p>
        </p:txBody>
      </p:sp>
    </p:spTree>
    <p:extLst>
      <p:ext uri="{BB962C8B-B14F-4D97-AF65-F5344CB8AC3E}">
        <p14:creationId xmlns:p14="http://schemas.microsoft.com/office/powerpoint/2010/main" val="374237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A6ABE64-429C-48C1-968A-799D6FFE399F}" type="datetimeFigureOut">
              <a:rPr lang="en-US" smtClean="0"/>
              <a:t>12/2/2024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1C8D1A7-EC5A-460C-A589-99D79416608B}" type="slidenum">
              <a:rPr lang="en-US" smtClean="0"/>
              <a:t>‹Nº›</a:t>
            </a:fld>
            <a:endParaRPr lang="en-US"/>
          </a:p>
        </p:txBody>
      </p:sp>
    </p:spTree>
    <p:extLst>
      <p:ext uri="{BB962C8B-B14F-4D97-AF65-F5344CB8AC3E}">
        <p14:creationId xmlns:p14="http://schemas.microsoft.com/office/powerpoint/2010/main" val="105838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A6ABE64-429C-48C1-968A-799D6FFE399F}" type="datetimeFigureOut">
              <a:rPr lang="en-US" smtClean="0"/>
              <a:t>12/2/2024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1C8D1A7-EC5A-460C-A589-99D79416608B}" type="slidenum">
              <a:rPr lang="en-US" smtClean="0"/>
              <a:t>‹Nº›</a:t>
            </a:fld>
            <a:endParaRPr lang="en-US"/>
          </a:p>
        </p:txBody>
      </p:sp>
    </p:spTree>
    <p:extLst>
      <p:ext uri="{BB962C8B-B14F-4D97-AF65-F5344CB8AC3E}">
        <p14:creationId xmlns:p14="http://schemas.microsoft.com/office/powerpoint/2010/main" val="385475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A6ABE64-429C-48C1-968A-799D6FFE399F}" type="datetimeFigureOut">
              <a:rPr lang="en-US" smtClean="0"/>
              <a:t>12/2/2024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1C8D1A7-EC5A-460C-A589-99D79416608B}" type="slidenum">
              <a:rPr lang="en-US" smtClean="0"/>
              <a:t>‹Nº›</a:t>
            </a:fld>
            <a:endParaRPr lang="en-US"/>
          </a:p>
        </p:txBody>
      </p:sp>
    </p:spTree>
    <p:extLst>
      <p:ext uri="{BB962C8B-B14F-4D97-AF65-F5344CB8AC3E}">
        <p14:creationId xmlns:p14="http://schemas.microsoft.com/office/powerpoint/2010/main" val="282063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9A6ABE64-429C-48C1-968A-799D6FFE399F}" type="datetimeFigureOut">
              <a:rPr lang="en-US" smtClean="0"/>
              <a:t>12/2/2024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1C8D1A7-EC5A-460C-A589-99D79416608B}" type="slidenum">
              <a:rPr lang="en-US" smtClean="0"/>
              <a:t>‹Nº›</a:t>
            </a:fld>
            <a:endParaRPr lang="en-US"/>
          </a:p>
        </p:txBody>
      </p:sp>
    </p:spTree>
    <p:extLst>
      <p:ext uri="{BB962C8B-B14F-4D97-AF65-F5344CB8AC3E}">
        <p14:creationId xmlns:p14="http://schemas.microsoft.com/office/powerpoint/2010/main" val="116475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A6ABE64-429C-48C1-968A-799D6FFE399F}" type="datetimeFigureOut">
              <a:rPr lang="en-US" smtClean="0"/>
              <a:t>12/2/2024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1C8D1A7-EC5A-460C-A589-99D79416608B}" type="slidenum">
              <a:rPr lang="en-US" smtClean="0"/>
              <a:t>‹Nº›</a:t>
            </a:fld>
            <a:endParaRPr lang="en-US"/>
          </a:p>
        </p:txBody>
      </p:sp>
    </p:spTree>
    <p:extLst>
      <p:ext uri="{BB962C8B-B14F-4D97-AF65-F5344CB8AC3E}">
        <p14:creationId xmlns:p14="http://schemas.microsoft.com/office/powerpoint/2010/main" val="317446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A6ABE64-429C-48C1-968A-799D6FFE399F}" type="datetimeFigureOut">
              <a:rPr lang="en-US" smtClean="0"/>
              <a:t>12/2/2024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31C8D1A7-EC5A-460C-A589-99D79416608B}" type="slidenum">
              <a:rPr lang="en-US" smtClean="0"/>
              <a:t>‹Nº›</a:t>
            </a:fld>
            <a:endParaRPr lang="en-US"/>
          </a:p>
        </p:txBody>
      </p:sp>
    </p:spTree>
    <p:extLst>
      <p:ext uri="{BB962C8B-B14F-4D97-AF65-F5344CB8AC3E}">
        <p14:creationId xmlns:p14="http://schemas.microsoft.com/office/powerpoint/2010/main" val="244638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9A6ABE64-429C-48C1-968A-799D6FFE399F}" type="datetimeFigureOut">
              <a:rPr lang="en-US" smtClean="0"/>
              <a:t>12/2/2024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31C8D1A7-EC5A-460C-A589-99D79416608B}" type="slidenum">
              <a:rPr lang="en-US" smtClean="0"/>
              <a:t>‹Nº›</a:t>
            </a:fld>
            <a:endParaRPr lang="en-US"/>
          </a:p>
        </p:txBody>
      </p:sp>
    </p:spTree>
    <p:extLst>
      <p:ext uri="{BB962C8B-B14F-4D97-AF65-F5344CB8AC3E}">
        <p14:creationId xmlns:p14="http://schemas.microsoft.com/office/powerpoint/2010/main" val="325172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A6ABE64-429C-48C1-968A-799D6FFE399F}" type="datetimeFigureOut">
              <a:rPr lang="en-US" smtClean="0"/>
              <a:t>12/2/2024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31C8D1A7-EC5A-460C-A589-99D79416608B}" type="slidenum">
              <a:rPr lang="en-US" smtClean="0"/>
              <a:t>‹Nº›</a:t>
            </a:fld>
            <a:endParaRPr lang="en-US"/>
          </a:p>
        </p:txBody>
      </p:sp>
    </p:spTree>
    <p:extLst>
      <p:ext uri="{BB962C8B-B14F-4D97-AF65-F5344CB8AC3E}">
        <p14:creationId xmlns:p14="http://schemas.microsoft.com/office/powerpoint/2010/main" val="306862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A6ABE64-429C-48C1-968A-799D6FFE399F}" type="datetimeFigureOut">
              <a:rPr lang="en-US" smtClean="0"/>
              <a:t>12/2/2024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1C8D1A7-EC5A-460C-A589-99D79416608B}" type="slidenum">
              <a:rPr lang="en-US" smtClean="0"/>
              <a:t>‹Nº›</a:t>
            </a:fld>
            <a:endParaRPr lang="en-US"/>
          </a:p>
        </p:txBody>
      </p:sp>
    </p:spTree>
    <p:extLst>
      <p:ext uri="{BB962C8B-B14F-4D97-AF65-F5344CB8AC3E}">
        <p14:creationId xmlns:p14="http://schemas.microsoft.com/office/powerpoint/2010/main" val="2514249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A6ABE64-429C-48C1-968A-799D6FFE399F}" type="datetimeFigureOut">
              <a:rPr lang="en-US" smtClean="0"/>
              <a:t>12/2/2024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1C8D1A7-EC5A-460C-A589-99D79416608B}" type="slidenum">
              <a:rPr lang="en-US" smtClean="0"/>
              <a:t>‹Nº›</a:t>
            </a:fld>
            <a:endParaRPr lang="en-US"/>
          </a:p>
        </p:txBody>
      </p:sp>
    </p:spTree>
    <p:extLst>
      <p:ext uri="{BB962C8B-B14F-4D97-AF65-F5344CB8AC3E}">
        <p14:creationId xmlns:p14="http://schemas.microsoft.com/office/powerpoint/2010/main" val="328189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ABE64-429C-48C1-968A-799D6FFE399F}" type="datetimeFigureOut">
              <a:rPr lang="en-US" smtClean="0"/>
              <a:t>12/2/2024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8D1A7-EC5A-460C-A589-99D79416608B}" type="slidenum">
              <a:rPr lang="en-US" smtClean="0"/>
              <a:t>‹Nº›</a:t>
            </a:fld>
            <a:endParaRPr lang="en-US"/>
          </a:p>
        </p:txBody>
      </p:sp>
    </p:spTree>
    <p:extLst>
      <p:ext uri="{BB962C8B-B14F-4D97-AF65-F5344CB8AC3E}">
        <p14:creationId xmlns:p14="http://schemas.microsoft.com/office/powerpoint/2010/main" val="167427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b="1" dirty="0"/>
              <a:t>Estructura general de un programa de C</a:t>
            </a:r>
            <a:r>
              <a:rPr lang="es-MX" b="1" dirty="0" smtClean="0"/>
              <a:t>#</a:t>
            </a:r>
            <a:endParaRPr lang="en-US" dirty="0"/>
          </a:p>
        </p:txBody>
      </p:sp>
    </p:spTree>
    <p:extLst>
      <p:ext uri="{BB962C8B-B14F-4D97-AF65-F5344CB8AC3E}">
        <p14:creationId xmlns:p14="http://schemas.microsoft.com/office/powerpoint/2010/main" val="307874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880185" y="659433"/>
            <a:ext cx="8409089" cy="5092009"/>
          </a:xfrm>
          <a:prstGeom prst="rect">
            <a:avLst/>
          </a:prstGeom>
        </p:spPr>
      </p:pic>
    </p:spTree>
    <p:extLst>
      <p:ext uri="{BB962C8B-B14F-4D97-AF65-F5344CB8AC3E}">
        <p14:creationId xmlns:p14="http://schemas.microsoft.com/office/powerpoint/2010/main" val="888965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Tiempo de Compilación - Ejecución</a:t>
            </a:r>
            <a:endParaRPr lang="en-US" b="1" dirty="0"/>
          </a:p>
        </p:txBody>
      </p:sp>
      <p:sp>
        <p:nvSpPr>
          <p:cNvPr id="3" name="Marcador de contenido 2"/>
          <p:cNvSpPr>
            <a:spLocks noGrp="1"/>
          </p:cNvSpPr>
          <p:nvPr>
            <p:ph idx="1"/>
          </p:nvPr>
        </p:nvSpPr>
        <p:spPr>
          <a:xfrm>
            <a:off x="838200" y="1494320"/>
            <a:ext cx="10515600" cy="3687280"/>
          </a:xfrm>
        </p:spPr>
        <p:txBody>
          <a:bodyPr>
            <a:normAutofit fontScale="70000" lnSpcReduction="20000"/>
          </a:bodyPr>
          <a:lstStyle/>
          <a:p>
            <a:pPr marL="0" indent="0">
              <a:buNone/>
            </a:pPr>
            <a:r>
              <a:rPr lang="es-MX" sz="2600" dirty="0" smtClean="0"/>
              <a:t>En .NET, los conceptos de </a:t>
            </a:r>
            <a:r>
              <a:rPr lang="es-MX" sz="2600" b="1" dirty="0" smtClean="0"/>
              <a:t>tiempo de compilación</a:t>
            </a:r>
            <a:r>
              <a:rPr lang="es-MX" sz="2600" dirty="0" smtClean="0"/>
              <a:t> y </a:t>
            </a:r>
            <a:r>
              <a:rPr lang="es-MX" sz="2600" b="1" dirty="0" smtClean="0"/>
              <a:t>tiempo de ejecución</a:t>
            </a:r>
            <a:r>
              <a:rPr lang="es-MX" sz="2600" dirty="0" smtClean="0"/>
              <a:t> son similares a los de otros lenguajes y entornos, pero con algunas particularidades propias de su arquitectura.</a:t>
            </a:r>
          </a:p>
          <a:p>
            <a:endParaRPr lang="es-MX" sz="2600" dirty="0" smtClean="0"/>
          </a:p>
          <a:p>
            <a:pPr marL="0" indent="0">
              <a:buNone/>
            </a:pPr>
            <a:r>
              <a:rPr lang="es-MX" sz="2600" b="1" dirty="0" smtClean="0"/>
              <a:t>Tiempo de Compilación en .NET</a:t>
            </a:r>
          </a:p>
          <a:p>
            <a:r>
              <a:rPr lang="es-MX" sz="2600" dirty="0" smtClean="0"/>
              <a:t>En .NET, el tiempo de compilación es el proceso en el cual el código fuente (escrito en lenguajes como C# o VB.NET) es convertido en un código intermedio, conocido como </a:t>
            </a:r>
            <a:r>
              <a:rPr lang="es-MX" sz="2600" b="1" dirty="0" err="1" smtClean="0"/>
              <a:t>Intermediate</a:t>
            </a:r>
            <a:r>
              <a:rPr lang="es-MX" sz="2600" b="1" dirty="0" smtClean="0"/>
              <a:t> </a:t>
            </a:r>
            <a:r>
              <a:rPr lang="es-MX" sz="2600" b="1" dirty="0" err="1" smtClean="0"/>
              <a:t>Language</a:t>
            </a:r>
            <a:r>
              <a:rPr lang="es-MX" sz="2600" b="1" dirty="0" smtClean="0"/>
              <a:t> (IL)</a:t>
            </a:r>
            <a:r>
              <a:rPr lang="es-MX" sz="2600" dirty="0" smtClean="0"/>
              <a:t>. Este proceso lo lleva a cabo el compilador de .NET específico para el lenguaje (por ejemplo, </a:t>
            </a:r>
            <a:r>
              <a:rPr lang="es-MX" sz="2600" dirty="0" err="1" smtClean="0"/>
              <a:t>Roslyn</a:t>
            </a:r>
            <a:r>
              <a:rPr lang="es-MX" sz="2600" dirty="0" smtClean="0"/>
              <a:t> para C#).</a:t>
            </a:r>
          </a:p>
          <a:p>
            <a:pPr marL="0" indent="0">
              <a:buNone/>
            </a:pPr>
            <a:r>
              <a:rPr lang="es-MX" sz="2600" b="1" dirty="0" smtClean="0"/>
              <a:t>Etapas de Compilación en .NET:</a:t>
            </a:r>
          </a:p>
          <a:p>
            <a:r>
              <a:rPr lang="es-MX" sz="2600" b="1" dirty="0" smtClean="0"/>
              <a:t>Compilación del Código Fuente a IL</a:t>
            </a:r>
            <a:r>
              <a:rPr lang="es-MX" sz="2600" dirty="0" smtClean="0"/>
              <a:t>: Cuando compilas un programa, el compilador convierte el código fuente en IL y lo guarda en un archivo ejecutable (EXE o DLL).</a:t>
            </a:r>
          </a:p>
          <a:p>
            <a:r>
              <a:rPr lang="es-MX" sz="2600" b="1" dirty="0" smtClean="0"/>
              <a:t>Verificación de Errores de Compilación</a:t>
            </a:r>
            <a:r>
              <a:rPr lang="es-MX" sz="2600" dirty="0" smtClean="0"/>
              <a:t>: Durante esta fase, el compilador también verifica errores de sintaxis, errores de tipo, nombres de métodos, etc., pero no ejecuta el código.</a:t>
            </a:r>
          </a:p>
          <a:p>
            <a:r>
              <a:rPr lang="es-MX" sz="2600" dirty="0" smtClean="0"/>
              <a:t>El resultado es un archivo que contiene el IL junto con metadatos que describen los tipos y miembros utilizados en el programa.</a:t>
            </a:r>
          </a:p>
          <a:p>
            <a:endParaRPr lang="en-US" dirty="0"/>
          </a:p>
        </p:txBody>
      </p:sp>
      <p:pic>
        <p:nvPicPr>
          <p:cNvPr id="4" name="Imagen 3"/>
          <p:cNvPicPr>
            <a:picLocks noChangeAspect="1"/>
          </p:cNvPicPr>
          <p:nvPr/>
        </p:nvPicPr>
        <p:blipFill>
          <a:blip r:embed="rId2"/>
          <a:stretch>
            <a:fillRect/>
          </a:stretch>
        </p:blipFill>
        <p:spPr>
          <a:xfrm>
            <a:off x="1021879" y="5488088"/>
            <a:ext cx="7613765" cy="475861"/>
          </a:xfrm>
          <a:prstGeom prst="rect">
            <a:avLst/>
          </a:prstGeom>
        </p:spPr>
      </p:pic>
      <p:sp>
        <p:nvSpPr>
          <p:cNvPr id="5" name="Rectángulo 4"/>
          <p:cNvSpPr/>
          <p:nvPr/>
        </p:nvSpPr>
        <p:spPr>
          <a:xfrm>
            <a:off x="8819322" y="5141244"/>
            <a:ext cx="2534478" cy="1169551"/>
          </a:xfrm>
          <a:prstGeom prst="rect">
            <a:avLst/>
          </a:prstGeom>
          <a:ln w="9525">
            <a:solidFill>
              <a:schemeClr val="tx1"/>
            </a:solidFill>
          </a:ln>
        </p:spPr>
        <p:txBody>
          <a:bodyPr wrap="square">
            <a:spAutoFit/>
          </a:bodyPr>
          <a:lstStyle/>
          <a:p>
            <a:pPr algn="just"/>
            <a:r>
              <a:rPr lang="es-MX" sz="1400" dirty="0" smtClean="0"/>
              <a:t>Este tipo de errores se detecta en tiempo de compilación, lo que significa que el programa no se convertirá a </a:t>
            </a:r>
            <a:r>
              <a:rPr lang="es-MX" sz="1400" b="1" dirty="0" smtClean="0"/>
              <a:t>IL</a:t>
            </a:r>
            <a:r>
              <a:rPr lang="es-MX" sz="1400" dirty="0" smtClean="0"/>
              <a:t> hasta que los errores se resuelvan.</a:t>
            </a:r>
            <a:endParaRPr lang="en-US" sz="1400" dirty="0"/>
          </a:p>
        </p:txBody>
      </p:sp>
    </p:spTree>
    <p:extLst>
      <p:ext uri="{BB962C8B-B14F-4D97-AF65-F5344CB8AC3E}">
        <p14:creationId xmlns:p14="http://schemas.microsoft.com/office/powerpoint/2010/main" val="310006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90331"/>
            <a:ext cx="10515600" cy="4545496"/>
          </a:xfrm>
        </p:spPr>
        <p:txBody>
          <a:bodyPr>
            <a:normAutofit lnSpcReduction="10000"/>
          </a:bodyPr>
          <a:lstStyle/>
          <a:p>
            <a:pPr marL="0" indent="0">
              <a:buNone/>
            </a:pPr>
            <a:r>
              <a:rPr lang="es-MX" sz="2400" b="1" dirty="0" smtClean="0"/>
              <a:t>Tiempo de Ejecución en .NET</a:t>
            </a:r>
          </a:p>
          <a:p>
            <a:pPr algn="just"/>
            <a:r>
              <a:rPr lang="es-MX" sz="2400" dirty="0" smtClean="0"/>
              <a:t>El tiempo de ejecución en .NET ocurre cuando el programa ya compilado se ejecuta. A diferencia de muchos otros entornos, .NET utiliza un proceso adicional conocido como </a:t>
            </a:r>
            <a:r>
              <a:rPr lang="es-MX" sz="2400" b="1" dirty="0" err="1" smtClean="0"/>
              <a:t>Just</a:t>
            </a:r>
            <a:r>
              <a:rPr lang="es-MX" sz="2400" b="1" dirty="0" smtClean="0"/>
              <a:t>-In-Time (JIT) </a:t>
            </a:r>
            <a:r>
              <a:rPr lang="es-MX" sz="2400" b="1" dirty="0" err="1" smtClean="0"/>
              <a:t>Compilation</a:t>
            </a:r>
            <a:r>
              <a:rPr lang="es-MX" sz="2400" dirty="0" smtClean="0"/>
              <a:t> en el tiempo de ejecución:</a:t>
            </a:r>
          </a:p>
          <a:p>
            <a:pPr algn="r"/>
            <a:r>
              <a:rPr lang="es-MX" sz="2400" b="1" dirty="0" smtClean="0"/>
              <a:t>Compilación JIT</a:t>
            </a:r>
            <a:r>
              <a:rPr lang="es-MX" sz="2400" dirty="0" smtClean="0"/>
              <a:t>: Cuando el programa se ejecuta, el </a:t>
            </a:r>
            <a:r>
              <a:rPr lang="es-MX" sz="2400" b="1" dirty="0" err="1" smtClean="0"/>
              <a:t>Common</a:t>
            </a:r>
            <a:r>
              <a:rPr lang="es-MX" sz="2400" b="1" dirty="0" smtClean="0"/>
              <a:t> </a:t>
            </a:r>
            <a:r>
              <a:rPr lang="es-MX" sz="2400" b="1" dirty="0" err="1" smtClean="0"/>
              <a:t>Language</a:t>
            </a:r>
            <a:r>
              <a:rPr lang="es-MX" sz="2400" b="1" dirty="0" smtClean="0"/>
              <a:t> </a:t>
            </a:r>
            <a:r>
              <a:rPr lang="es-MX" sz="2400" b="1" dirty="0" err="1" smtClean="0"/>
              <a:t>Runtime</a:t>
            </a:r>
            <a:r>
              <a:rPr lang="es-MX" sz="2400" b="1" dirty="0" smtClean="0"/>
              <a:t> (CLR)</a:t>
            </a:r>
            <a:r>
              <a:rPr lang="es-MX" sz="2400" dirty="0" smtClean="0"/>
              <a:t> convierte el IL en código máquina específico del sistema operativo y del hardware (esto es lo que hace el JIT).</a:t>
            </a:r>
          </a:p>
          <a:p>
            <a:pPr algn="just"/>
            <a:r>
              <a:rPr lang="es-MX" sz="2400" b="1" dirty="0" smtClean="0"/>
              <a:t>Manejo de Excepciones</a:t>
            </a:r>
            <a:r>
              <a:rPr lang="es-MX" sz="2400" dirty="0" smtClean="0"/>
              <a:t>: Durante la ejecución, pueden ocurrir errores como excepciones de índice fuera de rango, división por cero, etc., que son gestionadas por el CLR.</a:t>
            </a:r>
          </a:p>
          <a:p>
            <a:pPr algn="just"/>
            <a:r>
              <a:rPr lang="es-MX" sz="2400" b="1" dirty="0" smtClean="0"/>
              <a:t>Administración de Recursos y Memoria</a:t>
            </a:r>
            <a:r>
              <a:rPr lang="es-MX" sz="2400" dirty="0" smtClean="0"/>
              <a:t>: El CLR también administra la memoria y ejecuta el </a:t>
            </a:r>
            <a:r>
              <a:rPr lang="es-MX" sz="2400" b="1" dirty="0" smtClean="0">
                <a:solidFill>
                  <a:srgbClr val="FF0000"/>
                </a:solidFill>
              </a:rPr>
              <a:t>recolector de basura </a:t>
            </a:r>
            <a:r>
              <a:rPr lang="es-MX" sz="2400" dirty="0" smtClean="0"/>
              <a:t>para liberar memoria no utilizada.</a:t>
            </a:r>
          </a:p>
          <a:p>
            <a:endParaRPr lang="en-US" dirty="0"/>
          </a:p>
        </p:txBody>
      </p:sp>
      <p:pic>
        <p:nvPicPr>
          <p:cNvPr id="4" name="Imagen 3"/>
          <p:cNvPicPr>
            <a:picLocks noChangeAspect="1"/>
          </p:cNvPicPr>
          <p:nvPr/>
        </p:nvPicPr>
        <p:blipFill>
          <a:blip r:embed="rId2"/>
          <a:stretch>
            <a:fillRect/>
          </a:stretch>
        </p:blipFill>
        <p:spPr>
          <a:xfrm>
            <a:off x="1264141" y="5096169"/>
            <a:ext cx="7389533" cy="568425"/>
          </a:xfrm>
          <a:prstGeom prst="rect">
            <a:avLst/>
          </a:prstGeom>
        </p:spPr>
      </p:pic>
      <p:sp>
        <p:nvSpPr>
          <p:cNvPr id="5" name="Rectángulo 4"/>
          <p:cNvSpPr/>
          <p:nvPr/>
        </p:nvSpPr>
        <p:spPr>
          <a:xfrm>
            <a:off x="8788067" y="4795607"/>
            <a:ext cx="2792900" cy="1169551"/>
          </a:xfrm>
          <a:prstGeom prst="rect">
            <a:avLst/>
          </a:prstGeom>
          <a:ln w="9525">
            <a:solidFill>
              <a:schemeClr val="tx1"/>
            </a:solidFill>
          </a:ln>
        </p:spPr>
        <p:txBody>
          <a:bodyPr wrap="square">
            <a:spAutoFit/>
          </a:bodyPr>
          <a:lstStyle/>
          <a:p>
            <a:pPr algn="just"/>
            <a:r>
              <a:rPr lang="es-MX" sz="1400" dirty="0" smtClean="0"/>
              <a:t>Aquí, el programa se compila correctamente y se ejecuta hasta que intenta acceder a un índice inválido, momento en el cual el </a:t>
            </a:r>
            <a:r>
              <a:rPr lang="es-MX" sz="1400" b="1" dirty="0" smtClean="0"/>
              <a:t>CLR</a:t>
            </a:r>
            <a:r>
              <a:rPr lang="es-MX" sz="1400" dirty="0" smtClean="0"/>
              <a:t> lanza una excepción.</a:t>
            </a:r>
            <a:endParaRPr lang="en-US" sz="1400" dirty="0"/>
          </a:p>
        </p:txBody>
      </p:sp>
    </p:spTree>
    <p:extLst>
      <p:ext uri="{BB962C8B-B14F-4D97-AF65-F5344CB8AC3E}">
        <p14:creationId xmlns:p14="http://schemas.microsoft.com/office/powerpoint/2010/main" val="14043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75861"/>
            <a:ext cx="10515600" cy="5501102"/>
          </a:xfrm>
        </p:spPr>
        <p:txBody>
          <a:bodyPr>
            <a:normAutofit fontScale="85000" lnSpcReduction="20000"/>
          </a:bodyPr>
          <a:lstStyle/>
          <a:p>
            <a:pPr marL="0" indent="0">
              <a:buNone/>
            </a:pPr>
            <a:r>
              <a:rPr lang="es-MX" b="1" dirty="0" smtClean="0"/>
              <a:t>Resumen en el Contexto de .NET:</a:t>
            </a:r>
          </a:p>
          <a:p>
            <a:pPr algn="just"/>
            <a:r>
              <a:rPr lang="es-MX" b="1" dirty="0" smtClean="0"/>
              <a:t>Tiempo de Compilación</a:t>
            </a:r>
            <a:r>
              <a:rPr lang="es-MX" dirty="0" smtClean="0"/>
              <a:t>: Transformación del código fuente en IL y verificación de errores de sintaxis y tipos. No hay ejecución del código.</a:t>
            </a:r>
          </a:p>
          <a:p>
            <a:pPr algn="just"/>
            <a:r>
              <a:rPr lang="es-MX" b="1" dirty="0" smtClean="0"/>
              <a:t>Tiempo de Ejecución</a:t>
            </a:r>
            <a:r>
              <a:rPr lang="es-MX" dirty="0" smtClean="0"/>
              <a:t>: El CLR ejecuta el programa mediante JIT, gestionando el IL, administrando recursos y lanzando excepciones en caso de errores lógicos o de entorno.</a:t>
            </a:r>
          </a:p>
          <a:p>
            <a:pPr algn="just"/>
            <a:endParaRPr lang="es-MX" dirty="0" smtClean="0"/>
          </a:p>
          <a:p>
            <a:pPr marL="0" indent="0" algn="just">
              <a:buNone/>
            </a:pPr>
            <a:r>
              <a:rPr lang="es-MX" b="1" dirty="0" smtClean="0"/>
              <a:t>Ventajas de este Enfoque en .NET:</a:t>
            </a:r>
          </a:p>
          <a:p>
            <a:pPr algn="just"/>
            <a:r>
              <a:rPr lang="es-MX" b="1" dirty="0" smtClean="0"/>
              <a:t>Portabilidad</a:t>
            </a:r>
            <a:r>
              <a:rPr lang="es-MX" dirty="0" smtClean="0"/>
              <a:t>: El IL es independiente de la plataforma, lo que hace que .NET sea multiplataforma.</a:t>
            </a:r>
          </a:p>
          <a:p>
            <a:pPr algn="just"/>
            <a:r>
              <a:rPr lang="es-MX" b="1" dirty="0" smtClean="0"/>
              <a:t>Optimización en Tiempo de Ejecución</a:t>
            </a:r>
            <a:r>
              <a:rPr lang="es-MX" dirty="0" smtClean="0"/>
              <a:t>: El JIT optimiza el código en función del entorno específico en el que se ejecuta, mejorando el rendimiento.</a:t>
            </a:r>
          </a:p>
          <a:p>
            <a:pPr marL="0" indent="0" algn="just">
              <a:buNone/>
            </a:pPr>
            <a:endParaRPr lang="es-MX" dirty="0" smtClean="0"/>
          </a:p>
          <a:p>
            <a:pPr marL="0" indent="0" algn="just">
              <a:buNone/>
            </a:pPr>
            <a:r>
              <a:rPr lang="es-MX" dirty="0" smtClean="0"/>
              <a:t>En resumen, en .NET, el tiempo de compilación se centra en la creación de IL, mientras que el tiempo de ejecución se enfoca en la ejecución y gestión de código IL por parte del CLR y el JIT, lo que le da flexibilidad y optimización dinámica a la aplicación.</a:t>
            </a:r>
          </a:p>
          <a:p>
            <a:endParaRPr lang="en-US" dirty="0"/>
          </a:p>
        </p:txBody>
      </p:sp>
    </p:spTree>
    <p:extLst>
      <p:ext uri="{BB962C8B-B14F-4D97-AF65-F5344CB8AC3E}">
        <p14:creationId xmlns:p14="http://schemas.microsoft.com/office/powerpoint/2010/main" val="3789579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Datos en .NET</a:t>
            </a:r>
            <a:endParaRPr lang="en-US" dirty="0"/>
          </a:p>
        </p:txBody>
      </p:sp>
      <p:sp>
        <p:nvSpPr>
          <p:cNvPr id="3" name="Marcador de contenido 2"/>
          <p:cNvSpPr>
            <a:spLocks noGrp="1"/>
          </p:cNvSpPr>
          <p:nvPr>
            <p:ph idx="1"/>
          </p:nvPr>
        </p:nvSpPr>
        <p:spPr>
          <a:xfrm>
            <a:off x="838200" y="1414807"/>
            <a:ext cx="10515600" cy="1368149"/>
          </a:xfrm>
        </p:spPr>
        <p:txBody>
          <a:bodyPr>
            <a:normAutofit fontScale="77500" lnSpcReduction="20000"/>
          </a:bodyPr>
          <a:lstStyle/>
          <a:p>
            <a:pPr marL="0" indent="0">
              <a:buNone/>
            </a:pPr>
            <a:r>
              <a:rPr lang="es-MX" sz="2000" dirty="0" smtClean="0"/>
              <a:t>Los tipos de datos en .NET pueden dividirse en tipos </a:t>
            </a:r>
            <a:r>
              <a:rPr lang="es-MX" sz="2000" b="1" dirty="0" smtClean="0"/>
              <a:t>primitivos</a:t>
            </a:r>
            <a:r>
              <a:rPr lang="es-MX" sz="2000" dirty="0" smtClean="0"/>
              <a:t> (valor) y </a:t>
            </a:r>
            <a:r>
              <a:rPr lang="es-MX" sz="2000" b="1" dirty="0" smtClean="0"/>
              <a:t>referencia</a:t>
            </a:r>
            <a:r>
              <a:rPr lang="es-MX" sz="2000" dirty="0" smtClean="0"/>
              <a:t>.</a:t>
            </a:r>
          </a:p>
          <a:p>
            <a:pPr marL="0" indent="0">
              <a:buNone/>
            </a:pPr>
            <a:endParaRPr lang="es-MX" sz="2000" dirty="0" smtClean="0"/>
          </a:p>
          <a:p>
            <a:pPr marL="0" indent="0">
              <a:buNone/>
            </a:pPr>
            <a:r>
              <a:rPr lang="es-MX" sz="2000" b="1" dirty="0" smtClean="0"/>
              <a:t>Tipos de Valor</a:t>
            </a:r>
          </a:p>
          <a:p>
            <a:r>
              <a:rPr lang="es-MX" sz="2000" dirty="0" smtClean="0"/>
              <a:t>Los tipos de valor almacenan directamente los datos. Se encuentran en la memoria </a:t>
            </a:r>
            <a:r>
              <a:rPr lang="es-MX" sz="2000" dirty="0" err="1" smtClean="0"/>
              <a:t>stack</a:t>
            </a:r>
            <a:r>
              <a:rPr lang="es-MX" sz="2000" dirty="0" smtClean="0"/>
              <a:t>, lo que los hace más rápidos de acceder y almacenar.</a:t>
            </a:r>
          </a:p>
        </p:txBody>
      </p:sp>
      <p:pic>
        <p:nvPicPr>
          <p:cNvPr id="4" name="Imagen 3"/>
          <p:cNvPicPr>
            <a:picLocks noChangeAspect="1"/>
          </p:cNvPicPr>
          <p:nvPr/>
        </p:nvPicPr>
        <p:blipFill>
          <a:blip r:embed="rId2"/>
          <a:stretch>
            <a:fillRect/>
          </a:stretch>
        </p:blipFill>
        <p:spPr>
          <a:xfrm>
            <a:off x="1809936" y="3056732"/>
            <a:ext cx="7853752" cy="3105529"/>
          </a:xfrm>
          <a:prstGeom prst="rect">
            <a:avLst/>
          </a:prstGeom>
        </p:spPr>
      </p:pic>
    </p:spTree>
    <p:extLst>
      <p:ext uri="{BB962C8B-B14F-4D97-AF65-F5344CB8AC3E}">
        <p14:creationId xmlns:p14="http://schemas.microsoft.com/office/powerpoint/2010/main" val="1891170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10900"/>
            <a:ext cx="10515600" cy="893832"/>
          </a:xfrm>
        </p:spPr>
        <p:txBody>
          <a:bodyPr>
            <a:normAutofit fontScale="90000"/>
          </a:bodyPr>
          <a:lstStyle/>
          <a:p>
            <a:r>
              <a:rPr lang="es-MX" sz="2200" b="1" dirty="0" smtClean="0"/>
              <a:t>Tipos de Referencia</a:t>
            </a:r>
            <a:br>
              <a:rPr lang="es-MX" sz="2200" b="1" dirty="0" smtClean="0"/>
            </a:br>
            <a:r>
              <a:rPr lang="es-MX" sz="2200" dirty="0" smtClean="0"/>
              <a:t>Los tipos de referencia almacenan una referencia a la ubicación de los datos en la memoria </a:t>
            </a:r>
            <a:r>
              <a:rPr lang="es-MX" sz="2200" dirty="0" err="1" smtClean="0"/>
              <a:t>heap</a:t>
            </a:r>
            <a:r>
              <a:rPr lang="es-MX" sz="2200" dirty="0" smtClean="0"/>
              <a:t>.</a:t>
            </a:r>
            <a:endParaRPr lang="en-US" dirty="0"/>
          </a:p>
        </p:txBody>
      </p:sp>
      <p:pic>
        <p:nvPicPr>
          <p:cNvPr id="4" name="Marcador de contenido 3"/>
          <p:cNvPicPr>
            <a:picLocks noGrp="1" noChangeAspect="1"/>
          </p:cNvPicPr>
          <p:nvPr>
            <p:ph idx="1"/>
          </p:nvPr>
        </p:nvPicPr>
        <p:blipFill>
          <a:blip r:embed="rId2"/>
          <a:stretch>
            <a:fillRect/>
          </a:stretch>
        </p:blipFill>
        <p:spPr>
          <a:xfrm>
            <a:off x="1669774" y="1404732"/>
            <a:ext cx="8309113" cy="2042179"/>
          </a:xfrm>
          <a:prstGeom prst="rect">
            <a:avLst/>
          </a:prstGeom>
        </p:spPr>
      </p:pic>
      <p:sp>
        <p:nvSpPr>
          <p:cNvPr id="5" name="Rectángulo 4"/>
          <p:cNvSpPr/>
          <p:nvPr/>
        </p:nvSpPr>
        <p:spPr>
          <a:xfrm>
            <a:off x="940905" y="3731280"/>
            <a:ext cx="6096000" cy="369332"/>
          </a:xfrm>
          <a:prstGeom prst="rect">
            <a:avLst/>
          </a:prstGeom>
        </p:spPr>
        <p:txBody>
          <a:bodyPr>
            <a:spAutoFit/>
          </a:bodyPr>
          <a:lstStyle/>
          <a:p>
            <a:r>
              <a:rPr lang="es-MX" b="1" dirty="0" smtClean="0"/>
              <a:t>Ejemplo de Tipos de Datos</a:t>
            </a:r>
            <a:endParaRPr lang="en-US" b="1" dirty="0"/>
          </a:p>
        </p:txBody>
      </p:sp>
      <p:pic>
        <p:nvPicPr>
          <p:cNvPr id="6" name="Imagen 5"/>
          <p:cNvPicPr>
            <a:picLocks noChangeAspect="1"/>
          </p:cNvPicPr>
          <p:nvPr/>
        </p:nvPicPr>
        <p:blipFill>
          <a:blip r:embed="rId3"/>
          <a:stretch>
            <a:fillRect/>
          </a:stretch>
        </p:blipFill>
        <p:spPr>
          <a:xfrm>
            <a:off x="1669774" y="4234800"/>
            <a:ext cx="3405809" cy="1726232"/>
          </a:xfrm>
          <a:prstGeom prst="rect">
            <a:avLst/>
          </a:prstGeom>
        </p:spPr>
      </p:pic>
    </p:spTree>
    <p:extLst>
      <p:ext uri="{BB962C8B-B14F-4D97-AF65-F5344CB8AC3E}">
        <p14:creationId xmlns:p14="http://schemas.microsoft.com/office/powerpoint/2010/main" val="1726094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50574"/>
            <a:ext cx="10515600" cy="683523"/>
          </a:xfrm>
        </p:spPr>
        <p:txBody>
          <a:bodyPr>
            <a:normAutofit fontScale="90000"/>
          </a:bodyPr>
          <a:lstStyle/>
          <a:p>
            <a:r>
              <a:rPr lang="es-MX" sz="2200" b="1" dirty="0" smtClean="0"/>
              <a:t>Ejemplo Comparativo</a:t>
            </a:r>
            <a:br>
              <a:rPr lang="es-MX" sz="2200" b="1" dirty="0" smtClean="0"/>
            </a:br>
            <a:r>
              <a:rPr lang="es-MX" sz="2200" dirty="0" smtClean="0"/>
              <a:t>Considera el siguiente ejemplo en C# para mostrar la diferencia entre </a:t>
            </a:r>
            <a:r>
              <a:rPr lang="es-MX" sz="2200" dirty="0" err="1" smtClean="0"/>
              <a:t>stack</a:t>
            </a:r>
            <a:r>
              <a:rPr lang="es-MX" sz="2200" dirty="0" smtClean="0"/>
              <a:t> y </a:t>
            </a:r>
            <a:r>
              <a:rPr lang="es-MX" sz="2200" dirty="0" err="1" smtClean="0"/>
              <a:t>heap</a:t>
            </a:r>
            <a:r>
              <a:rPr lang="es-MX" sz="2200" dirty="0" smtClean="0"/>
              <a:t>:</a:t>
            </a:r>
            <a:endParaRPr lang="en-US" dirty="0"/>
          </a:p>
        </p:txBody>
      </p:sp>
      <p:pic>
        <p:nvPicPr>
          <p:cNvPr id="4" name="Marcador de contenido 3"/>
          <p:cNvPicPr>
            <a:picLocks noGrp="1" noChangeAspect="1"/>
          </p:cNvPicPr>
          <p:nvPr>
            <p:ph idx="1"/>
          </p:nvPr>
        </p:nvPicPr>
        <p:blipFill>
          <a:blip r:embed="rId2"/>
          <a:stretch>
            <a:fillRect/>
          </a:stretch>
        </p:blipFill>
        <p:spPr>
          <a:xfrm>
            <a:off x="2764367" y="1346132"/>
            <a:ext cx="6111685" cy="1317555"/>
          </a:xfrm>
          <a:prstGeom prst="rect">
            <a:avLst/>
          </a:prstGeom>
        </p:spPr>
      </p:pic>
      <p:sp>
        <p:nvSpPr>
          <p:cNvPr id="5" name="Rectangle 1"/>
          <p:cNvSpPr>
            <a:spLocks noChangeArrowheads="1"/>
          </p:cNvSpPr>
          <p:nvPr/>
        </p:nvSpPr>
        <p:spPr bwMode="auto">
          <a:xfrm>
            <a:off x="838201" y="2849396"/>
            <a:ext cx="10515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En el </a:t>
            </a:r>
            <a:r>
              <a:rPr kumimoji="0" lang="en-US" altLang="en-US" b="0" i="0" u="none" strike="noStrike" cap="none" normalizeH="0" baseline="0" dirty="0" err="1" smtClean="0">
                <a:ln>
                  <a:noFill/>
                </a:ln>
                <a:solidFill>
                  <a:schemeClr val="tx1"/>
                </a:solidFill>
                <a:effectLst/>
                <a:latin typeface="Arial" panose="020B0604020202020204" pitchFamily="34" charset="0"/>
              </a:rPr>
              <a:t>ejemplo</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Unicode MS"/>
              </a:rPr>
              <a:t>x</a:t>
            </a:r>
            <a:r>
              <a:rPr kumimoji="0" lang="en-US" altLang="en-US" b="0" i="0" u="none" strike="noStrike" cap="none" normalizeH="0" baseline="0" dirty="0" smtClean="0">
                <a:ln>
                  <a:noFill/>
                </a:ln>
                <a:solidFill>
                  <a:schemeClr val="tx1"/>
                </a:solidFill>
                <a:effectLst/>
              </a:rPr>
              <a:t> se </a:t>
            </a:r>
            <a:r>
              <a:rPr kumimoji="0" lang="en-US" altLang="en-US" b="0" i="0" u="none" strike="noStrike" cap="none" normalizeH="0" baseline="0" dirty="0" err="1" smtClean="0">
                <a:ln>
                  <a:noFill/>
                </a:ln>
                <a:solidFill>
                  <a:schemeClr val="tx1"/>
                </a:solidFill>
                <a:effectLst/>
              </a:rPr>
              <a:t>almacena</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en</a:t>
            </a:r>
            <a:r>
              <a:rPr kumimoji="0" lang="en-US" altLang="en-US" b="0" i="0" u="none" strike="noStrike" cap="none" normalizeH="0" baseline="0" dirty="0" smtClean="0">
                <a:ln>
                  <a:noFill/>
                </a:ln>
                <a:solidFill>
                  <a:schemeClr val="tx1"/>
                </a:solidFill>
                <a:effectLst/>
              </a:rPr>
              <a:t> la stack y se </a:t>
            </a:r>
            <a:r>
              <a:rPr kumimoji="0" lang="en-US" altLang="en-US" b="0" i="0" u="none" strike="noStrike" cap="none" normalizeH="0" baseline="0" dirty="0" err="1" smtClean="0">
                <a:ln>
                  <a:noFill/>
                </a:ln>
                <a:solidFill>
                  <a:schemeClr val="tx1"/>
                </a:solidFill>
                <a:effectLst/>
              </a:rPr>
              <a:t>libera</a:t>
            </a:r>
            <a:r>
              <a:rPr kumimoji="0" lang="en-US" altLang="en-US" b="0" i="0" u="none" strike="noStrike" cap="none" normalizeH="0" baseline="0" dirty="0" smtClean="0">
                <a:ln>
                  <a:noFill/>
                </a:ln>
                <a:solidFill>
                  <a:schemeClr val="tx1"/>
                </a:solidFill>
                <a:effectLst/>
              </a:rPr>
              <a:t> al </a:t>
            </a:r>
            <a:r>
              <a:rPr kumimoji="0" lang="en-US" altLang="en-US" b="0" i="0" u="none" strike="noStrike" cap="none" normalizeH="0" baseline="0" dirty="0" err="1" smtClean="0">
                <a:ln>
                  <a:noFill/>
                </a:ln>
                <a:solidFill>
                  <a:schemeClr val="tx1"/>
                </a:solidFill>
                <a:effectLst/>
              </a:rPr>
              <a:t>salir</a:t>
            </a:r>
            <a:r>
              <a:rPr kumimoji="0" lang="en-US" altLang="en-US" b="0" i="0" u="none" strike="noStrike" cap="none" normalizeH="0" baseline="0" dirty="0" smtClean="0">
                <a:ln>
                  <a:noFill/>
                </a:ln>
                <a:solidFill>
                  <a:schemeClr val="tx1"/>
                </a:solidFill>
                <a:effectLst/>
              </a:rPr>
              <a:t> de </a:t>
            </a:r>
            <a:r>
              <a:rPr kumimoji="0" lang="en-US" altLang="en-US" b="0" i="0" u="none" strike="noStrike" cap="none" normalizeH="0" baseline="0" dirty="0" err="1" smtClean="0">
                <a:ln>
                  <a:noFill/>
                </a:ln>
                <a:solidFill>
                  <a:schemeClr val="tx1"/>
                </a:solidFill>
                <a:effectLst/>
                <a:latin typeface="Arial Unicode MS"/>
              </a:rPr>
              <a:t>ejemplo</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Unicode MS"/>
              </a:rPr>
              <a:t>persona</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referencia</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está</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en</a:t>
            </a:r>
            <a:r>
              <a:rPr kumimoji="0" lang="en-US" altLang="en-US" b="0" i="0" u="none" strike="noStrike" cap="none" normalizeH="0" baseline="0" dirty="0" smtClean="0">
                <a:ln>
                  <a:noFill/>
                </a:ln>
                <a:solidFill>
                  <a:schemeClr val="tx1"/>
                </a:solidFill>
                <a:effectLst/>
              </a:rPr>
              <a:t> el stack, </a:t>
            </a:r>
            <a:r>
              <a:rPr kumimoji="0" lang="en-US" altLang="en-US" b="0" i="0" u="none" strike="noStrike" cap="none" normalizeH="0" baseline="0" dirty="0" err="1" smtClean="0">
                <a:ln>
                  <a:noFill/>
                </a:ln>
                <a:solidFill>
                  <a:schemeClr val="tx1"/>
                </a:solidFill>
                <a:effectLst/>
              </a:rPr>
              <a:t>pero</a:t>
            </a:r>
            <a:r>
              <a:rPr kumimoji="0" lang="en-US" altLang="en-US" b="0" i="0" u="none" strike="noStrike" cap="none" normalizeH="0" baseline="0" dirty="0" smtClean="0">
                <a:ln>
                  <a:noFill/>
                </a:ln>
                <a:solidFill>
                  <a:schemeClr val="tx1"/>
                </a:solidFill>
                <a:effectLst/>
              </a:rPr>
              <a:t> el </a:t>
            </a:r>
            <a:r>
              <a:rPr kumimoji="0" lang="en-US" altLang="en-US" b="0" i="0" u="none" strike="noStrike" cap="none" normalizeH="0" baseline="0" dirty="0" err="1" smtClean="0">
                <a:ln>
                  <a:noFill/>
                </a:ln>
                <a:solidFill>
                  <a:schemeClr val="tx1"/>
                </a:solidFill>
                <a:effectLst/>
              </a:rPr>
              <a:t>objeto</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latin typeface="Arial Unicode MS"/>
              </a:rPr>
              <a:t>Persona</a:t>
            </a:r>
            <a:r>
              <a:rPr kumimoji="0" lang="en-US" altLang="en-US" b="0" i="0" u="none" strike="noStrike" cap="none" normalizeH="0" baseline="0" dirty="0" smtClean="0">
                <a:ln>
                  <a:noFill/>
                </a:ln>
                <a:solidFill>
                  <a:schemeClr val="tx1"/>
                </a:solidFill>
                <a:effectLst/>
              </a:rPr>
              <a:t> se </a:t>
            </a:r>
            <a:r>
              <a:rPr kumimoji="0" lang="en-US" altLang="en-US" b="0" i="0" u="none" strike="noStrike" cap="none" normalizeH="0" baseline="0" dirty="0" err="1" smtClean="0">
                <a:ln>
                  <a:noFill/>
                </a:ln>
                <a:solidFill>
                  <a:schemeClr val="tx1"/>
                </a:solidFill>
                <a:effectLst/>
              </a:rPr>
              <a:t>almacena</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en</a:t>
            </a:r>
            <a:r>
              <a:rPr kumimoji="0" lang="en-US" altLang="en-US" b="0" i="0" u="none" strike="noStrike" cap="none" normalizeH="0" baseline="0" dirty="0" smtClean="0">
                <a:ln>
                  <a:noFill/>
                </a:ln>
                <a:solidFill>
                  <a:schemeClr val="tx1"/>
                </a:solidFill>
                <a:effectLst/>
              </a:rPr>
              <a:t> la heap.</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La </a:t>
            </a:r>
            <a:r>
              <a:rPr kumimoji="0" lang="en-US" altLang="en-US" b="0" i="0" u="none" strike="noStrike" cap="none" normalizeH="0" baseline="0" dirty="0" err="1" smtClean="0">
                <a:ln>
                  <a:noFill/>
                </a:ln>
                <a:solidFill>
                  <a:schemeClr val="tx1"/>
                </a:solidFill>
                <a:effectLst/>
                <a:latin typeface="Arial" panose="020B0604020202020204" pitchFamily="34" charset="0"/>
              </a:rPr>
              <a:t>memoria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en</a:t>
            </a:r>
            <a:r>
              <a:rPr kumimoji="0" lang="en-US" altLang="en-US" b="0" i="0" u="none" strike="noStrike" cap="none" normalizeH="0" baseline="0" dirty="0" smtClean="0">
                <a:ln>
                  <a:noFill/>
                </a:ln>
                <a:solidFill>
                  <a:schemeClr val="tx1"/>
                </a:solidFill>
                <a:effectLst/>
                <a:latin typeface="Arial" panose="020B0604020202020204" pitchFamily="34" charset="0"/>
              </a:rPr>
              <a:t> la heap (para </a:t>
            </a:r>
            <a:r>
              <a:rPr kumimoji="0" lang="en-US" altLang="en-US" b="0" i="0" u="none" strike="noStrike" cap="none" normalizeH="0" baseline="0" dirty="0" smtClean="0">
                <a:ln>
                  <a:noFill/>
                </a:ln>
                <a:solidFill>
                  <a:schemeClr val="tx1"/>
                </a:solidFill>
                <a:effectLst/>
                <a:latin typeface="Arial Unicode MS"/>
              </a:rPr>
              <a:t>Persona</a:t>
            </a:r>
            <a:r>
              <a:rPr kumimoji="0" lang="en-US" altLang="en-US" b="0" i="0" u="none" strike="noStrike" cap="none" normalizeH="0" baseline="0" dirty="0" smtClean="0">
                <a:ln>
                  <a:noFill/>
                </a:ln>
                <a:solidFill>
                  <a:schemeClr val="tx1"/>
                </a:solidFill>
                <a:effectLst/>
              </a:rPr>
              <a:t> y </a:t>
            </a:r>
            <a:r>
              <a:rPr kumimoji="0" lang="en-US" altLang="en-US" b="0" i="0" u="none" strike="noStrike" cap="none" normalizeH="0" baseline="0" dirty="0" err="1" smtClean="0">
                <a:ln>
                  <a:noFill/>
                </a:ln>
                <a:solidFill>
                  <a:schemeClr val="tx1"/>
                </a:solidFill>
                <a:effectLst/>
              </a:rPr>
              <a:t>su</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propiedad</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latin typeface="Arial Unicode MS"/>
              </a:rPr>
              <a:t>Nombre</a:t>
            </a:r>
            <a:r>
              <a:rPr kumimoji="0" lang="en-US" altLang="en-US" b="0" i="0" u="none" strike="noStrike" cap="none" normalizeH="0" baseline="0" dirty="0" smtClean="0">
                <a:ln>
                  <a:noFill/>
                </a:ln>
                <a:solidFill>
                  <a:schemeClr val="tx1"/>
                </a:solidFill>
                <a:effectLst/>
              </a:rPr>
              <a:t>) se </a:t>
            </a:r>
            <a:r>
              <a:rPr kumimoji="0" lang="en-US" altLang="en-US" b="0" i="0" u="none" strike="noStrike" cap="none" normalizeH="0" baseline="0" dirty="0" err="1" smtClean="0">
                <a:ln>
                  <a:noFill/>
                </a:ln>
                <a:solidFill>
                  <a:schemeClr val="tx1"/>
                </a:solidFill>
                <a:effectLst/>
              </a:rPr>
              <a:t>libera</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posteriormente</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por</a:t>
            </a:r>
            <a:r>
              <a:rPr kumimoji="0" lang="en-US" altLang="en-US" b="0" i="0" u="none" strike="noStrike" cap="none" normalizeH="0" baseline="0" dirty="0" smtClean="0">
                <a:ln>
                  <a:noFill/>
                </a:ln>
                <a:solidFill>
                  <a:schemeClr val="tx1"/>
                </a:solidFill>
                <a:effectLst/>
              </a:rPr>
              <a:t> el </a:t>
            </a:r>
            <a:r>
              <a:rPr kumimoji="0" lang="en-US" altLang="en-US" b="0" i="0" u="none" strike="noStrike" cap="none" normalizeH="0" baseline="0" dirty="0" err="1" smtClean="0">
                <a:ln>
                  <a:noFill/>
                </a:ln>
                <a:solidFill>
                  <a:schemeClr val="tx1"/>
                </a:solidFill>
                <a:effectLst/>
              </a:rPr>
              <a:t>recolector</a:t>
            </a:r>
            <a:r>
              <a:rPr kumimoji="0" lang="en-US" altLang="en-US" b="0" i="0" u="none" strike="noStrike" cap="none" normalizeH="0" baseline="0" dirty="0" smtClean="0">
                <a:ln>
                  <a:noFill/>
                </a:ln>
                <a:solidFill>
                  <a:schemeClr val="tx1"/>
                </a:solidFill>
                <a:effectLst/>
              </a:rPr>
              <a:t> de </a:t>
            </a:r>
            <a:r>
              <a:rPr kumimoji="0" lang="en-US" altLang="en-US" b="0" i="0" u="none" strike="noStrike" cap="none" normalizeH="0" baseline="0" dirty="0" err="1" smtClean="0">
                <a:ln>
                  <a:noFill/>
                </a:ln>
                <a:solidFill>
                  <a:schemeClr val="tx1"/>
                </a:solidFill>
                <a:effectLst/>
              </a:rPr>
              <a:t>basura</a:t>
            </a:r>
            <a:r>
              <a:rPr kumimoji="0" lang="en-US" altLang="en-US" b="0" i="0" u="none" strike="noStrike" cap="none" normalizeH="0" baseline="0" dirty="0" smtClean="0">
                <a:ln>
                  <a:noFill/>
                </a:ln>
                <a:solidFill>
                  <a:schemeClr val="tx1"/>
                </a:solidFill>
                <a:effectLst/>
              </a:rPr>
              <a:t> (GC) </a:t>
            </a:r>
            <a:r>
              <a:rPr kumimoji="0" lang="en-US" altLang="en-US" b="0" i="0" u="none" strike="noStrike" cap="none" normalizeH="0" baseline="0" dirty="0" err="1" smtClean="0">
                <a:ln>
                  <a:noFill/>
                </a:ln>
                <a:solidFill>
                  <a:schemeClr val="tx1"/>
                </a:solidFill>
                <a:effectLst/>
              </a:rPr>
              <a:t>cuando</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ya</a:t>
            </a:r>
            <a:r>
              <a:rPr kumimoji="0" lang="en-US" altLang="en-US" b="0" i="0" u="none" strike="noStrike" cap="none" normalizeH="0" baseline="0" dirty="0" smtClean="0">
                <a:ln>
                  <a:noFill/>
                </a:ln>
                <a:solidFill>
                  <a:schemeClr val="tx1"/>
                </a:solidFill>
                <a:effectLst/>
              </a:rPr>
              <a:t> no hay </a:t>
            </a:r>
            <a:r>
              <a:rPr kumimoji="0" lang="en-US" altLang="en-US" b="0" i="0" u="none" strike="noStrike" cap="none" normalizeH="0" baseline="0" dirty="0" err="1" smtClean="0">
                <a:ln>
                  <a:noFill/>
                </a:ln>
                <a:solidFill>
                  <a:schemeClr val="tx1"/>
                </a:solidFill>
                <a:effectLst/>
              </a:rPr>
              <a:t>referencias</a:t>
            </a:r>
            <a:r>
              <a:rPr kumimoji="0" lang="en-US" altLang="en-US" b="0" i="0" u="none" strike="noStrike" cap="none" normalizeH="0" baseline="0" dirty="0" smtClean="0">
                <a:ln>
                  <a:noFill/>
                </a:ln>
                <a:solidFill>
                  <a:schemeClr val="tx1"/>
                </a:solidFill>
                <a:effectLst/>
              </a:rPr>
              <a:t> a </a:t>
            </a:r>
            <a:r>
              <a:rPr kumimoji="0" lang="en-US" altLang="en-US" b="0" i="0" u="none" strike="noStrike" cap="none" normalizeH="0" baseline="0" dirty="0" smtClean="0">
                <a:ln>
                  <a:noFill/>
                </a:ln>
                <a:solidFill>
                  <a:schemeClr val="tx1"/>
                </a:solidFill>
                <a:effectLst/>
                <a:latin typeface="Arial Unicode MS"/>
              </a:rPr>
              <a:t>persona</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chemeClr val="tx1"/>
                </a:solidFill>
                <a:effectLst/>
                <a:latin typeface="Arial" panose="020B0604020202020204" pitchFamily="34" charset="0"/>
              </a:rPr>
              <a:t>Resumen</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Stack</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Eficiente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rápido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limitado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tamaño</a:t>
            </a:r>
            <a:r>
              <a:rPr kumimoji="0" lang="en-US" altLang="en-US" b="0" i="0" u="none" strike="noStrike" cap="none" normalizeH="0" baseline="0" dirty="0" smtClean="0">
                <a:ln>
                  <a:noFill/>
                </a:ln>
                <a:solidFill>
                  <a:schemeClr val="tx1"/>
                </a:solidFill>
                <a:effectLst/>
                <a:latin typeface="Arial" panose="020B0604020202020204" pitchFamily="34" charset="0"/>
              </a:rPr>
              <a:t>, ideal para </a:t>
            </a:r>
            <a:r>
              <a:rPr kumimoji="0" lang="en-US" altLang="en-US" b="0" i="0" u="none" strike="noStrike" cap="none" normalizeH="0" baseline="0" dirty="0" err="1" smtClean="0">
                <a:ln>
                  <a:noFill/>
                </a:ln>
                <a:solidFill>
                  <a:schemeClr val="tx1"/>
                </a:solidFill>
                <a:effectLst/>
                <a:latin typeface="Arial" panose="020B0604020202020204" pitchFamily="34" charset="0"/>
              </a:rPr>
              <a:t>datos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temporales</a:t>
            </a:r>
            <a:r>
              <a:rPr kumimoji="0" lang="en-US" altLang="en-US" b="0" i="0" u="none" strike="noStrike" cap="none" normalizeH="0" baseline="0" dirty="0" smtClean="0">
                <a:ln>
                  <a:noFill/>
                </a:ln>
                <a:solidFill>
                  <a:schemeClr val="tx1"/>
                </a:solidFill>
                <a:effectLst/>
                <a:latin typeface="Arial" panose="020B0604020202020204" pitchFamily="34" charset="0"/>
              </a:rPr>
              <a:t> y variables locales. La </a:t>
            </a:r>
            <a:r>
              <a:rPr kumimoji="0" lang="en-US" altLang="en-US" b="0" i="0" u="none" strike="noStrike" cap="none" normalizeH="0" baseline="0" dirty="0" err="1" smtClean="0">
                <a:ln>
                  <a:noFill/>
                </a:ln>
                <a:solidFill>
                  <a:schemeClr val="tx1"/>
                </a:solidFill>
                <a:effectLst/>
                <a:latin typeface="Arial" panose="020B0604020202020204" pitchFamily="34" charset="0"/>
              </a:rPr>
              <a:t>memoria</a:t>
            </a:r>
            <a:r>
              <a:rPr kumimoji="0" lang="en-US" altLang="en-US" b="0" i="0" u="none" strike="noStrike" cap="none" normalizeH="0" baseline="0" dirty="0" smtClean="0">
                <a:ln>
                  <a:noFill/>
                </a:ln>
                <a:solidFill>
                  <a:schemeClr val="tx1"/>
                </a:solidFill>
                <a:effectLst/>
                <a:latin typeface="Arial" panose="020B0604020202020204" pitchFamily="34" charset="0"/>
              </a:rPr>
              <a:t> se </a:t>
            </a:r>
            <a:r>
              <a:rPr kumimoji="0" lang="en-US" altLang="en-US" b="0" i="0" u="none" strike="noStrike" cap="none" normalizeH="0" baseline="0" dirty="0" err="1" smtClean="0">
                <a:ln>
                  <a:noFill/>
                </a:ln>
                <a:solidFill>
                  <a:schemeClr val="tx1"/>
                </a:solidFill>
                <a:effectLst/>
                <a:latin typeface="Arial" panose="020B0604020202020204" pitchFamily="34" charset="0"/>
              </a:rPr>
              <a:t>gestiona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automáticamente</a:t>
            </a:r>
            <a:r>
              <a:rPr kumimoji="0" lang="en-US" altLang="en-US" b="0" i="0" u="none" strike="noStrike" cap="none" normalizeH="0" baseline="0" dirty="0" smtClean="0">
                <a:ln>
                  <a:noFill/>
                </a:ln>
                <a:solidFill>
                  <a:schemeClr val="tx1"/>
                </a:solidFill>
                <a:effectLst/>
                <a:latin typeface="Arial" panose="020B0604020202020204" pitchFamily="34" charset="0"/>
              </a:rPr>
              <a:t> al </a:t>
            </a:r>
            <a:r>
              <a:rPr kumimoji="0" lang="en-US" altLang="en-US" b="0" i="0" u="none" strike="noStrike" cap="none" normalizeH="0" baseline="0" dirty="0" err="1" smtClean="0">
                <a:ln>
                  <a:noFill/>
                </a:ln>
                <a:solidFill>
                  <a:schemeClr val="tx1"/>
                </a:solidFill>
                <a:effectLst/>
                <a:latin typeface="Arial" panose="020B0604020202020204" pitchFamily="34" charset="0"/>
              </a:rPr>
              <a:t>finalizar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una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función</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Heap</a:t>
            </a:r>
            <a:r>
              <a:rPr kumimoji="0" lang="en-US" altLang="en-US" b="0" i="0" u="none" strike="noStrike" cap="none" normalizeH="0" baseline="0" dirty="0" smtClean="0">
                <a:ln>
                  <a:noFill/>
                </a:ln>
                <a:solidFill>
                  <a:schemeClr val="tx1"/>
                </a:solidFill>
                <a:effectLst/>
                <a:latin typeface="Arial" panose="020B0604020202020204" pitchFamily="34" charset="0"/>
              </a:rPr>
              <a:t>: Flexible, ideal para </a:t>
            </a:r>
            <a:r>
              <a:rPr kumimoji="0" lang="en-US" altLang="en-US" b="0" i="0" u="none" strike="noStrike" cap="none" normalizeH="0" baseline="0" dirty="0" err="1" smtClean="0">
                <a:ln>
                  <a:noFill/>
                </a:ln>
                <a:solidFill>
                  <a:schemeClr val="tx1"/>
                </a:solidFill>
                <a:effectLst/>
                <a:latin typeface="Arial" panose="020B0604020202020204" pitchFamily="34" charset="0"/>
              </a:rPr>
              <a:t>datos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persistentes</a:t>
            </a:r>
            <a:r>
              <a:rPr kumimoji="0" lang="en-US" altLang="en-US" b="0" i="0" u="none" strike="noStrike" cap="none" normalizeH="0" baseline="0" dirty="0" smtClean="0">
                <a:ln>
                  <a:noFill/>
                </a:ln>
                <a:solidFill>
                  <a:schemeClr val="tx1"/>
                </a:solidFill>
                <a:effectLst/>
                <a:latin typeface="Arial" panose="020B0604020202020204" pitchFamily="34" charset="0"/>
              </a:rPr>
              <a:t> o de </a:t>
            </a:r>
            <a:r>
              <a:rPr kumimoji="0" lang="en-US" altLang="en-US" b="0" i="0" u="none" strike="noStrike" cap="none" normalizeH="0" baseline="0" dirty="0" err="1" smtClean="0">
                <a:ln>
                  <a:noFill/>
                </a:ln>
                <a:solidFill>
                  <a:schemeClr val="tx1"/>
                </a:solidFill>
                <a:effectLst/>
                <a:latin typeface="Arial" panose="020B0604020202020204" pitchFamily="34" charset="0"/>
              </a:rPr>
              <a:t>tamaño</a:t>
            </a:r>
            <a:r>
              <a:rPr kumimoji="0" lang="en-US" altLang="en-US" b="0" i="0" u="none" strike="noStrike" cap="none" normalizeH="0" baseline="0" dirty="0" smtClean="0">
                <a:ln>
                  <a:noFill/>
                </a:ln>
                <a:solidFill>
                  <a:schemeClr val="tx1"/>
                </a:solidFill>
                <a:effectLst/>
                <a:latin typeface="Arial" panose="020B0604020202020204" pitchFamily="34" charset="0"/>
              </a:rPr>
              <a:t> variable, se </a:t>
            </a:r>
            <a:r>
              <a:rPr kumimoji="0" lang="en-US" altLang="en-US" b="0" i="0" u="none" strike="noStrike" cap="none" normalizeH="0" baseline="0" dirty="0" err="1" smtClean="0">
                <a:ln>
                  <a:noFill/>
                </a:ln>
                <a:solidFill>
                  <a:schemeClr val="tx1"/>
                </a:solidFill>
                <a:effectLst/>
                <a:latin typeface="Arial" panose="020B0604020202020204" pitchFamily="34" charset="0"/>
              </a:rPr>
              <a:t>gestiona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manualmente</a:t>
            </a:r>
            <a:r>
              <a:rPr kumimoji="0" lang="en-US" altLang="en-US" b="0" i="0" u="none" strike="noStrike" cap="none" normalizeH="0" baseline="0" dirty="0" smtClean="0">
                <a:ln>
                  <a:noFill/>
                </a:ln>
                <a:solidFill>
                  <a:schemeClr val="tx1"/>
                </a:solidFill>
                <a:effectLst/>
                <a:latin typeface="Arial" panose="020B0604020202020204" pitchFamily="34" charset="0"/>
              </a:rPr>
              <a:t> o mediante GC. </a:t>
            </a:r>
            <a:r>
              <a:rPr kumimoji="0" lang="en-US" altLang="en-US" b="0" i="0" u="none" strike="noStrike" cap="none" normalizeH="0" baseline="0" dirty="0" err="1" smtClean="0">
                <a:ln>
                  <a:noFill/>
                </a:ln>
                <a:solidFill>
                  <a:schemeClr val="tx1"/>
                </a:solidFill>
                <a:effectLst/>
                <a:latin typeface="Arial" panose="020B0604020202020204" pitchFamily="34" charset="0"/>
              </a:rPr>
              <a:t>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más</a:t>
            </a:r>
            <a:r>
              <a:rPr kumimoji="0" lang="en-US" altLang="en-US" b="0" i="0" u="none" strike="noStrike" cap="none" normalizeH="0" baseline="0" dirty="0" smtClean="0">
                <a:ln>
                  <a:noFill/>
                </a:ln>
                <a:solidFill>
                  <a:schemeClr val="tx1"/>
                </a:solidFill>
                <a:effectLst/>
                <a:latin typeface="Arial" panose="020B0604020202020204" pitchFamily="34" charset="0"/>
              </a:rPr>
              <a:t> lento y </a:t>
            </a:r>
            <a:r>
              <a:rPr kumimoji="0" lang="en-US" altLang="en-US" b="0" i="0" u="none" strike="noStrike" cap="none" normalizeH="0" baseline="0" dirty="0" err="1" smtClean="0">
                <a:ln>
                  <a:noFill/>
                </a:ln>
                <a:solidFill>
                  <a:schemeClr val="tx1"/>
                </a:solidFill>
                <a:effectLst/>
                <a:latin typeface="Arial" panose="020B0604020202020204" pitchFamily="34" charset="0"/>
              </a:rPr>
              <a:t>puede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fragmentarse</a:t>
            </a:r>
            <a:r>
              <a:rPr kumimoji="0" lang="en-US" altLang="en-US"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12092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05670" y="1620796"/>
            <a:ext cx="5974146" cy="3780046"/>
          </a:xfrm>
        </p:spPr>
        <p:txBody>
          <a:bodyPr>
            <a:normAutofit lnSpcReduction="10000"/>
          </a:bodyPr>
          <a:lstStyle/>
          <a:p>
            <a:pPr algn="just"/>
            <a:r>
              <a:rPr lang="es-MX" dirty="0"/>
              <a:t>Los programas de C# constan de uno o más archivos. Cada archivo contiene cero o más espacios de nombres. Un espacio de nombres contiene tipos como clases, estructuras, interfaces, enumeraciones y delegados, u otros espacios de nombres. El siguiente ejemplo es el esqueleto de un programa de C# que contiene todos estos elementos.</a:t>
            </a:r>
            <a:endParaRPr lang="en-US" dirty="0"/>
          </a:p>
        </p:txBody>
      </p:sp>
      <p:pic>
        <p:nvPicPr>
          <p:cNvPr id="5" name="Imagen 4"/>
          <p:cNvPicPr>
            <a:picLocks noChangeAspect="1"/>
          </p:cNvPicPr>
          <p:nvPr/>
        </p:nvPicPr>
        <p:blipFill>
          <a:blip r:embed="rId2"/>
          <a:stretch>
            <a:fillRect/>
          </a:stretch>
        </p:blipFill>
        <p:spPr>
          <a:xfrm>
            <a:off x="944946" y="1382257"/>
            <a:ext cx="4391638" cy="4544059"/>
          </a:xfrm>
          <a:prstGeom prst="rect">
            <a:avLst/>
          </a:prstGeom>
        </p:spPr>
      </p:pic>
    </p:spTree>
    <p:extLst>
      <p:ext uri="{BB962C8B-B14F-4D97-AF65-F5344CB8AC3E}">
        <p14:creationId xmlns:p14="http://schemas.microsoft.com/office/powerpoint/2010/main" val="3317622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 Básica de un Programa en .NET</a:t>
            </a:r>
            <a:endParaRPr lang="en-US" dirty="0"/>
          </a:p>
        </p:txBody>
      </p:sp>
      <p:sp>
        <p:nvSpPr>
          <p:cNvPr id="4" name="Rectangle 1"/>
          <p:cNvSpPr>
            <a:spLocks noGrp="1" noChangeArrowheads="1"/>
          </p:cNvSpPr>
          <p:nvPr>
            <p:ph idx="1"/>
          </p:nvPr>
        </p:nvSpPr>
        <p:spPr bwMode="auto">
          <a:xfrm>
            <a:off x="745435" y="1475244"/>
            <a:ext cx="105156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Un </a:t>
            </a:r>
            <a:r>
              <a:rPr kumimoji="0" lang="en-US" altLang="en-US" b="0" i="0" u="none" strike="noStrike" cap="none" normalizeH="0" baseline="0" dirty="0" err="1" smtClean="0">
                <a:ln>
                  <a:noFill/>
                </a:ln>
                <a:solidFill>
                  <a:schemeClr val="tx1"/>
                </a:solidFill>
                <a:effectLst/>
                <a:latin typeface="Arial" panose="020B0604020202020204" pitchFamily="34" charset="0"/>
              </a:rPr>
              <a:t>programa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en</a:t>
            </a:r>
            <a:r>
              <a:rPr kumimoji="0" lang="en-US" altLang="en-US" b="0" i="0" u="none" strike="noStrike" cap="none" normalizeH="0" baseline="0" dirty="0" smtClean="0">
                <a:ln>
                  <a:noFill/>
                </a:ln>
                <a:solidFill>
                  <a:schemeClr val="tx1"/>
                </a:solidFill>
                <a:effectLst/>
                <a:latin typeface="Arial" panose="020B0604020202020204" pitchFamily="34" charset="0"/>
              </a:rPr>
              <a:t> .NET </a:t>
            </a:r>
            <a:r>
              <a:rPr kumimoji="0" lang="en-US" altLang="en-US" b="0" i="0" u="none" strike="noStrike" cap="none" normalizeH="0" baseline="0" dirty="0" err="1" smtClean="0">
                <a:ln>
                  <a:noFill/>
                </a:ln>
                <a:solidFill>
                  <a:schemeClr val="tx1"/>
                </a:solidFill>
                <a:effectLst/>
                <a:latin typeface="Arial" panose="020B0604020202020204" pitchFamily="34" charset="0"/>
              </a:rPr>
              <a:t>suele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estar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compuesto</a:t>
            </a:r>
            <a:r>
              <a:rPr kumimoji="0" lang="en-US" altLang="en-US" b="0" i="0" u="none" strike="noStrike" cap="none" normalizeH="0" baseline="0" dirty="0" smtClean="0">
                <a:ln>
                  <a:noFill/>
                </a:ln>
                <a:solidFill>
                  <a:schemeClr val="tx1"/>
                </a:solidFill>
                <a:effectLst/>
                <a:latin typeface="Arial" panose="020B0604020202020204" pitchFamily="34" charset="0"/>
              </a:rPr>
              <a:t> 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Namespaces (</a:t>
            </a:r>
            <a:r>
              <a:rPr kumimoji="0" lang="en-US" altLang="en-US" b="1" i="0" u="none" strike="noStrike" cap="none" normalizeH="0" baseline="0" dirty="0" err="1" smtClean="0">
                <a:ln>
                  <a:noFill/>
                </a:ln>
                <a:solidFill>
                  <a:schemeClr val="tx1"/>
                </a:solidFill>
                <a:effectLst/>
                <a:latin typeface="Arial" panose="020B0604020202020204" pitchFamily="34" charset="0"/>
              </a:rPr>
              <a:t>Espacios</a:t>
            </a:r>
            <a:r>
              <a:rPr kumimoji="0" lang="en-US" altLang="en-US" b="1" i="0" u="none" strike="noStrike" cap="none" normalizeH="0" baseline="0" dirty="0" smtClean="0">
                <a:ln>
                  <a:noFill/>
                </a:ln>
                <a:solidFill>
                  <a:schemeClr val="tx1"/>
                </a:solidFill>
                <a:effectLst/>
                <a:latin typeface="Arial" panose="020B0604020202020204" pitchFamily="34" charset="0"/>
              </a:rPr>
              <a:t> de </a:t>
            </a:r>
            <a:r>
              <a:rPr kumimoji="0" lang="en-US" altLang="en-US" b="1" i="0" u="none" strike="noStrike" cap="none" normalizeH="0" baseline="0" dirty="0" err="1" smtClean="0">
                <a:ln>
                  <a:noFill/>
                </a:ln>
                <a:solidFill>
                  <a:schemeClr val="tx1"/>
                </a:solidFill>
                <a:effectLst/>
                <a:latin typeface="Arial" panose="020B0604020202020204" pitchFamily="34" charset="0"/>
              </a:rPr>
              <a:t>nombres</a:t>
            </a: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Agrupan</a:t>
            </a:r>
            <a:r>
              <a:rPr kumimoji="0" lang="en-US" altLang="en-US" b="0" i="0" u="none" strike="noStrike" cap="none" normalizeH="0" baseline="0" dirty="0" smtClean="0">
                <a:ln>
                  <a:noFill/>
                </a:ln>
                <a:solidFill>
                  <a:schemeClr val="tx1"/>
                </a:solidFill>
                <a:effectLst/>
                <a:latin typeface="Arial" panose="020B0604020202020204" pitchFamily="34" charset="0"/>
              </a:rPr>
              <a:t> las </a:t>
            </a:r>
            <a:r>
              <a:rPr kumimoji="0" lang="en-US" altLang="en-US" b="0" i="0" u="none" strike="noStrike" cap="none" normalizeH="0" baseline="0" dirty="0" err="1" smtClean="0">
                <a:ln>
                  <a:noFill/>
                </a:ln>
                <a:solidFill>
                  <a:schemeClr val="tx1"/>
                </a:solidFill>
                <a:effectLst/>
                <a:latin typeface="Arial" panose="020B0604020202020204" pitchFamily="34" charset="0"/>
              </a:rPr>
              <a:t>clases</a:t>
            </a:r>
            <a:r>
              <a:rPr kumimoji="0" lang="en-US" altLang="en-US" b="0" i="0" u="none" strike="noStrike" cap="none" normalizeH="0" baseline="0" dirty="0" smtClean="0">
                <a:ln>
                  <a:noFill/>
                </a:ln>
                <a:solidFill>
                  <a:schemeClr val="tx1"/>
                </a:solidFill>
                <a:effectLst/>
                <a:latin typeface="Arial" panose="020B0604020202020204" pitchFamily="34" charset="0"/>
              </a:rPr>
              <a:t>, interfaces y </a:t>
            </a:r>
            <a:r>
              <a:rPr kumimoji="0" lang="en-US" altLang="en-US" b="0" i="0" u="none" strike="noStrike" cap="none" normalizeH="0" baseline="0" dirty="0" err="1" smtClean="0">
                <a:ln>
                  <a:noFill/>
                </a:ln>
                <a:solidFill>
                  <a:schemeClr val="tx1"/>
                </a:solidFill>
                <a:effectLst/>
                <a:latin typeface="Arial" panose="020B0604020202020204" pitchFamily="34" charset="0"/>
              </a:rPr>
              <a:t>otros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elementos</a:t>
            </a:r>
            <a:r>
              <a:rPr kumimoji="0" lang="en-US" altLang="en-US" b="0" i="0" u="none" strike="noStrike" cap="none" normalizeH="0" baseline="0" dirty="0" smtClean="0">
                <a:ln>
                  <a:noFill/>
                </a:ln>
                <a:solidFill>
                  <a:schemeClr val="tx1"/>
                </a:solidFill>
                <a:effectLst/>
                <a:latin typeface="Arial" panose="020B0604020202020204" pitchFamily="34" charset="0"/>
              </a:rPr>
              <a:t> de código </a:t>
            </a:r>
            <a:r>
              <a:rPr kumimoji="0" lang="en-US" altLang="en-US" b="0" i="0" u="none" strike="noStrike" cap="none" normalizeH="0" baseline="0" dirty="0" err="1" smtClean="0">
                <a:ln>
                  <a:noFill/>
                </a:ln>
                <a:solidFill>
                  <a:schemeClr val="tx1"/>
                </a:solidFill>
                <a:effectLst/>
                <a:latin typeface="Arial" panose="020B0604020202020204" pitchFamily="34" charset="0"/>
              </a:rPr>
              <a:t>en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contenedores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lógicos</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chemeClr val="tx1"/>
                </a:solidFill>
                <a:effectLst/>
                <a:latin typeface="Arial" panose="020B0604020202020204" pitchFamily="34" charset="0"/>
              </a:rPr>
              <a:t>Clases</a:t>
            </a: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baseline="0" dirty="0" smtClean="0">
                <a:ln>
                  <a:noFill/>
                </a:ln>
                <a:solidFill>
                  <a:schemeClr val="tx1"/>
                </a:solidFill>
                <a:effectLst/>
                <a:latin typeface="Arial" panose="020B0604020202020204" pitchFamily="34" charset="0"/>
              </a:rPr>
              <a:t> Son </a:t>
            </a:r>
            <a:r>
              <a:rPr kumimoji="0" lang="en-US" altLang="en-US" b="0" i="0" u="none" strike="noStrike" cap="none" normalizeH="0" baseline="0" dirty="0" err="1" smtClean="0">
                <a:ln>
                  <a:noFill/>
                </a:ln>
                <a:solidFill>
                  <a:schemeClr val="tx1"/>
                </a:solidFill>
                <a:effectLst/>
                <a:latin typeface="Arial" panose="020B0604020202020204" pitchFamily="34" charset="0"/>
              </a:rPr>
              <a:t>los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bloques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principales</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construcción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en</a:t>
            </a:r>
            <a:r>
              <a:rPr kumimoji="0" lang="en-US" altLang="en-US" b="0" i="0" u="none" strike="noStrike" cap="none" normalizeH="0" baseline="0" dirty="0" smtClean="0">
                <a:ln>
                  <a:noFill/>
                </a:ln>
                <a:solidFill>
                  <a:schemeClr val="tx1"/>
                </a:solidFill>
                <a:effectLst/>
                <a:latin typeface="Arial" panose="020B0604020202020204" pitchFamily="34" charset="0"/>
              </a:rPr>
              <a:t> .NET, </a:t>
            </a:r>
            <a:r>
              <a:rPr kumimoji="0" lang="en-US" altLang="en-US" b="0" i="0" u="none" strike="noStrike" cap="none" normalizeH="0" baseline="0" dirty="0" err="1" smtClean="0">
                <a:ln>
                  <a:noFill/>
                </a:ln>
                <a:solidFill>
                  <a:schemeClr val="tx1"/>
                </a:solidFill>
                <a:effectLst/>
                <a:latin typeface="Arial" panose="020B0604020202020204" pitchFamily="34" charset="0"/>
              </a:rPr>
              <a:t>donde</a:t>
            </a:r>
            <a:r>
              <a:rPr kumimoji="0" lang="en-US" altLang="en-US" b="0" i="0" u="none" strike="noStrike" cap="none" normalizeH="0" baseline="0" dirty="0" smtClean="0">
                <a:ln>
                  <a:noFill/>
                </a:ln>
                <a:solidFill>
                  <a:schemeClr val="tx1"/>
                </a:solidFill>
                <a:effectLst/>
                <a:latin typeface="Arial" panose="020B0604020202020204" pitchFamily="34" charset="0"/>
              </a:rPr>
              <a:t> se define la </a:t>
            </a:r>
            <a:r>
              <a:rPr kumimoji="0" lang="en-US" altLang="en-US" b="0" i="0" u="none" strike="noStrike" cap="none" normalizeH="0" baseline="0" dirty="0" err="1" smtClean="0">
                <a:ln>
                  <a:noFill/>
                </a:ln>
                <a:solidFill>
                  <a:schemeClr val="tx1"/>
                </a:solidFill>
                <a:effectLst/>
                <a:latin typeface="Arial" panose="020B0604020202020204" pitchFamily="34" charset="0"/>
              </a:rPr>
              <a:t>lógica</a:t>
            </a:r>
            <a:r>
              <a:rPr kumimoji="0" lang="en-US" altLang="en-US" b="0" i="0" u="none" strike="noStrike" cap="none" normalizeH="0" baseline="0" dirty="0" smtClean="0">
                <a:ln>
                  <a:noFill/>
                </a:ln>
                <a:solidFill>
                  <a:schemeClr val="tx1"/>
                </a:solidFill>
                <a:effectLst/>
                <a:latin typeface="Arial" panose="020B0604020202020204" pitchFamily="34" charset="0"/>
              </a:rPr>
              <a:t> de la </a:t>
            </a:r>
            <a:r>
              <a:rPr kumimoji="0" lang="en-US" altLang="en-US" b="0" i="0" u="none" strike="noStrike" cap="none" normalizeH="0" baseline="0" dirty="0" err="1" smtClean="0">
                <a:ln>
                  <a:noFill/>
                </a:ln>
                <a:solidFill>
                  <a:schemeClr val="tx1"/>
                </a:solidFill>
                <a:effectLst/>
                <a:latin typeface="Arial" panose="020B0604020202020204" pitchFamily="34" charset="0"/>
              </a:rPr>
              <a:t>aplicación</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chemeClr val="tx1"/>
                </a:solidFill>
                <a:effectLst/>
                <a:latin typeface="Arial" panose="020B0604020202020204" pitchFamily="34" charset="0"/>
              </a:rPr>
              <a:t>Métodos</a:t>
            </a: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Contienen</a:t>
            </a:r>
            <a:r>
              <a:rPr kumimoji="0" lang="en-US" altLang="en-US" b="0" i="0" u="none" strike="noStrike" cap="none" normalizeH="0" baseline="0" dirty="0" smtClean="0">
                <a:ln>
                  <a:noFill/>
                </a:ln>
                <a:solidFill>
                  <a:schemeClr val="tx1"/>
                </a:solidFill>
                <a:effectLst/>
                <a:latin typeface="Arial" panose="020B0604020202020204" pitchFamily="34" charset="0"/>
              </a:rPr>
              <a:t> el código </a:t>
            </a:r>
            <a:r>
              <a:rPr kumimoji="0" lang="en-US" altLang="en-US" b="0" i="0" u="none" strike="noStrike" cap="none" normalizeH="0" baseline="0" dirty="0" err="1" smtClean="0">
                <a:ln>
                  <a:noFill/>
                </a:ln>
                <a:solidFill>
                  <a:schemeClr val="tx1"/>
                </a:solidFill>
                <a:effectLst/>
                <a:latin typeface="Arial" panose="020B0604020202020204" pitchFamily="34" charset="0"/>
              </a:rPr>
              <a:t>ejecutable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dentro</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una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clase</a:t>
            </a:r>
            <a:r>
              <a:rPr kumimoji="0" lang="en-US" altLang="en-US" b="0" i="0" u="none" strike="noStrike" cap="none" normalizeH="0" baseline="0" dirty="0" smtClean="0">
                <a:ln>
                  <a:noFill/>
                </a:ln>
                <a:solidFill>
                  <a:schemeClr val="tx1"/>
                </a:solidFill>
                <a:effectLst/>
                <a:latin typeface="Arial" panose="020B0604020202020204" pitchFamily="34" charset="0"/>
              </a:rPr>
              <a:t>. El </a:t>
            </a:r>
            <a:r>
              <a:rPr kumimoji="0" lang="en-US" altLang="en-US" b="0" i="0" u="none" strike="noStrike" cap="none" normalizeH="0" baseline="0" dirty="0" err="1" smtClean="0">
                <a:ln>
                  <a:noFill/>
                </a:ln>
                <a:solidFill>
                  <a:schemeClr val="tx1"/>
                </a:solidFill>
                <a:effectLst/>
                <a:latin typeface="Arial" panose="020B0604020202020204" pitchFamily="34" charset="0"/>
              </a:rPr>
              <a:t>método</a:t>
            </a:r>
            <a:r>
              <a:rPr kumimoji="0" lang="en-US" altLang="en-US" b="0" i="0" u="none" strike="noStrike" cap="none" normalizeH="0" baseline="0" dirty="0" smtClean="0">
                <a:ln>
                  <a:noFill/>
                </a:ln>
                <a:solidFill>
                  <a:schemeClr val="tx1"/>
                </a:solidFill>
                <a:effectLst/>
                <a:latin typeface="Arial" panose="020B0604020202020204" pitchFamily="34" charset="0"/>
              </a:rPr>
              <a:t> principal de </a:t>
            </a:r>
            <a:r>
              <a:rPr kumimoji="0" lang="en-US" altLang="en-US" b="0" i="0" u="none" strike="noStrike" cap="none" normalizeH="0" baseline="0" dirty="0" err="1" smtClean="0">
                <a:ln>
                  <a:noFill/>
                </a:ln>
                <a:solidFill>
                  <a:schemeClr val="tx1"/>
                </a:solidFill>
                <a:effectLst/>
                <a:latin typeface="Arial" panose="020B0604020202020204" pitchFamily="34" charset="0"/>
              </a:rPr>
              <a:t>una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aplicación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a:rPr>
              <a:t>Main</a:t>
            </a:r>
            <a:r>
              <a:rPr kumimoji="0" lang="en-US" altLang="en-US" b="0" i="0" u="none" strike="noStrike" cap="none" normalizeH="0" baseline="0" dirty="0" smtClean="0">
                <a:ln>
                  <a:noFill/>
                </a:ln>
                <a:solidFill>
                  <a:schemeClr val="tx1"/>
                </a:solidFill>
                <a:effectLst/>
              </a:rPr>
              <a:t>, el </a:t>
            </a:r>
            <a:r>
              <a:rPr kumimoji="0" lang="en-US" altLang="en-US" b="0" i="0" u="none" strike="noStrike" cap="none" normalizeH="0" baseline="0" dirty="0" err="1" smtClean="0">
                <a:ln>
                  <a:noFill/>
                </a:ln>
                <a:solidFill>
                  <a:schemeClr val="tx1"/>
                </a:solidFill>
                <a:effectLst/>
              </a:rPr>
              <a:t>cual</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actúa</a:t>
            </a:r>
            <a:r>
              <a:rPr kumimoji="0" lang="en-US" altLang="en-US" b="0" i="0" u="none" strike="noStrike" cap="none" normalizeH="0" baseline="0" dirty="0" smtClean="0">
                <a:ln>
                  <a:noFill/>
                </a:ln>
                <a:solidFill>
                  <a:schemeClr val="tx1"/>
                </a:solidFill>
                <a:effectLst/>
              </a:rPr>
              <a:t> como </a:t>
            </a:r>
            <a:r>
              <a:rPr kumimoji="0" lang="en-US" altLang="en-US" b="0" i="0" u="none" strike="noStrike" cap="none" normalizeH="0" baseline="0" dirty="0" err="1" smtClean="0">
                <a:ln>
                  <a:noFill/>
                </a:ln>
                <a:solidFill>
                  <a:schemeClr val="tx1"/>
                </a:solidFill>
                <a:effectLst/>
              </a:rPr>
              <a:t>punto</a:t>
            </a:r>
            <a:r>
              <a:rPr kumimoji="0" lang="en-US" altLang="en-US" b="0" i="0" u="none" strike="noStrike" cap="none" normalizeH="0" baseline="0" dirty="0" smtClean="0">
                <a:ln>
                  <a:noFill/>
                </a:ln>
                <a:solidFill>
                  <a:schemeClr val="tx1"/>
                </a:solidFill>
                <a:effectLst/>
              </a:rPr>
              <a:t> de entrada del </a:t>
            </a:r>
            <a:r>
              <a:rPr kumimoji="0" lang="en-US" altLang="en-US" b="0" i="0" u="none" strike="noStrike" cap="none" normalizeH="0" baseline="0" dirty="0" err="1" smtClean="0">
                <a:ln>
                  <a:noFill/>
                </a:ln>
                <a:solidFill>
                  <a:schemeClr val="tx1"/>
                </a:solidFill>
                <a:effectLst/>
              </a:rPr>
              <a:t>programa</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300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908735" y="596252"/>
            <a:ext cx="7646083" cy="3335791"/>
          </a:xfrm>
          <a:prstGeom prst="rect">
            <a:avLst/>
          </a:prstGeom>
        </p:spPr>
      </p:pic>
      <p:sp>
        <p:nvSpPr>
          <p:cNvPr id="6" name="Rectángulo 5"/>
          <p:cNvSpPr/>
          <p:nvPr/>
        </p:nvSpPr>
        <p:spPr>
          <a:xfrm>
            <a:off x="1749288" y="4306431"/>
            <a:ext cx="10045147" cy="1415772"/>
          </a:xfrm>
          <a:prstGeom prst="rect">
            <a:avLst/>
          </a:prstGeom>
        </p:spPr>
        <p:txBody>
          <a:bodyPr wrap="square">
            <a:spAutoFit/>
          </a:bodyPr>
          <a:lstStyle/>
          <a:p>
            <a:pPr lvl="0" eaLnBrk="0" fontAlgn="base" hangingPunct="0">
              <a:spcBef>
                <a:spcPct val="0"/>
              </a:spcBef>
              <a:spcAft>
                <a:spcPct val="0"/>
              </a:spcAft>
              <a:buFontTx/>
              <a:buChar char="•"/>
            </a:pPr>
            <a:r>
              <a:rPr kumimoji="0" lang="en-US" altLang="en-US" sz="1400" b="1" i="0" u="none" strike="noStrike" cap="none" normalizeH="0" baseline="0" dirty="0" smtClean="0">
                <a:ln>
                  <a:noFill/>
                </a:ln>
                <a:solidFill>
                  <a:schemeClr val="tx1"/>
                </a:solidFill>
                <a:effectLst/>
                <a:latin typeface="Arial Unicode MS"/>
              </a:rPr>
              <a:t>using System;</a:t>
            </a:r>
            <a:r>
              <a:rPr lang="en-US" altLang="en-US" b="1" dirty="0"/>
              <a:t>: </a:t>
            </a:r>
            <a:r>
              <a:rPr lang="en-US" altLang="en-US" dirty="0" err="1"/>
              <a:t>Importa</a:t>
            </a:r>
            <a:r>
              <a:rPr lang="en-US" altLang="en-US" dirty="0"/>
              <a:t> el </a:t>
            </a:r>
            <a:r>
              <a:rPr lang="en-US" altLang="en-US" dirty="0" err="1"/>
              <a:t>espacio</a:t>
            </a:r>
            <a:r>
              <a:rPr lang="en-US" altLang="en-US" dirty="0"/>
              <a:t> de </a:t>
            </a:r>
            <a:r>
              <a:rPr lang="en-US" altLang="en-US" dirty="0" err="1"/>
              <a:t>nombres</a:t>
            </a:r>
            <a:r>
              <a:rPr lang="en-US" altLang="en-US" dirty="0"/>
              <a:t> </a:t>
            </a:r>
            <a:r>
              <a:rPr kumimoji="0" lang="en-US" altLang="en-US" sz="1400" b="0" i="0" u="none" strike="noStrike" cap="none" normalizeH="0" baseline="0" dirty="0" smtClean="0">
                <a:ln>
                  <a:noFill/>
                </a:ln>
                <a:solidFill>
                  <a:schemeClr val="tx1"/>
                </a:solidFill>
                <a:effectLst/>
                <a:latin typeface="Arial Unicode MS"/>
              </a:rPr>
              <a:t>System</a:t>
            </a:r>
            <a:r>
              <a:rPr lang="en-US" altLang="en-US" dirty="0"/>
              <a:t>, que </a:t>
            </a:r>
            <a:r>
              <a:rPr lang="en-US" altLang="en-US" dirty="0" err="1"/>
              <a:t>contiene</a:t>
            </a:r>
            <a:r>
              <a:rPr lang="en-US" altLang="en-US" dirty="0"/>
              <a:t> </a:t>
            </a:r>
            <a:r>
              <a:rPr lang="en-US" altLang="en-US" dirty="0" err="1"/>
              <a:t>clases</a:t>
            </a:r>
            <a:r>
              <a:rPr lang="en-US" altLang="en-US" dirty="0"/>
              <a:t> </a:t>
            </a:r>
            <a:r>
              <a:rPr lang="en-US" altLang="en-US" dirty="0" err="1"/>
              <a:t>básicas</a:t>
            </a:r>
            <a:r>
              <a:rPr lang="en-US" altLang="en-US" dirty="0"/>
              <a:t> como </a:t>
            </a:r>
            <a:r>
              <a:rPr kumimoji="0" lang="en-US" altLang="en-US" sz="1400" b="0" i="0" u="none" strike="noStrike" cap="none" normalizeH="0" baseline="0" dirty="0" smtClean="0">
                <a:ln>
                  <a:noFill/>
                </a:ln>
                <a:solidFill>
                  <a:schemeClr val="tx1"/>
                </a:solidFill>
                <a:effectLst/>
                <a:latin typeface="Arial Unicode MS"/>
              </a:rPr>
              <a:t>Console</a:t>
            </a:r>
            <a:r>
              <a:rPr lang="en-US" altLang="en-US" dirty="0"/>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1400" b="1" i="0" u="none" strike="noStrike" cap="none" normalizeH="0" baseline="0" dirty="0" smtClean="0">
                <a:ln>
                  <a:noFill/>
                </a:ln>
                <a:solidFill>
                  <a:schemeClr val="tx1"/>
                </a:solidFill>
                <a:effectLst/>
                <a:latin typeface="Arial Unicode MS"/>
              </a:rPr>
              <a:t>namespace</a:t>
            </a:r>
            <a:r>
              <a:rPr kumimoji="0" lang="en-US" altLang="en-US" sz="1400" b="0" i="0" u="none" strike="noStrike" cap="none" normalizeH="0" baseline="0" dirty="0" smtClean="0">
                <a:ln>
                  <a:noFill/>
                </a:ln>
                <a:solidFill>
                  <a:schemeClr val="tx1"/>
                </a:solidFill>
                <a:effectLst/>
                <a:latin typeface="Arial Unicode MS"/>
              </a:rPr>
              <a:t> </a:t>
            </a:r>
            <a:r>
              <a:rPr kumimoji="0" lang="en-US" altLang="en-US" sz="1400" b="0" i="0" u="none" strike="noStrike" cap="none" normalizeH="0" baseline="0" dirty="0" err="1" smtClean="0">
                <a:ln>
                  <a:noFill/>
                </a:ln>
                <a:solidFill>
                  <a:schemeClr val="tx1"/>
                </a:solidFill>
                <a:effectLst/>
                <a:latin typeface="Arial Unicode MS"/>
              </a:rPr>
              <a:t>MiAplicacion</a:t>
            </a:r>
            <a:r>
              <a:rPr lang="en-US" altLang="en-US" dirty="0"/>
              <a:t>: Define un </a:t>
            </a:r>
            <a:r>
              <a:rPr lang="en-US" altLang="en-US" dirty="0" err="1"/>
              <a:t>espacio</a:t>
            </a:r>
            <a:r>
              <a:rPr lang="en-US" altLang="en-US" dirty="0"/>
              <a:t> de </a:t>
            </a:r>
            <a:r>
              <a:rPr lang="en-US" altLang="en-US" dirty="0" err="1"/>
              <a:t>nombres</a:t>
            </a:r>
            <a:r>
              <a:rPr lang="en-US" altLang="en-US" dirty="0"/>
              <a:t> </a:t>
            </a:r>
            <a:r>
              <a:rPr lang="en-US" altLang="en-US" dirty="0" err="1"/>
              <a:t>propio</a:t>
            </a:r>
            <a:r>
              <a:rPr lang="en-US" altLang="en-US" dirty="0"/>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1400" b="1" i="0" u="none" strike="noStrike" cap="none" normalizeH="0" baseline="0" dirty="0" smtClean="0">
                <a:ln>
                  <a:noFill/>
                </a:ln>
                <a:solidFill>
                  <a:schemeClr val="tx1"/>
                </a:solidFill>
                <a:effectLst/>
                <a:latin typeface="Arial Unicode MS"/>
              </a:rPr>
              <a:t>class Program</a:t>
            </a:r>
            <a:r>
              <a:rPr lang="en-US" altLang="en-US" dirty="0"/>
              <a:t>: La </a:t>
            </a:r>
            <a:r>
              <a:rPr lang="en-US" altLang="en-US" dirty="0" err="1"/>
              <a:t>clase</a:t>
            </a:r>
            <a:r>
              <a:rPr lang="en-US" altLang="en-US" dirty="0"/>
              <a:t> </a:t>
            </a:r>
            <a:r>
              <a:rPr kumimoji="0" lang="en-US" altLang="en-US" sz="1400" b="0" i="0" u="none" strike="noStrike" cap="none" normalizeH="0" baseline="0" dirty="0" smtClean="0">
                <a:ln>
                  <a:noFill/>
                </a:ln>
                <a:solidFill>
                  <a:schemeClr val="tx1"/>
                </a:solidFill>
                <a:effectLst/>
                <a:latin typeface="Arial Unicode MS"/>
              </a:rPr>
              <a:t>Program</a:t>
            </a:r>
            <a:r>
              <a:rPr lang="en-US" altLang="en-US" dirty="0"/>
              <a:t> </a:t>
            </a:r>
            <a:r>
              <a:rPr lang="en-US" altLang="en-US" dirty="0" err="1"/>
              <a:t>contiene</a:t>
            </a:r>
            <a:r>
              <a:rPr lang="en-US" altLang="en-US" dirty="0"/>
              <a:t> el código de la </a:t>
            </a:r>
            <a:r>
              <a:rPr lang="en-US" altLang="en-US" dirty="0" err="1" smtClean="0"/>
              <a:t>aplicación</a:t>
            </a:r>
            <a:r>
              <a:rPr lang="en-US" altLang="en-US" dirty="0" smtClean="0"/>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1400" b="1" i="0" u="none" strike="noStrike" cap="none" normalizeH="0" baseline="0" dirty="0" smtClean="0">
                <a:ln>
                  <a:noFill/>
                </a:ln>
                <a:solidFill>
                  <a:schemeClr val="tx1"/>
                </a:solidFill>
                <a:effectLst/>
                <a:latin typeface="Arial Unicode MS"/>
              </a:rPr>
              <a:t>static void Main(string[] </a:t>
            </a:r>
            <a:r>
              <a:rPr kumimoji="0" lang="en-US" altLang="en-US" sz="1400" b="1" i="0" u="none" strike="noStrike" cap="none" normalizeH="0" baseline="0" dirty="0" err="1" smtClean="0">
                <a:ln>
                  <a:noFill/>
                </a:ln>
                <a:solidFill>
                  <a:schemeClr val="tx1"/>
                </a:solidFill>
                <a:effectLst/>
                <a:latin typeface="Arial Unicode MS"/>
              </a:rPr>
              <a:t>args</a:t>
            </a:r>
            <a:r>
              <a:rPr kumimoji="0" lang="en-US" altLang="en-US" sz="1400" b="1" i="0" u="none" strike="noStrike" cap="none" normalizeH="0" baseline="0" dirty="0" smtClean="0">
                <a:ln>
                  <a:noFill/>
                </a:ln>
                <a:solidFill>
                  <a:schemeClr val="tx1"/>
                </a:solidFill>
                <a:effectLst/>
                <a:latin typeface="Arial Unicode MS"/>
              </a:rPr>
              <a:t>)</a:t>
            </a:r>
            <a:r>
              <a:rPr lang="en-US" altLang="en-US" b="1" dirty="0" smtClean="0"/>
              <a:t>: </a:t>
            </a:r>
            <a:r>
              <a:rPr lang="en-US" altLang="en-US" dirty="0" err="1" smtClean="0"/>
              <a:t>Método</a:t>
            </a:r>
            <a:r>
              <a:rPr lang="en-US" altLang="en-US" dirty="0" smtClean="0"/>
              <a:t> principal que </a:t>
            </a:r>
            <a:r>
              <a:rPr lang="en-US" altLang="en-US" dirty="0" err="1" smtClean="0"/>
              <a:t>es</a:t>
            </a:r>
            <a:r>
              <a:rPr lang="en-US" altLang="en-US" dirty="0" smtClean="0"/>
              <a:t> el </a:t>
            </a:r>
            <a:r>
              <a:rPr lang="en-US" altLang="en-US" dirty="0" err="1" smtClean="0"/>
              <a:t>punto</a:t>
            </a:r>
            <a:r>
              <a:rPr lang="en-US" altLang="en-US" dirty="0" smtClean="0"/>
              <a:t> de entrada de la </a:t>
            </a:r>
            <a:r>
              <a:rPr lang="en-US" altLang="en-US" dirty="0" err="1" smtClean="0"/>
              <a:t>aplicación</a:t>
            </a:r>
            <a:r>
              <a:rPr lang="en-US" altLang="en-US" dirty="0" smtClean="0"/>
              <a:t>.</a:t>
            </a:r>
            <a:r>
              <a:rPr kumimoji="0" lang="en-US" altLang="en-US" sz="32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137743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Memoria STACK y HEAP</a:t>
            </a:r>
            <a:endParaRPr lang="en-US" b="1" dirty="0"/>
          </a:p>
        </p:txBody>
      </p:sp>
      <p:sp>
        <p:nvSpPr>
          <p:cNvPr id="3" name="Marcador de contenido 2"/>
          <p:cNvSpPr>
            <a:spLocks noGrp="1"/>
          </p:cNvSpPr>
          <p:nvPr>
            <p:ph idx="1"/>
          </p:nvPr>
        </p:nvSpPr>
        <p:spPr>
          <a:xfrm>
            <a:off x="838200" y="1714017"/>
            <a:ext cx="10515600" cy="4351338"/>
          </a:xfrm>
        </p:spPr>
        <p:txBody>
          <a:bodyPr/>
          <a:lstStyle/>
          <a:p>
            <a:pPr marL="0" indent="0" algn="just">
              <a:buNone/>
            </a:pPr>
            <a:r>
              <a:rPr lang="es-MX" dirty="0" smtClean="0"/>
              <a:t>La </a:t>
            </a:r>
            <a:r>
              <a:rPr lang="es-MX" b="1" dirty="0" smtClean="0"/>
              <a:t>memoria </a:t>
            </a:r>
            <a:r>
              <a:rPr lang="es-MX" b="1" dirty="0" err="1" smtClean="0"/>
              <a:t>stack</a:t>
            </a:r>
            <a:r>
              <a:rPr lang="es-MX" b="1" dirty="0" smtClean="0"/>
              <a:t> (pila)</a:t>
            </a:r>
            <a:r>
              <a:rPr lang="es-MX" dirty="0" smtClean="0"/>
              <a:t> y la </a:t>
            </a:r>
            <a:r>
              <a:rPr lang="es-MX" b="1" dirty="0" smtClean="0"/>
              <a:t>memoria </a:t>
            </a:r>
            <a:r>
              <a:rPr lang="es-MX" b="1" dirty="0" err="1" smtClean="0"/>
              <a:t>heap</a:t>
            </a:r>
            <a:r>
              <a:rPr lang="es-MX" b="1" dirty="0" smtClean="0"/>
              <a:t> (montón)</a:t>
            </a:r>
            <a:r>
              <a:rPr lang="es-MX" dirty="0" smtClean="0"/>
              <a:t> son dos áreas fundamentales en la gestión de memoria de programas. Ambas cumplen roles específicos y se usan de manera distinta en el manejo de variables y objetos.</a:t>
            </a:r>
          </a:p>
          <a:p>
            <a:pPr marL="0" indent="0">
              <a:buNone/>
            </a:pPr>
            <a:r>
              <a:rPr lang="es-MX" b="1" dirty="0" smtClean="0"/>
              <a:t>Memoria </a:t>
            </a:r>
            <a:r>
              <a:rPr lang="es-MX" b="1" dirty="0" err="1" smtClean="0"/>
              <a:t>Stack</a:t>
            </a:r>
            <a:r>
              <a:rPr lang="es-MX" b="1" dirty="0" smtClean="0"/>
              <a:t> (Pila)</a:t>
            </a:r>
          </a:p>
          <a:p>
            <a:pPr algn="just"/>
            <a:r>
              <a:rPr lang="es-MX" dirty="0" smtClean="0"/>
              <a:t>La </a:t>
            </a:r>
            <a:r>
              <a:rPr lang="es-MX" dirty="0" err="1" smtClean="0"/>
              <a:t>stack</a:t>
            </a:r>
            <a:r>
              <a:rPr lang="es-MX" dirty="0" smtClean="0"/>
              <a:t> es una estructura de datos tipo LIFO (</a:t>
            </a:r>
            <a:r>
              <a:rPr lang="es-MX" dirty="0" err="1" smtClean="0"/>
              <a:t>Last</a:t>
            </a:r>
            <a:r>
              <a:rPr lang="es-MX" dirty="0" smtClean="0"/>
              <a:t> In, </a:t>
            </a:r>
            <a:r>
              <a:rPr lang="es-MX" dirty="0" err="1" smtClean="0"/>
              <a:t>First</a:t>
            </a:r>
            <a:r>
              <a:rPr lang="es-MX" dirty="0" smtClean="0"/>
              <a:t> </a:t>
            </a:r>
            <a:r>
              <a:rPr lang="es-MX" dirty="0" err="1" smtClean="0"/>
              <a:t>Out</a:t>
            </a:r>
            <a:r>
              <a:rPr lang="es-MX" dirty="0" smtClean="0"/>
              <a:t> - último en entrar, primero en salir) que se utiliza para manejar las llamadas a funciones y almacenar variables locales, es decir, variables que se declaran dentro de una función.</a:t>
            </a:r>
          </a:p>
          <a:p>
            <a:endParaRPr lang="en-US" dirty="0"/>
          </a:p>
        </p:txBody>
      </p:sp>
    </p:spTree>
    <p:extLst>
      <p:ext uri="{BB962C8B-B14F-4D97-AF65-F5344CB8AC3E}">
        <p14:creationId xmlns:p14="http://schemas.microsoft.com/office/powerpoint/2010/main" val="110046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40165"/>
            <a:ext cx="10515600" cy="3355974"/>
          </a:xfrm>
        </p:spPr>
        <p:txBody>
          <a:bodyPr>
            <a:normAutofit fontScale="70000" lnSpcReduction="20000"/>
          </a:bodyPr>
          <a:lstStyle/>
          <a:p>
            <a:pPr marL="0" indent="0">
              <a:buNone/>
            </a:pPr>
            <a:r>
              <a:rPr lang="es-MX" b="1" dirty="0" smtClean="0"/>
              <a:t>Características del </a:t>
            </a:r>
            <a:r>
              <a:rPr lang="es-MX" b="1" dirty="0" err="1" smtClean="0"/>
              <a:t>Stack</a:t>
            </a:r>
            <a:r>
              <a:rPr lang="es-MX" b="1" dirty="0" smtClean="0"/>
              <a:t>:</a:t>
            </a:r>
          </a:p>
          <a:p>
            <a:r>
              <a:rPr lang="es-MX" b="1" dirty="0" smtClean="0"/>
              <a:t>Almacenamiento de Variables Locales y Datos Temporales</a:t>
            </a:r>
            <a:r>
              <a:rPr lang="es-MX" dirty="0" smtClean="0"/>
              <a:t>: Aquí se guardan variables locales, punteros de retorno de funciones, y registros de contexto, entre otros.</a:t>
            </a:r>
          </a:p>
          <a:p>
            <a:r>
              <a:rPr lang="es-MX" b="1" dirty="0" smtClean="0"/>
              <a:t>Asignación Automática</a:t>
            </a:r>
            <a:r>
              <a:rPr lang="es-MX" dirty="0" smtClean="0"/>
              <a:t>: La asignación y liberación de memoria en la </a:t>
            </a:r>
            <a:r>
              <a:rPr lang="es-MX" dirty="0" err="1" smtClean="0"/>
              <a:t>stack</a:t>
            </a:r>
            <a:r>
              <a:rPr lang="es-MX" dirty="0" smtClean="0"/>
              <a:t> ocurre de forma automática. Cuando una función se llama, el sistema operativo asigna espacio para las variables locales de esa función. Cuando la función termina, el espacio ocupado por esas variables se libera automáticamente.</a:t>
            </a:r>
          </a:p>
          <a:p>
            <a:r>
              <a:rPr lang="es-MX" b="1" dirty="0" smtClean="0"/>
              <a:t>Eficiencia</a:t>
            </a:r>
            <a:r>
              <a:rPr lang="es-MX" dirty="0" smtClean="0"/>
              <a:t>: La memoria en la </a:t>
            </a:r>
            <a:r>
              <a:rPr lang="es-MX" b="1" dirty="0" err="1" smtClean="0">
                <a:solidFill>
                  <a:srgbClr val="FF0000"/>
                </a:solidFill>
              </a:rPr>
              <a:t>stack</a:t>
            </a:r>
            <a:r>
              <a:rPr lang="es-MX" b="1" dirty="0" smtClean="0">
                <a:solidFill>
                  <a:srgbClr val="FF0000"/>
                </a:solidFill>
              </a:rPr>
              <a:t> es rápida</a:t>
            </a:r>
            <a:r>
              <a:rPr lang="es-MX" dirty="0" smtClean="0"/>
              <a:t>, ya que se maneja en bloques contiguos, y el acceso a las variables es rápido debido a su proximidad en la memoria.</a:t>
            </a:r>
          </a:p>
          <a:p>
            <a:r>
              <a:rPr lang="es-MX" b="1" dirty="0" smtClean="0"/>
              <a:t>Tamaño Fijo</a:t>
            </a:r>
            <a:r>
              <a:rPr lang="es-MX" dirty="0" smtClean="0"/>
              <a:t>: La </a:t>
            </a:r>
            <a:r>
              <a:rPr lang="es-MX" dirty="0" err="1" smtClean="0"/>
              <a:t>stack</a:t>
            </a:r>
            <a:r>
              <a:rPr lang="es-MX" dirty="0" smtClean="0"/>
              <a:t> tiene un tamaño predeterminado limitado. Esto significa que si se almacenan demasiadas variables locales o se hace un uso excesivo de recursión, se puede generar un error de "</a:t>
            </a:r>
            <a:r>
              <a:rPr lang="es-MX" dirty="0" err="1" smtClean="0"/>
              <a:t>stack</a:t>
            </a:r>
            <a:r>
              <a:rPr lang="es-MX" dirty="0" smtClean="0"/>
              <a:t> </a:t>
            </a:r>
            <a:r>
              <a:rPr lang="es-MX" dirty="0" err="1" smtClean="0"/>
              <a:t>overflow</a:t>
            </a:r>
            <a:r>
              <a:rPr lang="es-MX" dirty="0" smtClean="0"/>
              <a:t>".</a:t>
            </a:r>
          </a:p>
          <a:p>
            <a:endParaRPr lang="en-US" dirty="0"/>
          </a:p>
        </p:txBody>
      </p:sp>
      <p:sp>
        <p:nvSpPr>
          <p:cNvPr id="4" name="Rectangle 1"/>
          <p:cNvSpPr>
            <a:spLocks noChangeArrowheads="1"/>
          </p:cNvSpPr>
          <p:nvPr/>
        </p:nvSpPr>
        <p:spPr bwMode="auto">
          <a:xfrm>
            <a:off x="995571" y="4039377"/>
            <a:ext cx="5257800" cy="12311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Ejemplo de </a:t>
            </a:r>
            <a:r>
              <a:rPr kumimoji="0" lang="en-US" altLang="en-US" b="1" i="0" u="none" strike="noStrike" cap="none" normalizeH="0" baseline="0" dirty="0" err="1" smtClean="0">
                <a:ln>
                  <a:noFill/>
                </a:ln>
                <a:solidFill>
                  <a:schemeClr val="tx1"/>
                </a:solidFill>
                <a:effectLst/>
                <a:latin typeface="Arial" panose="020B0604020202020204" pitchFamily="34" charset="0"/>
              </a:rPr>
              <a:t>Uso</a:t>
            </a:r>
            <a:r>
              <a:rPr kumimoji="0" lang="en-US" altLang="en-US" b="1" i="0" u="none" strike="noStrike" cap="none" normalizeH="0" baseline="0" dirty="0" smtClean="0">
                <a:ln>
                  <a:noFill/>
                </a:ln>
                <a:solidFill>
                  <a:schemeClr val="tx1"/>
                </a:solidFill>
                <a:effectLst/>
                <a:latin typeface="Arial" panose="020B0604020202020204" pitchFamily="34" charset="0"/>
              </a:rPr>
              <a:t> de la Stack:</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Arial" panose="020B0604020202020204" pitchFamily="34" charset="0"/>
              </a:rPr>
              <a:t>Imaginemos</a:t>
            </a:r>
            <a:r>
              <a:rPr kumimoji="0" lang="en-US" altLang="en-US" sz="1400" b="0" i="0" u="none" strike="noStrike" cap="none" normalizeH="0" baseline="0" dirty="0" smtClean="0">
                <a:ln>
                  <a:noFill/>
                </a:ln>
                <a:solidFill>
                  <a:schemeClr val="tx1"/>
                </a:solidFill>
                <a:effectLst/>
                <a:latin typeface="Arial" panose="020B0604020202020204" pitchFamily="34" charset="0"/>
              </a:rPr>
              <a:t> </a:t>
            </a:r>
            <a:r>
              <a:rPr kumimoji="0" lang="en-US" altLang="en-US" sz="1400" b="0" i="0" u="none" strike="noStrike" cap="none" normalizeH="0" baseline="0" dirty="0" err="1" smtClean="0">
                <a:ln>
                  <a:noFill/>
                </a:ln>
                <a:solidFill>
                  <a:schemeClr val="tx1"/>
                </a:solidFill>
                <a:effectLst/>
                <a:latin typeface="Arial" panose="020B0604020202020204" pitchFamily="34" charset="0"/>
              </a:rPr>
              <a:t>una</a:t>
            </a:r>
            <a:r>
              <a:rPr kumimoji="0" lang="en-US" altLang="en-US" sz="1400" b="0" i="0" u="none" strike="noStrike" cap="none" normalizeH="0" baseline="0" dirty="0" smtClean="0">
                <a:ln>
                  <a:noFill/>
                </a:ln>
                <a:solidFill>
                  <a:schemeClr val="tx1"/>
                </a:solidFill>
                <a:effectLst/>
                <a:latin typeface="Arial" panose="020B0604020202020204" pitchFamily="34" charset="0"/>
              </a:rPr>
              <a:t> </a:t>
            </a:r>
            <a:r>
              <a:rPr kumimoji="0" lang="en-US" altLang="en-US" sz="1400" b="1" i="0" u="none" strike="noStrike" cap="none" normalizeH="0" baseline="0" dirty="0" err="1" smtClean="0">
                <a:ln>
                  <a:noFill/>
                </a:ln>
                <a:solidFill>
                  <a:srgbClr val="FF0000"/>
                </a:solidFill>
                <a:effectLst/>
                <a:latin typeface="Arial" panose="020B0604020202020204" pitchFamily="34" charset="0"/>
              </a:rPr>
              <a:t>función</a:t>
            </a:r>
            <a:r>
              <a:rPr kumimoji="0" lang="en-US" altLang="en-US" sz="1400" b="1" i="0" u="none" strike="noStrike" cap="none" normalizeH="0" baseline="0" dirty="0" smtClean="0">
                <a:ln>
                  <a:noFill/>
                </a:ln>
                <a:solidFill>
                  <a:srgbClr val="FF0000"/>
                </a:solidFill>
                <a:effectLst/>
                <a:latin typeface="Arial" panose="020B0604020202020204" pitchFamily="34" charset="0"/>
              </a:rPr>
              <a:t> </a:t>
            </a:r>
            <a:r>
              <a:rPr kumimoji="0" lang="en-US" altLang="en-US" sz="1400" b="1" i="0" u="none" strike="noStrike" cap="none" normalizeH="0" baseline="0" dirty="0" err="1" smtClean="0">
                <a:ln>
                  <a:noFill/>
                </a:ln>
                <a:solidFill>
                  <a:srgbClr val="FF0000"/>
                </a:solidFill>
                <a:effectLst/>
                <a:latin typeface="Arial Unicode MS"/>
              </a:rPr>
              <a:t>sumar</a:t>
            </a:r>
            <a:r>
              <a:rPr kumimoji="0" lang="en-US" altLang="en-US" sz="1400" b="1" i="0" u="none" strike="noStrike" cap="none" normalizeH="0" baseline="0" dirty="0" smtClean="0">
                <a:ln>
                  <a:noFill/>
                </a:ln>
                <a:solidFill>
                  <a:srgbClr val="FF0000"/>
                </a:solidFill>
                <a:effectLst/>
                <a:latin typeface="Arial Unicode MS"/>
              </a:rPr>
              <a:t>()</a:t>
            </a:r>
            <a:r>
              <a:rPr kumimoji="0" lang="en-US" altLang="en-US" sz="1400" b="1" i="0" u="none" strike="noStrike" cap="none" normalizeH="0" baseline="0" dirty="0" smtClean="0">
                <a:ln>
                  <a:noFill/>
                </a:ln>
                <a:solidFill>
                  <a:srgbClr val="FF0000"/>
                </a:solidFill>
                <a:effectLst/>
              </a:rPr>
              <a:t> </a:t>
            </a:r>
            <a:r>
              <a:rPr kumimoji="0" lang="en-US" altLang="en-US" sz="1400" b="0" i="0" u="none" strike="noStrike" cap="none" normalizeH="0" baseline="0" dirty="0" smtClean="0">
                <a:ln>
                  <a:noFill/>
                </a:ln>
                <a:solidFill>
                  <a:schemeClr val="tx1"/>
                </a:solidFill>
                <a:effectLst/>
              </a:rPr>
              <a:t>que </a:t>
            </a:r>
            <a:r>
              <a:rPr kumimoji="0" lang="en-US" altLang="en-US" sz="1400" b="0" i="0" u="none" strike="noStrike" cap="none" normalizeH="0" baseline="0" dirty="0" err="1" smtClean="0">
                <a:ln>
                  <a:noFill/>
                </a:ln>
                <a:solidFill>
                  <a:schemeClr val="tx1"/>
                </a:solidFill>
                <a:effectLst/>
              </a:rPr>
              <a:t>toma</a:t>
            </a:r>
            <a:r>
              <a:rPr kumimoji="0" lang="en-US" altLang="en-US" sz="1400" b="0" i="0" u="none" strike="noStrike" cap="none" normalizeH="0" baseline="0" dirty="0" smtClean="0">
                <a:ln>
                  <a:noFill/>
                </a:ln>
                <a:solidFill>
                  <a:schemeClr val="tx1"/>
                </a:solidFill>
                <a:effectLst/>
              </a:rPr>
              <a:t> dos </a:t>
            </a:r>
            <a:r>
              <a:rPr kumimoji="0" lang="en-US" altLang="en-US" sz="1400" b="0" i="0" u="none" strike="noStrike" cap="none" normalizeH="0" baseline="0" dirty="0" err="1" smtClean="0">
                <a:ln>
                  <a:noFill/>
                </a:ln>
                <a:solidFill>
                  <a:schemeClr val="tx1"/>
                </a:solidFill>
                <a:effectLst/>
              </a:rPr>
              <a:t>números</a:t>
            </a:r>
            <a:r>
              <a:rPr kumimoji="0" lang="en-US" altLang="en-US" sz="1400" b="0" i="0" u="none" strike="noStrike" cap="none" normalizeH="0" baseline="0" dirty="0" smtClean="0">
                <a:ln>
                  <a:noFill/>
                </a:ln>
                <a:solidFill>
                  <a:schemeClr val="tx1"/>
                </a:solidFill>
                <a:effectLst/>
              </a:rPr>
              <a:t> y </a:t>
            </a:r>
            <a:r>
              <a:rPr kumimoji="0" lang="en-US" altLang="en-US" sz="1400" b="0" i="0" u="none" strike="noStrike" cap="none" normalizeH="0" baseline="0" dirty="0" err="1" smtClean="0">
                <a:ln>
                  <a:noFill/>
                </a:ln>
                <a:solidFill>
                  <a:schemeClr val="tx1"/>
                </a:solidFill>
                <a:effectLst/>
              </a:rPr>
              <a:t>retorna</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su</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suma</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Cuando</a:t>
            </a:r>
            <a:r>
              <a:rPr kumimoji="0" lang="en-US" altLang="en-US" sz="1400" b="0" i="0" u="none" strike="noStrike" cap="none" normalizeH="0" baseline="0" dirty="0" smtClean="0">
                <a:ln>
                  <a:noFill/>
                </a:ln>
                <a:solidFill>
                  <a:schemeClr val="tx1"/>
                </a:solidFill>
                <a:effectLst/>
              </a:rPr>
              <a:t> llamas a </a:t>
            </a:r>
            <a:r>
              <a:rPr kumimoji="0" lang="en-US" altLang="en-US" sz="1400" b="0" i="0" u="none" strike="noStrike" cap="none" normalizeH="0" baseline="0" dirty="0" err="1" smtClean="0">
                <a:ln>
                  <a:noFill/>
                </a:ln>
                <a:solidFill>
                  <a:schemeClr val="tx1"/>
                </a:solidFill>
                <a:effectLst/>
              </a:rPr>
              <a:t>esta</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función</a:t>
            </a:r>
            <a:r>
              <a:rPr kumimoji="0" lang="en-US" altLang="en-US" sz="1400" b="0" i="0" u="none" strike="noStrike" cap="none" normalizeH="0" baseline="0" dirty="0" smtClean="0">
                <a:ln>
                  <a:noFill/>
                </a:ln>
                <a:solidFill>
                  <a:schemeClr val="tx1"/>
                </a:solidFill>
                <a:effectLst/>
              </a:rPr>
              <a:t>, el </a:t>
            </a:r>
            <a:r>
              <a:rPr kumimoji="0" lang="en-US" altLang="en-US" sz="1400" b="0" i="0" u="none" strike="noStrike" cap="none" normalizeH="0" baseline="0" dirty="0" err="1" smtClean="0">
                <a:ln>
                  <a:noFill/>
                </a:ln>
                <a:solidFill>
                  <a:schemeClr val="tx1"/>
                </a:solidFill>
                <a:effectLst/>
              </a:rPr>
              <a:t>sistema</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operativo</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asigna</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memoria</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en</a:t>
            </a:r>
            <a:r>
              <a:rPr kumimoji="0" lang="en-US" altLang="en-US" sz="1400" b="0" i="0" u="none" strike="noStrike" cap="none" normalizeH="0" baseline="0" dirty="0" smtClean="0">
                <a:ln>
                  <a:noFill/>
                </a:ln>
                <a:solidFill>
                  <a:schemeClr val="tx1"/>
                </a:solidFill>
                <a:effectLst/>
              </a:rPr>
              <a:t> la stack para </a:t>
            </a:r>
            <a:r>
              <a:rPr kumimoji="0" lang="en-US" altLang="en-US" sz="1400" b="0" i="0" u="none" strike="noStrike" cap="none" normalizeH="0" baseline="0" dirty="0" err="1" smtClean="0">
                <a:ln>
                  <a:noFill/>
                </a:ln>
                <a:solidFill>
                  <a:schemeClr val="tx1"/>
                </a:solidFill>
                <a:effectLst/>
              </a:rPr>
              <a:t>almacenar</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los</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parámetros</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los</a:t>
            </a:r>
            <a:r>
              <a:rPr kumimoji="0" lang="en-US" altLang="en-US" sz="1400" b="0" i="0" u="none" strike="noStrike" cap="none" normalizeH="0" baseline="0" dirty="0" smtClean="0">
                <a:ln>
                  <a:noFill/>
                </a:ln>
                <a:solidFill>
                  <a:schemeClr val="tx1"/>
                </a:solidFill>
                <a:effectLst/>
              </a:rPr>
              <a:t> dos </a:t>
            </a:r>
            <a:r>
              <a:rPr kumimoji="0" lang="en-US" altLang="en-US" sz="1400" b="0" i="0" u="none" strike="noStrike" cap="none" normalizeH="0" baseline="0" dirty="0" err="1" smtClean="0">
                <a:ln>
                  <a:noFill/>
                </a:ln>
                <a:solidFill>
                  <a:schemeClr val="tx1"/>
                </a:solidFill>
                <a:effectLst/>
              </a:rPr>
              <a:t>números</a:t>
            </a:r>
            <a:r>
              <a:rPr kumimoji="0" lang="en-US" altLang="en-US" sz="1400" b="0" i="0" u="none" strike="noStrike" cap="none" normalizeH="0" baseline="0" dirty="0" smtClean="0">
                <a:ln>
                  <a:noFill/>
                </a:ln>
                <a:solidFill>
                  <a:schemeClr val="tx1"/>
                </a:solidFill>
                <a:effectLst/>
              </a:rPr>
              <a:t>) y el valor de </a:t>
            </a:r>
            <a:r>
              <a:rPr kumimoji="0" lang="en-US" altLang="en-US" sz="1400" b="0" i="0" u="none" strike="noStrike" cap="none" normalizeH="0" baseline="0" dirty="0" err="1" smtClean="0">
                <a:ln>
                  <a:noFill/>
                </a:ln>
                <a:solidFill>
                  <a:schemeClr val="tx1"/>
                </a:solidFill>
                <a:effectLst/>
              </a:rPr>
              <a:t>retorno</a:t>
            </a:r>
            <a:r>
              <a:rPr kumimoji="0" lang="en-US" altLang="en-US" sz="1400" b="0" i="0" u="none" strike="noStrike" cap="none" normalizeH="0" baseline="0" dirty="0" smtClean="0">
                <a:ln>
                  <a:noFill/>
                </a:ln>
                <a:solidFill>
                  <a:schemeClr val="tx1"/>
                </a:solidFill>
                <a:effectLst/>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6868797" y="3926060"/>
            <a:ext cx="3242613" cy="2471137"/>
          </a:xfrm>
          <a:prstGeom prst="rect">
            <a:avLst/>
          </a:prstGeom>
        </p:spPr>
      </p:pic>
      <p:sp>
        <p:nvSpPr>
          <p:cNvPr id="8" name="Rectangle 4"/>
          <p:cNvSpPr>
            <a:spLocks noChangeArrowheads="1"/>
          </p:cNvSpPr>
          <p:nvPr/>
        </p:nvSpPr>
        <p:spPr bwMode="auto">
          <a:xfrm>
            <a:off x="995571" y="5605183"/>
            <a:ext cx="5257800" cy="7386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Al </a:t>
            </a:r>
            <a:r>
              <a:rPr kumimoji="0" lang="en-US" altLang="en-US" sz="1400" b="1" i="0" u="none" strike="noStrike" cap="none" normalizeH="0" baseline="0" dirty="0" err="1" smtClean="0">
                <a:ln>
                  <a:noFill/>
                </a:ln>
                <a:solidFill>
                  <a:schemeClr val="tx1"/>
                </a:solidFill>
                <a:effectLst/>
                <a:latin typeface="Arial" panose="020B0604020202020204" pitchFamily="34" charset="0"/>
              </a:rPr>
              <a:t>llamar</a:t>
            </a:r>
            <a:r>
              <a:rPr kumimoji="0" lang="en-US" altLang="en-US" sz="1400" b="1" i="0" u="none" strike="noStrike" cap="none" normalizeH="0" baseline="0" dirty="0" smtClean="0">
                <a:ln>
                  <a:noFill/>
                </a:ln>
                <a:solidFill>
                  <a:schemeClr val="tx1"/>
                </a:solidFill>
                <a:effectLst/>
                <a:latin typeface="Arial" panose="020B0604020202020204" pitchFamily="34" charset="0"/>
              </a:rPr>
              <a:t> a </a:t>
            </a:r>
            <a:r>
              <a:rPr kumimoji="0" lang="en-US" altLang="en-US" sz="1400" b="1" i="0" u="none" strike="noStrike" cap="none" normalizeH="0" baseline="0" dirty="0" err="1" smtClean="0">
                <a:ln>
                  <a:noFill/>
                </a:ln>
                <a:solidFill>
                  <a:schemeClr val="tx1"/>
                </a:solidFill>
                <a:effectLst/>
                <a:latin typeface="Arial Unicode MS"/>
              </a:rPr>
              <a:t>sumar</a:t>
            </a:r>
            <a:r>
              <a:rPr kumimoji="0" lang="en-US" altLang="en-US" sz="1400" b="1" i="0" u="none" strike="noStrike" cap="none" normalizeH="0" baseline="0" dirty="0" smtClean="0">
                <a:ln>
                  <a:noFill/>
                </a:ln>
                <a:solidFill>
                  <a:schemeClr val="tx1"/>
                </a:solidFill>
                <a:effectLst/>
                <a:latin typeface="Arial Unicode MS"/>
              </a:rPr>
              <a:t>(3, 4)</a:t>
            </a:r>
            <a:r>
              <a:rPr kumimoji="0" lang="en-US" altLang="en-US" sz="1400" b="1" i="0" u="none" strike="noStrike" cap="none" normalizeH="0" baseline="0" dirty="0" smtClean="0">
                <a:ln>
                  <a:noFill/>
                </a:ln>
                <a:solidFill>
                  <a:schemeClr val="tx1"/>
                </a:solidFill>
                <a:effectLst/>
              </a:rPr>
              <a:t>:</a:t>
            </a:r>
            <a:endParaRPr kumimoji="0" lang="en-US" altLang="en-US" sz="1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Se </a:t>
            </a:r>
            <a:r>
              <a:rPr kumimoji="0" lang="en-US" altLang="en-US" sz="1400" b="0" i="0" u="none" strike="noStrike" cap="none" normalizeH="0" baseline="0" dirty="0" err="1" smtClean="0">
                <a:ln>
                  <a:noFill/>
                </a:ln>
                <a:solidFill>
                  <a:schemeClr val="tx1"/>
                </a:solidFill>
                <a:effectLst/>
                <a:latin typeface="Arial" panose="020B0604020202020204" pitchFamily="34" charset="0"/>
              </a:rPr>
              <a:t>asigna</a:t>
            </a:r>
            <a:r>
              <a:rPr kumimoji="0" lang="en-US" altLang="en-US" sz="1400" b="0" i="0" u="none" strike="noStrike" cap="none" normalizeH="0" baseline="0" dirty="0" smtClean="0">
                <a:ln>
                  <a:noFill/>
                </a:ln>
                <a:solidFill>
                  <a:schemeClr val="tx1"/>
                </a:solidFill>
                <a:effectLst/>
                <a:latin typeface="Arial" panose="020B0604020202020204" pitchFamily="34" charset="0"/>
              </a:rPr>
              <a:t> </a:t>
            </a:r>
            <a:r>
              <a:rPr kumimoji="0" lang="en-US" altLang="en-US" sz="1400" b="0" i="0" u="none" strike="noStrike" cap="none" normalizeH="0" baseline="0" dirty="0" err="1" smtClean="0">
                <a:ln>
                  <a:noFill/>
                </a:ln>
                <a:solidFill>
                  <a:schemeClr val="tx1"/>
                </a:solidFill>
                <a:effectLst/>
                <a:latin typeface="Arial" panose="020B0604020202020204" pitchFamily="34" charset="0"/>
              </a:rPr>
              <a:t>espacio</a:t>
            </a:r>
            <a:r>
              <a:rPr kumimoji="0" lang="en-US" altLang="en-US" sz="1400" b="0" i="0" u="none" strike="noStrike" cap="none" normalizeH="0" baseline="0" dirty="0" smtClean="0">
                <a:ln>
                  <a:noFill/>
                </a:ln>
                <a:solidFill>
                  <a:schemeClr val="tx1"/>
                </a:solidFill>
                <a:effectLst/>
                <a:latin typeface="Arial" panose="020B0604020202020204" pitchFamily="34" charset="0"/>
              </a:rPr>
              <a:t> </a:t>
            </a:r>
            <a:r>
              <a:rPr kumimoji="0" lang="en-US" altLang="en-US" sz="1400" b="0" i="0" u="none" strike="noStrike" cap="none" normalizeH="0" baseline="0" dirty="0" err="1" smtClean="0">
                <a:ln>
                  <a:noFill/>
                </a:ln>
                <a:solidFill>
                  <a:schemeClr val="tx1"/>
                </a:solidFill>
                <a:effectLst/>
                <a:latin typeface="Arial" panose="020B0604020202020204" pitchFamily="34" charset="0"/>
              </a:rPr>
              <a:t>en</a:t>
            </a:r>
            <a:r>
              <a:rPr kumimoji="0" lang="en-US" altLang="en-US" sz="1400" b="0" i="0" u="none" strike="noStrike" cap="none" normalizeH="0" baseline="0" dirty="0" smtClean="0">
                <a:ln>
                  <a:noFill/>
                </a:ln>
                <a:solidFill>
                  <a:schemeClr val="tx1"/>
                </a:solidFill>
                <a:effectLst/>
                <a:latin typeface="Arial" panose="020B0604020202020204" pitchFamily="34" charset="0"/>
              </a:rPr>
              <a:t> la stack para </a:t>
            </a:r>
            <a:r>
              <a:rPr kumimoji="0" lang="en-US" altLang="en-US" sz="1400" b="0" i="0" u="none" strike="noStrike" cap="none" normalizeH="0" baseline="0" dirty="0" smtClean="0">
                <a:ln>
                  <a:noFill/>
                </a:ln>
                <a:solidFill>
                  <a:schemeClr val="tx1"/>
                </a:solidFill>
                <a:effectLst/>
                <a:latin typeface="Arial Unicode MS"/>
              </a:rPr>
              <a:t>a</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smtClean="0">
                <a:ln>
                  <a:noFill/>
                </a:ln>
                <a:solidFill>
                  <a:schemeClr val="tx1"/>
                </a:solidFill>
                <a:effectLst/>
                <a:latin typeface="Arial Unicode MS"/>
              </a:rPr>
              <a:t>b</a:t>
            </a:r>
            <a:r>
              <a:rPr kumimoji="0" lang="en-US" altLang="en-US" sz="1400" b="0" i="0" u="none" strike="noStrike" cap="none" normalizeH="0" baseline="0" dirty="0" smtClean="0">
                <a:ln>
                  <a:noFill/>
                </a:ln>
                <a:solidFill>
                  <a:schemeClr val="tx1"/>
                </a:solidFill>
                <a:effectLst/>
              </a:rPr>
              <a:t>, y </a:t>
            </a:r>
            <a:r>
              <a:rPr kumimoji="0" lang="en-US" altLang="en-US" sz="1400" b="0" i="0" u="none" strike="noStrike" cap="none" normalizeH="0" baseline="0" dirty="0" smtClean="0">
                <a:ln>
                  <a:noFill/>
                </a:ln>
                <a:solidFill>
                  <a:schemeClr val="tx1"/>
                </a:solidFill>
                <a:effectLst/>
                <a:latin typeface="Arial Unicode MS"/>
              </a:rPr>
              <a:t>resultado</a:t>
            </a:r>
            <a:r>
              <a:rPr kumimoji="0" lang="en-US" altLang="en-US" sz="1400" b="0" i="0" u="none" strike="noStrike" cap="none" normalizeH="0" baseline="0" dirty="0" smtClean="0">
                <a:ln>
                  <a:noFill/>
                </a:ln>
                <a:solidFill>
                  <a:schemeClr val="tx1"/>
                </a:solidFill>
                <a:effectLst/>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Al </a:t>
            </a:r>
            <a:r>
              <a:rPr kumimoji="0" lang="en-US" altLang="en-US" sz="1400" b="0" i="0" u="none" strike="noStrike" cap="none" normalizeH="0" baseline="0" dirty="0" err="1" smtClean="0">
                <a:ln>
                  <a:noFill/>
                </a:ln>
                <a:solidFill>
                  <a:schemeClr val="tx1"/>
                </a:solidFill>
                <a:effectLst/>
                <a:latin typeface="Arial" panose="020B0604020202020204" pitchFamily="34" charset="0"/>
              </a:rPr>
              <a:t>terminar</a:t>
            </a:r>
            <a:r>
              <a:rPr kumimoji="0" lang="en-US" altLang="en-US" sz="1400" b="0" i="0" u="none" strike="noStrike" cap="none" normalizeH="0" baseline="0" dirty="0" smtClean="0">
                <a:ln>
                  <a:noFill/>
                </a:ln>
                <a:solidFill>
                  <a:schemeClr val="tx1"/>
                </a:solidFill>
                <a:effectLst/>
                <a:latin typeface="Arial" panose="020B0604020202020204" pitchFamily="34" charset="0"/>
              </a:rPr>
              <a:t> </a:t>
            </a:r>
            <a:r>
              <a:rPr kumimoji="0" lang="en-US" altLang="en-US" sz="1400" b="0" i="0" u="none" strike="noStrike" cap="none" normalizeH="0" baseline="0" dirty="0" err="1" smtClean="0">
                <a:ln>
                  <a:noFill/>
                </a:ln>
                <a:solidFill>
                  <a:schemeClr val="tx1"/>
                </a:solidFill>
                <a:effectLst/>
                <a:latin typeface="Arial Unicode MS"/>
              </a:rPr>
              <a:t>sumar</a:t>
            </a:r>
            <a:r>
              <a:rPr kumimoji="0" lang="en-US" altLang="en-US" sz="1400" b="0" i="0" u="none" strike="noStrike" cap="none" normalizeH="0" baseline="0" dirty="0" smtClean="0">
                <a:ln>
                  <a:noFill/>
                </a:ln>
                <a:solidFill>
                  <a:schemeClr val="tx1"/>
                </a:solidFill>
                <a:effectLst/>
                <a:latin typeface="Arial Unicode MS"/>
              </a:rPr>
              <a:t>()</a:t>
            </a:r>
            <a:r>
              <a:rPr kumimoji="0" lang="en-US" altLang="en-US" sz="1400" b="0" i="0" u="none" strike="noStrike" cap="none" normalizeH="0" baseline="0" dirty="0" smtClean="0">
                <a:ln>
                  <a:noFill/>
                </a:ln>
                <a:solidFill>
                  <a:schemeClr val="tx1"/>
                </a:solidFill>
                <a:effectLst/>
              </a:rPr>
              <a:t>, el </a:t>
            </a:r>
            <a:r>
              <a:rPr kumimoji="0" lang="en-US" altLang="en-US" sz="1400" b="0" i="0" u="none" strike="noStrike" cap="none" normalizeH="0" baseline="0" dirty="0" err="1" smtClean="0">
                <a:ln>
                  <a:noFill/>
                </a:ln>
                <a:solidFill>
                  <a:schemeClr val="tx1"/>
                </a:solidFill>
                <a:effectLst/>
              </a:rPr>
              <a:t>espacio</a:t>
            </a:r>
            <a:r>
              <a:rPr kumimoji="0" lang="en-US" altLang="en-US" sz="1400" b="0" i="0" u="none" strike="noStrike" cap="none" normalizeH="0" baseline="0" dirty="0" smtClean="0">
                <a:ln>
                  <a:noFill/>
                </a:ln>
                <a:solidFill>
                  <a:schemeClr val="tx1"/>
                </a:solidFill>
                <a:effectLst/>
              </a:rPr>
              <a:t> para </a:t>
            </a:r>
            <a:r>
              <a:rPr kumimoji="0" lang="en-US" altLang="en-US" sz="1400" b="0" i="0" u="none" strike="noStrike" cap="none" normalizeH="0" baseline="0" dirty="0" smtClean="0">
                <a:ln>
                  <a:noFill/>
                </a:ln>
                <a:solidFill>
                  <a:schemeClr val="tx1"/>
                </a:solidFill>
                <a:effectLst/>
                <a:latin typeface="Arial Unicode MS"/>
              </a:rPr>
              <a:t>a</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smtClean="0">
                <a:ln>
                  <a:noFill/>
                </a:ln>
                <a:solidFill>
                  <a:schemeClr val="tx1"/>
                </a:solidFill>
                <a:effectLst/>
                <a:latin typeface="Arial Unicode MS"/>
              </a:rPr>
              <a:t>b</a:t>
            </a:r>
            <a:r>
              <a:rPr kumimoji="0" lang="en-US" altLang="en-US" sz="1400" b="0" i="0" u="none" strike="noStrike" cap="none" normalizeH="0" baseline="0" dirty="0" smtClean="0">
                <a:ln>
                  <a:noFill/>
                </a:ln>
                <a:solidFill>
                  <a:schemeClr val="tx1"/>
                </a:solidFill>
                <a:effectLst/>
              </a:rPr>
              <a:t>, y </a:t>
            </a:r>
            <a:r>
              <a:rPr kumimoji="0" lang="en-US" altLang="en-US" sz="1400" b="0" i="0" u="none" strike="noStrike" cap="none" normalizeH="0" baseline="0" dirty="0" smtClean="0">
                <a:ln>
                  <a:noFill/>
                </a:ln>
                <a:solidFill>
                  <a:schemeClr val="tx1"/>
                </a:solidFill>
                <a:effectLst/>
                <a:latin typeface="Arial Unicode MS"/>
              </a:rPr>
              <a:t>resultado</a:t>
            </a:r>
            <a:r>
              <a:rPr kumimoji="0" lang="en-US" altLang="en-US" sz="1400" b="0" i="0" u="none" strike="noStrike" cap="none" normalizeH="0" baseline="0" dirty="0" smtClean="0">
                <a:ln>
                  <a:noFill/>
                </a:ln>
                <a:solidFill>
                  <a:schemeClr val="tx1"/>
                </a:solidFill>
                <a:effectLst/>
              </a:rPr>
              <a:t> se </a:t>
            </a:r>
            <a:r>
              <a:rPr kumimoji="0" lang="en-US" altLang="en-US" sz="1400" b="0" i="0" u="none" strike="noStrike" cap="none" normalizeH="0" baseline="0" dirty="0" err="1" smtClean="0">
                <a:ln>
                  <a:noFill/>
                </a:ln>
                <a:solidFill>
                  <a:schemeClr val="tx1"/>
                </a:solidFill>
                <a:effectLst/>
              </a:rPr>
              <a:t>libera</a:t>
            </a:r>
            <a:r>
              <a:rPr kumimoji="0" lang="en-US" altLang="en-US" sz="1400" b="0" i="0" u="none" strike="noStrike" cap="none" normalizeH="0" baseline="0" dirty="0" smtClean="0">
                <a:ln>
                  <a:noFill/>
                </a:ln>
                <a:solidFill>
                  <a:schemeClr val="tx1"/>
                </a:solidFill>
                <a:effectLst/>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327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777201" y="685938"/>
            <a:ext cx="8519737" cy="4997341"/>
          </a:xfrm>
          <a:prstGeom prst="rect">
            <a:avLst/>
          </a:prstGeom>
        </p:spPr>
      </p:pic>
    </p:spTree>
    <p:extLst>
      <p:ext uri="{BB962C8B-B14F-4D97-AF65-F5344CB8AC3E}">
        <p14:creationId xmlns:p14="http://schemas.microsoft.com/office/powerpoint/2010/main" val="212812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24948" y="659404"/>
            <a:ext cx="10503090"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Memoria</a:t>
            </a:r>
            <a:r>
              <a:rPr kumimoji="0" lang="en-US" altLang="en-US" sz="2400" b="1" i="0" u="none" strike="noStrike" cap="none" normalizeH="0" baseline="0" dirty="0" smtClean="0">
                <a:ln>
                  <a:noFill/>
                </a:ln>
                <a:solidFill>
                  <a:schemeClr val="tx1"/>
                </a:solidFill>
                <a:effectLst/>
                <a:latin typeface="Arial" panose="020B0604020202020204" pitchFamily="34" charset="0"/>
              </a:rPr>
              <a:t> Heap (</a:t>
            </a:r>
            <a:r>
              <a:rPr kumimoji="0" lang="en-US" altLang="en-US" sz="2400" b="1" i="0" u="none" strike="noStrike" cap="none" normalizeH="0" baseline="0" dirty="0" err="1" smtClean="0">
                <a:ln>
                  <a:noFill/>
                </a:ln>
                <a:solidFill>
                  <a:schemeClr val="tx1"/>
                </a:solidFill>
                <a:effectLst/>
                <a:latin typeface="Arial" panose="020B0604020202020204" pitchFamily="34" charset="0"/>
              </a:rPr>
              <a:t>Montón</a:t>
            </a:r>
            <a:r>
              <a:rPr kumimoji="0" lang="en-US" altLang="en-US" sz="2400" b="1"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La heap </a:t>
            </a:r>
            <a:r>
              <a:rPr kumimoji="0" lang="en-US" altLang="en-US" sz="1600" b="0" i="0" u="none" strike="noStrike" cap="none" normalizeH="0" baseline="0" dirty="0" err="1" smtClean="0">
                <a:ln>
                  <a:noFill/>
                </a:ln>
                <a:solidFill>
                  <a:schemeClr val="tx1"/>
                </a:solidFill>
                <a:effectLst/>
                <a:latin typeface="Arial" panose="020B0604020202020204" pitchFamily="34" charset="0"/>
              </a:rPr>
              <a:t>es</a:t>
            </a:r>
            <a:r>
              <a:rPr kumimoji="0" lang="en-US" altLang="en-US" sz="1600" b="0" i="0" u="none" strike="noStrike" cap="none" normalizeH="0" baseline="0" dirty="0" smtClean="0">
                <a:ln>
                  <a:noFill/>
                </a:ln>
                <a:solidFill>
                  <a:schemeClr val="tx1"/>
                </a:solidFill>
                <a:effectLst/>
                <a:latin typeface="Arial" panose="020B0604020202020204" pitchFamily="34" charset="0"/>
              </a:rPr>
              <a:t>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área</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dinámica</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su</a:t>
            </a:r>
            <a:r>
              <a:rPr kumimoji="0" lang="en-US" altLang="en-US" sz="1600" b="0" i="0" u="none" strike="noStrike" cap="none" normalizeH="0" baseline="0" dirty="0" smtClean="0">
                <a:ln>
                  <a:noFill/>
                </a:ln>
                <a:solidFill>
                  <a:schemeClr val="tx1"/>
                </a:solidFill>
                <a:effectLst/>
                <a:latin typeface="Arial" panose="020B0604020202020204" pitchFamily="34" charset="0"/>
              </a:rPr>
              <a:t> principal </a:t>
            </a:r>
            <a:r>
              <a:rPr kumimoji="0" lang="en-US" altLang="en-US" sz="1600" b="0" i="0" u="none" strike="noStrike" cap="none" normalizeH="0" baseline="0" dirty="0" err="1" smtClean="0">
                <a:ln>
                  <a:noFill/>
                </a:ln>
                <a:solidFill>
                  <a:schemeClr val="tx1"/>
                </a:solidFill>
                <a:effectLst/>
                <a:latin typeface="Arial" panose="020B0604020202020204" pitchFamily="34" charset="0"/>
              </a:rPr>
              <a:t>propósito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almacenar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objetos</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necesitan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permanecer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más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allá</a:t>
            </a:r>
            <a:r>
              <a:rPr kumimoji="0" lang="en-US" altLang="en-US" sz="1600" b="0" i="0" u="none" strike="noStrike" cap="none" normalizeH="0" baseline="0" dirty="0" smtClean="0">
                <a:ln>
                  <a:noFill/>
                </a:ln>
                <a:solidFill>
                  <a:schemeClr val="tx1"/>
                </a:solidFill>
                <a:effectLst/>
                <a:latin typeface="Arial" panose="020B0604020202020204" pitchFamily="34" charset="0"/>
              </a:rPr>
              <a:t> de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ejecución</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función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especialmente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cuando</a:t>
            </a:r>
            <a:r>
              <a:rPr kumimoji="0" lang="en-US" altLang="en-US" sz="1600" b="0" i="0" u="none" strike="noStrike" cap="none" normalizeH="0" baseline="0" dirty="0" smtClean="0">
                <a:ln>
                  <a:noFill/>
                </a:ln>
                <a:solidFill>
                  <a:schemeClr val="tx1"/>
                </a:solidFill>
                <a:effectLst/>
                <a:latin typeface="Arial" panose="020B0604020202020204" pitchFamily="34" charset="0"/>
              </a:rPr>
              <a:t>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desconoce</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antemano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cuánta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necesita</a:t>
            </a:r>
            <a:r>
              <a:rPr kumimoji="0" lang="en-US" altLang="en-US" sz="1600" b="0" i="0" u="none" strike="noStrike" cap="none" normalizeH="0" baseline="0" dirty="0" smtClean="0">
                <a:ln>
                  <a:noFill/>
                </a:ln>
                <a:solidFill>
                  <a:schemeClr val="tx1"/>
                </a:solidFill>
                <a:effectLst/>
                <a:latin typeface="Arial" panose="020B0604020202020204" pitchFamily="34" charset="0"/>
              </a:rPr>
              <a:t> o </a:t>
            </a:r>
            <a:r>
              <a:rPr kumimoji="0" lang="en-US" altLang="en-US" sz="1600" b="0" i="0" u="none" strike="noStrike" cap="none" normalizeH="0" baseline="0" dirty="0" err="1" smtClean="0">
                <a:ln>
                  <a:noFill/>
                </a:ln>
                <a:solidFill>
                  <a:schemeClr val="tx1"/>
                </a:solidFill>
                <a:effectLst/>
                <a:latin typeface="Arial" panose="020B0604020202020204" pitchFamily="34" charset="0"/>
              </a:rPr>
              <a:t>cuánto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durará</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Características</a:t>
            </a:r>
            <a:r>
              <a:rPr kumimoji="0" lang="en-US" altLang="en-US" sz="2000" b="1" i="0" u="none" strike="noStrike" cap="none" normalizeH="0" baseline="0" dirty="0" smtClean="0">
                <a:ln>
                  <a:noFill/>
                </a:ln>
                <a:solidFill>
                  <a:schemeClr val="tx1"/>
                </a:solidFill>
                <a:effectLst/>
                <a:latin typeface="Arial" panose="020B0604020202020204" pitchFamily="34" charset="0"/>
              </a:rPr>
              <a:t> del Heap:</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Almacenamiento</a:t>
            </a:r>
            <a:r>
              <a:rPr kumimoji="0" lang="en-US" altLang="en-US" sz="1600" b="1" i="0" u="none" strike="noStrike" cap="none" normalizeH="0" baseline="0" dirty="0" smtClean="0">
                <a:ln>
                  <a:noFill/>
                </a:ln>
                <a:solidFill>
                  <a:schemeClr val="tx1"/>
                </a:solidFill>
                <a:effectLst/>
                <a:latin typeface="Arial" panose="020B0604020202020204" pitchFamily="34" charset="0"/>
              </a:rPr>
              <a:t> de </a:t>
            </a:r>
            <a:r>
              <a:rPr kumimoji="0" lang="en-US" altLang="en-US" sz="1600" b="1" i="0" u="none" strike="noStrike" cap="none" normalizeH="0" baseline="0" dirty="0" err="1" smtClean="0">
                <a:ln>
                  <a:noFill/>
                </a:ln>
                <a:solidFill>
                  <a:schemeClr val="tx1"/>
                </a:solidFill>
                <a:effectLst/>
                <a:latin typeface="Arial" panose="020B0604020202020204" pitchFamily="34" charset="0"/>
              </a:rPr>
              <a:t>Objetos</a:t>
            </a:r>
            <a:r>
              <a:rPr kumimoji="0" lang="en-US" altLang="en-US" sz="1600" b="1" i="0" u="none" strike="noStrike" cap="none" normalizeH="0" baseline="0" dirty="0" smtClean="0">
                <a:ln>
                  <a:noFill/>
                </a:ln>
                <a:solidFill>
                  <a:schemeClr val="tx1"/>
                </a:solidFill>
                <a:effectLst/>
                <a:latin typeface="Arial" panose="020B0604020202020204" pitchFamily="34" charset="0"/>
              </a:rPr>
              <a:t> y </a:t>
            </a:r>
            <a:r>
              <a:rPr kumimoji="0" lang="en-US" altLang="en-US" sz="1600" b="1"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1" i="0" u="none" strike="noStrike" cap="none" normalizeH="0" baseline="0" dirty="0" smtClean="0">
                <a:ln>
                  <a:noFill/>
                </a:ln>
                <a:solidFill>
                  <a:schemeClr val="tx1"/>
                </a:solidFill>
                <a:effectLst/>
                <a:latin typeface="Arial" panose="020B0604020202020204" pitchFamily="34" charset="0"/>
              </a:rPr>
              <a:t> de Largo </a:t>
            </a:r>
            <a:r>
              <a:rPr kumimoji="0" lang="en-US" altLang="en-US" sz="1600" b="1" i="0" u="none" strike="noStrike" cap="none" normalizeH="0" baseline="0" dirty="0" err="1" smtClean="0">
                <a:ln>
                  <a:noFill/>
                </a:ln>
                <a:solidFill>
                  <a:schemeClr val="tx1"/>
                </a:solidFill>
                <a:effectLst/>
                <a:latin typeface="Arial" panose="020B0604020202020204" pitchFamily="34" charset="0"/>
              </a:rPr>
              <a:t>Plazo</a:t>
            </a:r>
            <a:r>
              <a:rPr kumimoji="0" lang="en-US" altLang="en-US" sz="1600" b="0" i="0" u="none" strike="noStrike" cap="none" normalizeH="0" baseline="0" dirty="0" smtClean="0">
                <a:ln>
                  <a:noFill/>
                </a:ln>
                <a:solidFill>
                  <a:schemeClr val="tx1"/>
                </a:solidFill>
                <a:effectLst/>
                <a:latin typeface="Arial" panose="020B0604020202020204" pitchFamily="34" charset="0"/>
              </a:rPr>
              <a:t>: Se usa </a:t>
            </a:r>
            <a:r>
              <a:rPr kumimoji="0" lang="en-US" altLang="en-US" sz="1600" b="0" i="0" u="none" strike="noStrike" cap="none" normalizeH="0" baseline="0" dirty="0" err="1" smtClean="0">
                <a:ln>
                  <a:noFill/>
                </a:ln>
                <a:solidFill>
                  <a:schemeClr val="tx1"/>
                </a:solidFill>
                <a:effectLst/>
                <a:latin typeface="Arial" panose="020B0604020202020204" pitchFamily="34" charset="0"/>
              </a:rPr>
              <a:t>principalmente</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almacenar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objetos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creados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tiempo</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ejecución</a:t>
            </a:r>
            <a:r>
              <a:rPr kumimoji="0" lang="en-US" altLang="en-US" sz="1600" b="0" i="0" u="none" strike="noStrike" cap="none" normalizeH="0" baseline="0" dirty="0" smtClean="0">
                <a:ln>
                  <a:noFill/>
                </a:ln>
                <a:solidFill>
                  <a:schemeClr val="tx1"/>
                </a:solidFill>
                <a:effectLst/>
                <a:latin typeface="Arial" panose="020B0604020202020204" pitchFamily="34" charset="0"/>
              </a:rPr>
              <a:t> (runtime) y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que no </a:t>
            </a:r>
            <a:r>
              <a:rPr kumimoji="0" lang="en-US" altLang="en-US" sz="1600" b="0" i="0" u="none" strike="noStrike" cap="none" normalizeH="0" baseline="0" dirty="0" err="1" smtClean="0">
                <a:ln>
                  <a:noFill/>
                </a:ln>
                <a:solidFill>
                  <a:schemeClr val="tx1"/>
                </a:solidFill>
                <a:effectLst/>
                <a:latin typeface="Arial" panose="020B0604020202020204" pitchFamily="34" charset="0"/>
              </a:rPr>
              <a:t>tienen</a:t>
            </a:r>
            <a:r>
              <a:rPr kumimoji="0" lang="en-US" altLang="en-US" sz="1600" b="0" i="0" u="none" strike="noStrike" cap="none" normalizeH="0" baseline="0" dirty="0" smtClean="0">
                <a:ln>
                  <a:noFill/>
                </a:ln>
                <a:solidFill>
                  <a:schemeClr val="tx1"/>
                </a:solidFill>
                <a:effectLst/>
                <a:latin typeface="Arial" panose="020B0604020202020204" pitchFamily="34" charset="0"/>
              </a:rPr>
              <a:t>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tiempo</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vida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fijo</a:t>
            </a:r>
            <a:r>
              <a:rPr kumimoji="0" lang="en-US" altLang="en-US" sz="1600" b="0" i="0" u="none" strike="noStrike" cap="none" normalizeH="0" baseline="0" dirty="0" smtClean="0">
                <a:ln>
                  <a:noFill/>
                </a:ln>
                <a:solidFill>
                  <a:schemeClr val="tx1"/>
                </a:solidFill>
                <a:effectLst/>
                <a:latin typeface="Arial" panose="020B0604020202020204" pitchFamily="34" charset="0"/>
              </a:rPr>
              <a:t>, como </a:t>
            </a:r>
            <a:r>
              <a:rPr kumimoji="0" lang="en-US" altLang="en-US" sz="1600" b="0" i="0" u="none" strike="noStrike" cap="none" normalizeH="0" baseline="0" dirty="0" err="1" smtClean="0">
                <a:ln>
                  <a:noFill/>
                </a:ln>
                <a:solidFill>
                  <a:schemeClr val="tx1"/>
                </a:solidFill>
                <a:effectLst/>
                <a:latin typeface="Arial" panose="020B0604020202020204" pitchFamily="34" charset="0"/>
              </a:rPr>
              <a:t>los</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persisten</a:t>
            </a:r>
            <a:r>
              <a:rPr kumimoji="0" lang="en-US" altLang="en-US" sz="1600" b="0" i="0" u="none" strike="noStrike" cap="none" normalizeH="0" baseline="0" dirty="0" smtClean="0">
                <a:ln>
                  <a:noFill/>
                </a:ln>
                <a:solidFill>
                  <a:schemeClr val="tx1"/>
                </a:solidFill>
                <a:effectLst/>
                <a:latin typeface="Arial" panose="020B0604020202020204" pitchFamily="34" charset="0"/>
              </a:rPr>
              <a:t> entre </a:t>
            </a:r>
            <a:r>
              <a:rPr kumimoji="0" lang="en-US" altLang="en-US" sz="1600" b="0" i="0" u="none" strike="noStrike" cap="none" normalizeH="0" baseline="0" dirty="0" err="1" smtClean="0">
                <a:ln>
                  <a:noFill/>
                </a:ln>
                <a:solidFill>
                  <a:schemeClr val="tx1"/>
                </a:solidFill>
                <a:effectLst/>
                <a:latin typeface="Arial" panose="020B0604020202020204" pitchFamily="34" charset="0"/>
              </a:rPr>
              <a:t>llamadas</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funciones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Asignación</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Dinámica</a:t>
            </a:r>
            <a:r>
              <a:rPr kumimoji="0" lang="en-US" altLang="en-US" sz="1600" b="0" i="0" u="none" strike="noStrike" cap="none" normalizeH="0" baseline="0" dirty="0" smtClean="0">
                <a:ln>
                  <a:noFill/>
                </a:ln>
                <a:solidFill>
                  <a:schemeClr val="tx1"/>
                </a:solidFill>
                <a:effectLst/>
                <a:latin typeface="Arial" panose="020B0604020202020204" pitchFamily="34" charset="0"/>
              </a:rPr>
              <a:t>: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el heap no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asigna</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libera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automáticamente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Debes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asignarla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explícitamente</a:t>
            </a:r>
            <a:r>
              <a:rPr kumimoji="0" lang="en-US" altLang="en-US" sz="1600" b="0" i="0" u="none" strike="noStrike" cap="none" normalizeH="0" baseline="0" dirty="0" smtClean="0">
                <a:ln>
                  <a:noFill/>
                </a:ln>
                <a:solidFill>
                  <a:schemeClr val="tx1"/>
                </a:solidFill>
                <a:effectLst/>
                <a:latin typeface="Arial" panose="020B0604020202020204" pitchFamily="34" charset="0"/>
              </a:rPr>
              <a:t> con, </a:t>
            </a:r>
            <a:r>
              <a:rPr kumimoji="0" lang="en-US" altLang="en-US" sz="1600" b="0" i="0" u="none" strike="noStrike" cap="none" normalizeH="0" baseline="0" dirty="0" err="1" smtClean="0">
                <a:ln>
                  <a:noFill/>
                </a:ln>
                <a:solidFill>
                  <a:schemeClr val="tx1"/>
                </a:solidFill>
                <a:effectLst/>
                <a:latin typeface="Arial" panose="020B0604020202020204" pitchFamily="34" charset="0"/>
              </a:rPr>
              <a:t>por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ejemplo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new</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C# y </a:t>
            </a:r>
            <a:r>
              <a:rPr kumimoji="0" lang="en-US" altLang="en-US" sz="1600" b="0" i="0" u="none" strike="noStrike" cap="none" normalizeH="0" baseline="0" dirty="0" err="1" smtClean="0">
                <a:ln>
                  <a:noFill/>
                </a:ln>
                <a:solidFill>
                  <a:schemeClr val="tx1"/>
                </a:solidFill>
                <a:effectLst/>
              </a:rPr>
              <a:t>luego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liberarla</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lenguajes</a:t>
            </a:r>
            <a:r>
              <a:rPr kumimoji="0" lang="en-US" altLang="en-US" sz="1600" b="0" i="0" u="none" strike="noStrike" cap="none" normalizeH="0" baseline="0" dirty="0" smtClean="0">
                <a:ln>
                  <a:noFill/>
                </a:ln>
                <a:solidFill>
                  <a:schemeClr val="tx1"/>
                </a:solidFill>
                <a:effectLst/>
              </a:rPr>
              <a:t> con </a:t>
            </a:r>
            <a:r>
              <a:rPr kumimoji="0" lang="en-US" altLang="en-US" sz="1600" b="0" i="0" u="none" strike="noStrike" cap="none" normalizeH="0" baseline="0" dirty="0" err="1" smtClean="0">
                <a:ln>
                  <a:noFill/>
                </a:ln>
                <a:solidFill>
                  <a:schemeClr val="tx1"/>
                </a:solidFill>
                <a:effectLst/>
              </a:rPr>
              <a:t>manejo</a:t>
            </a:r>
            <a:r>
              <a:rPr kumimoji="0" lang="en-US" altLang="en-US" sz="1600" b="0" i="0" u="none" strike="noStrike" cap="none" normalizeH="0" baseline="0" dirty="0" smtClean="0">
                <a:ln>
                  <a:noFill/>
                </a:ln>
                <a:solidFill>
                  <a:schemeClr val="tx1"/>
                </a:solidFill>
                <a:effectLst/>
              </a:rPr>
              <a:t> manual como C++).</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Mayor </a:t>
            </a:r>
            <a:r>
              <a:rPr kumimoji="0" lang="en-US" altLang="en-US" sz="1600" b="1" i="0" u="none" strike="noStrike" cap="none" normalizeH="0" baseline="0" dirty="0" err="1" smtClean="0">
                <a:ln>
                  <a:noFill/>
                </a:ln>
                <a:solidFill>
                  <a:schemeClr val="tx1"/>
                </a:solidFill>
                <a:effectLst/>
                <a:latin typeface="Arial" panose="020B0604020202020204" pitchFamily="34" charset="0"/>
              </a:rPr>
              <a:t>Flexibilidad</a:t>
            </a:r>
            <a:r>
              <a:rPr kumimoji="0" lang="en-US" altLang="en-US" sz="1600" b="0" i="0" u="none" strike="noStrike" cap="none" normalizeH="0" baseline="0" dirty="0" smtClean="0">
                <a:ln>
                  <a:noFill/>
                </a:ln>
                <a:solidFill>
                  <a:schemeClr val="tx1"/>
                </a:solidFill>
                <a:effectLst/>
                <a:latin typeface="Arial" panose="020B0604020202020204" pitchFamily="34" charset="0"/>
              </a:rPr>
              <a:t>: La heap </a:t>
            </a:r>
            <a:r>
              <a:rPr kumimoji="0" lang="en-US" altLang="en-US" sz="1600" b="0" i="0" u="none" strike="noStrike" cap="none" normalizeH="0" baseline="0" dirty="0" err="1" smtClean="0">
                <a:ln>
                  <a:noFill/>
                </a:ln>
                <a:solidFill>
                  <a:schemeClr val="tx1"/>
                </a:solidFill>
                <a:effectLst/>
                <a:latin typeface="Arial" panose="020B0604020202020204" pitchFamily="34" charset="0"/>
              </a:rPr>
              <a:t>puede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crecer</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disminuir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según</a:t>
            </a:r>
            <a:r>
              <a:rPr kumimoji="0" lang="en-US" altLang="en-US" sz="1600" b="0" i="0" u="none" strike="noStrike" cap="none" normalizeH="0" baseline="0" dirty="0" smtClean="0">
                <a:ln>
                  <a:noFill/>
                </a:ln>
                <a:solidFill>
                  <a:schemeClr val="tx1"/>
                </a:solidFill>
                <a:effectLst/>
                <a:latin typeface="Arial" panose="020B0604020202020204" pitchFamily="34" charset="0"/>
              </a:rPr>
              <a:t> las </a:t>
            </a:r>
            <a:r>
              <a:rPr kumimoji="0" lang="en-US" altLang="en-US" sz="1600" b="0" i="0" u="none" strike="noStrike" cap="none" normalizeH="0" baseline="0" dirty="0" err="1" smtClean="0">
                <a:ln>
                  <a:noFill/>
                </a:ln>
                <a:solidFill>
                  <a:schemeClr val="tx1"/>
                </a:solidFill>
                <a:effectLst/>
                <a:latin typeface="Arial" panose="020B0604020202020204" pitchFamily="34" charset="0"/>
              </a:rPr>
              <a:t>necesidades</a:t>
            </a:r>
            <a:r>
              <a:rPr kumimoji="0" lang="en-US" altLang="en-US" sz="1600" b="0" i="0" u="none" strike="noStrike" cap="none" normalizeH="0" baseline="0" dirty="0" smtClean="0">
                <a:ln>
                  <a:noFill/>
                </a:ln>
                <a:solidFill>
                  <a:schemeClr val="tx1"/>
                </a:solidFill>
                <a:effectLst/>
                <a:latin typeface="Arial" panose="020B0604020202020204" pitchFamily="34" charset="0"/>
              </a:rPr>
              <a:t> del </a:t>
            </a:r>
            <a:r>
              <a:rPr kumimoji="0" lang="en-US" altLang="en-US" sz="1600" b="0" i="0" u="none" strike="noStrike" cap="none" normalizeH="0" baseline="0" dirty="0" err="1" smtClean="0">
                <a:ln>
                  <a:noFill/>
                </a:ln>
                <a:solidFill>
                  <a:schemeClr val="tx1"/>
                </a:solidFill>
                <a:effectLst/>
                <a:latin typeface="Arial" panose="020B0604020202020204" pitchFamily="34" charset="0"/>
              </a:rPr>
              <a:t>programa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pero</a:t>
            </a:r>
            <a:r>
              <a:rPr kumimoji="0" lang="en-US" altLang="en-US" sz="1600" b="0" i="0" u="none" strike="noStrike" cap="none" normalizeH="0" baseline="0" dirty="0" smtClean="0">
                <a:ln>
                  <a:noFill/>
                </a:ln>
                <a:solidFill>
                  <a:schemeClr val="tx1"/>
                </a:solidFill>
                <a:effectLst/>
                <a:latin typeface="Arial" panose="020B0604020202020204" pitchFamily="34" charset="0"/>
              </a:rPr>
              <a:t>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administración</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esta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más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compleja</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propensa</a:t>
            </a:r>
            <a:r>
              <a:rPr kumimoji="0" lang="en-US" altLang="en-US" sz="1600" b="0" i="0" u="none" strike="noStrike" cap="none" normalizeH="0" baseline="0" dirty="0" smtClean="0">
                <a:ln>
                  <a:noFill/>
                </a:ln>
                <a:solidFill>
                  <a:schemeClr val="tx1"/>
                </a:solidFill>
                <a:effectLst/>
                <a:latin typeface="Arial" panose="020B0604020202020204" pitchFamily="34" charset="0"/>
              </a:rPr>
              <a:t> a </a:t>
            </a:r>
            <a:r>
              <a:rPr kumimoji="0" lang="en-US" altLang="en-US" sz="1600" b="0" i="0" u="none" strike="noStrike" cap="none" normalizeH="0" baseline="0" dirty="0" err="1" smtClean="0">
                <a:ln>
                  <a:noFill/>
                </a:ln>
                <a:solidFill>
                  <a:schemeClr val="tx1"/>
                </a:solidFill>
                <a:effectLst/>
                <a:latin typeface="Arial" panose="020B0604020202020204" pitchFamily="34" charset="0"/>
              </a:rPr>
              <a:t>errores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Desempeño</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Menor</a:t>
            </a:r>
            <a:r>
              <a:rPr kumimoji="0" lang="en-US" altLang="en-US" sz="1600" b="1" i="0" u="none" strike="noStrike" cap="none" normalizeH="0" baseline="0" dirty="0" smtClean="0">
                <a:ln>
                  <a:noFill/>
                </a:ln>
                <a:solidFill>
                  <a:schemeClr val="tx1"/>
                </a:solidFill>
                <a:effectLst/>
                <a:latin typeface="Arial" panose="020B0604020202020204" pitchFamily="34" charset="0"/>
              </a:rPr>
              <a:t> al de la Stack</a:t>
            </a:r>
            <a:r>
              <a:rPr kumimoji="0" lang="en-US" altLang="en-US" sz="1600" b="0" i="0" u="none" strike="noStrike" cap="none" normalizeH="0" baseline="0" dirty="0" smtClean="0">
                <a:ln>
                  <a:noFill/>
                </a:ln>
                <a:solidFill>
                  <a:schemeClr val="tx1"/>
                </a:solidFill>
                <a:effectLst/>
                <a:latin typeface="Arial" panose="020B0604020202020204" pitchFamily="34" charset="0"/>
              </a:rPr>
              <a:t>: La heap </a:t>
            </a:r>
            <a:r>
              <a:rPr kumimoji="0" lang="en-US" altLang="en-US" sz="1600" b="0" i="0" u="none" strike="noStrike" cap="none" normalizeH="0" baseline="0" dirty="0" err="1" smtClean="0">
                <a:ln>
                  <a:noFill/>
                </a:ln>
                <a:solidFill>
                  <a:schemeClr val="tx1"/>
                </a:solidFill>
                <a:effectLst/>
                <a:latin typeface="Arial" panose="020B0604020202020204" pitchFamily="34" charset="0"/>
              </a:rPr>
              <a:t>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más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lenta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porque</a:t>
            </a:r>
            <a:r>
              <a:rPr kumimoji="0" lang="en-US" altLang="en-US" sz="1600" b="0" i="0" u="none" strike="noStrike" cap="none" normalizeH="0" baseline="0" dirty="0" smtClean="0">
                <a:ln>
                  <a:noFill/>
                </a:ln>
                <a:solidFill>
                  <a:schemeClr val="tx1"/>
                </a:solidFill>
                <a:effectLst/>
                <a:latin typeface="Arial" panose="020B0604020202020204" pitchFamily="34" charset="0"/>
              </a:rPr>
              <a:t>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no </a:t>
            </a:r>
            <a:r>
              <a:rPr kumimoji="0" lang="en-US" altLang="en-US" sz="1600" b="0" i="0" u="none" strike="noStrike" cap="none" normalizeH="0" baseline="0" dirty="0" err="1" smtClean="0">
                <a:ln>
                  <a:noFill/>
                </a:ln>
                <a:solidFill>
                  <a:schemeClr val="tx1"/>
                </a:solidFill>
                <a:effectLst/>
                <a:latin typeface="Arial" panose="020B0604020202020204" pitchFamily="34" charset="0"/>
              </a:rPr>
              <a:t>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contigua</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puede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fragmentarse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si</a:t>
            </a:r>
            <a:r>
              <a:rPr kumimoji="0" lang="en-US" altLang="en-US" sz="1600" b="0" i="0" u="none" strike="noStrike" cap="none" normalizeH="0" baseline="0" dirty="0" smtClean="0">
                <a:ln>
                  <a:noFill/>
                </a:ln>
                <a:solidFill>
                  <a:schemeClr val="tx1"/>
                </a:solidFill>
                <a:effectLst/>
                <a:latin typeface="Arial" panose="020B0604020202020204" pitchFamily="34" charset="0"/>
              </a:rPr>
              <a:t> hay </a:t>
            </a:r>
            <a:r>
              <a:rPr kumimoji="0" lang="en-US" altLang="en-US" sz="1600" b="0" i="0" u="none" strike="noStrike" cap="none" normalizeH="0" baseline="0" dirty="0" err="1" smtClean="0">
                <a:ln>
                  <a:noFill/>
                </a:ln>
                <a:solidFill>
                  <a:schemeClr val="tx1"/>
                </a:solidFill>
                <a:effectLst/>
                <a:latin typeface="Arial" panose="020B0604020202020204" pitchFamily="34" charset="0"/>
              </a:rPr>
              <a:t>muchas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asignaciones</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liberaciones</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espacio</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Recolección</a:t>
            </a:r>
            <a:r>
              <a:rPr kumimoji="0" lang="en-US" altLang="en-US" sz="1600" b="1" i="0" u="none" strike="noStrike" cap="none" normalizeH="0" baseline="0" dirty="0" smtClean="0">
                <a:ln>
                  <a:noFill/>
                </a:ln>
                <a:solidFill>
                  <a:schemeClr val="tx1"/>
                </a:solidFill>
                <a:effectLst/>
                <a:latin typeface="Arial" panose="020B0604020202020204" pitchFamily="34" charset="0"/>
              </a:rPr>
              <a:t> de </a:t>
            </a:r>
            <a:r>
              <a:rPr kumimoji="0" lang="en-US" altLang="en-US" sz="1600" b="1" i="0" u="none" strike="noStrike" cap="none" normalizeH="0" baseline="0" dirty="0" err="1" smtClean="0">
                <a:ln>
                  <a:noFill/>
                </a:ln>
                <a:solidFill>
                  <a:schemeClr val="tx1"/>
                </a:solidFill>
                <a:effectLst/>
                <a:latin typeface="Arial" panose="020B0604020202020204" pitchFamily="34" charset="0"/>
              </a:rPr>
              <a:t>Basura</a:t>
            </a:r>
            <a:r>
              <a:rPr kumimoji="0" lang="en-US" altLang="en-US" sz="1600" b="1" i="0" u="none" strike="noStrike" cap="none" normalizeH="0" baseline="0" dirty="0" smtClean="0">
                <a:ln>
                  <a:noFill/>
                </a:ln>
                <a:solidFill>
                  <a:schemeClr val="tx1"/>
                </a:solidFill>
                <a:effectLst/>
                <a:latin typeface="Arial" panose="020B0604020202020204" pitchFamily="34" charset="0"/>
              </a:rPr>
              <a:t> (Garbage Collection)</a:t>
            </a:r>
            <a:r>
              <a:rPr kumimoji="0" lang="en-US" altLang="en-US" sz="1600" b="0" i="0" u="none" strike="noStrike" cap="none" normalizeH="0" baseline="0" dirty="0" smtClean="0">
                <a:ln>
                  <a:noFill/>
                </a:ln>
                <a:solidFill>
                  <a:schemeClr val="tx1"/>
                </a:solidFill>
                <a:effectLst/>
                <a:latin typeface="Arial" panose="020B0604020202020204" pitchFamily="34" charset="0"/>
              </a:rPr>
              <a:t>: En </a:t>
            </a:r>
            <a:r>
              <a:rPr kumimoji="0" lang="en-US" altLang="en-US" sz="1600" b="0" i="0" u="none" strike="noStrike" cap="none" normalizeH="0" baseline="0" dirty="0" err="1" smtClean="0">
                <a:ln>
                  <a:noFill/>
                </a:ln>
                <a:solidFill>
                  <a:schemeClr val="tx1"/>
                </a:solidFill>
                <a:effectLst/>
                <a:latin typeface="Arial" panose="020B0604020202020204" pitchFamily="34" charset="0"/>
              </a:rPr>
              <a:t>lenguajes</a:t>
            </a:r>
            <a:r>
              <a:rPr kumimoji="0" lang="en-US" altLang="en-US" sz="1600" b="0" i="0" u="none" strike="noStrike" cap="none" normalizeH="0" baseline="0" dirty="0" smtClean="0">
                <a:ln>
                  <a:noFill/>
                </a:ln>
                <a:solidFill>
                  <a:schemeClr val="tx1"/>
                </a:solidFill>
                <a:effectLst/>
                <a:latin typeface="Arial" panose="020B0604020202020204" pitchFamily="34" charset="0"/>
              </a:rPr>
              <a:t> como C# y Java,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recolector</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basura</a:t>
            </a:r>
            <a:r>
              <a:rPr kumimoji="0" lang="en-US" altLang="en-US" sz="1600" b="0" i="0" u="none" strike="noStrike" cap="none" normalizeH="0" baseline="0" dirty="0" smtClean="0">
                <a:ln>
                  <a:noFill/>
                </a:ln>
                <a:solidFill>
                  <a:schemeClr val="tx1"/>
                </a:solidFill>
                <a:effectLst/>
                <a:latin typeface="Arial" panose="020B0604020202020204" pitchFamily="34" charset="0"/>
              </a:rPr>
              <a:t> (GC)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encarga</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liberar</a:t>
            </a:r>
            <a:r>
              <a:rPr kumimoji="0" lang="en-US" altLang="en-US" sz="1600" b="0" i="0" u="none" strike="noStrike" cap="none" normalizeH="0" baseline="0" dirty="0" smtClean="0">
                <a:ln>
                  <a:noFill/>
                </a:ln>
                <a:solidFill>
                  <a:schemeClr val="tx1"/>
                </a:solidFill>
                <a:effectLst/>
                <a:latin typeface="Arial" panose="020B0604020202020204" pitchFamily="34" charset="0"/>
              </a:rPr>
              <a:t>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ya</a:t>
            </a:r>
            <a:r>
              <a:rPr kumimoji="0" lang="en-US" altLang="en-US" sz="1600" b="0" i="0" u="none" strike="noStrike" cap="none" normalizeH="0" baseline="0" dirty="0" smtClean="0">
                <a:ln>
                  <a:noFill/>
                </a:ln>
                <a:solidFill>
                  <a:schemeClr val="tx1"/>
                </a:solidFill>
                <a:effectLst/>
                <a:latin typeface="Arial" panose="020B0604020202020204" pitchFamily="34" charset="0"/>
              </a:rPr>
              <a:t> no se usa.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095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98444" y="434147"/>
            <a:ext cx="4475922" cy="453749"/>
          </a:xfrm>
        </p:spPr>
        <p:txBody>
          <a:bodyPr>
            <a:normAutofit lnSpcReduction="10000"/>
          </a:bodyPr>
          <a:lstStyle/>
          <a:p>
            <a:pPr marL="0" indent="0">
              <a:buNone/>
            </a:pPr>
            <a:r>
              <a:rPr lang="es-MX" b="1" dirty="0" smtClean="0"/>
              <a:t>Ejemplo de Uso de la </a:t>
            </a:r>
            <a:r>
              <a:rPr lang="es-MX" b="1" dirty="0" err="1" smtClean="0"/>
              <a:t>Heap</a:t>
            </a:r>
            <a:endParaRPr lang="en-US" b="1" dirty="0"/>
          </a:p>
        </p:txBody>
      </p:sp>
      <p:sp>
        <p:nvSpPr>
          <p:cNvPr id="5" name="Rectángulo 4"/>
          <p:cNvSpPr/>
          <p:nvPr/>
        </p:nvSpPr>
        <p:spPr>
          <a:xfrm>
            <a:off x="798444" y="841269"/>
            <a:ext cx="8623852" cy="400110"/>
          </a:xfrm>
          <a:prstGeom prst="rect">
            <a:avLst/>
          </a:prstGeom>
        </p:spPr>
        <p:txBody>
          <a:bodyPr wrap="square">
            <a:spAutoFit/>
          </a:bodyPr>
          <a:lstStyle/>
          <a:p>
            <a:pPr lvl="0" eaLnBrk="0" fontAlgn="base" hangingPunct="0">
              <a:spcBef>
                <a:spcPct val="0"/>
              </a:spcBef>
              <a:spcAft>
                <a:spcPct val="0"/>
              </a:spcAft>
            </a:pPr>
            <a:r>
              <a:rPr lang="en-US" altLang="en-US" sz="2000" dirty="0">
                <a:latin typeface="Arial" panose="020B0604020202020204" pitchFamily="34" charset="0"/>
              </a:rPr>
              <a:t>En C#, </a:t>
            </a:r>
            <a:r>
              <a:rPr lang="en-US" altLang="en-US" sz="2000" dirty="0" err="1">
                <a:latin typeface="Arial" panose="020B0604020202020204" pitchFamily="34" charset="0"/>
              </a:rPr>
              <a:t>cuando</a:t>
            </a:r>
            <a:r>
              <a:rPr lang="en-US" altLang="en-US" sz="2000" dirty="0">
                <a:latin typeface="Arial" panose="020B0604020202020204" pitchFamily="34" charset="0"/>
              </a:rPr>
              <a:t> </a:t>
            </a:r>
            <a:r>
              <a:rPr lang="en-US" altLang="en-US" sz="2000" dirty="0" err="1">
                <a:latin typeface="Arial" panose="020B0604020202020204" pitchFamily="34" charset="0"/>
              </a:rPr>
              <a:t>creamos</a:t>
            </a:r>
            <a:r>
              <a:rPr lang="en-US" altLang="en-US" sz="2000" dirty="0">
                <a:latin typeface="Arial" panose="020B0604020202020204" pitchFamily="34" charset="0"/>
              </a:rPr>
              <a:t> un </a:t>
            </a:r>
            <a:r>
              <a:rPr lang="en-US" altLang="en-US" sz="2000" dirty="0" err="1">
                <a:latin typeface="Arial" panose="020B0604020202020204" pitchFamily="34" charset="0"/>
              </a:rPr>
              <a:t>objeto</a:t>
            </a:r>
            <a:r>
              <a:rPr lang="en-US" altLang="en-US" sz="2000" dirty="0">
                <a:latin typeface="Arial" panose="020B0604020202020204" pitchFamily="34" charset="0"/>
              </a:rPr>
              <a:t> </a:t>
            </a:r>
            <a:r>
              <a:rPr lang="en-US" altLang="en-US" sz="2000" dirty="0" err="1">
                <a:latin typeface="Arial" panose="020B0604020202020204" pitchFamily="34" charset="0"/>
              </a:rPr>
              <a:t>usando</a:t>
            </a:r>
            <a:r>
              <a:rPr lang="en-US" altLang="en-US" sz="2000" dirty="0">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a:rPr>
              <a:t>new</a:t>
            </a:r>
            <a:r>
              <a:rPr kumimoji="0" lang="en-US" altLang="en-US" sz="2000" b="0" i="0" u="none" strike="noStrike" cap="none" normalizeH="0" baseline="0" dirty="0" smtClean="0">
                <a:ln>
                  <a:noFill/>
                </a:ln>
                <a:solidFill>
                  <a:schemeClr val="tx1"/>
                </a:solidFill>
                <a:effectLst/>
              </a:rPr>
              <a:t>, se </a:t>
            </a:r>
            <a:r>
              <a:rPr kumimoji="0" lang="en-US" altLang="en-US" sz="2000" b="0" i="0" u="none" strike="noStrike" cap="none" normalizeH="0" baseline="0" dirty="0" err="1" smtClean="0">
                <a:ln>
                  <a:noFill/>
                </a:ln>
                <a:solidFill>
                  <a:schemeClr val="tx1"/>
                </a:solidFill>
                <a:effectLst/>
              </a:rPr>
              <a:t>asigna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espacio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heap: </a:t>
            </a:r>
            <a:endParaRPr lang="en-US" altLang="en-US" sz="2000" dirty="0">
              <a:latin typeface="Arial" panose="020B0604020202020204" pitchFamily="34" charset="0"/>
            </a:endParaRPr>
          </a:p>
        </p:txBody>
      </p:sp>
      <p:pic>
        <p:nvPicPr>
          <p:cNvPr id="6" name="Imagen 5"/>
          <p:cNvPicPr>
            <a:picLocks noChangeAspect="1"/>
          </p:cNvPicPr>
          <p:nvPr/>
        </p:nvPicPr>
        <p:blipFill>
          <a:blip r:embed="rId2"/>
          <a:stretch>
            <a:fillRect/>
          </a:stretch>
        </p:blipFill>
        <p:spPr>
          <a:xfrm>
            <a:off x="6033053" y="1241379"/>
            <a:ext cx="3495260" cy="1845811"/>
          </a:xfrm>
          <a:prstGeom prst="rect">
            <a:avLst/>
          </a:prstGeom>
        </p:spPr>
      </p:pic>
      <p:sp>
        <p:nvSpPr>
          <p:cNvPr id="7" name="Rectangle 2"/>
          <p:cNvSpPr>
            <a:spLocks noChangeArrowheads="1"/>
          </p:cNvSpPr>
          <p:nvPr/>
        </p:nvSpPr>
        <p:spPr bwMode="auto">
          <a:xfrm>
            <a:off x="1417982" y="1295018"/>
            <a:ext cx="4465983"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rPr>
              <a:t>En </a:t>
            </a:r>
            <a:r>
              <a:rPr kumimoji="0" lang="en-US" altLang="en-US" sz="1400" b="1" i="0" u="none" strike="noStrike" cap="none" normalizeH="0" baseline="0" dirty="0" err="1" smtClean="0">
                <a:ln>
                  <a:noFill/>
                </a:ln>
                <a:solidFill>
                  <a:schemeClr val="tx1"/>
                </a:solidFill>
                <a:effectLst/>
                <a:latin typeface="Arial" panose="020B0604020202020204" pitchFamily="34" charset="0"/>
              </a:rPr>
              <a:t>este</a:t>
            </a:r>
            <a:r>
              <a:rPr kumimoji="0" lang="en-US" altLang="en-US" sz="1400" b="1" i="0" u="none" strike="noStrike" cap="none" normalizeH="0" baseline="0" dirty="0" smtClean="0">
                <a:ln>
                  <a:noFill/>
                </a:ln>
                <a:solidFill>
                  <a:schemeClr val="tx1"/>
                </a:solidFill>
                <a:effectLst/>
                <a:latin typeface="Arial" panose="020B0604020202020204" pitchFamily="34" charset="0"/>
              </a:rPr>
              <a:t> </a:t>
            </a:r>
            <a:r>
              <a:rPr kumimoji="0" lang="en-US" altLang="en-US" sz="1400" b="1" i="0" u="none" strike="noStrike" cap="none" normalizeH="0" baseline="0" dirty="0" err="1" smtClean="0">
                <a:ln>
                  <a:noFill/>
                </a:ln>
                <a:solidFill>
                  <a:schemeClr val="tx1"/>
                </a:solidFill>
                <a:effectLst/>
                <a:latin typeface="Arial" panose="020B0604020202020204" pitchFamily="34" charset="0"/>
              </a:rPr>
              <a:t>ejemplo</a:t>
            </a:r>
            <a:r>
              <a:rPr kumimoji="0" lang="en-US" altLang="en-US" sz="1400" b="1"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La </a:t>
            </a:r>
            <a:r>
              <a:rPr kumimoji="0" lang="en-US" altLang="en-US" sz="1400" b="0" i="0" u="none" strike="noStrike" cap="none" normalizeH="0" baseline="0" dirty="0" err="1" smtClean="0">
                <a:ln>
                  <a:noFill/>
                </a:ln>
                <a:solidFill>
                  <a:schemeClr val="tx1"/>
                </a:solidFill>
                <a:effectLst/>
                <a:latin typeface="Arial" panose="020B0604020202020204" pitchFamily="34" charset="0"/>
              </a:rPr>
              <a:t>referencia</a:t>
            </a:r>
            <a:r>
              <a:rPr kumimoji="0" lang="en-US" altLang="en-US" sz="1400" b="0" i="0" u="none" strike="noStrike" cap="none" normalizeH="0" baseline="0" dirty="0" smtClean="0">
                <a:ln>
                  <a:noFill/>
                </a:ln>
                <a:solidFill>
                  <a:schemeClr val="tx1"/>
                </a:solidFill>
                <a:effectLst/>
                <a:latin typeface="Arial" panose="020B0604020202020204" pitchFamily="34" charset="0"/>
              </a:rPr>
              <a:t> </a:t>
            </a:r>
            <a:r>
              <a:rPr kumimoji="0" lang="en-US" altLang="en-US" sz="1400" b="0" i="0" u="none" strike="noStrike" cap="none" normalizeH="0" baseline="0" dirty="0" smtClean="0">
                <a:ln>
                  <a:noFill/>
                </a:ln>
                <a:solidFill>
                  <a:schemeClr val="tx1"/>
                </a:solidFill>
                <a:effectLst/>
                <a:latin typeface="Arial Unicode MS"/>
              </a:rPr>
              <a:t>persona</a:t>
            </a:r>
            <a:r>
              <a:rPr kumimoji="0" lang="en-US" altLang="en-US" sz="1400" b="0" i="0" u="none" strike="noStrike" cap="none" normalizeH="0" baseline="0" dirty="0" smtClean="0">
                <a:ln>
                  <a:noFill/>
                </a:ln>
                <a:solidFill>
                  <a:schemeClr val="tx1"/>
                </a:solidFill>
                <a:effectLst/>
              </a:rPr>
              <a:t> se </a:t>
            </a:r>
            <a:r>
              <a:rPr kumimoji="0" lang="en-US" altLang="en-US" sz="1400" b="0" i="0" u="none" strike="noStrike" cap="none" normalizeH="0" baseline="0" dirty="0" err="1" smtClean="0">
                <a:ln>
                  <a:noFill/>
                </a:ln>
                <a:solidFill>
                  <a:schemeClr val="tx1"/>
                </a:solidFill>
                <a:effectLst/>
              </a:rPr>
              <a:t>almacena</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en</a:t>
            </a:r>
            <a:r>
              <a:rPr kumimoji="0" lang="en-US" altLang="en-US" sz="1400" b="0" i="0" u="none" strike="noStrike" cap="none" normalizeH="0" baseline="0" dirty="0" smtClean="0">
                <a:ln>
                  <a:noFill/>
                </a:ln>
                <a:solidFill>
                  <a:schemeClr val="tx1"/>
                </a:solidFill>
                <a:effectLst/>
              </a:rPr>
              <a:t> la stack.</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El </a:t>
            </a:r>
            <a:r>
              <a:rPr kumimoji="0" lang="en-US" altLang="en-US" sz="1400" b="0" i="0" u="none" strike="noStrike" cap="none" normalizeH="0" baseline="0" dirty="0" err="1" smtClean="0">
                <a:ln>
                  <a:noFill/>
                </a:ln>
                <a:solidFill>
                  <a:schemeClr val="tx1"/>
                </a:solidFill>
                <a:effectLst/>
                <a:latin typeface="Arial" panose="020B0604020202020204" pitchFamily="34" charset="0"/>
              </a:rPr>
              <a:t>objeto</a:t>
            </a:r>
            <a:r>
              <a:rPr kumimoji="0" lang="en-US" altLang="en-US" sz="1400" b="0" i="0" u="none" strike="noStrike" cap="none" normalizeH="0" baseline="0" dirty="0" smtClean="0">
                <a:ln>
                  <a:noFill/>
                </a:ln>
                <a:solidFill>
                  <a:schemeClr val="tx1"/>
                </a:solidFill>
                <a:effectLst/>
                <a:latin typeface="Arial" panose="020B0604020202020204" pitchFamily="34" charset="0"/>
              </a:rPr>
              <a:t> </a:t>
            </a:r>
            <a:r>
              <a:rPr kumimoji="0" lang="en-US" altLang="en-US" sz="1400" b="0" i="0" u="none" strike="noStrike" cap="none" normalizeH="0" baseline="0" dirty="0" smtClean="0">
                <a:ln>
                  <a:noFill/>
                </a:ln>
                <a:solidFill>
                  <a:schemeClr val="tx1"/>
                </a:solidFill>
                <a:effectLst/>
                <a:latin typeface="Arial Unicode MS"/>
              </a:rPr>
              <a:t>Persona</a:t>
            </a:r>
            <a:r>
              <a:rPr kumimoji="0" lang="en-US" altLang="en-US" sz="1400" b="0" i="0" u="none" strike="noStrike" cap="none" normalizeH="0" baseline="0" dirty="0" smtClean="0">
                <a:ln>
                  <a:noFill/>
                </a:ln>
                <a:solidFill>
                  <a:schemeClr val="tx1"/>
                </a:solidFill>
                <a:effectLst/>
              </a:rPr>
              <a:t> real, con </a:t>
            </a:r>
            <a:r>
              <a:rPr kumimoji="0" lang="en-US" altLang="en-US" sz="1400" b="0" i="0" u="none" strike="noStrike" cap="none" normalizeH="0" baseline="0" dirty="0" err="1" smtClean="0">
                <a:ln>
                  <a:noFill/>
                </a:ln>
                <a:solidFill>
                  <a:schemeClr val="tx1"/>
                </a:solidFill>
                <a:effectLst/>
              </a:rPr>
              <a:t>su</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propiedad</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latin typeface="Arial Unicode MS"/>
              </a:rPr>
              <a:t>Nombre</a:t>
            </a:r>
            <a:r>
              <a:rPr kumimoji="0" lang="en-US" altLang="en-US" sz="1400" b="0" i="0" u="none" strike="noStrike" cap="none" normalizeH="0" baseline="0" dirty="0" smtClean="0">
                <a:ln>
                  <a:noFill/>
                </a:ln>
                <a:solidFill>
                  <a:schemeClr val="tx1"/>
                </a:solidFill>
                <a:effectLst/>
              </a:rPr>
              <a:t>, se </a:t>
            </a:r>
            <a:r>
              <a:rPr kumimoji="0" lang="en-US" altLang="en-US" sz="1400" b="0" i="0" u="none" strike="noStrike" cap="none" normalizeH="0" baseline="0" dirty="0" err="1" smtClean="0">
                <a:ln>
                  <a:noFill/>
                </a:ln>
                <a:solidFill>
                  <a:schemeClr val="tx1"/>
                </a:solidFill>
                <a:effectLst/>
              </a:rPr>
              <a:t>asigna</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en</a:t>
            </a:r>
            <a:r>
              <a:rPr kumimoji="0" lang="en-US" altLang="en-US" sz="1400" b="0" i="0" u="none" strike="noStrike" cap="none" normalizeH="0" baseline="0" dirty="0" smtClean="0">
                <a:ln>
                  <a:noFill/>
                </a:ln>
                <a:solidFill>
                  <a:schemeClr val="tx1"/>
                </a:solidFill>
                <a:effectLst/>
              </a:rPr>
              <a:t> la heap.</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Arial" panose="020B0604020202020204" pitchFamily="34" charset="0"/>
              </a:rPr>
              <a:t>Cuando</a:t>
            </a:r>
            <a:r>
              <a:rPr kumimoji="0" lang="en-US" altLang="en-US" sz="1400" b="0" i="0" u="none" strike="noStrike" cap="none" normalizeH="0" baseline="0" dirty="0" smtClean="0">
                <a:ln>
                  <a:noFill/>
                </a:ln>
                <a:solidFill>
                  <a:schemeClr val="tx1"/>
                </a:solidFill>
                <a:effectLst/>
                <a:latin typeface="Arial" panose="020B0604020202020204" pitchFamily="34" charset="0"/>
              </a:rPr>
              <a:t> </a:t>
            </a:r>
            <a:r>
              <a:rPr kumimoji="0" lang="en-US" altLang="en-US" sz="1400" b="0" i="0" u="none" strike="noStrike" cap="none" normalizeH="0" baseline="0" dirty="0" smtClean="0">
                <a:ln>
                  <a:noFill/>
                </a:ln>
                <a:solidFill>
                  <a:schemeClr val="tx1"/>
                </a:solidFill>
                <a:effectLst/>
                <a:latin typeface="Arial Unicode MS"/>
              </a:rPr>
              <a:t>persona</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ya</a:t>
            </a:r>
            <a:r>
              <a:rPr kumimoji="0" lang="en-US" altLang="en-US" sz="1400" b="0" i="0" u="none" strike="noStrike" cap="none" normalizeH="0" baseline="0" dirty="0" smtClean="0">
                <a:ln>
                  <a:noFill/>
                </a:ln>
                <a:solidFill>
                  <a:schemeClr val="tx1"/>
                </a:solidFill>
                <a:effectLst/>
              </a:rPr>
              <a:t> no </a:t>
            </a:r>
            <a:r>
              <a:rPr kumimoji="0" lang="en-US" altLang="en-US" sz="1400" b="0" i="0" u="none" strike="noStrike" cap="none" normalizeH="0" baseline="0" dirty="0" err="1" smtClean="0">
                <a:ln>
                  <a:noFill/>
                </a:ln>
                <a:solidFill>
                  <a:schemeClr val="tx1"/>
                </a:solidFill>
                <a:effectLst/>
              </a:rPr>
              <a:t>es</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accesible</a:t>
            </a:r>
            <a:r>
              <a:rPr kumimoji="0" lang="en-US" altLang="en-US" sz="1400" b="0" i="0" u="none" strike="noStrike" cap="none" normalizeH="0" baseline="0" dirty="0" smtClean="0">
                <a:ln>
                  <a:noFill/>
                </a:ln>
                <a:solidFill>
                  <a:schemeClr val="tx1"/>
                </a:solidFill>
                <a:effectLst/>
              </a:rPr>
              <a:t>, el Garbage Collector (GC) </a:t>
            </a:r>
            <a:r>
              <a:rPr kumimoji="0" lang="en-US" altLang="en-US" sz="1400" b="0" i="0" u="none" strike="noStrike" cap="none" normalizeH="0" baseline="0" dirty="0" err="1" smtClean="0">
                <a:ln>
                  <a:noFill/>
                </a:ln>
                <a:solidFill>
                  <a:schemeClr val="tx1"/>
                </a:solidFill>
                <a:effectLst/>
              </a:rPr>
              <a:t>eventualmente</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liberará</a:t>
            </a:r>
            <a:r>
              <a:rPr kumimoji="0" lang="en-US" altLang="en-US" sz="1400" b="0" i="0" u="none" strike="noStrike" cap="none" normalizeH="0" baseline="0" dirty="0" smtClean="0">
                <a:ln>
                  <a:noFill/>
                </a:ln>
                <a:solidFill>
                  <a:schemeClr val="tx1"/>
                </a:solidFill>
                <a:effectLst/>
              </a:rPr>
              <a:t> la </a:t>
            </a:r>
            <a:r>
              <a:rPr kumimoji="0" lang="en-US" altLang="en-US" sz="1400" b="0" i="0" u="none" strike="noStrike" cap="none" normalizeH="0" baseline="0" dirty="0" err="1" smtClean="0">
                <a:ln>
                  <a:noFill/>
                </a:ln>
                <a:solidFill>
                  <a:schemeClr val="tx1"/>
                </a:solidFill>
                <a:effectLst/>
              </a:rPr>
              <a:t>memoria</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err="1" smtClean="0">
                <a:ln>
                  <a:noFill/>
                </a:ln>
                <a:solidFill>
                  <a:schemeClr val="tx1"/>
                </a:solidFill>
                <a:effectLst/>
              </a:rPr>
              <a:t>en</a:t>
            </a:r>
            <a:r>
              <a:rPr kumimoji="0" lang="en-US" altLang="en-US" sz="1400" b="0" i="0" u="none" strike="noStrike" cap="none" normalizeH="0" baseline="0" dirty="0" smtClean="0">
                <a:ln>
                  <a:noFill/>
                </a:ln>
                <a:solidFill>
                  <a:schemeClr val="tx1"/>
                </a:solidFill>
                <a:effectLst/>
              </a:rPr>
              <a:t> la heap que </a:t>
            </a:r>
            <a:r>
              <a:rPr kumimoji="0" lang="en-US" altLang="en-US" sz="1400" b="0" i="0" u="none" strike="noStrike" cap="none" normalizeH="0" baseline="0" dirty="0" err="1" smtClean="0">
                <a:ln>
                  <a:noFill/>
                </a:ln>
                <a:solidFill>
                  <a:schemeClr val="tx1"/>
                </a:solidFill>
                <a:effectLst/>
              </a:rPr>
              <a:t>ocupaba</a:t>
            </a:r>
            <a:r>
              <a:rPr kumimoji="0" lang="en-US" altLang="en-US" sz="1400" b="0" i="0" u="none" strike="noStrike" cap="none" normalizeH="0" baseline="0" dirty="0" smtClean="0">
                <a:ln>
                  <a:noFill/>
                </a:ln>
                <a:solidFill>
                  <a:schemeClr val="tx1"/>
                </a:solidFill>
                <a:effectLst/>
              </a:rPr>
              <a:t> el </a:t>
            </a:r>
            <a:r>
              <a:rPr kumimoji="0" lang="en-US" altLang="en-US" sz="1400" b="0" i="0" u="none" strike="noStrike" cap="none" normalizeH="0" baseline="0" dirty="0" err="1" smtClean="0">
                <a:ln>
                  <a:noFill/>
                </a:ln>
                <a:solidFill>
                  <a:schemeClr val="tx1"/>
                </a:solidFill>
                <a:effectLst/>
              </a:rPr>
              <a:t>objeto</a:t>
            </a:r>
            <a:r>
              <a:rPr kumimoji="0" lang="en-US" altLang="en-US" sz="1400" b="0" i="0" u="none" strike="noStrike" cap="none" normalizeH="0" baseline="0" dirty="0" smtClean="0">
                <a:ln>
                  <a:noFill/>
                </a:ln>
                <a:solidFill>
                  <a:schemeClr val="tx1"/>
                </a:solidFill>
                <a:effectLst/>
              </a:rPr>
              <a:t> </a:t>
            </a:r>
            <a:r>
              <a:rPr kumimoji="0" lang="en-US" altLang="en-US" sz="1400" b="0" i="0" u="none" strike="noStrike" cap="none" normalizeH="0" baseline="0" dirty="0" smtClean="0">
                <a:ln>
                  <a:noFill/>
                </a:ln>
                <a:solidFill>
                  <a:schemeClr val="tx1"/>
                </a:solidFill>
                <a:effectLst/>
                <a:latin typeface="Arial Unicode MS"/>
              </a:rPr>
              <a:t>Persona</a:t>
            </a:r>
            <a:r>
              <a:rPr kumimoji="0" lang="en-US" altLang="en-US" sz="1400" b="0" i="0" u="none" strike="noStrike" cap="none" normalizeH="0" baseline="0" dirty="0" smtClean="0">
                <a:ln>
                  <a:noFill/>
                </a:ln>
                <a:solidFill>
                  <a:schemeClr val="tx1"/>
                </a:solidFill>
                <a:effectLst/>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pic>
        <p:nvPicPr>
          <p:cNvPr id="8" name="Imagen 7"/>
          <p:cNvPicPr>
            <a:picLocks noChangeAspect="1"/>
          </p:cNvPicPr>
          <p:nvPr/>
        </p:nvPicPr>
        <p:blipFill>
          <a:blip r:embed="rId3"/>
          <a:stretch>
            <a:fillRect/>
          </a:stretch>
        </p:blipFill>
        <p:spPr>
          <a:xfrm>
            <a:off x="2501124" y="3263762"/>
            <a:ext cx="6182588" cy="3172268"/>
          </a:xfrm>
          <a:prstGeom prst="rect">
            <a:avLst/>
          </a:prstGeom>
        </p:spPr>
      </p:pic>
    </p:spTree>
    <p:extLst>
      <p:ext uri="{BB962C8B-B14F-4D97-AF65-F5344CB8AC3E}">
        <p14:creationId xmlns:p14="http://schemas.microsoft.com/office/powerpoint/2010/main" val="1321367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1640</Words>
  <Application>Microsoft Office PowerPoint</Application>
  <PresentationFormat>Panorámica</PresentationFormat>
  <Paragraphs>87</Paragraphs>
  <Slides>16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Arial Unicode MS</vt:lpstr>
      <vt:lpstr>Calibri</vt:lpstr>
      <vt:lpstr>Calibri Light</vt:lpstr>
      <vt:lpstr>Tema de Office</vt:lpstr>
      <vt:lpstr>Estructura general de un programa de C#</vt:lpstr>
      <vt:lpstr>Presentación de PowerPoint</vt:lpstr>
      <vt:lpstr>Estructura Básica de un Programa en .NET</vt:lpstr>
      <vt:lpstr>Presentación de PowerPoint</vt:lpstr>
      <vt:lpstr>Memoria STACK y HEAP</vt:lpstr>
      <vt:lpstr>Presentación de PowerPoint</vt:lpstr>
      <vt:lpstr>Presentación de PowerPoint</vt:lpstr>
      <vt:lpstr>Presentación de PowerPoint</vt:lpstr>
      <vt:lpstr>Presentación de PowerPoint</vt:lpstr>
      <vt:lpstr>Presentación de PowerPoint</vt:lpstr>
      <vt:lpstr>Tiempo de Compilación - Ejecución</vt:lpstr>
      <vt:lpstr>Presentación de PowerPoint</vt:lpstr>
      <vt:lpstr>Presentación de PowerPoint</vt:lpstr>
      <vt:lpstr>Tipos de Datos en .NET</vt:lpstr>
      <vt:lpstr>Tipos de Referencia Los tipos de referencia almacenan una referencia a la ubicación de los datos en la memoria heap.</vt:lpstr>
      <vt:lpstr>Ejemplo Comparativo Considera el siguiente ejemplo en C# para mostrar la diferencia entre stack y heap: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general de un programa de C#</dc:title>
  <dc:creator>gabriel</dc:creator>
  <cp:lastModifiedBy>gabriel</cp:lastModifiedBy>
  <cp:revision>12</cp:revision>
  <dcterms:created xsi:type="dcterms:W3CDTF">2024-11-08T13:29:51Z</dcterms:created>
  <dcterms:modified xsi:type="dcterms:W3CDTF">2024-12-03T00:51:41Z</dcterms:modified>
</cp:coreProperties>
</file>