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2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9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BBBA-9A7F-46D8-819E-CDF2CD4B084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1C61-BF9C-4512-AB7E-23AE0B87E7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0018" y="2093843"/>
            <a:ext cx="8905460" cy="1906450"/>
          </a:xfrm>
        </p:spPr>
        <p:txBody>
          <a:bodyPr/>
          <a:lstStyle/>
          <a:p>
            <a:r>
              <a:rPr lang="es-PE" b="1" dirty="0" smtClean="0"/>
              <a:t>PROGRAMACION ORIENTADA A OBJETOS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224" y="247719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8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4152"/>
            <a:ext cx="10515600" cy="628788"/>
          </a:xfrm>
        </p:spPr>
        <p:txBody>
          <a:bodyPr>
            <a:normAutofit/>
          </a:bodyPr>
          <a:lstStyle/>
          <a:p>
            <a:r>
              <a:rPr lang="es-PE" sz="3600" b="1" dirty="0" smtClean="0"/>
              <a:t>Ejercicio2a</a:t>
            </a:r>
            <a:endParaRPr lang="en-US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90000"/>
            <a:ext cx="1029362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clase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Pelicula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los siguientes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atributos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privados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(string):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único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película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(string):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título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película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(string):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director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película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película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minutos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atributo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asegurando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código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título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vacíos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mayor a cero.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devuelva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información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película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formato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«La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película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{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Título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},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dirigida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{Director},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duración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{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Duración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minutos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.»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Pelicula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personalizados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película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pantalla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cuál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las dos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películas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31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1877" y="506801"/>
            <a:ext cx="10870925" cy="511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000" b="1" dirty="0"/>
              <a:t>Ejercicio3:</a:t>
            </a:r>
            <a:endParaRPr lang="en-US" sz="2000" b="1" dirty="0"/>
          </a:p>
          <a:p>
            <a:pPr marL="0" indent="0">
              <a:buNone/>
            </a:pPr>
            <a:r>
              <a:rPr lang="es-PE" sz="2000" dirty="0"/>
              <a:t>Realizar una clase llamada </a:t>
            </a:r>
            <a:r>
              <a:rPr lang="es-PE" sz="2000" b="1" dirty="0" err="1"/>
              <a:t>Raices</a:t>
            </a:r>
            <a:r>
              <a:rPr lang="es-PE" sz="2000" dirty="0"/>
              <a:t>, donde representaremos los valores de una ecuación de 2º grado. Tendremos los 3 coeficientes como atributos, llamémosles a, </a:t>
            </a:r>
            <a:r>
              <a:rPr lang="es-PE" sz="2000" dirty="0" err="1" smtClean="0"/>
              <a:t>bb</a:t>
            </a:r>
            <a:r>
              <a:rPr lang="es-PE" sz="2000" dirty="0" smtClean="0"/>
              <a:t> </a:t>
            </a:r>
            <a:r>
              <a:rPr lang="es-PE" sz="2000" dirty="0"/>
              <a:t>y </a:t>
            </a:r>
            <a:r>
              <a:rPr lang="es-PE" sz="2000" dirty="0" err="1" smtClean="0"/>
              <a:t>cc.</a:t>
            </a:r>
            <a:endParaRPr lang="en-US" sz="2000" dirty="0"/>
          </a:p>
          <a:p>
            <a:pPr marL="0" indent="0">
              <a:buNone/>
            </a:pPr>
            <a:r>
              <a:rPr lang="es-PE" sz="2000" dirty="0" smtClean="0"/>
              <a:t>Las </a:t>
            </a:r>
            <a:r>
              <a:rPr lang="es-PE" sz="2000" dirty="0"/>
              <a:t>operaciones que se podrán hacer son las </a:t>
            </a:r>
            <a:r>
              <a:rPr lang="es-PE" sz="2000" dirty="0" smtClean="0"/>
              <a:t>siguientes(métodos Privados):</a:t>
            </a:r>
            <a:endParaRPr lang="en-US" sz="2000" dirty="0"/>
          </a:p>
          <a:p>
            <a:r>
              <a:rPr lang="es-PE" sz="2000" b="1" dirty="0" err="1"/>
              <a:t>obtenerRaices</a:t>
            </a:r>
            <a:r>
              <a:rPr lang="es-PE" sz="2000" dirty="0"/>
              <a:t>(): imprime las 2 posibles soluciones</a:t>
            </a:r>
            <a:endParaRPr lang="en-US" sz="2000" dirty="0"/>
          </a:p>
          <a:p>
            <a:r>
              <a:rPr lang="es-PE" sz="2000" b="1" dirty="0" err="1"/>
              <a:t>obtenerRaiz</a:t>
            </a:r>
            <a:r>
              <a:rPr lang="es-PE" sz="2000" dirty="0"/>
              <a:t>(): imprime única raíz, que será cuando solo tenga una solución posible.</a:t>
            </a:r>
            <a:endParaRPr lang="en-US" sz="2000" dirty="0"/>
          </a:p>
          <a:p>
            <a:r>
              <a:rPr lang="es-PE" sz="2000" b="1" dirty="0" err="1"/>
              <a:t>getDiscriminante</a:t>
            </a:r>
            <a:r>
              <a:rPr lang="es-PE" sz="2000" dirty="0"/>
              <a:t>(): devuelve el valor del discriminante (</a:t>
            </a:r>
            <a:r>
              <a:rPr lang="es-PE" sz="2000" dirty="0" err="1"/>
              <a:t>double</a:t>
            </a:r>
            <a:r>
              <a:rPr lang="es-PE" sz="2000" dirty="0"/>
              <a:t>), </a:t>
            </a:r>
            <a:endParaRPr lang="es-PE" sz="2000" dirty="0" smtClean="0"/>
          </a:p>
          <a:p>
            <a:pPr marL="0" indent="0">
              <a:buNone/>
            </a:pPr>
            <a:r>
              <a:rPr lang="es-PE" sz="2000" i="1" dirty="0" smtClean="0"/>
              <a:t>el discriminante</a:t>
            </a:r>
            <a:r>
              <a:rPr lang="en-US" sz="2000" i="1" dirty="0" smtClean="0"/>
              <a:t> </a:t>
            </a:r>
            <a:r>
              <a:rPr lang="es-PE" sz="2000" i="1" dirty="0" smtClean="0"/>
              <a:t>tiene </a:t>
            </a:r>
            <a:r>
              <a:rPr lang="es-PE" sz="2000" i="1" dirty="0"/>
              <a:t>la siguiente formula</a:t>
            </a:r>
            <a:r>
              <a:rPr lang="es-PE" sz="2000" dirty="0"/>
              <a:t>, </a:t>
            </a:r>
            <a:r>
              <a:rPr lang="es-PE" sz="2000" b="1" dirty="0"/>
              <a:t>(b ^ 2)-4*a*c</a:t>
            </a:r>
            <a:endParaRPr lang="en-US" sz="2000" b="1" dirty="0"/>
          </a:p>
          <a:p>
            <a:r>
              <a:rPr lang="es-PE" sz="2000" b="1" dirty="0" err="1"/>
              <a:t>tieneRaices</a:t>
            </a:r>
            <a:r>
              <a:rPr lang="es-PE" sz="2000" dirty="0"/>
              <a:t>(): devuelve un booleano indicando si tiene dos soluciones, para que esto ocurra, el discriminante debe ser mayor o igual que 0.</a:t>
            </a:r>
            <a:endParaRPr lang="en-US" sz="2000" dirty="0"/>
          </a:p>
          <a:p>
            <a:r>
              <a:rPr lang="es-PE" sz="2000" b="1" dirty="0" err="1"/>
              <a:t>tieneRaiz</a:t>
            </a:r>
            <a:r>
              <a:rPr lang="es-PE" sz="2000" dirty="0"/>
              <a:t>(): devuelve un booleano indicando si tiene una única solución, para que esto ocurra, el discriminante debe ser igual que 0.</a:t>
            </a:r>
            <a:endParaRPr lang="en-US" sz="2000" dirty="0"/>
          </a:p>
          <a:p>
            <a:pPr marL="0" indent="0">
              <a:buNone/>
            </a:pPr>
            <a:r>
              <a:rPr lang="es-PE" sz="2000" dirty="0" smtClean="0"/>
              <a:t>Devolver en el método </a:t>
            </a:r>
            <a:r>
              <a:rPr lang="es-PE" sz="2000" b="1" dirty="0" smtClean="0"/>
              <a:t>calcular</a:t>
            </a:r>
            <a:r>
              <a:rPr lang="es-PE" sz="2000" dirty="0"/>
              <a:t>(): mostrara por consola las posibles soluciones que tiene nuestra ecuación, en </a:t>
            </a:r>
            <a:r>
              <a:rPr lang="es-PE" sz="2000" dirty="0" smtClean="0"/>
              <a:t>caso</a:t>
            </a:r>
            <a:r>
              <a:rPr lang="en-US" sz="2000" dirty="0" smtClean="0"/>
              <a:t> </a:t>
            </a:r>
            <a:r>
              <a:rPr lang="es-PE" sz="2000" dirty="0" smtClean="0"/>
              <a:t>de </a:t>
            </a:r>
            <a:r>
              <a:rPr lang="es-PE" sz="2000" dirty="0"/>
              <a:t>no existir solución, mostrarlo también</a:t>
            </a:r>
            <a:r>
              <a:rPr lang="es-PE" sz="2000" dirty="0" smtClean="0"/>
              <a:t>.</a:t>
            </a:r>
            <a:endParaRPr lang="en-US" sz="2000" dirty="0"/>
          </a:p>
        </p:txBody>
      </p:sp>
      <p:sp>
        <p:nvSpPr>
          <p:cNvPr id="4" name="Rectángulo 3"/>
          <p:cNvSpPr/>
          <p:nvPr/>
        </p:nvSpPr>
        <p:spPr>
          <a:xfrm>
            <a:off x="902450" y="5797086"/>
            <a:ext cx="6663234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PE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 ecuación 2º grado: (-b±√((b ^ 2) - (4 * a * c)))/ (2 * a)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490" y="5419497"/>
            <a:ext cx="328658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Ejercicio4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74135"/>
            <a:ext cx="105167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C#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bancarias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forma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bancaria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siguientes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cadena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Propietario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titular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cantidad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dinero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disponible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un valor decimal).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principio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permitiendo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únicamente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través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públicos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Los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requeridos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añadir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dinero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Si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ingresado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cero,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mensaje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error.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Retirar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disminuir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Si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mayor al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disponible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igual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cero,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mensaje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válida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ObtenerSaldo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Devuelve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actual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Devuelve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propietario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10283051" y="5956852"/>
            <a:ext cx="1308652" cy="38431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9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477078"/>
          </a:xfrm>
        </p:spPr>
        <p:txBody>
          <a:bodyPr>
            <a:normAutofit fontScale="90000"/>
          </a:bodyPr>
          <a:lstStyle/>
          <a:p>
            <a:r>
              <a:rPr lang="es-PE" sz="3000" b="1" dirty="0" smtClean="0"/>
              <a:t>Ejercicio 4 - </a:t>
            </a:r>
            <a:r>
              <a:rPr lang="es-PE" sz="3000" b="1" dirty="0" err="1" smtClean="0"/>
              <a:t>continuacion</a:t>
            </a:r>
            <a:endParaRPr lang="en-US" sz="3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95537"/>
            <a:ext cx="10515600" cy="3793297"/>
          </a:xfrm>
        </p:spPr>
        <p:txBody>
          <a:bodyPr>
            <a:normAutofit fontScale="92500" lnSpcReduction="1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Adicionalmente</a:t>
            </a:r>
            <a:r>
              <a:rPr lang="en-US" altLang="en-US" sz="2000" dirty="0">
                <a:latin typeface="Arial" panose="020B0604020202020204" pitchFamily="34" charset="0"/>
              </a:rPr>
              <a:t>, el </a:t>
            </a:r>
            <a:r>
              <a:rPr lang="en-US" altLang="en-US" sz="2000" dirty="0" err="1">
                <a:latin typeface="Arial" panose="020B0604020202020204" pitchFamily="34" charset="0"/>
              </a:rPr>
              <a:t>programa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debe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incluir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funcionalidad</a:t>
            </a:r>
            <a:r>
              <a:rPr lang="en-US" altLang="en-US" sz="2000" dirty="0">
                <a:latin typeface="Arial" panose="020B0604020202020204" pitchFamily="34" charset="0"/>
              </a:rPr>
              <a:t> que </a:t>
            </a:r>
            <a:r>
              <a:rPr lang="en-US" altLang="en-US" sz="2000" dirty="0" err="1">
                <a:latin typeface="Arial" panose="020B0604020202020204" pitchFamily="34" charset="0"/>
              </a:rPr>
              <a:t>permita</a:t>
            </a:r>
            <a:r>
              <a:rPr lang="en-US" altLang="en-US" sz="2000" dirty="0">
                <a:latin typeface="Arial" panose="020B0604020202020204" pitchFamily="34" charset="0"/>
              </a:rPr>
              <a:t> al </a:t>
            </a:r>
            <a:r>
              <a:rPr lang="en-US" altLang="en-US" sz="2000" dirty="0" err="1">
                <a:latin typeface="Arial" panose="020B0604020202020204" pitchFamily="34" charset="0"/>
              </a:rPr>
              <a:t>usuario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 err="1">
                <a:latin typeface="Arial" panose="020B0604020202020204" pitchFamily="34" charset="0"/>
              </a:rPr>
              <a:t>Crear</a:t>
            </a:r>
            <a:r>
              <a:rPr lang="en-US" altLang="en-US" sz="2000" dirty="0">
                <a:latin typeface="Arial" panose="020B0604020202020204" pitchFamily="34" charset="0"/>
              </a:rPr>
              <a:t> dos </a:t>
            </a:r>
            <a:r>
              <a:rPr lang="en-US" altLang="en-US" sz="2000" dirty="0" err="1">
                <a:latin typeface="Arial" panose="020B0604020202020204" pitchFamily="34" charset="0"/>
              </a:rPr>
              <a:t>cuentas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bancarias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ingresando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los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datos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desde</a:t>
            </a:r>
            <a:r>
              <a:rPr lang="en-US" altLang="en-US" sz="2000" dirty="0">
                <a:latin typeface="Arial" panose="020B0604020202020204" pitchFamily="34" charset="0"/>
              </a:rPr>
              <a:t> el </a:t>
            </a:r>
            <a:r>
              <a:rPr lang="en-US" altLang="en-US" sz="2000" dirty="0" err="1">
                <a:latin typeface="Arial" panose="020B0604020202020204" pitchFamily="34" charset="0"/>
              </a:rPr>
              <a:t>teclado</a:t>
            </a:r>
            <a:r>
              <a:rPr lang="en-US" altLang="en-US" sz="2000" dirty="0">
                <a:latin typeface="Arial" panose="020B0604020202020204" pitchFamily="34" charset="0"/>
              </a:rPr>
              <a:t> (</a:t>
            </a:r>
            <a:r>
              <a:rPr lang="en-US" altLang="en-US" sz="2000" dirty="0" err="1">
                <a:latin typeface="Arial" panose="020B0604020202020204" pitchFamily="34" charset="0"/>
              </a:rPr>
              <a:t>número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cuenta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propietario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saldo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inicial</a:t>
            </a:r>
            <a:r>
              <a:rPr lang="en-US" altLang="en-US" sz="2000" dirty="0">
                <a:latin typeface="Arial" panose="020B0604020202020204" pitchFamily="34" charset="0"/>
              </a:rPr>
              <a:t>).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dirty="0" err="1">
                <a:latin typeface="Arial" panose="020B0604020202020204" pitchFamily="34" charset="0"/>
              </a:rPr>
              <a:t>Seleccionar</a:t>
            </a:r>
            <a:r>
              <a:rPr lang="en-US" altLang="en-US" sz="2000" dirty="0">
                <a:latin typeface="Arial" panose="020B0604020202020204" pitchFamily="34" charset="0"/>
              </a:rPr>
              <a:t> entre las dos </a:t>
            </a:r>
            <a:r>
              <a:rPr lang="en-US" altLang="en-US" sz="2000" dirty="0" err="1">
                <a:latin typeface="Arial" panose="020B0604020202020204" pitchFamily="34" charset="0"/>
              </a:rPr>
              <a:t>cuentas</a:t>
            </a:r>
            <a:r>
              <a:rPr lang="en-US" altLang="en-US" sz="2000" dirty="0">
                <a:latin typeface="Arial" panose="020B0604020202020204" pitchFamily="34" charset="0"/>
              </a:rPr>
              <a:t> para </a:t>
            </a:r>
            <a:r>
              <a:rPr lang="en-US" altLang="en-US" sz="2000" dirty="0" err="1">
                <a:latin typeface="Arial" panose="020B0604020202020204" pitchFamily="34" charset="0"/>
              </a:rPr>
              <a:t>realizar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operaciones</a:t>
            </a:r>
            <a:r>
              <a:rPr lang="en-US" altLang="en-US" sz="2000" dirty="0">
                <a:latin typeface="Arial" panose="020B0604020202020204" pitchFamily="34" charset="0"/>
              </a:rPr>
              <a:t> (</a:t>
            </a:r>
            <a:r>
              <a:rPr lang="en-US" altLang="en-US" sz="2000" dirty="0" err="1">
                <a:latin typeface="Arial" panose="020B0604020202020204" pitchFamily="34" charset="0"/>
              </a:rPr>
              <a:t>depósito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retiro</a:t>
            </a:r>
            <a:r>
              <a:rPr lang="en-US" altLang="en-US" sz="2000" dirty="0">
                <a:latin typeface="Arial" panose="020B0604020202020204" pitchFamily="34" charset="0"/>
              </a:rPr>
              <a:t>, o </a:t>
            </a:r>
            <a:r>
              <a:rPr lang="en-US" altLang="en-US" sz="2000" dirty="0" err="1">
                <a:latin typeface="Arial" panose="020B0604020202020204" pitchFamily="34" charset="0"/>
              </a:rPr>
              <a:t>consultar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saldo</a:t>
            </a:r>
            <a:r>
              <a:rPr lang="en-US" altLang="en-US" sz="2000" dirty="0">
                <a:latin typeface="Arial" panose="020B0604020202020204" pitchFamily="34" charset="0"/>
              </a:rPr>
              <a:t>).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dirty="0" err="1">
                <a:latin typeface="Arial" panose="020B0604020202020204" pitchFamily="34" charset="0"/>
              </a:rPr>
              <a:t>Alternar</a:t>
            </a:r>
            <a:r>
              <a:rPr lang="en-US" altLang="en-US" sz="2000" dirty="0">
                <a:latin typeface="Arial" panose="020B0604020202020204" pitchFamily="34" charset="0"/>
              </a:rPr>
              <a:t> entre las </a:t>
            </a:r>
            <a:r>
              <a:rPr lang="en-US" altLang="en-US" sz="2000" dirty="0" err="1">
                <a:latin typeface="Arial" panose="020B0604020202020204" pitchFamily="34" charset="0"/>
              </a:rPr>
              <a:t>cuentas</a:t>
            </a:r>
            <a:r>
              <a:rPr lang="en-US" altLang="en-US" sz="2000" dirty="0">
                <a:latin typeface="Arial" panose="020B0604020202020204" pitchFamily="34" charset="0"/>
              </a:rPr>
              <a:t> o </a:t>
            </a:r>
            <a:r>
              <a:rPr lang="en-US" altLang="en-US" sz="2000" dirty="0" err="1">
                <a:latin typeface="Arial" panose="020B0604020202020204" pitchFamily="34" charset="0"/>
              </a:rPr>
              <a:t>salir</a:t>
            </a:r>
            <a:r>
              <a:rPr lang="en-US" altLang="en-US" sz="2000" dirty="0">
                <a:latin typeface="Arial" panose="020B0604020202020204" pitchFamily="34" charset="0"/>
              </a:rPr>
              <a:t> del </a:t>
            </a:r>
            <a:r>
              <a:rPr lang="en-US" altLang="en-US" sz="2000" dirty="0" err="1">
                <a:latin typeface="Arial" panose="020B0604020202020204" pitchFamily="34" charset="0"/>
              </a:rPr>
              <a:t>programa</a:t>
            </a:r>
            <a:r>
              <a:rPr lang="en-US" altLang="en-US" sz="2000" dirty="0">
                <a:latin typeface="Arial" panose="020B0604020202020204" pitchFamily="34" charset="0"/>
              </a:rPr>
              <a:t> mediante un </a:t>
            </a:r>
            <a:r>
              <a:rPr lang="en-US" altLang="en-US" sz="2000" dirty="0" err="1">
                <a:latin typeface="Arial" panose="020B0604020202020204" pitchFamily="34" charset="0"/>
              </a:rPr>
              <a:t>menú</a:t>
            </a:r>
            <a:r>
              <a:rPr lang="en-US" altLang="en-US" sz="2000" dirty="0">
                <a:latin typeface="Arial" panose="020B0604020202020204" pitchFamily="34" charset="0"/>
              </a:rPr>
              <a:t> principal</a:t>
            </a:r>
            <a:r>
              <a:rPr lang="en-US" altLang="en-US" sz="2000" dirty="0" smtClean="0">
                <a:latin typeface="Arial" panose="020B06040202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latin typeface="Arial" panose="020B0604020202020204" pitchFamily="34" charset="0"/>
              </a:rPr>
              <a:t>Requisitos</a:t>
            </a:r>
            <a:r>
              <a:rPr lang="en-US" altLang="en-US" sz="2000" b="1" dirty="0">
                <a:latin typeface="Arial" panose="020B0604020202020204" pitchFamily="34" charset="0"/>
              </a:rPr>
              <a:t> del </a:t>
            </a:r>
            <a:r>
              <a:rPr lang="en-US" altLang="en-US" sz="2000" b="1" dirty="0" err="1">
                <a:latin typeface="Arial" panose="020B0604020202020204" pitchFamily="34" charset="0"/>
              </a:rPr>
              <a:t>Programa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 err="1">
                <a:latin typeface="Arial" panose="020B0604020202020204" pitchFamily="34" charset="0"/>
              </a:rPr>
              <a:t>Implementar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los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principios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encapsulación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la </a:t>
            </a:r>
            <a:r>
              <a:rPr lang="en-US" altLang="en-US" sz="2000" dirty="0" err="1">
                <a:latin typeface="Arial" panose="020B0604020202020204" pitchFamily="34" charset="0"/>
              </a:rPr>
              <a:t>clase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 Unicode MS"/>
              </a:rPr>
              <a:t>CuentaBancaria</a:t>
            </a:r>
            <a:r>
              <a:rPr lang="en-US" altLang="en-US" sz="2000" dirty="0"/>
              <a:t>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dirty="0" err="1">
                <a:latin typeface="Arial" panose="020B0604020202020204" pitchFamily="34" charset="0"/>
              </a:rPr>
              <a:t>Validar</a:t>
            </a:r>
            <a:r>
              <a:rPr lang="en-US" altLang="en-US" sz="2000" dirty="0">
                <a:latin typeface="Arial" panose="020B0604020202020204" pitchFamily="34" charset="0"/>
              </a:rPr>
              <a:t> las </a:t>
            </a:r>
            <a:r>
              <a:rPr lang="en-US" altLang="en-US" sz="2000" dirty="0" err="1">
                <a:latin typeface="Arial" panose="020B0604020202020204" pitchFamily="34" charset="0"/>
              </a:rPr>
              <a:t>operaciones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depósito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retiro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según</a:t>
            </a:r>
            <a:r>
              <a:rPr lang="en-US" altLang="en-US" sz="2000" dirty="0">
                <a:latin typeface="Arial" panose="020B0604020202020204" pitchFamily="34" charset="0"/>
              </a:rPr>
              <a:t> las </a:t>
            </a:r>
            <a:r>
              <a:rPr lang="en-US" altLang="en-US" sz="2000" dirty="0" err="1">
                <a:latin typeface="Arial" panose="020B0604020202020204" pitchFamily="34" charset="0"/>
              </a:rPr>
              <a:t>condiciones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descritas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dirty="0" err="1">
                <a:latin typeface="Arial" panose="020B0604020202020204" pitchFamily="34" charset="0"/>
              </a:rPr>
              <a:t>Diseñar</a:t>
            </a:r>
            <a:r>
              <a:rPr lang="en-US" altLang="en-US" sz="2000" dirty="0">
                <a:latin typeface="Arial" panose="020B0604020202020204" pitchFamily="34" charset="0"/>
              </a:rPr>
              <a:t> un </a:t>
            </a:r>
            <a:r>
              <a:rPr lang="en-US" altLang="en-US" sz="2000" dirty="0" err="1">
                <a:latin typeface="Arial" panose="020B0604020202020204" pitchFamily="34" charset="0"/>
              </a:rPr>
              <a:t>menú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interactivo</a:t>
            </a:r>
            <a:r>
              <a:rPr lang="en-US" altLang="en-US" sz="2000" dirty="0">
                <a:latin typeface="Arial" panose="020B0604020202020204" pitchFamily="34" charset="0"/>
              </a:rPr>
              <a:t> que </a:t>
            </a:r>
            <a:r>
              <a:rPr lang="en-US" altLang="en-US" sz="2000" dirty="0" err="1">
                <a:latin typeface="Arial" panose="020B0604020202020204" pitchFamily="34" charset="0"/>
              </a:rPr>
              <a:t>permita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Seleccionar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una</a:t>
            </a:r>
            <a:r>
              <a:rPr lang="en-US" altLang="en-US" sz="2000" dirty="0">
                <a:latin typeface="Arial" panose="020B0604020202020204" pitchFamily="34" charset="0"/>
              </a:rPr>
              <a:t> de las dos </a:t>
            </a:r>
            <a:r>
              <a:rPr lang="en-US" altLang="en-US" sz="2000" dirty="0" err="1">
                <a:latin typeface="Arial" panose="020B0604020202020204" pitchFamily="34" charset="0"/>
              </a:rPr>
              <a:t>cuentas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Realizar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operaciones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la </a:t>
            </a:r>
            <a:r>
              <a:rPr lang="en-US" altLang="en-US" sz="2000" dirty="0" err="1">
                <a:latin typeface="Arial" panose="020B0604020202020204" pitchFamily="34" charset="0"/>
              </a:rPr>
              <a:t>cuenta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seleccionada</a:t>
            </a:r>
            <a:r>
              <a:rPr lang="en-US" altLang="en-US" sz="2000" dirty="0">
                <a:latin typeface="Arial" panose="020B0604020202020204" pitchFamily="34" charset="0"/>
              </a:rPr>
              <a:t> (</a:t>
            </a:r>
            <a:r>
              <a:rPr lang="en-US" altLang="en-US" sz="2000" dirty="0" err="1">
                <a:latin typeface="Arial" panose="020B0604020202020204" pitchFamily="34" charset="0"/>
              </a:rPr>
              <a:t>depósito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retiro</a:t>
            </a:r>
            <a:r>
              <a:rPr lang="en-US" altLang="en-US" sz="2000" dirty="0">
                <a:latin typeface="Arial" panose="020B0604020202020204" pitchFamily="34" charset="0"/>
              </a:rPr>
              <a:t> o </a:t>
            </a:r>
            <a:r>
              <a:rPr lang="en-US" altLang="en-US" sz="2000" dirty="0" err="1">
                <a:latin typeface="Arial" panose="020B0604020202020204" pitchFamily="34" charset="0"/>
              </a:rPr>
              <a:t>consulta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saldo</a:t>
            </a:r>
            <a:r>
              <a:rPr lang="en-US" altLang="en-US" sz="2000" dirty="0">
                <a:latin typeface="Arial" panose="020B0604020202020204" pitchFamily="34" charset="0"/>
              </a:rPr>
              <a:t>).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Regresar</a:t>
            </a:r>
            <a:r>
              <a:rPr lang="en-US" altLang="en-US" sz="2000" dirty="0">
                <a:latin typeface="Arial" panose="020B0604020202020204" pitchFamily="34" charset="0"/>
              </a:rPr>
              <a:t> al </a:t>
            </a:r>
            <a:r>
              <a:rPr lang="en-US" altLang="en-US" sz="2000" dirty="0" err="1">
                <a:latin typeface="Arial" panose="020B0604020202020204" pitchFamily="34" charset="0"/>
              </a:rPr>
              <a:t>menú</a:t>
            </a:r>
            <a:r>
              <a:rPr lang="en-US" altLang="en-US" sz="2000" dirty="0">
                <a:latin typeface="Arial" panose="020B0604020202020204" pitchFamily="34" charset="0"/>
              </a:rPr>
              <a:t> principal para </a:t>
            </a:r>
            <a:r>
              <a:rPr lang="en-US" altLang="en-US" sz="2000" dirty="0" err="1">
                <a:latin typeface="Arial" panose="020B0604020202020204" pitchFamily="34" charset="0"/>
              </a:rPr>
              <a:t>alternar</a:t>
            </a:r>
            <a:r>
              <a:rPr lang="en-US" altLang="en-US" sz="2000" dirty="0">
                <a:latin typeface="Arial" panose="020B0604020202020204" pitchFamily="34" charset="0"/>
              </a:rPr>
              <a:t> entre </a:t>
            </a:r>
            <a:r>
              <a:rPr lang="en-US" altLang="en-US" sz="2000" dirty="0" err="1">
                <a:latin typeface="Arial" panose="020B0604020202020204" pitchFamily="34" charset="0"/>
              </a:rPr>
              <a:t>cuentas</a:t>
            </a:r>
            <a:r>
              <a:rPr lang="en-US" altLang="en-US" sz="2000" dirty="0">
                <a:latin typeface="Arial" panose="020B0604020202020204" pitchFamily="34" charset="0"/>
              </a:rPr>
              <a:t> o </a:t>
            </a:r>
            <a:r>
              <a:rPr lang="en-US" altLang="en-US" sz="2000" dirty="0" err="1">
                <a:latin typeface="Arial" panose="020B0604020202020204" pitchFamily="34" charset="0"/>
              </a:rPr>
              <a:t>salir</a:t>
            </a:r>
            <a:r>
              <a:rPr lang="en-US" altLang="en-US" sz="2000" dirty="0">
                <a:latin typeface="Arial" panose="020B0604020202020204" pitchFamily="34" charset="0"/>
              </a:rPr>
              <a:t> del </a:t>
            </a:r>
            <a:r>
              <a:rPr lang="en-US" altLang="en-US" sz="2000" dirty="0" err="1">
                <a:latin typeface="Arial" panose="020B0604020202020204" pitchFamily="34" charset="0"/>
              </a:rPr>
              <a:t>programa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2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2426" y="383899"/>
            <a:ext cx="10515600" cy="57651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PE" sz="2000" b="1" dirty="0" smtClean="0"/>
              <a:t>Ejercicio5:</a:t>
            </a:r>
            <a:endParaRPr lang="en-US" sz="2000" dirty="0"/>
          </a:p>
          <a:p>
            <a:pPr marL="0" indent="0" algn="just">
              <a:buNone/>
            </a:pPr>
            <a:r>
              <a:rPr lang="es-PE" sz="2000" b="1" dirty="0"/>
              <a:t>Desarrollo de un Sistema de Gestión de Bibliotecas con Diferentes Modificadores de Acceso</a:t>
            </a:r>
            <a:endParaRPr lang="en-US" sz="2000" dirty="0"/>
          </a:p>
          <a:p>
            <a:pPr marL="0" indent="0" algn="just">
              <a:buNone/>
            </a:pPr>
            <a:r>
              <a:rPr lang="es-PE" sz="2000" dirty="0"/>
              <a:t>Se </a:t>
            </a:r>
            <a:r>
              <a:rPr lang="es-PE" sz="2000" dirty="0" smtClean="0"/>
              <a:t>pide </a:t>
            </a:r>
            <a:r>
              <a:rPr lang="es-PE" sz="2000" dirty="0"/>
              <a:t>desarrollar un sistema de gestión de bibliotecas utilizando C# y el principio de encapsulamiento en programación orientada a objetos, empleando diferentes modificadores de acceso (</a:t>
            </a:r>
            <a:r>
              <a:rPr lang="es-PE" sz="2000" b="1" dirty="0" err="1"/>
              <a:t>private</a:t>
            </a:r>
            <a:r>
              <a:rPr lang="es-PE" sz="2000" b="1" dirty="0"/>
              <a:t>, </a:t>
            </a:r>
            <a:r>
              <a:rPr lang="es-PE" sz="2000" b="1" dirty="0" err="1"/>
              <a:t>protected</a:t>
            </a:r>
            <a:r>
              <a:rPr lang="es-PE" sz="2000" b="1" dirty="0"/>
              <a:t>, </a:t>
            </a:r>
            <a:r>
              <a:rPr lang="es-PE" sz="2000" b="1" dirty="0" err="1"/>
              <a:t>internal</a:t>
            </a:r>
            <a:r>
              <a:rPr lang="es-PE" sz="2000" b="1" dirty="0"/>
              <a:t>, y </a:t>
            </a:r>
            <a:r>
              <a:rPr lang="es-PE" sz="2000" b="1" dirty="0" err="1"/>
              <a:t>public</a:t>
            </a:r>
            <a:r>
              <a:rPr lang="es-PE" sz="2000" dirty="0"/>
              <a:t>). El sistema debe permitir la administración de libros, usuarios y préstamos de libros.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b="1" dirty="0" err="1"/>
              <a:t>Requisitos</a:t>
            </a:r>
            <a:r>
              <a:rPr lang="en-US" sz="2000" dirty="0"/>
              <a:t>:</a:t>
            </a:r>
          </a:p>
          <a:p>
            <a:pPr lvl="0" algn="just"/>
            <a:r>
              <a:rPr lang="en-US" sz="2000" b="1" dirty="0" err="1"/>
              <a:t>Clase</a:t>
            </a:r>
            <a:r>
              <a:rPr lang="en-US" sz="2000" b="1" dirty="0"/>
              <a:t> </a:t>
            </a:r>
            <a:r>
              <a:rPr lang="en-US" sz="2000" b="1" dirty="0" err="1"/>
              <a:t>Libro</a:t>
            </a:r>
            <a:r>
              <a:rPr lang="en-US" sz="2000" dirty="0"/>
              <a:t>:</a:t>
            </a:r>
          </a:p>
          <a:p>
            <a:pPr lvl="1" algn="just"/>
            <a:r>
              <a:rPr lang="es-PE" sz="2000" dirty="0"/>
              <a:t>Propiedades con diferentes modificadores de acceso: ID (</a:t>
            </a:r>
            <a:r>
              <a:rPr lang="es-PE" sz="2000" dirty="0" err="1"/>
              <a:t>private</a:t>
            </a:r>
            <a:r>
              <a:rPr lang="es-PE" sz="2000" dirty="0"/>
              <a:t>), Título (</a:t>
            </a:r>
            <a:r>
              <a:rPr lang="es-PE" sz="2000" dirty="0" err="1"/>
              <a:t>protected</a:t>
            </a:r>
            <a:r>
              <a:rPr lang="es-PE" sz="2000" dirty="0"/>
              <a:t>), Autor (</a:t>
            </a:r>
            <a:r>
              <a:rPr lang="es-PE" sz="2000" dirty="0" err="1"/>
              <a:t>internal</a:t>
            </a:r>
            <a:r>
              <a:rPr lang="es-PE" sz="2000" dirty="0"/>
              <a:t>), Género (</a:t>
            </a:r>
            <a:r>
              <a:rPr lang="es-PE" sz="2000" dirty="0" err="1"/>
              <a:t>protected</a:t>
            </a:r>
            <a:r>
              <a:rPr lang="es-PE" sz="2000" dirty="0"/>
              <a:t> </a:t>
            </a:r>
            <a:r>
              <a:rPr lang="es-PE" sz="2000" dirty="0" err="1"/>
              <a:t>internal</a:t>
            </a:r>
            <a:r>
              <a:rPr lang="es-PE" sz="2000" dirty="0"/>
              <a:t>), Disponible (</a:t>
            </a:r>
            <a:r>
              <a:rPr lang="es-PE" sz="2000" dirty="0" err="1"/>
              <a:t>public</a:t>
            </a:r>
            <a:r>
              <a:rPr lang="es-PE" sz="2000" dirty="0"/>
              <a:t>).</a:t>
            </a:r>
            <a:endParaRPr lang="en-US" sz="2000" dirty="0"/>
          </a:p>
          <a:p>
            <a:pPr lvl="1" algn="just"/>
            <a:r>
              <a:rPr lang="es-PE" sz="2000" dirty="0"/>
              <a:t>Métodos públicos para acceder y modificar estas propiedades de manera controlada.</a:t>
            </a:r>
            <a:endParaRPr lang="en-US" sz="2000" dirty="0"/>
          </a:p>
          <a:p>
            <a:pPr lvl="1" algn="just"/>
            <a:r>
              <a:rPr lang="es-PE" sz="2000" dirty="0"/>
              <a:t>Método para mostrar información del libro.</a:t>
            </a:r>
            <a:endParaRPr lang="en-US" sz="2000" dirty="0"/>
          </a:p>
          <a:p>
            <a:pPr lvl="0" algn="just"/>
            <a:r>
              <a:rPr lang="en-US" sz="2000" b="1" dirty="0" err="1"/>
              <a:t>Clase</a:t>
            </a:r>
            <a:r>
              <a:rPr lang="en-US" sz="2000" b="1" dirty="0"/>
              <a:t> </a:t>
            </a:r>
            <a:r>
              <a:rPr lang="en-US" sz="2000" b="1" dirty="0" err="1"/>
              <a:t>Usuario</a:t>
            </a:r>
            <a:r>
              <a:rPr lang="en-US" sz="2000" dirty="0"/>
              <a:t>:</a:t>
            </a:r>
          </a:p>
          <a:p>
            <a:pPr lvl="1" algn="just"/>
            <a:r>
              <a:rPr lang="es-PE" sz="2000" dirty="0"/>
              <a:t>Propiedades con diferentes modificadores de acceso: ID (</a:t>
            </a:r>
            <a:r>
              <a:rPr lang="es-PE" sz="2000" dirty="0" err="1"/>
              <a:t>private</a:t>
            </a:r>
            <a:r>
              <a:rPr lang="es-PE" sz="2000" dirty="0"/>
              <a:t>), Nombre (</a:t>
            </a:r>
            <a:r>
              <a:rPr lang="es-PE" sz="2000" dirty="0" err="1"/>
              <a:t>protected</a:t>
            </a:r>
            <a:r>
              <a:rPr lang="es-PE" sz="2000" dirty="0"/>
              <a:t>), Apellido (</a:t>
            </a:r>
            <a:r>
              <a:rPr lang="es-PE" sz="2000" dirty="0" err="1"/>
              <a:t>internal</a:t>
            </a:r>
            <a:r>
              <a:rPr lang="es-PE" sz="2000" dirty="0"/>
              <a:t>), </a:t>
            </a:r>
            <a:r>
              <a:rPr lang="es-PE" sz="2000" dirty="0" err="1"/>
              <a:t>LibrosPrestados</a:t>
            </a:r>
            <a:r>
              <a:rPr lang="es-PE" sz="2000" dirty="0"/>
              <a:t> </a:t>
            </a:r>
            <a:r>
              <a:rPr lang="es-PE" sz="2000" dirty="0" smtClean="0"/>
              <a:t>(</a:t>
            </a:r>
            <a:r>
              <a:rPr lang="es-PE" sz="2000" dirty="0" err="1"/>
              <a:t>protected</a:t>
            </a:r>
            <a:r>
              <a:rPr lang="es-PE" sz="2000" dirty="0"/>
              <a:t> </a:t>
            </a:r>
            <a:r>
              <a:rPr lang="es-PE" sz="2000" dirty="0" err="1"/>
              <a:t>internal</a:t>
            </a:r>
            <a:r>
              <a:rPr lang="es-PE" sz="2000" dirty="0" smtClean="0"/>
              <a:t>) -&gt; donde se utilizara la clase libros.</a:t>
            </a:r>
            <a:endParaRPr lang="en-US" sz="2000" dirty="0"/>
          </a:p>
          <a:p>
            <a:pPr lvl="1" algn="just"/>
            <a:r>
              <a:rPr lang="es-PE" sz="2000" dirty="0"/>
              <a:t>Métodos públicos para acceder y modificar estas propiedades de manera controlada</a:t>
            </a:r>
            <a:r>
              <a:rPr lang="es-PE" sz="2000" dirty="0" smtClean="0"/>
              <a:t>.</a:t>
            </a:r>
            <a:endParaRPr lang="en-US" sz="2000" dirty="0" smtClean="0">
              <a:effectLst/>
            </a:endParaRPr>
          </a:p>
          <a:p>
            <a:pPr lvl="1" algn="just"/>
            <a:r>
              <a:rPr lang="es-PE" sz="2000" dirty="0"/>
              <a:t>Método para mostrar información del </a:t>
            </a:r>
            <a:r>
              <a:rPr lang="es-PE" sz="2000" dirty="0" smtClean="0"/>
              <a:t>usuario</a:t>
            </a:r>
            <a:r>
              <a:rPr lang="es-PE" sz="2000" dirty="0"/>
              <a:t>.</a:t>
            </a:r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237" y="172279"/>
            <a:ext cx="1137142" cy="1070251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10283051" y="5956852"/>
            <a:ext cx="1308652" cy="38431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452" y="632930"/>
            <a:ext cx="10515600" cy="39920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1900" b="1" dirty="0" err="1" smtClean="0"/>
              <a:t>Continuacion</a:t>
            </a:r>
            <a:r>
              <a:rPr lang="es-PE" sz="1900" b="1" dirty="0" smtClean="0"/>
              <a:t> – Ejercicio5:</a:t>
            </a:r>
            <a:endParaRPr lang="en-US" sz="1900" b="1" dirty="0" smtClean="0"/>
          </a:p>
          <a:p>
            <a:pPr lvl="0" algn="just"/>
            <a:r>
              <a:rPr lang="en-US" sz="1900" b="1" dirty="0" err="1" smtClean="0"/>
              <a:t>Clase</a:t>
            </a:r>
            <a:r>
              <a:rPr lang="en-US" sz="1900" b="1" dirty="0" smtClean="0"/>
              <a:t> </a:t>
            </a:r>
            <a:r>
              <a:rPr lang="en-US" sz="1900" b="1" dirty="0" err="1"/>
              <a:t>Prestamo</a:t>
            </a:r>
            <a:r>
              <a:rPr lang="en-US" sz="1900" dirty="0"/>
              <a:t>:</a:t>
            </a:r>
          </a:p>
          <a:p>
            <a:pPr lvl="1" algn="just"/>
            <a:r>
              <a:rPr lang="es-PE" sz="1900" dirty="0"/>
              <a:t>Propiedades con diferentes modificadores de acceso: Usuario (</a:t>
            </a:r>
            <a:r>
              <a:rPr lang="es-PE" sz="1900" dirty="0" err="1"/>
              <a:t>internal</a:t>
            </a:r>
            <a:r>
              <a:rPr lang="es-PE" sz="1900" dirty="0"/>
              <a:t>), Libro (</a:t>
            </a:r>
            <a:r>
              <a:rPr lang="es-PE" sz="1900" dirty="0" err="1"/>
              <a:t>private</a:t>
            </a:r>
            <a:r>
              <a:rPr lang="es-PE" sz="1900" dirty="0"/>
              <a:t>), </a:t>
            </a:r>
            <a:r>
              <a:rPr lang="es-PE" sz="1900" dirty="0" err="1"/>
              <a:t>FechaPrestamo</a:t>
            </a:r>
            <a:r>
              <a:rPr lang="es-PE" sz="1900" dirty="0"/>
              <a:t> (</a:t>
            </a:r>
            <a:r>
              <a:rPr lang="es-PE" sz="1900" dirty="0" err="1"/>
              <a:t>protected</a:t>
            </a:r>
            <a:r>
              <a:rPr lang="es-PE" sz="1900" dirty="0"/>
              <a:t> </a:t>
            </a:r>
            <a:r>
              <a:rPr lang="es-PE" sz="1900" dirty="0" err="1"/>
              <a:t>internal</a:t>
            </a:r>
            <a:r>
              <a:rPr lang="es-PE" sz="1900" dirty="0"/>
              <a:t>), </a:t>
            </a:r>
            <a:r>
              <a:rPr lang="es-PE" sz="1900" dirty="0" err="1"/>
              <a:t>FechaDevolucion</a:t>
            </a:r>
            <a:r>
              <a:rPr lang="es-PE" sz="1900" dirty="0"/>
              <a:t> (</a:t>
            </a:r>
            <a:r>
              <a:rPr lang="es-PE" sz="1900" dirty="0" err="1"/>
              <a:t>protected</a:t>
            </a:r>
            <a:r>
              <a:rPr lang="es-PE" sz="1900" dirty="0"/>
              <a:t>).</a:t>
            </a:r>
            <a:endParaRPr lang="en-US" sz="1900" dirty="0"/>
          </a:p>
          <a:p>
            <a:pPr lvl="1" algn="just"/>
            <a:r>
              <a:rPr lang="es-PE" sz="1900" dirty="0"/>
              <a:t>Métodos públicos para crear y gestionar un préstamo.</a:t>
            </a:r>
            <a:endParaRPr lang="en-US" sz="1900" dirty="0"/>
          </a:p>
          <a:p>
            <a:pPr lvl="1" algn="just"/>
            <a:r>
              <a:rPr lang="es-PE" sz="1900" dirty="0"/>
              <a:t>Método para mostrar información del préstamo.</a:t>
            </a:r>
            <a:endParaRPr lang="en-US" sz="1900" dirty="0"/>
          </a:p>
          <a:p>
            <a:pPr lvl="0" algn="just"/>
            <a:r>
              <a:rPr lang="en-US" sz="1900" b="1" dirty="0" err="1"/>
              <a:t>Clase</a:t>
            </a:r>
            <a:r>
              <a:rPr lang="en-US" sz="1900" b="1" dirty="0"/>
              <a:t> </a:t>
            </a:r>
            <a:r>
              <a:rPr lang="en-US" sz="1900" b="1" dirty="0" err="1"/>
              <a:t>Biblioteca</a:t>
            </a:r>
            <a:r>
              <a:rPr lang="en-US" sz="1900" dirty="0"/>
              <a:t>:</a:t>
            </a:r>
          </a:p>
          <a:p>
            <a:pPr lvl="1" algn="just"/>
            <a:r>
              <a:rPr lang="es-PE" sz="1900" dirty="0"/>
              <a:t>Propiedades con diferentes modificadores de acceso: </a:t>
            </a:r>
            <a:r>
              <a:rPr lang="es-PE" sz="1900" dirty="0" err="1"/>
              <a:t>ListaLibros</a:t>
            </a:r>
            <a:r>
              <a:rPr lang="es-PE" sz="1900" dirty="0"/>
              <a:t> (</a:t>
            </a:r>
            <a:r>
              <a:rPr lang="es-PE" sz="1900" dirty="0" err="1"/>
              <a:t>private</a:t>
            </a:r>
            <a:r>
              <a:rPr lang="es-PE" sz="1900" dirty="0"/>
              <a:t>), </a:t>
            </a:r>
            <a:r>
              <a:rPr lang="es-PE" sz="1900" dirty="0" err="1"/>
              <a:t>ListaUsuarios</a:t>
            </a:r>
            <a:r>
              <a:rPr lang="es-PE" sz="1900" dirty="0"/>
              <a:t> (</a:t>
            </a:r>
            <a:r>
              <a:rPr lang="es-PE" sz="1900" dirty="0" err="1"/>
              <a:t>protected</a:t>
            </a:r>
            <a:r>
              <a:rPr lang="es-PE" sz="1900" dirty="0"/>
              <a:t>), </a:t>
            </a:r>
            <a:r>
              <a:rPr lang="es-PE" sz="1900" dirty="0" err="1"/>
              <a:t>ListaPrestamos</a:t>
            </a:r>
            <a:r>
              <a:rPr lang="es-PE" sz="1900" dirty="0"/>
              <a:t> (</a:t>
            </a:r>
            <a:r>
              <a:rPr lang="es-PE" sz="1900" dirty="0" err="1"/>
              <a:t>internal</a:t>
            </a:r>
            <a:r>
              <a:rPr lang="es-PE" sz="1900" dirty="0"/>
              <a:t>).</a:t>
            </a:r>
            <a:endParaRPr lang="en-US" sz="1900" dirty="0"/>
          </a:p>
          <a:p>
            <a:pPr lvl="1" algn="just"/>
            <a:r>
              <a:rPr lang="es-PE" sz="1900" dirty="0"/>
              <a:t>Métodos públicos para agregar libros, usuarios y registrar préstamos.</a:t>
            </a:r>
            <a:endParaRPr lang="en-US" sz="1900" dirty="0"/>
          </a:p>
          <a:p>
            <a:pPr lvl="1" algn="just"/>
            <a:r>
              <a:rPr lang="es-PE" sz="1900" dirty="0"/>
              <a:t>Método para devolver un libro y actualizar la disponibilidad.</a:t>
            </a:r>
            <a:endParaRPr lang="en-US" sz="1900" dirty="0"/>
          </a:p>
          <a:p>
            <a:pPr lvl="1" algn="just"/>
            <a:r>
              <a:rPr lang="es-PE" sz="1900" dirty="0"/>
              <a:t>Métodos para buscar libros y usuarios.</a:t>
            </a:r>
            <a:endParaRPr lang="en-US" sz="1900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965" y="188291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9591" cy="1325563"/>
          </a:xfrm>
        </p:spPr>
        <p:txBody>
          <a:bodyPr/>
          <a:lstStyle/>
          <a:p>
            <a:r>
              <a:rPr lang="es-PE" b="1" dirty="0" smtClean="0"/>
              <a:t>ENCAPSULAMIENTO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509591" cy="4351338"/>
          </a:xfrm>
        </p:spPr>
        <p:txBody>
          <a:bodyPr/>
          <a:lstStyle/>
          <a:p>
            <a:pPr algn="just"/>
            <a:r>
              <a:rPr lang="es-PE" dirty="0"/>
              <a:t>La encapsulación se refiere al ocultamiento de los datos miembros de un objeto, es decir, </a:t>
            </a:r>
            <a:r>
              <a:rPr lang="es-PE" b="1" dirty="0"/>
              <a:t>encapsular los atributos y métodos del objeto</a:t>
            </a:r>
            <a:r>
              <a:rPr lang="es-PE" dirty="0"/>
              <a:t>, de manera que sólo se pueda cambiar mediante las operaciones definidas para ese objeto.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  <p:pic>
        <p:nvPicPr>
          <p:cNvPr id="2050" name="Picture 2" descr="Encapsulamiento (informática)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092" y="1966485"/>
            <a:ext cx="4460226" cy="260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7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85522" cy="1325563"/>
          </a:xfrm>
        </p:spPr>
        <p:txBody>
          <a:bodyPr/>
          <a:lstStyle/>
          <a:p>
            <a:r>
              <a:rPr lang="es-PE" b="1" dirty="0" smtClean="0"/>
              <a:t>ENCAPSULAMIENTO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Entonces la encapsulación es un mecanismo de protección o aislamiento de atributos y métodos, es decir, el aislamiento protege a los datos asociados de un objeto contra su modificación por quien no tenga derecho a acceder a ellos, eliminando efectos secundarios e interacciones en cuanto al ocultamiento de los datos miembros de un objeto.</a:t>
            </a:r>
            <a:endParaRPr lang="en-US" dirty="0"/>
          </a:p>
          <a:p>
            <a:pPr algn="just"/>
            <a:r>
              <a:rPr lang="es-PE" dirty="0"/>
              <a:t>En otros términos, </a:t>
            </a:r>
            <a:r>
              <a:rPr lang="es-PE" b="1" dirty="0"/>
              <a:t>es la capacidad de visibilidad de atributos y métodos de un objeto</a:t>
            </a:r>
            <a:r>
              <a:rPr lang="es-PE" dirty="0"/>
              <a:t>, esta visibilidad va de acuerdo al nivel de encapsulamiento, tenemos tres niveles principales: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6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ENCAPSULAMIENTO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Niveles de encapsulamiento</a:t>
            </a:r>
            <a:endParaRPr lang="en-US" dirty="0"/>
          </a:p>
          <a:p>
            <a:pPr lvl="0" algn="just"/>
            <a:r>
              <a:rPr lang="es-PE" b="1" dirty="0"/>
              <a:t>Nivel cerrado:</a:t>
            </a:r>
            <a:r>
              <a:rPr lang="es-PE" dirty="0"/>
              <a:t> los atributos y métodos del objeto sólo es accesible desde la misma clase.</a:t>
            </a:r>
            <a:endParaRPr lang="en-US" dirty="0"/>
          </a:p>
          <a:p>
            <a:pPr lvl="0" algn="just"/>
            <a:r>
              <a:rPr lang="es-PE" b="1" dirty="0"/>
              <a:t>Nivel protegido:</a:t>
            </a:r>
            <a:r>
              <a:rPr lang="es-PE" dirty="0"/>
              <a:t> los atributos y métodos del objeto sólo es accesible desde la clase y las clases que heredan</a:t>
            </a:r>
            <a:endParaRPr lang="en-US" dirty="0"/>
          </a:p>
          <a:p>
            <a:pPr lvl="0" algn="just"/>
            <a:r>
              <a:rPr lang="es-PE" b="1" dirty="0"/>
              <a:t>Nivel abierto:</a:t>
            </a:r>
            <a:r>
              <a:rPr lang="es-PE" dirty="0"/>
              <a:t> los atributos y métodos del objeto puede ser accedido desde cualquier clase.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Estos niveles se manejan mediante los modificadores de acceso: </a:t>
            </a:r>
            <a:r>
              <a:rPr lang="es-PE" b="1" dirty="0"/>
              <a:t>privado (</a:t>
            </a:r>
            <a:r>
              <a:rPr lang="es-PE" b="1" dirty="0" err="1"/>
              <a:t>privated</a:t>
            </a:r>
            <a:r>
              <a:rPr lang="es-PE" b="1" dirty="0"/>
              <a:t>), protegido (</a:t>
            </a:r>
            <a:r>
              <a:rPr lang="es-PE" b="1" dirty="0" err="1"/>
              <a:t>protected</a:t>
            </a:r>
            <a:r>
              <a:rPr lang="es-PE" b="1" dirty="0"/>
              <a:t>) y público (</a:t>
            </a:r>
            <a:r>
              <a:rPr lang="es-PE" b="1" dirty="0" err="1"/>
              <a:t>public</a:t>
            </a:r>
            <a:r>
              <a:rPr lang="es-PE" b="1" dirty="0"/>
              <a:t>).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ENCAPSULAMIENTO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Modificadores de acceso</a:t>
            </a:r>
            <a:endParaRPr lang="en-US" dirty="0"/>
          </a:p>
          <a:p>
            <a:pPr algn="just"/>
            <a:r>
              <a:rPr lang="es-PE" dirty="0"/>
              <a:t>El modificador de acceso </a:t>
            </a:r>
            <a:r>
              <a:rPr lang="es-PE" b="1" dirty="0" err="1"/>
              <a:t>privated</a:t>
            </a:r>
            <a:r>
              <a:rPr lang="es-PE" dirty="0"/>
              <a:t>, corresponde al nivel cerrado de acceso.</a:t>
            </a:r>
            <a:endParaRPr lang="en-US" dirty="0"/>
          </a:p>
          <a:p>
            <a:pPr algn="just"/>
            <a:r>
              <a:rPr lang="es-PE" dirty="0"/>
              <a:t>El modificador de acceso </a:t>
            </a:r>
            <a:r>
              <a:rPr lang="es-PE" b="1" dirty="0" err="1"/>
              <a:t>protected</a:t>
            </a:r>
            <a:r>
              <a:rPr lang="es-PE" dirty="0"/>
              <a:t> corresponde al nivel protegido.</a:t>
            </a:r>
            <a:endParaRPr lang="en-US" dirty="0"/>
          </a:p>
          <a:p>
            <a:pPr algn="just"/>
            <a:r>
              <a:rPr lang="es-PE" dirty="0"/>
              <a:t>El modificador de acceso </a:t>
            </a:r>
            <a:r>
              <a:rPr lang="es-PE" b="1" dirty="0" err="1"/>
              <a:t>public</a:t>
            </a:r>
            <a:r>
              <a:rPr lang="es-PE" dirty="0"/>
              <a:t> corresponde al nivel abierto.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4568306"/>
            <a:ext cx="10515600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elemento más común de encapsulamiento son las clases, donde encapsulamos y englobamos tanto métodos como propiedades.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6496" cy="1325563"/>
          </a:xfrm>
        </p:spPr>
        <p:txBody>
          <a:bodyPr/>
          <a:lstStyle/>
          <a:p>
            <a:r>
              <a:rPr lang="es-PE" b="1" dirty="0" smtClean="0"/>
              <a:t>ENCAPSULAMIENTO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0592"/>
            <a:ext cx="6026426" cy="33262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368209" y="2080591"/>
            <a:ext cx="4134678" cy="296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el ejemplo </a:t>
            </a:r>
            <a:r>
              <a:rPr lang="es-PE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tenemos </a:t>
            </a: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 propiedades, ambas hacen referencia a la velocidad actual, pero hay ligeras diferencias.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es privada, por lo que desde fuera de la clase no podemos acceder a su valor.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8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4151"/>
            <a:ext cx="4833730" cy="1325563"/>
          </a:xfrm>
        </p:spPr>
        <p:txBody>
          <a:bodyPr/>
          <a:lstStyle/>
          <a:p>
            <a:r>
              <a:rPr lang="es-PE" b="1" dirty="0" smtClean="0"/>
              <a:t>ENCAPSULAMIENTO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56930"/>
            <a:ext cx="10515600" cy="389931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PE" b="1" dirty="0" smtClean="0"/>
              <a:t>Resumen:</a:t>
            </a:r>
          </a:p>
          <a:p>
            <a:pPr lvl="0" algn="just"/>
            <a:r>
              <a:rPr lang="es-PE" b="1" dirty="0" err="1" smtClean="0"/>
              <a:t>Public</a:t>
            </a:r>
            <a:r>
              <a:rPr lang="es-PE" dirty="0" smtClean="0"/>
              <a:t> </a:t>
            </a:r>
            <a:r>
              <a:rPr lang="es-PE" dirty="0"/>
              <a:t>acceso total</a:t>
            </a:r>
            <a:endParaRPr lang="en-US" dirty="0"/>
          </a:p>
          <a:p>
            <a:pPr lvl="0" algn="just"/>
            <a:r>
              <a:rPr lang="es-PE" b="1" dirty="0" err="1"/>
              <a:t>Private</a:t>
            </a:r>
            <a:r>
              <a:rPr lang="es-PE" dirty="0"/>
              <a:t>, acceso únicamente desde la clase o </a:t>
            </a:r>
            <a:r>
              <a:rPr lang="es-PE" dirty="0" err="1"/>
              <a:t>struct</a:t>
            </a:r>
            <a:r>
              <a:rPr lang="es-PE" dirty="0"/>
              <a:t> que los contiene</a:t>
            </a:r>
            <a:endParaRPr lang="en-US" dirty="0"/>
          </a:p>
          <a:p>
            <a:pPr lvl="0" algn="just"/>
            <a:r>
              <a:rPr lang="es-PE" b="1" dirty="0" err="1"/>
              <a:t>Internal</a:t>
            </a:r>
            <a:r>
              <a:rPr lang="es-PE" dirty="0"/>
              <a:t>, acceso desde el mismo Proyecto</a:t>
            </a:r>
            <a:endParaRPr lang="en-US" dirty="0"/>
          </a:p>
          <a:p>
            <a:pPr lvl="0" algn="just"/>
            <a:r>
              <a:rPr lang="es-PE" b="1" dirty="0" err="1"/>
              <a:t>Protected</a:t>
            </a:r>
            <a:r>
              <a:rPr lang="es-PE" dirty="0"/>
              <a:t> desde la misma clase o desde las clases que heredan</a:t>
            </a:r>
            <a:endParaRPr lang="en-US" dirty="0"/>
          </a:p>
          <a:p>
            <a:pPr lvl="0" algn="just"/>
            <a:r>
              <a:rPr lang="es-PE" b="1" dirty="0" err="1"/>
              <a:t>Protected</a:t>
            </a:r>
            <a:r>
              <a:rPr lang="es-PE" dirty="0"/>
              <a:t> </a:t>
            </a:r>
            <a:r>
              <a:rPr lang="es-PE" b="1" dirty="0" err="1"/>
              <a:t>internal</a:t>
            </a:r>
            <a:r>
              <a:rPr lang="es-PE" dirty="0"/>
              <a:t>, combina </a:t>
            </a:r>
            <a:r>
              <a:rPr lang="es-PE" dirty="0" err="1"/>
              <a:t>protected</a:t>
            </a:r>
            <a:r>
              <a:rPr lang="es-PE" dirty="0"/>
              <a:t> e </a:t>
            </a:r>
            <a:r>
              <a:rPr lang="es-PE" dirty="0" err="1"/>
              <a:t>internal</a:t>
            </a:r>
            <a:r>
              <a:rPr lang="es-PE" dirty="0"/>
              <a:t> y nos permite acceder desde el mismo Proyecto o de clases que la derivan.</a:t>
            </a:r>
            <a:endParaRPr lang="en-US" dirty="0"/>
          </a:p>
          <a:p>
            <a:pPr lvl="0" algn="just"/>
            <a:r>
              <a:rPr lang="es-PE" b="1" dirty="0" err="1"/>
              <a:t>Private</a:t>
            </a:r>
            <a:r>
              <a:rPr lang="es-PE" dirty="0"/>
              <a:t> </a:t>
            </a:r>
            <a:r>
              <a:rPr lang="es-PE" b="1" dirty="0" err="1"/>
              <a:t>protected</a:t>
            </a:r>
            <a:r>
              <a:rPr lang="es-PE" dirty="0"/>
              <a:t>, que permite acceder desde la clase actual o de la que derivan de ella.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6009" cy="1325563"/>
          </a:xfrm>
        </p:spPr>
        <p:txBody>
          <a:bodyPr/>
          <a:lstStyle/>
          <a:p>
            <a:r>
              <a:rPr lang="es-PE" b="1" dirty="0" smtClean="0"/>
              <a:t>ENCAPSULAMIENTO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EJERCICIO1:</a:t>
            </a:r>
          </a:p>
          <a:p>
            <a:pPr algn="just"/>
            <a:r>
              <a:rPr lang="es-PE" dirty="0"/>
              <a:t>Crearemos una clase Persona, </a:t>
            </a:r>
            <a:r>
              <a:rPr lang="es-PE" dirty="0" smtClean="0"/>
              <a:t>con </a:t>
            </a:r>
            <a:r>
              <a:rPr lang="es-PE" b="1" dirty="0"/>
              <a:t>atributos</a:t>
            </a:r>
            <a:r>
              <a:rPr lang="es-PE" dirty="0"/>
              <a:t>: nombre, fecha de nacimiento y edad, </a:t>
            </a:r>
            <a:r>
              <a:rPr lang="es-PE" dirty="0" smtClean="0"/>
              <a:t>con </a:t>
            </a:r>
            <a:r>
              <a:rPr lang="es-PE" b="1" dirty="0"/>
              <a:t>métodos</a:t>
            </a:r>
            <a:r>
              <a:rPr lang="es-PE" dirty="0"/>
              <a:t>: registrar persona y calcular </a:t>
            </a:r>
            <a:r>
              <a:rPr lang="es-PE" dirty="0" smtClean="0"/>
              <a:t>edad. </a:t>
            </a:r>
            <a:r>
              <a:rPr lang="es-PE" i="1" u="sng" dirty="0" smtClean="0"/>
              <a:t>Donde </a:t>
            </a:r>
            <a:r>
              <a:rPr lang="es-PE" i="1" u="sng" dirty="0"/>
              <a:t>el atributo nombre, fecha de nacimiento, y el método registrar </a:t>
            </a:r>
            <a:r>
              <a:rPr lang="es-PE" dirty="0"/>
              <a:t>persona, deben de tener la posibilidad de ser accedida desde fuera de la </a:t>
            </a:r>
            <a:r>
              <a:rPr lang="es-PE" dirty="0" smtClean="0"/>
              <a:t>clase.</a:t>
            </a:r>
          </a:p>
          <a:p>
            <a:pPr algn="just"/>
            <a:r>
              <a:rPr lang="es-PE" dirty="0" smtClean="0"/>
              <a:t>Ahora haremos lo mismo pero utilizando Propiedades para plasmar las diferencias. -&gt; I</a:t>
            </a:r>
            <a:r>
              <a:rPr lang="es-PE" sz="2400" i="1" dirty="0" smtClean="0"/>
              <a:t>ndicar </a:t>
            </a:r>
            <a:r>
              <a:rPr lang="es-PE" sz="2400" i="1" dirty="0"/>
              <a:t>que el método </a:t>
            </a:r>
            <a:r>
              <a:rPr lang="es-PE" sz="2400" i="1" dirty="0" err="1"/>
              <a:t>Get</a:t>
            </a:r>
            <a:r>
              <a:rPr lang="es-PE" sz="2400" i="1" dirty="0"/>
              <a:t> (Obtener valor) sea público, y el método Set (Asignar valor) sea </a:t>
            </a:r>
            <a:r>
              <a:rPr lang="es-PE" sz="2400" i="1" dirty="0" smtClean="0"/>
              <a:t>privado</a:t>
            </a:r>
            <a:r>
              <a:rPr lang="es-PE" sz="2400" i="1" dirty="0"/>
              <a:t> </a:t>
            </a:r>
            <a:r>
              <a:rPr lang="es-PE" sz="2400" i="1" dirty="0" smtClean="0"/>
              <a:t>de la propiedad Edad.</a:t>
            </a:r>
            <a:endParaRPr lang="en-US" sz="2400" i="1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7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1939" y="404119"/>
            <a:ext cx="4767470" cy="904670"/>
          </a:xfrm>
        </p:spPr>
        <p:txBody>
          <a:bodyPr/>
          <a:lstStyle/>
          <a:p>
            <a:r>
              <a:rPr lang="es-PE" b="1" dirty="0" smtClean="0"/>
              <a:t>ENCAPSULAMIENTO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704" y="1308790"/>
            <a:ext cx="10515600" cy="45619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sz="3600" b="1" dirty="0"/>
              <a:t>Ejercicio2:</a:t>
            </a:r>
            <a:endParaRPr lang="en-US" sz="3600" dirty="0"/>
          </a:p>
          <a:p>
            <a:pPr marL="0" indent="0">
              <a:buNone/>
            </a:pPr>
            <a:r>
              <a:rPr lang="es-PE" dirty="0"/>
              <a:t>Crear una clase Libro que contenga los siguientes atributos:</a:t>
            </a:r>
            <a:endParaRPr lang="en-US" dirty="0"/>
          </a:p>
          <a:p>
            <a:r>
              <a:rPr lang="es-PE" b="1" dirty="0" smtClean="0"/>
              <a:t>ISBN</a:t>
            </a:r>
            <a:endParaRPr lang="en-US" b="1" dirty="0"/>
          </a:p>
          <a:p>
            <a:r>
              <a:rPr lang="es-PE" b="1" dirty="0" smtClean="0"/>
              <a:t>Titulo</a:t>
            </a:r>
            <a:endParaRPr lang="en-US" b="1" dirty="0"/>
          </a:p>
          <a:p>
            <a:r>
              <a:rPr lang="es-PE" b="1" dirty="0" smtClean="0"/>
              <a:t>Autor</a:t>
            </a:r>
            <a:endParaRPr lang="en-US" b="1" dirty="0"/>
          </a:p>
          <a:p>
            <a:r>
              <a:rPr lang="es-PE" b="1" dirty="0" smtClean="0"/>
              <a:t>Número </a:t>
            </a:r>
            <a:r>
              <a:rPr lang="es-PE" b="1" dirty="0"/>
              <a:t>de </a:t>
            </a:r>
            <a:r>
              <a:rPr lang="es-PE" b="1" dirty="0" smtClean="0"/>
              <a:t>páginas</a:t>
            </a:r>
            <a:endParaRPr lang="en-US" b="1" dirty="0" smtClean="0"/>
          </a:p>
          <a:p>
            <a:pPr marL="0" indent="0">
              <a:buNone/>
            </a:pPr>
            <a:r>
              <a:rPr lang="es-PE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PE" dirty="0"/>
              <a:t>Crear sus </a:t>
            </a:r>
            <a:r>
              <a:rPr lang="es-PE" b="1" dirty="0" smtClean="0"/>
              <a:t>Propiedades</a:t>
            </a:r>
            <a:r>
              <a:rPr lang="es-PE" dirty="0" smtClean="0"/>
              <a:t> con sus respectivos </a:t>
            </a:r>
            <a:r>
              <a:rPr lang="es-PE" dirty="0"/>
              <a:t>métodos </a:t>
            </a:r>
            <a:r>
              <a:rPr lang="es-PE" dirty="0" err="1"/>
              <a:t>get</a:t>
            </a:r>
            <a:r>
              <a:rPr lang="es-PE" dirty="0"/>
              <a:t> y set correspondientes para cada atributo.</a:t>
            </a:r>
            <a:endParaRPr lang="en-US" dirty="0"/>
          </a:p>
          <a:p>
            <a:pPr marL="0" indent="0">
              <a:buNone/>
            </a:pPr>
            <a:r>
              <a:rPr lang="es-PE" dirty="0"/>
              <a:t>Crear el método </a:t>
            </a:r>
            <a:r>
              <a:rPr lang="es-PE" b="1" dirty="0" err="1"/>
              <a:t>toString</a:t>
            </a:r>
            <a:r>
              <a:rPr lang="es-PE" b="1" dirty="0"/>
              <a:t>() </a:t>
            </a:r>
            <a:r>
              <a:rPr lang="es-PE" dirty="0"/>
              <a:t>para mostrar la información relativa al libro con </a:t>
            </a:r>
            <a:r>
              <a:rPr lang="es-PE" dirty="0" smtClean="0"/>
              <a:t>el</a:t>
            </a:r>
            <a:r>
              <a:rPr lang="en-US" dirty="0" smtClean="0"/>
              <a:t> </a:t>
            </a:r>
            <a:r>
              <a:rPr lang="es-PE" dirty="0" smtClean="0"/>
              <a:t>siguiente </a:t>
            </a:r>
            <a:r>
              <a:rPr lang="es-PE" dirty="0"/>
              <a:t>formato:</a:t>
            </a:r>
            <a:endParaRPr lang="en-US" dirty="0"/>
          </a:p>
          <a:p>
            <a:r>
              <a:rPr lang="es-PE" dirty="0"/>
              <a:t>«El libro con ISBN creado por el autor tiene páginas»</a:t>
            </a:r>
            <a:endParaRPr lang="en-US" dirty="0"/>
          </a:p>
          <a:p>
            <a:pPr marL="0" indent="0">
              <a:buNone/>
            </a:pPr>
            <a:r>
              <a:rPr lang="es-PE" dirty="0"/>
              <a:t>En el fichero </a:t>
            </a:r>
            <a:r>
              <a:rPr lang="es-PE" b="1" dirty="0" err="1"/>
              <a:t>main</a:t>
            </a:r>
            <a:r>
              <a:rPr lang="es-PE" dirty="0"/>
              <a:t>, crear 2 objetos Libro (los valores que se quieran) y </a:t>
            </a:r>
            <a:r>
              <a:rPr lang="es-PE" dirty="0" smtClean="0"/>
              <a:t>mostrarlos</a:t>
            </a:r>
            <a:r>
              <a:rPr lang="en-US" dirty="0" smtClean="0"/>
              <a:t> </a:t>
            </a:r>
            <a:r>
              <a:rPr lang="es-PE" dirty="0" smtClean="0"/>
              <a:t>por </a:t>
            </a:r>
            <a:r>
              <a:rPr lang="es-PE" dirty="0"/>
              <a:t>pantalla.</a:t>
            </a:r>
            <a:endParaRPr lang="en-US" dirty="0"/>
          </a:p>
          <a:p>
            <a:pPr marL="0" indent="0">
              <a:buNone/>
            </a:pPr>
            <a:r>
              <a:rPr lang="es-PE" dirty="0"/>
              <a:t>Por último, indicar cuál de los 2 tiene más páginas</a:t>
            </a:r>
            <a:r>
              <a:rPr lang="es-PE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61" y="320813"/>
            <a:ext cx="1598863" cy="1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02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1392</Words>
  <Application>Microsoft Office PowerPoint</Application>
  <PresentationFormat>Panorámica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Times New Roman</vt:lpstr>
      <vt:lpstr>Tema de Office</vt:lpstr>
      <vt:lpstr>PROGRAMACION ORIENTADA A OBJETOS</vt:lpstr>
      <vt:lpstr>ENCAPSULAMIENTO</vt:lpstr>
      <vt:lpstr>ENCAPSULAMIENTO</vt:lpstr>
      <vt:lpstr>ENCAPSULAMIENTO</vt:lpstr>
      <vt:lpstr>ENCAPSULAMIENTO</vt:lpstr>
      <vt:lpstr>ENCAPSULAMIENTO</vt:lpstr>
      <vt:lpstr>ENCAPSULAMIENTO</vt:lpstr>
      <vt:lpstr>ENCAPSULAMIENTO</vt:lpstr>
      <vt:lpstr>ENCAPSULAMIENTO</vt:lpstr>
      <vt:lpstr>Ejercicio2a</vt:lpstr>
      <vt:lpstr>Presentación de PowerPoint</vt:lpstr>
      <vt:lpstr>Ejercicio4</vt:lpstr>
      <vt:lpstr>Ejercicio 4 - continuacion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ORIENTADA A OBJETOS</dc:title>
  <dc:creator>gabriel</dc:creator>
  <cp:lastModifiedBy>gabriel</cp:lastModifiedBy>
  <cp:revision>19</cp:revision>
  <dcterms:created xsi:type="dcterms:W3CDTF">2024-06-26T12:21:33Z</dcterms:created>
  <dcterms:modified xsi:type="dcterms:W3CDTF">2024-12-12T02:33:18Z</dcterms:modified>
</cp:coreProperties>
</file>