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4" r:id="rId7"/>
    <p:sldId id="275" r:id="rId8"/>
    <p:sldId id="280" r:id="rId9"/>
    <p:sldId id="276" r:id="rId10"/>
    <p:sldId id="278" r:id="rId11"/>
    <p:sldId id="279" r:id="rId12"/>
    <p:sldId id="273" r:id="rId13"/>
    <p:sldId id="258" r:id="rId14"/>
    <p:sldId id="259" r:id="rId15"/>
    <p:sldId id="260" r:id="rId16"/>
    <p:sldId id="261"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42C33BAF-4C6A-49A3-9C1E-B83664F8182C}" type="datetimeFigureOut">
              <a:rPr lang="en-US" smtClean="0"/>
              <a:t>12/11/2024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405969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C33BAF-4C6A-49A3-9C1E-B83664F8182C}" type="datetimeFigureOut">
              <a:rPr lang="en-US" smtClean="0"/>
              <a:t>12/11/2024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10625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C33BAF-4C6A-49A3-9C1E-B83664F8182C}" type="datetimeFigureOut">
              <a:rPr lang="en-US" smtClean="0"/>
              <a:t>12/11/2024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273203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C33BAF-4C6A-49A3-9C1E-B83664F8182C}" type="datetimeFigureOut">
              <a:rPr lang="en-US" smtClean="0"/>
              <a:t>12/11/2024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1517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2C33BAF-4C6A-49A3-9C1E-B83664F8182C}" type="datetimeFigureOut">
              <a:rPr lang="en-US" smtClean="0"/>
              <a:t>12/11/2024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152109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2C33BAF-4C6A-49A3-9C1E-B83664F8182C}" type="datetimeFigureOut">
              <a:rPr lang="en-US" smtClean="0"/>
              <a:t>12/11/2024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76360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2C33BAF-4C6A-49A3-9C1E-B83664F8182C}" type="datetimeFigureOut">
              <a:rPr lang="en-US" smtClean="0"/>
              <a:t>12/11/2024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384260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2C33BAF-4C6A-49A3-9C1E-B83664F8182C}" type="datetimeFigureOut">
              <a:rPr lang="en-US" smtClean="0"/>
              <a:t>12/11/2024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294766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C33BAF-4C6A-49A3-9C1E-B83664F8182C}" type="datetimeFigureOut">
              <a:rPr lang="en-US" smtClean="0"/>
              <a:t>12/11/2024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197829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C33BAF-4C6A-49A3-9C1E-B83664F8182C}" type="datetimeFigureOut">
              <a:rPr lang="en-US" smtClean="0"/>
              <a:t>12/11/2024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255874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C33BAF-4C6A-49A3-9C1E-B83664F8182C}" type="datetimeFigureOut">
              <a:rPr lang="en-US" smtClean="0"/>
              <a:t>12/11/2024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48D652A-4785-4F45-94F6-F567F4F4AA2B}" type="slidenum">
              <a:rPr lang="en-US" smtClean="0"/>
              <a:t>‹Nº›</a:t>
            </a:fld>
            <a:endParaRPr lang="en-US"/>
          </a:p>
        </p:txBody>
      </p:sp>
    </p:spTree>
    <p:extLst>
      <p:ext uri="{BB962C8B-B14F-4D97-AF65-F5344CB8AC3E}">
        <p14:creationId xmlns:p14="http://schemas.microsoft.com/office/powerpoint/2010/main" val="189327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33BAF-4C6A-49A3-9C1E-B83664F8182C}" type="datetimeFigureOut">
              <a:rPr lang="en-US" smtClean="0"/>
              <a:t>12/11/2024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D652A-4785-4F45-94F6-F567F4F4AA2B}" type="slidenum">
              <a:rPr lang="en-US" smtClean="0"/>
              <a:t>‹Nº›</a:t>
            </a:fld>
            <a:endParaRPr lang="en-US"/>
          </a:p>
        </p:txBody>
      </p:sp>
    </p:spTree>
    <p:extLst>
      <p:ext uri="{BB962C8B-B14F-4D97-AF65-F5344CB8AC3E}">
        <p14:creationId xmlns:p14="http://schemas.microsoft.com/office/powerpoint/2010/main" val="247118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PROGRAMACION ORIENTADA A OBJETOS</a:t>
            </a:r>
            <a:endParaRPr lang="en-US" dirty="0"/>
          </a:p>
        </p:txBody>
      </p:sp>
      <p:sp>
        <p:nvSpPr>
          <p:cNvPr id="3" name="Subtítulo 2"/>
          <p:cNvSpPr>
            <a:spLocks noGrp="1"/>
          </p:cNvSpPr>
          <p:nvPr>
            <p:ph type="subTitle" idx="1"/>
          </p:nvPr>
        </p:nvSpPr>
        <p:spPr/>
        <p:txBody>
          <a:bodyPr>
            <a:normAutofit/>
          </a:bodyPr>
          <a:lstStyle/>
          <a:p>
            <a:r>
              <a:rPr lang="es-PE" sz="7200" dirty="0" smtClean="0"/>
              <a:t>HERENCIA</a:t>
            </a:r>
            <a:endParaRPr lang="en-US" sz="7200" dirty="0"/>
          </a:p>
        </p:txBody>
      </p:sp>
      <p:pic>
        <p:nvPicPr>
          <p:cNvPr id="4" name="Imagen 3"/>
          <p:cNvPicPr>
            <a:picLocks noChangeAspect="1"/>
          </p:cNvPicPr>
          <p:nvPr/>
        </p:nvPicPr>
        <p:blipFill>
          <a:blip r:embed="rId2"/>
          <a:stretch>
            <a:fillRect/>
          </a:stretch>
        </p:blipFill>
        <p:spPr>
          <a:xfrm>
            <a:off x="10160117" y="503237"/>
            <a:ext cx="1598863" cy="1504812"/>
          </a:xfrm>
          <a:prstGeom prst="rect">
            <a:avLst/>
          </a:prstGeom>
        </p:spPr>
      </p:pic>
    </p:spTree>
    <p:extLst>
      <p:ext uri="{BB962C8B-B14F-4D97-AF65-F5344CB8AC3E}">
        <p14:creationId xmlns:p14="http://schemas.microsoft.com/office/powerpoint/2010/main" val="19132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Terminos</a:t>
            </a:r>
            <a:r>
              <a:rPr lang="es-PE" dirty="0" smtClean="0"/>
              <a:t> clave</a:t>
            </a:r>
            <a:endParaRPr lang="en-US" dirty="0"/>
          </a:p>
        </p:txBody>
      </p:sp>
      <p:sp>
        <p:nvSpPr>
          <p:cNvPr id="7" name="Rectangle 2"/>
          <p:cNvSpPr>
            <a:spLocks noChangeArrowheads="1"/>
          </p:cNvSpPr>
          <p:nvPr/>
        </p:nvSpPr>
        <p:spPr bwMode="auto">
          <a:xfrm>
            <a:off x="838200" y="1690686"/>
            <a:ext cx="341574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5. </a:t>
            </a:r>
            <a:r>
              <a:rPr kumimoji="0" lang="en-US" altLang="en-US" sz="2000" b="1" i="0" u="none" strike="noStrike" cap="none" normalizeH="0" baseline="0" dirty="0" smtClean="0">
                <a:ln>
                  <a:noFill/>
                </a:ln>
                <a:solidFill>
                  <a:schemeClr val="tx1"/>
                </a:solidFill>
                <a:effectLst/>
                <a:latin typeface="Arial Unicode MS"/>
              </a:rPr>
              <a:t>virtual</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La palabra clave </a:t>
            </a:r>
            <a:r>
              <a:rPr kumimoji="0" lang="en-US" altLang="en-US" sz="2000" b="1" i="0" u="none" strike="noStrike" cap="none" normalizeH="0" baseline="0" dirty="0" smtClean="0">
                <a:ln>
                  <a:noFill/>
                </a:ln>
                <a:solidFill>
                  <a:schemeClr val="tx1"/>
                </a:solidFill>
                <a:effectLst/>
                <a:latin typeface="Arial Unicode MS"/>
              </a:rPr>
              <a:t>virtual</a:t>
            </a:r>
            <a:r>
              <a:rPr kumimoji="0" lang="en-US" altLang="en-US" sz="2000" b="0" i="0" u="none" strike="noStrike" cap="none" normalizeH="0" baseline="0" dirty="0" smtClean="0">
                <a:ln>
                  <a:noFill/>
                </a:ln>
                <a:solidFill>
                  <a:schemeClr val="tx1"/>
                </a:solidFill>
                <a:effectLst/>
              </a:rPr>
              <a:t> se usa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para </a:t>
            </a:r>
            <a:r>
              <a:rPr kumimoji="0" lang="en-US" altLang="en-US" sz="2000" b="0" i="0" u="none" strike="noStrike" cap="none" normalizeH="0" baseline="0" dirty="0" err="1" smtClean="0">
                <a:ln>
                  <a:noFill/>
                </a:ln>
                <a:solidFill>
                  <a:schemeClr val="tx1"/>
                </a:solidFill>
                <a:effectLst/>
              </a:rPr>
              <a:t>marcar</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que </a:t>
            </a:r>
            <a:r>
              <a:rPr kumimoji="0" lang="en-US" altLang="en-US" sz="2000" b="0" i="0" u="none" strike="noStrike" cap="none" normalizeH="0" baseline="0" dirty="0" err="1" smtClean="0">
                <a:ln>
                  <a:noFill/>
                </a:ln>
                <a:solidFill>
                  <a:schemeClr val="tx1"/>
                </a:solidFill>
                <a:effectLst/>
              </a:rPr>
              <a:t>puede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ser</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sobrescrito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las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derivadas</a:t>
            </a:r>
            <a:r>
              <a:rPr kumimoji="0" lang="en-US" altLang="en-US" sz="2000" b="0" i="0" u="none" strike="noStrike" cap="none" normalizeH="0" baseline="0" dirty="0" smtClean="0">
                <a:ln>
                  <a:noFill/>
                </a:ln>
                <a:solidFill>
                  <a:schemeClr val="tx1"/>
                </a:solidFill>
                <a:effectLst/>
                <a:latin typeface="Arial" panose="020B0604020202020204" pitchFamily="34" charset="0"/>
              </a:rPr>
              <a:t>. Al </a:t>
            </a:r>
            <a:r>
              <a:rPr kumimoji="0" lang="en-US" altLang="en-US" sz="2000" b="0" i="0" u="none" strike="noStrike" cap="none" normalizeH="0" baseline="0" dirty="0" err="1" smtClean="0">
                <a:ln>
                  <a:noFill/>
                </a:ln>
                <a:solidFill>
                  <a:schemeClr val="tx1"/>
                </a:solidFill>
                <a:effectLst/>
                <a:latin typeface="Arial" panose="020B0604020202020204" pitchFamily="34" charset="0"/>
              </a:rPr>
              <a:t>marcar</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2000" b="0" i="0" u="none" strike="noStrike" cap="none" normalizeH="0" baseline="0" dirty="0" smtClean="0">
                <a:ln>
                  <a:noFill/>
                </a:ln>
                <a:solidFill>
                  <a:schemeClr val="tx1"/>
                </a:solidFill>
                <a:effectLst/>
                <a:latin typeface="Arial" panose="020B0604020202020204" pitchFamily="34" charset="0"/>
              </a:rPr>
              <a:t> con </a:t>
            </a:r>
            <a:r>
              <a:rPr kumimoji="0" lang="en-US" altLang="en-US" sz="2000" b="1" i="0" u="none" strike="noStrike" cap="none" normalizeH="0" baseline="0" dirty="0" smtClean="0">
                <a:ln>
                  <a:noFill/>
                </a:ln>
                <a:solidFill>
                  <a:schemeClr val="tx1"/>
                </a:solidFill>
                <a:effectLst/>
                <a:latin typeface="Arial Unicode MS"/>
              </a:rPr>
              <a:t>virtual</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permite</a:t>
            </a:r>
            <a:r>
              <a:rPr kumimoji="0" lang="en-US" altLang="en-US" sz="2000" b="0" i="0" u="none" strike="noStrike" cap="none" normalizeH="0" baseline="0" dirty="0" smtClean="0">
                <a:ln>
                  <a:noFill/>
                </a:ln>
                <a:solidFill>
                  <a:schemeClr val="tx1"/>
                </a:solidFill>
                <a:effectLst/>
              </a:rPr>
              <a:t> que las </a:t>
            </a:r>
            <a:r>
              <a:rPr kumimoji="0" lang="en-US" altLang="en-US" sz="2000" b="0" i="0" u="none" strike="noStrike" cap="none" normalizeH="0" baseline="0" dirty="0" err="1" smtClean="0">
                <a:ln>
                  <a:noFill/>
                </a:ln>
                <a:solidFill>
                  <a:schemeClr val="tx1"/>
                </a:solidFill>
                <a:effectLst/>
              </a:rPr>
              <a:t>clases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derivadas</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lo </a:t>
            </a:r>
            <a:r>
              <a:rPr kumimoji="0" lang="en-US" altLang="en-US" sz="2000" b="1" i="0" u="none" strike="noStrike" cap="none" normalizeH="0" baseline="0" dirty="0" err="1" smtClean="0">
                <a:ln>
                  <a:noFill/>
                </a:ln>
                <a:solidFill>
                  <a:schemeClr val="tx1"/>
                </a:solidFill>
                <a:effectLst/>
                <a:latin typeface="Arial" panose="020B0604020202020204" pitchFamily="34" charset="0"/>
              </a:rPr>
              <a:t>sobrescriban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override</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2"/>
          <a:stretch>
            <a:fillRect/>
          </a:stretch>
        </p:blipFill>
        <p:spPr>
          <a:xfrm>
            <a:off x="5243349" y="2247383"/>
            <a:ext cx="6110451" cy="2364479"/>
          </a:xfrm>
          <a:prstGeom prst="rect">
            <a:avLst/>
          </a:prstGeom>
        </p:spPr>
      </p:pic>
    </p:spTree>
    <p:extLst>
      <p:ext uri="{BB962C8B-B14F-4D97-AF65-F5344CB8AC3E}">
        <p14:creationId xmlns:p14="http://schemas.microsoft.com/office/powerpoint/2010/main" val="29510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Resumen de los términos clave</a:t>
            </a:r>
            <a:endParaRPr lang="en-US" dirty="0"/>
          </a:p>
        </p:txBody>
      </p:sp>
      <p:pic>
        <p:nvPicPr>
          <p:cNvPr id="4" name="Marcador de contenido 3"/>
          <p:cNvPicPr>
            <a:picLocks noGrp="1" noChangeAspect="1"/>
          </p:cNvPicPr>
          <p:nvPr>
            <p:ph idx="1"/>
          </p:nvPr>
        </p:nvPicPr>
        <p:blipFill>
          <a:blip r:embed="rId2"/>
          <a:stretch>
            <a:fillRect/>
          </a:stretch>
        </p:blipFill>
        <p:spPr>
          <a:xfrm>
            <a:off x="1221064" y="1827576"/>
            <a:ext cx="9749872" cy="3102232"/>
          </a:xfrm>
          <a:prstGeom prst="rect">
            <a:avLst/>
          </a:prstGeom>
        </p:spPr>
      </p:pic>
    </p:spTree>
    <p:extLst>
      <p:ext uri="{BB962C8B-B14F-4D97-AF65-F5344CB8AC3E}">
        <p14:creationId xmlns:p14="http://schemas.microsoft.com/office/powerpoint/2010/main" val="96445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701801" y="853435"/>
            <a:ext cx="8992703" cy="4849858"/>
          </a:xfrm>
          <a:prstGeom prst="rect">
            <a:avLst/>
          </a:prstGeom>
        </p:spPr>
      </p:pic>
    </p:spTree>
    <p:extLst>
      <p:ext uri="{BB962C8B-B14F-4D97-AF65-F5344CB8AC3E}">
        <p14:creationId xmlns:p14="http://schemas.microsoft.com/office/powerpoint/2010/main" val="341216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018183" cy="1325563"/>
          </a:xfrm>
        </p:spPr>
        <p:txBody>
          <a:bodyPr/>
          <a:lstStyle/>
          <a:p>
            <a:r>
              <a:rPr lang="es-PE" dirty="0" smtClean="0"/>
              <a:t>HERENCIA</a:t>
            </a:r>
            <a:endParaRPr lang="en-US" dirty="0"/>
          </a:p>
        </p:txBody>
      </p:sp>
      <p:sp>
        <p:nvSpPr>
          <p:cNvPr id="3" name="Marcador de contenido 2"/>
          <p:cNvSpPr>
            <a:spLocks noGrp="1"/>
          </p:cNvSpPr>
          <p:nvPr>
            <p:ph idx="1"/>
          </p:nvPr>
        </p:nvSpPr>
        <p:spPr/>
        <p:txBody>
          <a:bodyPr/>
          <a:lstStyle/>
          <a:p>
            <a:r>
              <a:rPr lang="es-MX" b="1" dirty="0" smtClean="0">
                <a:solidFill>
                  <a:srgbClr val="0070C0"/>
                </a:solidFill>
              </a:rPr>
              <a:t>Ejercicio1</a:t>
            </a:r>
            <a:r>
              <a:rPr lang="es-MX" dirty="0"/>
              <a:t/>
            </a:r>
            <a:br>
              <a:rPr lang="es-MX" dirty="0"/>
            </a:br>
            <a:endParaRPr lang="es-MX" dirty="0"/>
          </a:p>
          <a:p>
            <a:pPr algn="just"/>
            <a:r>
              <a:rPr lang="es-MX" dirty="0"/>
              <a:t>Ahora plantearemos el primer problema utilizando herencia. Supongamos que necesitamos implementar dos clases que llamaremos </a:t>
            </a:r>
            <a:r>
              <a:rPr lang="es-MX" dirty="0">
                <a:solidFill>
                  <a:srgbClr val="FF0000"/>
                </a:solidFill>
              </a:rPr>
              <a:t>Suma y Resta</a:t>
            </a:r>
            <a:r>
              <a:rPr lang="es-MX" dirty="0"/>
              <a:t>. Cada clase tiene como </a:t>
            </a:r>
            <a:r>
              <a:rPr lang="es-MX" dirty="0" smtClean="0"/>
              <a:t>atributos:</a:t>
            </a:r>
            <a:r>
              <a:rPr lang="es-MX" dirty="0" smtClean="0">
                <a:solidFill>
                  <a:srgbClr val="FF0000"/>
                </a:solidFill>
              </a:rPr>
              <a:t> </a:t>
            </a:r>
            <a:r>
              <a:rPr lang="es-MX" dirty="0">
                <a:solidFill>
                  <a:srgbClr val="FF0000"/>
                </a:solidFill>
              </a:rPr>
              <a:t>valor1, valor2 y resultado</a:t>
            </a:r>
            <a:r>
              <a:rPr lang="es-MX" dirty="0"/>
              <a:t>. Las propiedades a definir son Valor1, Valor2 y Resultado, el método Operar (que en el caso de la clase "Suma" </a:t>
            </a:r>
            <a:r>
              <a:rPr lang="es-MX" b="1" dirty="0"/>
              <a:t>suma los dos Valores</a:t>
            </a:r>
            <a:r>
              <a:rPr lang="es-MX" dirty="0"/>
              <a:t> y en el caso de la clase "</a:t>
            </a:r>
            <a:r>
              <a:rPr lang="es-MX" b="1" dirty="0"/>
              <a:t>Resta" hace la diferencia entre Valor1 y </a:t>
            </a:r>
            <a:r>
              <a:rPr lang="es-MX" b="1" dirty="0" smtClean="0"/>
              <a:t>Valor2</a:t>
            </a:r>
            <a:r>
              <a:rPr lang="es-MX" dirty="0" smtClean="0"/>
              <a:t>. </a:t>
            </a:r>
            <a:r>
              <a:rPr lang="es-MX" dirty="0" smtClean="0">
                <a:solidFill>
                  <a:srgbClr val="FF0000"/>
                </a:solidFill>
              </a:rPr>
              <a:t>Crear clase </a:t>
            </a:r>
            <a:r>
              <a:rPr lang="es-MX" dirty="0" err="1" smtClean="0">
                <a:solidFill>
                  <a:srgbClr val="FF0000"/>
                </a:solidFill>
              </a:rPr>
              <a:t>Operacion</a:t>
            </a:r>
            <a:r>
              <a:rPr lang="es-MX" dirty="0" smtClean="0">
                <a:solidFill>
                  <a:srgbClr val="FF0000"/>
                </a:solidFill>
              </a:rPr>
              <a:t>(clase padre)</a:t>
            </a:r>
            <a:endParaRPr lang="es-MX" dirty="0">
              <a:solidFill>
                <a:srgbClr val="FF0000"/>
              </a:solidFill>
            </a:endParaRPr>
          </a:p>
          <a:p>
            <a:endParaRPr lang="en-US" dirty="0"/>
          </a:p>
        </p:txBody>
      </p:sp>
      <p:pic>
        <p:nvPicPr>
          <p:cNvPr id="4" name="Imagen 3"/>
          <p:cNvPicPr>
            <a:picLocks noChangeAspect="1"/>
          </p:cNvPicPr>
          <p:nvPr/>
        </p:nvPicPr>
        <p:blipFill>
          <a:blip r:embed="rId2"/>
          <a:stretch>
            <a:fillRect/>
          </a:stretch>
        </p:blipFill>
        <p:spPr>
          <a:xfrm>
            <a:off x="10001090" y="372407"/>
            <a:ext cx="1598863" cy="1504812"/>
          </a:xfrm>
          <a:prstGeom prst="rect">
            <a:avLst/>
          </a:prstGeom>
        </p:spPr>
      </p:pic>
    </p:spTree>
    <p:extLst>
      <p:ext uri="{BB962C8B-B14F-4D97-AF65-F5344CB8AC3E}">
        <p14:creationId xmlns:p14="http://schemas.microsoft.com/office/powerpoint/2010/main" val="152517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124200" cy="1325563"/>
          </a:xfrm>
        </p:spPr>
        <p:txBody>
          <a:bodyPr/>
          <a:lstStyle/>
          <a:p>
            <a:r>
              <a:rPr lang="es-PE" dirty="0" smtClean="0"/>
              <a:t>HERENCIA</a:t>
            </a:r>
            <a:endParaRPr lang="en-US" dirty="0"/>
          </a:p>
        </p:txBody>
      </p:sp>
      <p:sp>
        <p:nvSpPr>
          <p:cNvPr id="6" name="Rectángulo 5"/>
          <p:cNvSpPr/>
          <p:nvPr/>
        </p:nvSpPr>
        <p:spPr>
          <a:xfrm>
            <a:off x="838200" y="2023238"/>
            <a:ext cx="10515600" cy="3416320"/>
          </a:xfrm>
          <a:prstGeom prst="rect">
            <a:avLst/>
          </a:prstGeom>
        </p:spPr>
        <p:txBody>
          <a:bodyPr wrap="square">
            <a:spAutoFit/>
          </a:bodyPr>
          <a:lstStyle/>
          <a:p>
            <a:pPr lvl="0" algn="just" eaLnBrk="0" fontAlgn="base" hangingPunct="0">
              <a:spcBef>
                <a:spcPct val="0"/>
              </a:spcBef>
              <a:spcAft>
                <a:spcPct val="0"/>
              </a:spcAft>
            </a:pPr>
            <a:r>
              <a:rPr lang="es-PE" altLang="en-US" sz="2400" b="1" dirty="0" smtClean="0">
                <a:solidFill>
                  <a:srgbClr val="00B050"/>
                </a:solidFill>
                <a:cs typeface="Arial" panose="020B0604020202020204" pitchFamily="34" charset="0"/>
              </a:rPr>
              <a:t>Ejercicio2</a:t>
            </a:r>
            <a:endParaRPr lang="en-US" altLang="en-US" sz="2400" b="1" dirty="0" smtClean="0">
              <a:solidFill>
                <a:srgbClr val="00B050"/>
              </a:solidFill>
              <a:cs typeface="Arial" panose="020B0604020202020204" pitchFamily="34"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400" dirty="0" err="1" smtClean="0">
                <a:solidFill>
                  <a:srgbClr val="222222"/>
                </a:solidFill>
                <a:cs typeface="Arial" panose="020B0604020202020204" pitchFamily="34" charset="0"/>
              </a:rPr>
              <a:t>Crear</a:t>
            </a:r>
            <a:r>
              <a:rPr lang="en-US" altLang="en-US" sz="2400" dirty="0" smtClean="0">
                <a:solidFill>
                  <a:srgbClr val="222222"/>
                </a:solidFill>
                <a:cs typeface="Arial" panose="020B0604020202020204" pitchFamily="34" charset="0"/>
              </a:rPr>
              <a:t> </a:t>
            </a:r>
            <a:r>
              <a:rPr lang="en-US" altLang="en-US" sz="2400" dirty="0">
                <a:solidFill>
                  <a:srgbClr val="222222"/>
                </a:solidFill>
                <a:cs typeface="Arial" panose="020B0604020202020204" pitchFamily="34" charset="0"/>
              </a:rPr>
              <a:t>una </a:t>
            </a:r>
            <a:r>
              <a:rPr lang="en-US" altLang="en-US" sz="2400" dirty="0" smtClean="0">
                <a:solidFill>
                  <a:srgbClr val="222222"/>
                </a:solidFill>
                <a:cs typeface="Arial" panose="020B0604020202020204" pitchFamily="34" charset="0"/>
              </a:rPr>
              <a:t>clase </a:t>
            </a:r>
            <a:r>
              <a:rPr lang="en-US" altLang="en-US" sz="2400" b="1" dirty="0" smtClean="0">
                <a:solidFill>
                  <a:srgbClr val="222222"/>
                </a:solidFill>
                <a:cs typeface="Arial" panose="020B0604020202020204" pitchFamily="34" charset="0"/>
              </a:rPr>
              <a:t>Padre</a:t>
            </a:r>
            <a:r>
              <a:rPr lang="en-US" altLang="en-US" sz="2400" dirty="0" smtClean="0">
                <a:solidFill>
                  <a:srgbClr val="222222"/>
                </a:solidFill>
                <a:cs typeface="Arial" panose="020B0604020202020204" pitchFamily="34" charset="0"/>
              </a:rPr>
              <a:t> </a:t>
            </a:r>
            <a:r>
              <a:rPr lang="en-US" altLang="en-US" sz="2400" dirty="0">
                <a:solidFill>
                  <a:srgbClr val="222222"/>
                </a:solidFill>
                <a:cs typeface="Arial" panose="020B0604020202020204" pitchFamily="34" charset="0"/>
              </a:rPr>
              <a:t>Persona que </a:t>
            </a:r>
            <a:r>
              <a:rPr lang="en-US" altLang="en-US" sz="2400" dirty="0" err="1">
                <a:solidFill>
                  <a:srgbClr val="222222"/>
                </a:solidFill>
                <a:cs typeface="Arial" panose="020B0604020202020204" pitchFamily="34" charset="0"/>
              </a:rPr>
              <a:t>tenga</a:t>
            </a:r>
            <a:r>
              <a:rPr lang="en-US" altLang="en-US" sz="2400" dirty="0">
                <a:solidFill>
                  <a:srgbClr val="222222"/>
                </a:solidFill>
                <a:cs typeface="Arial" panose="020B0604020202020204" pitchFamily="34" charset="0"/>
              </a:rPr>
              <a:t> como </a:t>
            </a:r>
            <a:r>
              <a:rPr lang="en-US" altLang="en-US" sz="2400" b="1" dirty="0" err="1">
                <a:solidFill>
                  <a:srgbClr val="222222"/>
                </a:solidFill>
                <a:cs typeface="Arial" panose="020B0604020202020204" pitchFamily="34" charset="0"/>
              </a:rPr>
              <a:t>atributos</a:t>
            </a:r>
            <a:r>
              <a:rPr lang="en-US" altLang="en-US" sz="2400" dirty="0">
                <a:solidFill>
                  <a:srgbClr val="222222"/>
                </a:solidFill>
                <a:cs typeface="Arial" panose="020B0604020202020204" pitchFamily="34" charset="0"/>
              </a:rPr>
              <a:t> el </a:t>
            </a:r>
            <a:r>
              <a:rPr lang="en-US" altLang="en-US" sz="2400" dirty="0" err="1">
                <a:solidFill>
                  <a:srgbClr val="222222"/>
                </a:solidFill>
                <a:cs typeface="Arial" panose="020B0604020202020204" pitchFamily="34" charset="0"/>
              </a:rPr>
              <a:t>nombre</a:t>
            </a:r>
            <a:r>
              <a:rPr lang="en-US" altLang="en-US" sz="2400" dirty="0">
                <a:solidFill>
                  <a:srgbClr val="222222"/>
                </a:solidFill>
                <a:cs typeface="Arial" panose="020B0604020202020204" pitchFamily="34" charset="0"/>
              </a:rPr>
              <a:t> y la </a:t>
            </a:r>
            <a:r>
              <a:rPr lang="en-US" altLang="en-US" sz="2400" dirty="0" err="1">
                <a:solidFill>
                  <a:srgbClr val="222222"/>
                </a:solidFill>
                <a:cs typeface="Arial" panose="020B0604020202020204" pitchFamily="34" charset="0"/>
              </a:rPr>
              <a:t>edad</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definir</a:t>
            </a:r>
            <a:r>
              <a:rPr lang="en-US" altLang="en-US" sz="2400" dirty="0">
                <a:solidFill>
                  <a:srgbClr val="222222"/>
                </a:solidFill>
                <a:cs typeface="Arial" panose="020B0604020202020204" pitchFamily="34" charset="0"/>
              </a:rPr>
              <a:t> las </a:t>
            </a:r>
            <a:r>
              <a:rPr lang="en-US" altLang="en-US" sz="2400" dirty="0" err="1">
                <a:solidFill>
                  <a:srgbClr val="222222"/>
                </a:solidFill>
                <a:cs typeface="Arial" panose="020B0604020202020204" pitchFamily="34" charset="0"/>
              </a:rPr>
              <a:t>propiedades</a:t>
            </a:r>
            <a:r>
              <a:rPr lang="en-US" altLang="en-US" sz="2400" dirty="0">
                <a:solidFill>
                  <a:srgbClr val="222222"/>
                </a:solidFill>
                <a:cs typeface="Arial" panose="020B0604020202020204" pitchFamily="34" charset="0"/>
              </a:rPr>
              <a:t> para </a:t>
            </a:r>
            <a:r>
              <a:rPr lang="en-US" altLang="en-US" sz="2400" dirty="0" err="1">
                <a:solidFill>
                  <a:srgbClr val="222222"/>
                </a:solidFill>
                <a:cs typeface="Arial" panose="020B0604020202020204" pitchFamily="34" charset="0"/>
              </a:rPr>
              <a:t>poder</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acceder</a:t>
            </a:r>
            <a:r>
              <a:rPr lang="en-US" altLang="en-US" sz="2400" dirty="0">
                <a:solidFill>
                  <a:srgbClr val="222222"/>
                </a:solidFill>
                <a:cs typeface="Arial" panose="020B0604020202020204" pitchFamily="34" charset="0"/>
              </a:rPr>
              <a:t> a </a:t>
            </a:r>
            <a:r>
              <a:rPr lang="en-US" altLang="en-US" sz="2400" dirty="0" err="1">
                <a:solidFill>
                  <a:srgbClr val="222222"/>
                </a:solidFill>
                <a:cs typeface="Arial" panose="020B0604020202020204" pitchFamily="34" charset="0"/>
              </a:rPr>
              <a:t>dichos</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atributos</a:t>
            </a:r>
            <a:r>
              <a:rPr lang="en-US" altLang="en-US" sz="2400" dirty="0">
                <a:solidFill>
                  <a:srgbClr val="222222"/>
                </a:solidFill>
                <a:cs typeface="Arial" panose="020B0604020202020204" pitchFamily="34" charset="0"/>
              </a:rPr>
              <a:t>). </a:t>
            </a:r>
            <a:r>
              <a:rPr lang="en-US" altLang="en-US" sz="2400" dirty="0" err="1" smtClean="0">
                <a:solidFill>
                  <a:srgbClr val="222222"/>
                </a:solidFill>
                <a:cs typeface="Arial" panose="020B0604020202020204" pitchFamily="34" charset="0"/>
              </a:rPr>
              <a:t>Definir</a:t>
            </a:r>
            <a:r>
              <a:rPr lang="en-US" altLang="en-US" sz="2400" dirty="0">
                <a:solidFill>
                  <a:srgbClr val="222222"/>
                </a:solidFill>
                <a:cs typeface="Arial" panose="020B0604020202020204" pitchFamily="34" charset="0"/>
              </a:rPr>
              <a:t> </a:t>
            </a:r>
            <a:r>
              <a:rPr lang="en-US" altLang="en-US" sz="2400" dirty="0" smtClean="0">
                <a:solidFill>
                  <a:srgbClr val="222222"/>
                </a:solidFill>
                <a:cs typeface="Arial" panose="020B0604020202020204" pitchFamily="34" charset="0"/>
              </a:rPr>
              <a:t>un </a:t>
            </a:r>
            <a:r>
              <a:rPr lang="en-US" altLang="en-US" sz="2400" dirty="0" err="1">
                <a:solidFill>
                  <a:srgbClr val="222222"/>
                </a:solidFill>
                <a:cs typeface="Arial" panose="020B0604020202020204" pitchFamily="34" charset="0"/>
              </a:rPr>
              <a:t>método</a:t>
            </a:r>
            <a:r>
              <a:rPr lang="en-US" altLang="en-US" sz="2400" dirty="0">
                <a:solidFill>
                  <a:srgbClr val="222222"/>
                </a:solidFill>
                <a:cs typeface="Arial" panose="020B0604020202020204" pitchFamily="34" charset="0"/>
              </a:rPr>
              <a:t> para </a:t>
            </a:r>
            <a:r>
              <a:rPr lang="en-US" altLang="en-US" sz="2400" dirty="0" err="1" smtClean="0">
                <a:cs typeface="Arial" panose="020B0604020202020204" pitchFamily="34" charset="0"/>
              </a:rPr>
              <a:t>imprimir</a:t>
            </a:r>
            <a:r>
              <a:rPr lang="en-US" altLang="en-US" sz="2400" dirty="0" smtClean="0">
                <a:cs typeface="Arial" panose="020B0604020202020204" pitchFamily="34" charset="0"/>
              </a:rPr>
              <a:t> </a:t>
            </a:r>
            <a:r>
              <a:rPr lang="en-US" altLang="en-US" sz="2400" dirty="0" err="1" smtClean="0">
                <a:cs typeface="Arial" panose="020B0604020202020204" pitchFamily="34" charset="0"/>
              </a:rPr>
              <a:t>donde</a:t>
            </a:r>
            <a:r>
              <a:rPr lang="en-US" altLang="en-US" sz="2400" dirty="0" smtClean="0">
                <a:cs typeface="Arial" panose="020B0604020202020204" pitchFamily="34" charset="0"/>
              </a:rPr>
              <a:t> se </a:t>
            </a:r>
            <a:r>
              <a:rPr lang="en-US" altLang="en-US" sz="2400" dirty="0" err="1" smtClean="0">
                <a:cs typeface="Arial" panose="020B0604020202020204" pitchFamily="34" charset="0"/>
              </a:rPr>
              <a:t>muestre</a:t>
            </a:r>
            <a:r>
              <a:rPr lang="en-US" altLang="en-US" sz="2400" dirty="0" smtClean="0">
                <a:cs typeface="Arial" panose="020B0604020202020204" pitchFamily="34" charset="0"/>
              </a:rPr>
              <a:t> el </a:t>
            </a:r>
            <a:r>
              <a:rPr lang="en-US" altLang="en-US" sz="2400" dirty="0" err="1" smtClean="0">
                <a:cs typeface="Arial" panose="020B0604020202020204" pitchFamily="34" charset="0"/>
              </a:rPr>
              <a:t>nombre</a:t>
            </a:r>
            <a:r>
              <a:rPr lang="en-US" altLang="en-US" sz="2400" dirty="0" smtClean="0">
                <a:cs typeface="Arial" panose="020B0604020202020204" pitchFamily="34" charset="0"/>
              </a:rPr>
              <a:t> y la </a:t>
            </a:r>
            <a:r>
              <a:rPr lang="en-US" altLang="en-US" sz="2400" dirty="0" err="1" smtClean="0">
                <a:cs typeface="Arial" panose="020B0604020202020204" pitchFamily="34" charset="0"/>
              </a:rPr>
              <a:t>edad</a:t>
            </a:r>
            <a:r>
              <a:rPr lang="en-US" altLang="en-US" sz="2400" dirty="0" smtClean="0">
                <a:solidFill>
                  <a:srgbClr val="222222"/>
                </a:solidFill>
                <a:cs typeface="Arial" panose="020B0604020202020204" pitchFamily="34" charset="0"/>
              </a:rPr>
              <a:t>.</a:t>
            </a:r>
            <a:endParaRPr lang="en-US" altLang="en-US" sz="2400" dirty="0"/>
          </a:p>
          <a:p>
            <a:pPr marL="342900" lvl="0" indent="-342900" algn="just" eaLnBrk="0" fontAlgn="base" hangingPunct="0">
              <a:spcBef>
                <a:spcPct val="0"/>
              </a:spcBef>
              <a:spcAft>
                <a:spcPct val="0"/>
              </a:spcAft>
              <a:buFont typeface="Arial" panose="020B0604020202020204" pitchFamily="34" charset="0"/>
              <a:buChar char="•"/>
            </a:pPr>
            <a:r>
              <a:rPr lang="en-US" altLang="en-US" sz="2400" dirty="0" err="1">
                <a:solidFill>
                  <a:srgbClr val="222222"/>
                </a:solidFill>
                <a:cs typeface="Arial" panose="020B0604020202020204" pitchFamily="34" charset="0"/>
              </a:rPr>
              <a:t>Plantear</a:t>
            </a:r>
            <a:r>
              <a:rPr lang="en-US" altLang="en-US" sz="2400" dirty="0">
                <a:solidFill>
                  <a:srgbClr val="222222"/>
                </a:solidFill>
                <a:cs typeface="Arial" panose="020B0604020202020204" pitchFamily="34" charset="0"/>
              </a:rPr>
              <a:t> </a:t>
            </a:r>
            <a:r>
              <a:rPr lang="en-US" altLang="en-US" sz="2400" dirty="0" smtClean="0">
                <a:solidFill>
                  <a:srgbClr val="222222"/>
                </a:solidFill>
                <a:cs typeface="Arial" panose="020B0604020202020204" pitchFamily="34" charset="0"/>
              </a:rPr>
              <a:t>una clase </a:t>
            </a:r>
            <a:r>
              <a:rPr lang="en-US" altLang="en-US" sz="2400" dirty="0" err="1" smtClean="0">
                <a:solidFill>
                  <a:srgbClr val="222222"/>
                </a:solidFill>
                <a:cs typeface="Arial" panose="020B0604020202020204" pitchFamily="34" charset="0"/>
              </a:rPr>
              <a:t>hija</a:t>
            </a:r>
            <a:r>
              <a:rPr lang="en-US" altLang="en-US" sz="2400" dirty="0" smtClean="0">
                <a:solidFill>
                  <a:srgbClr val="222222"/>
                </a:solidFill>
                <a:cs typeface="Arial" panose="020B0604020202020204" pitchFamily="34" charset="0"/>
              </a:rPr>
              <a:t> de </a:t>
            </a:r>
            <a:r>
              <a:rPr lang="en-US" altLang="en-US" sz="2400" dirty="0" err="1" smtClean="0">
                <a:solidFill>
                  <a:srgbClr val="222222"/>
                </a:solidFill>
                <a:cs typeface="Arial" panose="020B0604020202020204" pitchFamily="34" charset="0"/>
              </a:rPr>
              <a:t>nombre</a:t>
            </a:r>
            <a:r>
              <a:rPr lang="en-US" altLang="en-US" sz="2400" dirty="0" smtClean="0">
                <a:solidFill>
                  <a:srgbClr val="222222"/>
                </a:solidFill>
                <a:cs typeface="Arial" panose="020B0604020202020204" pitchFamily="34" charset="0"/>
              </a:rPr>
              <a:t> </a:t>
            </a:r>
            <a:r>
              <a:rPr lang="en-US" altLang="en-US" sz="2400" dirty="0" err="1">
                <a:solidFill>
                  <a:srgbClr val="FF0000"/>
                </a:solidFill>
                <a:cs typeface="Arial" panose="020B0604020202020204" pitchFamily="34" charset="0"/>
              </a:rPr>
              <a:t>Empleado</a:t>
            </a:r>
            <a:r>
              <a:rPr lang="en-US" altLang="en-US" sz="2400" dirty="0">
                <a:solidFill>
                  <a:srgbClr val="222222"/>
                </a:solidFill>
                <a:cs typeface="Arial" panose="020B0604020202020204" pitchFamily="34" charset="0"/>
              </a:rPr>
              <a:t> que </a:t>
            </a:r>
            <a:r>
              <a:rPr lang="en-US" altLang="en-US" sz="2400" dirty="0" err="1">
                <a:solidFill>
                  <a:srgbClr val="222222"/>
                </a:solidFill>
                <a:cs typeface="Arial" panose="020B0604020202020204" pitchFamily="34" charset="0"/>
              </a:rPr>
              <a:t>herede</a:t>
            </a:r>
            <a:r>
              <a:rPr lang="en-US" altLang="en-US" sz="2400" dirty="0">
                <a:solidFill>
                  <a:srgbClr val="222222"/>
                </a:solidFill>
                <a:cs typeface="Arial" panose="020B0604020202020204" pitchFamily="34" charset="0"/>
              </a:rPr>
              <a:t> de la clase </a:t>
            </a:r>
            <a:r>
              <a:rPr lang="en-US" altLang="en-US" sz="2400" dirty="0">
                <a:solidFill>
                  <a:srgbClr val="FF0000"/>
                </a:solidFill>
                <a:cs typeface="Arial" panose="020B0604020202020204" pitchFamily="34" charset="0"/>
              </a:rPr>
              <a:t>Persona</a:t>
            </a:r>
            <a:r>
              <a:rPr lang="en-US" altLang="en-US" sz="2400" dirty="0" smtClean="0">
                <a:solidFill>
                  <a:srgbClr val="222222"/>
                </a:solidFill>
                <a:cs typeface="Arial" panose="020B0604020202020204" pitchFamily="34" charset="0"/>
              </a:rPr>
              <a:t>.</a:t>
            </a:r>
          </a:p>
          <a:p>
            <a:pPr marL="342900" lvl="0" indent="-342900" algn="just" eaLnBrk="0" fontAlgn="base" hangingPunct="0">
              <a:spcBef>
                <a:spcPct val="0"/>
              </a:spcBef>
              <a:spcAft>
                <a:spcPct val="0"/>
              </a:spcAft>
              <a:buFont typeface="Arial" panose="020B0604020202020204" pitchFamily="34" charset="0"/>
              <a:buChar char="•"/>
            </a:pPr>
            <a:r>
              <a:rPr lang="en-US" altLang="en-US" sz="2400" dirty="0" err="1" smtClean="0">
                <a:solidFill>
                  <a:srgbClr val="222222"/>
                </a:solidFill>
                <a:cs typeface="Arial" panose="020B0604020202020204" pitchFamily="34" charset="0"/>
              </a:rPr>
              <a:t>Añadir</a:t>
            </a:r>
            <a:r>
              <a:rPr lang="en-US" altLang="en-US" sz="2400" dirty="0" smtClean="0">
                <a:solidFill>
                  <a:srgbClr val="222222"/>
                </a:solidFill>
                <a:cs typeface="Arial" panose="020B0604020202020204" pitchFamily="34" charset="0"/>
              </a:rPr>
              <a:t> </a:t>
            </a:r>
            <a:r>
              <a:rPr lang="en-US" altLang="en-US" sz="2400" dirty="0">
                <a:solidFill>
                  <a:srgbClr val="222222"/>
                </a:solidFill>
                <a:cs typeface="Arial" panose="020B0604020202020204" pitchFamily="34" charset="0"/>
              </a:rPr>
              <a:t>un </a:t>
            </a:r>
            <a:r>
              <a:rPr lang="en-US" altLang="en-US" sz="2400" dirty="0" err="1">
                <a:solidFill>
                  <a:srgbClr val="222222"/>
                </a:solidFill>
                <a:cs typeface="Arial" panose="020B0604020202020204" pitchFamily="34" charset="0"/>
              </a:rPr>
              <a:t>atributo</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sueldo</a:t>
            </a:r>
            <a:r>
              <a:rPr lang="en-US" altLang="en-US" sz="2400" dirty="0">
                <a:solidFill>
                  <a:srgbClr val="222222"/>
                </a:solidFill>
                <a:cs typeface="Arial" panose="020B0604020202020204" pitchFamily="34" charset="0"/>
              </a:rPr>
              <a:t> ( y su </a:t>
            </a:r>
            <a:r>
              <a:rPr lang="en-US" altLang="en-US" sz="2400" dirty="0" err="1">
                <a:solidFill>
                  <a:srgbClr val="222222"/>
                </a:solidFill>
                <a:cs typeface="Arial" panose="020B0604020202020204" pitchFamily="34" charset="0"/>
              </a:rPr>
              <a:t>propiedad</a:t>
            </a:r>
            <a:r>
              <a:rPr lang="en-US" altLang="en-US" sz="2400" dirty="0">
                <a:solidFill>
                  <a:srgbClr val="222222"/>
                </a:solidFill>
                <a:cs typeface="Arial" panose="020B0604020202020204" pitchFamily="34" charset="0"/>
              </a:rPr>
              <a:t>) y el </a:t>
            </a:r>
            <a:r>
              <a:rPr lang="en-US" altLang="en-US" sz="2400" dirty="0" err="1">
                <a:solidFill>
                  <a:srgbClr val="222222"/>
                </a:solidFill>
                <a:cs typeface="Arial" panose="020B0604020202020204" pitchFamily="34" charset="0"/>
              </a:rPr>
              <a:t>método</a:t>
            </a:r>
            <a:r>
              <a:rPr lang="en-US" altLang="en-US" sz="2400" dirty="0">
                <a:solidFill>
                  <a:srgbClr val="222222"/>
                </a:solidFill>
                <a:cs typeface="Arial" panose="020B0604020202020204" pitchFamily="34" charset="0"/>
              </a:rPr>
              <a:t> para </a:t>
            </a:r>
            <a:r>
              <a:rPr lang="en-US" altLang="en-US" sz="2400" dirty="0" err="1">
                <a:solidFill>
                  <a:srgbClr val="222222"/>
                </a:solidFill>
                <a:cs typeface="Arial" panose="020B0604020202020204" pitchFamily="34" charset="0"/>
              </a:rPr>
              <a:t>imprimir</a:t>
            </a:r>
            <a:r>
              <a:rPr lang="en-US" altLang="en-US" sz="2400" dirty="0">
                <a:solidFill>
                  <a:srgbClr val="222222"/>
                </a:solidFill>
                <a:cs typeface="Arial" panose="020B0604020202020204" pitchFamily="34" charset="0"/>
              </a:rPr>
              <a:t> su </a:t>
            </a:r>
            <a:r>
              <a:rPr lang="en-US" altLang="en-US" sz="2400" dirty="0" err="1">
                <a:solidFill>
                  <a:srgbClr val="222222"/>
                </a:solidFill>
                <a:cs typeface="Arial" panose="020B0604020202020204" pitchFamily="34" charset="0"/>
              </a:rPr>
              <a:t>sueldo</a:t>
            </a:r>
            <a:r>
              <a:rPr lang="en-US" altLang="en-US" sz="2400" dirty="0">
                <a:solidFill>
                  <a:srgbClr val="222222"/>
                </a:solidFill>
                <a:cs typeface="Arial" panose="020B0604020202020204" pitchFamily="34" charset="0"/>
              </a:rPr>
              <a:t>.</a:t>
            </a:r>
            <a:endParaRPr lang="en-US" altLang="en-US" sz="2400" dirty="0"/>
          </a:p>
          <a:p>
            <a:pPr marL="342900" lvl="0" indent="-342900" algn="just" eaLnBrk="0" fontAlgn="base" hangingPunct="0">
              <a:spcBef>
                <a:spcPct val="0"/>
              </a:spcBef>
              <a:spcAft>
                <a:spcPct val="0"/>
              </a:spcAft>
              <a:buFont typeface="Arial" panose="020B0604020202020204" pitchFamily="34" charset="0"/>
              <a:buChar char="•"/>
            </a:pPr>
            <a:r>
              <a:rPr lang="en-US" altLang="en-US" sz="2400" dirty="0" err="1">
                <a:solidFill>
                  <a:srgbClr val="222222"/>
                </a:solidFill>
                <a:cs typeface="Arial" panose="020B0604020202020204" pitchFamily="34" charset="0"/>
              </a:rPr>
              <a:t>Definir</a:t>
            </a:r>
            <a:r>
              <a:rPr lang="en-US" altLang="en-US" sz="2400" dirty="0">
                <a:solidFill>
                  <a:srgbClr val="222222"/>
                </a:solidFill>
                <a:cs typeface="Arial" panose="020B0604020202020204" pitchFamily="34" charset="0"/>
              </a:rPr>
              <a:t> un </a:t>
            </a:r>
            <a:r>
              <a:rPr lang="en-US" altLang="en-US" sz="2400" dirty="0" err="1">
                <a:solidFill>
                  <a:srgbClr val="222222"/>
                </a:solidFill>
                <a:cs typeface="Arial" panose="020B0604020202020204" pitchFamily="34" charset="0"/>
              </a:rPr>
              <a:t>objeto</a:t>
            </a:r>
            <a:r>
              <a:rPr lang="en-US" altLang="en-US" sz="2400" dirty="0">
                <a:solidFill>
                  <a:srgbClr val="222222"/>
                </a:solidFill>
                <a:cs typeface="Arial" panose="020B0604020202020204" pitchFamily="34" charset="0"/>
              </a:rPr>
              <a:t> de la </a:t>
            </a:r>
            <a:r>
              <a:rPr lang="en-US" altLang="en-US" sz="2400" dirty="0" err="1">
                <a:solidFill>
                  <a:srgbClr val="222222"/>
                </a:solidFill>
                <a:cs typeface="Arial" panose="020B0604020202020204" pitchFamily="34" charset="0"/>
              </a:rPr>
              <a:t>clase</a:t>
            </a:r>
            <a:r>
              <a:rPr lang="en-US" altLang="en-US" sz="2400" dirty="0">
                <a:solidFill>
                  <a:srgbClr val="222222"/>
                </a:solidFill>
                <a:cs typeface="Arial" panose="020B0604020202020204" pitchFamily="34" charset="0"/>
              </a:rPr>
              <a:t> Persona y </a:t>
            </a:r>
            <a:r>
              <a:rPr lang="en-US" altLang="en-US" sz="2400" dirty="0" err="1">
                <a:solidFill>
                  <a:srgbClr val="222222"/>
                </a:solidFill>
                <a:cs typeface="Arial" panose="020B0604020202020204" pitchFamily="34" charset="0"/>
              </a:rPr>
              <a:t>llamar</a:t>
            </a:r>
            <a:r>
              <a:rPr lang="en-US" altLang="en-US" sz="2400" dirty="0">
                <a:solidFill>
                  <a:srgbClr val="222222"/>
                </a:solidFill>
                <a:cs typeface="Arial" panose="020B0604020202020204" pitchFamily="34" charset="0"/>
              </a:rPr>
              <a:t> a </a:t>
            </a:r>
            <a:r>
              <a:rPr lang="en-US" altLang="en-US" sz="2400" dirty="0" err="1">
                <a:solidFill>
                  <a:srgbClr val="222222"/>
                </a:solidFill>
                <a:cs typeface="Arial" panose="020B0604020202020204" pitchFamily="34" charset="0"/>
              </a:rPr>
              <a:t>sus</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métodos</a:t>
            </a:r>
            <a:r>
              <a:rPr lang="en-US" altLang="en-US" sz="2400" dirty="0">
                <a:solidFill>
                  <a:srgbClr val="222222"/>
                </a:solidFill>
                <a:cs typeface="Arial" panose="020B0604020202020204" pitchFamily="34" charset="0"/>
              </a:rPr>
              <a:t> y </a:t>
            </a:r>
            <a:r>
              <a:rPr lang="en-US" altLang="en-US" sz="2400" dirty="0" err="1">
                <a:solidFill>
                  <a:srgbClr val="222222"/>
                </a:solidFill>
                <a:cs typeface="Arial" panose="020B0604020202020204" pitchFamily="34" charset="0"/>
              </a:rPr>
              <a:t>propiedades</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También</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crear</a:t>
            </a:r>
            <a:r>
              <a:rPr lang="en-US" altLang="en-US" sz="2400" dirty="0">
                <a:solidFill>
                  <a:srgbClr val="222222"/>
                </a:solidFill>
                <a:cs typeface="Arial" panose="020B0604020202020204" pitchFamily="34" charset="0"/>
              </a:rPr>
              <a:t> un </a:t>
            </a:r>
            <a:r>
              <a:rPr lang="en-US" altLang="en-US" sz="2400" dirty="0" err="1">
                <a:solidFill>
                  <a:srgbClr val="222222"/>
                </a:solidFill>
                <a:cs typeface="Arial" panose="020B0604020202020204" pitchFamily="34" charset="0"/>
              </a:rPr>
              <a:t>objeto</a:t>
            </a:r>
            <a:r>
              <a:rPr lang="en-US" altLang="en-US" sz="2400" dirty="0">
                <a:solidFill>
                  <a:srgbClr val="222222"/>
                </a:solidFill>
                <a:cs typeface="Arial" panose="020B0604020202020204" pitchFamily="34" charset="0"/>
              </a:rPr>
              <a:t> de la </a:t>
            </a:r>
            <a:r>
              <a:rPr lang="en-US" altLang="en-US" sz="2400" dirty="0" err="1">
                <a:solidFill>
                  <a:srgbClr val="222222"/>
                </a:solidFill>
                <a:cs typeface="Arial" panose="020B0604020202020204" pitchFamily="34" charset="0"/>
              </a:rPr>
              <a:t>clase</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Empleado</a:t>
            </a:r>
            <a:r>
              <a:rPr lang="en-US" altLang="en-US" sz="2400" dirty="0">
                <a:solidFill>
                  <a:srgbClr val="222222"/>
                </a:solidFill>
                <a:cs typeface="Arial" panose="020B0604020202020204" pitchFamily="34" charset="0"/>
              </a:rPr>
              <a:t> y </a:t>
            </a:r>
            <a:r>
              <a:rPr lang="en-US" altLang="en-US" sz="2400" dirty="0" err="1">
                <a:solidFill>
                  <a:srgbClr val="222222"/>
                </a:solidFill>
                <a:cs typeface="Arial" panose="020B0604020202020204" pitchFamily="34" charset="0"/>
              </a:rPr>
              <a:t>llamar</a:t>
            </a:r>
            <a:r>
              <a:rPr lang="en-US" altLang="en-US" sz="2400" dirty="0">
                <a:solidFill>
                  <a:srgbClr val="222222"/>
                </a:solidFill>
                <a:cs typeface="Arial" panose="020B0604020202020204" pitchFamily="34" charset="0"/>
              </a:rPr>
              <a:t> a </a:t>
            </a:r>
            <a:r>
              <a:rPr lang="en-US" altLang="en-US" sz="2400" dirty="0" err="1">
                <a:solidFill>
                  <a:srgbClr val="222222"/>
                </a:solidFill>
                <a:cs typeface="Arial" panose="020B0604020202020204" pitchFamily="34" charset="0"/>
              </a:rPr>
              <a:t>sus</a:t>
            </a:r>
            <a:r>
              <a:rPr lang="en-US" altLang="en-US" sz="2400" dirty="0">
                <a:solidFill>
                  <a:srgbClr val="222222"/>
                </a:solidFill>
                <a:cs typeface="Arial" panose="020B0604020202020204" pitchFamily="34" charset="0"/>
              </a:rPr>
              <a:t> </a:t>
            </a:r>
            <a:r>
              <a:rPr lang="en-US" altLang="en-US" sz="2400" dirty="0" err="1">
                <a:solidFill>
                  <a:srgbClr val="222222"/>
                </a:solidFill>
                <a:cs typeface="Arial" panose="020B0604020202020204" pitchFamily="34" charset="0"/>
              </a:rPr>
              <a:t>métodos</a:t>
            </a:r>
            <a:r>
              <a:rPr lang="en-US" altLang="en-US" sz="2400" dirty="0">
                <a:solidFill>
                  <a:srgbClr val="222222"/>
                </a:solidFill>
                <a:cs typeface="Arial" panose="020B0604020202020204" pitchFamily="34" charset="0"/>
              </a:rPr>
              <a:t> y </a:t>
            </a:r>
            <a:r>
              <a:rPr lang="en-US" altLang="en-US" sz="2400" dirty="0" err="1">
                <a:solidFill>
                  <a:srgbClr val="222222"/>
                </a:solidFill>
                <a:cs typeface="Arial" panose="020B0604020202020204" pitchFamily="34" charset="0"/>
              </a:rPr>
              <a:t>propiedades</a:t>
            </a:r>
            <a:r>
              <a:rPr lang="en-US" altLang="en-US" sz="2400" dirty="0">
                <a:solidFill>
                  <a:srgbClr val="222222"/>
                </a:solidFill>
                <a:cs typeface="Arial" panose="020B0604020202020204" pitchFamily="34" charset="0"/>
              </a:rPr>
              <a:t>.</a:t>
            </a:r>
            <a:endParaRPr lang="en-US" altLang="en-US" sz="2400" dirty="0"/>
          </a:p>
        </p:txBody>
      </p:sp>
      <p:pic>
        <p:nvPicPr>
          <p:cNvPr id="4" name="Imagen 3"/>
          <p:cNvPicPr>
            <a:picLocks noChangeAspect="1"/>
          </p:cNvPicPr>
          <p:nvPr/>
        </p:nvPicPr>
        <p:blipFill>
          <a:blip r:embed="rId2"/>
          <a:stretch>
            <a:fillRect/>
          </a:stretch>
        </p:blipFill>
        <p:spPr>
          <a:xfrm>
            <a:off x="10120360" y="352151"/>
            <a:ext cx="1598863" cy="1504812"/>
          </a:xfrm>
          <a:prstGeom prst="rect">
            <a:avLst/>
          </a:prstGeom>
        </p:spPr>
      </p:pic>
    </p:spTree>
    <p:extLst>
      <p:ext uri="{BB962C8B-B14F-4D97-AF65-F5344CB8AC3E}">
        <p14:creationId xmlns:p14="http://schemas.microsoft.com/office/powerpoint/2010/main" val="1920705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2832652" cy="1325563"/>
          </a:xfrm>
        </p:spPr>
        <p:txBody>
          <a:bodyPr/>
          <a:lstStyle/>
          <a:p>
            <a:r>
              <a:rPr lang="es-PE" dirty="0" smtClean="0"/>
              <a:t>HERENCIA</a:t>
            </a:r>
            <a:endParaRPr lang="en-US" dirty="0"/>
          </a:p>
        </p:txBody>
      </p:sp>
      <p:sp>
        <p:nvSpPr>
          <p:cNvPr id="3" name="Marcador de contenido 2"/>
          <p:cNvSpPr>
            <a:spLocks noGrp="1"/>
          </p:cNvSpPr>
          <p:nvPr>
            <p:ph idx="1"/>
          </p:nvPr>
        </p:nvSpPr>
        <p:spPr>
          <a:xfrm>
            <a:off x="838200" y="1547328"/>
            <a:ext cx="10515600" cy="4676775"/>
          </a:xfrm>
        </p:spPr>
        <p:txBody>
          <a:bodyPr>
            <a:noAutofit/>
          </a:bodyPr>
          <a:lstStyle/>
          <a:p>
            <a:r>
              <a:rPr lang="es-MX" sz="2000" b="1" dirty="0" smtClean="0">
                <a:solidFill>
                  <a:srgbClr val="0070C0"/>
                </a:solidFill>
              </a:rPr>
              <a:t>Ejercicio3</a:t>
            </a:r>
          </a:p>
          <a:p>
            <a:pPr marL="0" indent="0" algn="just">
              <a:buNone/>
            </a:pPr>
            <a:r>
              <a:rPr lang="es-MX" sz="2000" dirty="0" smtClean="0"/>
              <a:t>Imagina que estás desarrollando un sistema de gestión para una biblioteca. La biblioteca ofrece diferentes tipos de materiales para préstamo, como libros, revistas y películas. Cada material tiene propiedades específicas, como </a:t>
            </a:r>
            <a:r>
              <a:rPr lang="es-MX" sz="2000" b="1" u="sng" dirty="0" smtClean="0"/>
              <a:t>título, autor, año de publicación</a:t>
            </a:r>
            <a:r>
              <a:rPr lang="es-MX" sz="2000" dirty="0" smtClean="0"/>
              <a:t>.</a:t>
            </a:r>
          </a:p>
          <a:p>
            <a:pPr marL="0" indent="0" algn="just">
              <a:buNone/>
            </a:pPr>
            <a:r>
              <a:rPr lang="es-MX" sz="2000" dirty="0" smtClean="0"/>
              <a:t>Define una clase base llamada </a:t>
            </a:r>
            <a:r>
              <a:rPr lang="es-MX" sz="2000" b="1" dirty="0" err="1" smtClean="0"/>
              <a:t>MaterialBibliografico</a:t>
            </a:r>
            <a:r>
              <a:rPr lang="es-MX" sz="2000" dirty="0" smtClean="0"/>
              <a:t> que contenga las propiedades comunes a todos los materiales bibliográficos, como </a:t>
            </a:r>
            <a:r>
              <a:rPr lang="es-MX" sz="2000" b="1" dirty="0" smtClean="0"/>
              <a:t>Titulo, Autor, </a:t>
            </a:r>
            <a:r>
              <a:rPr lang="es-MX" sz="2000" b="1" dirty="0" err="1" smtClean="0"/>
              <a:t>AñoPublicacion</a:t>
            </a:r>
            <a:r>
              <a:rPr lang="es-MX" sz="2000" dirty="0" smtClean="0"/>
              <a:t>. Asu vez también implementar un método </a:t>
            </a:r>
            <a:r>
              <a:rPr lang="es-MX" sz="2000" b="1" u="sng" dirty="0"/>
              <a:t>virtual </a:t>
            </a:r>
            <a:r>
              <a:rPr lang="es-MX" sz="2000" b="1" u="sng" dirty="0" err="1" smtClean="0"/>
              <a:t>MostrarInformacion</a:t>
            </a:r>
            <a:r>
              <a:rPr lang="es-MX" sz="2000" b="1" u="sng" dirty="0" smtClean="0"/>
              <a:t>().</a:t>
            </a:r>
            <a:r>
              <a:rPr lang="es-MX" sz="2000" b="1" dirty="0" smtClean="0"/>
              <a:t> </a:t>
            </a:r>
            <a:r>
              <a:rPr lang="es-MX" sz="2000" dirty="0" smtClean="0"/>
              <a:t>Crea clases derivadas para representar diferentes tipos de materiales bibliográficos:</a:t>
            </a:r>
          </a:p>
          <a:p>
            <a:pPr algn="just"/>
            <a:r>
              <a:rPr lang="es-MX" sz="2000" b="1" dirty="0" smtClean="0"/>
              <a:t>Libro</a:t>
            </a:r>
            <a:r>
              <a:rPr lang="es-MX" sz="2000" dirty="0" smtClean="0"/>
              <a:t>: Debe heredar de </a:t>
            </a:r>
            <a:r>
              <a:rPr lang="es-MX" sz="2000" b="1" dirty="0" err="1" smtClean="0"/>
              <a:t>MaterialBibliografico</a:t>
            </a:r>
            <a:r>
              <a:rPr lang="es-MX" sz="2000" dirty="0" smtClean="0"/>
              <a:t> e incluir propiedades específicas de un libro, como </a:t>
            </a:r>
            <a:r>
              <a:rPr lang="es-MX" sz="2000" b="1" dirty="0" smtClean="0"/>
              <a:t>ISBN, Número de páginas</a:t>
            </a:r>
            <a:r>
              <a:rPr lang="es-MX" sz="2000" dirty="0" smtClean="0"/>
              <a:t>.</a:t>
            </a:r>
          </a:p>
          <a:p>
            <a:pPr algn="just"/>
            <a:r>
              <a:rPr lang="es-MX" sz="2000" b="1" dirty="0" smtClean="0"/>
              <a:t>Revista</a:t>
            </a:r>
            <a:r>
              <a:rPr lang="es-MX" sz="2000" dirty="0" smtClean="0"/>
              <a:t>: Debe heredar de </a:t>
            </a:r>
            <a:r>
              <a:rPr lang="es-MX" sz="2000" b="1" dirty="0" err="1" smtClean="0"/>
              <a:t>MaterialBibliografico</a:t>
            </a:r>
            <a:r>
              <a:rPr lang="es-MX" sz="2000" dirty="0" smtClean="0"/>
              <a:t> e incluir propiedades específicas de una revista, como </a:t>
            </a:r>
            <a:r>
              <a:rPr lang="es-MX" sz="2000" b="1" dirty="0" smtClean="0"/>
              <a:t>ISSN, Número de volumen</a:t>
            </a:r>
            <a:r>
              <a:rPr lang="es-MX" sz="2000" dirty="0" smtClean="0"/>
              <a:t>.</a:t>
            </a:r>
          </a:p>
          <a:p>
            <a:pPr algn="just"/>
            <a:r>
              <a:rPr lang="es-MX" sz="2000" b="1" dirty="0" err="1" smtClean="0"/>
              <a:t>Pelicula</a:t>
            </a:r>
            <a:r>
              <a:rPr lang="es-MX" sz="2000" dirty="0" smtClean="0"/>
              <a:t>: Debe heredar de </a:t>
            </a:r>
            <a:r>
              <a:rPr lang="es-MX" sz="2000" b="1" dirty="0" err="1" smtClean="0"/>
              <a:t>MaterialBibliografico</a:t>
            </a:r>
            <a:r>
              <a:rPr lang="es-MX" sz="2000" dirty="0" smtClean="0"/>
              <a:t> e incluir propiedades específicas de una película, como </a:t>
            </a:r>
            <a:r>
              <a:rPr lang="es-MX" sz="2000" b="1" dirty="0" smtClean="0"/>
              <a:t>Director, Duración</a:t>
            </a:r>
            <a:r>
              <a:rPr lang="es-MX" sz="2000" dirty="0" smtClean="0"/>
              <a:t>. </a:t>
            </a:r>
          </a:p>
          <a:p>
            <a:pPr marL="0" indent="0" algn="just">
              <a:buNone/>
            </a:pPr>
            <a:r>
              <a:rPr lang="es-MX" sz="2000" dirty="0" smtClean="0"/>
              <a:t>Implementa métodos en cada clase para mostrar la información completa del material.</a:t>
            </a:r>
            <a:endParaRPr lang="en-US" sz="2000" dirty="0"/>
          </a:p>
        </p:txBody>
      </p:sp>
      <p:pic>
        <p:nvPicPr>
          <p:cNvPr id="4" name="Imagen 3"/>
          <p:cNvPicPr>
            <a:picLocks noChangeAspect="1"/>
          </p:cNvPicPr>
          <p:nvPr/>
        </p:nvPicPr>
        <p:blipFill>
          <a:blip r:embed="rId2"/>
          <a:stretch>
            <a:fillRect/>
          </a:stretch>
        </p:blipFill>
        <p:spPr>
          <a:xfrm>
            <a:off x="10133612" y="365125"/>
            <a:ext cx="1598863" cy="1504812"/>
          </a:xfrm>
          <a:prstGeom prst="rect">
            <a:avLst/>
          </a:prstGeom>
        </p:spPr>
      </p:pic>
    </p:spTree>
    <p:extLst>
      <p:ext uri="{BB962C8B-B14F-4D97-AF65-F5344CB8AC3E}">
        <p14:creationId xmlns:p14="http://schemas.microsoft.com/office/powerpoint/2010/main" val="235242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2832652" cy="1325563"/>
          </a:xfrm>
        </p:spPr>
        <p:txBody>
          <a:bodyPr/>
          <a:lstStyle/>
          <a:p>
            <a:r>
              <a:rPr lang="es-PE" dirty="0" smtClean="0"/>
              <a:t>HERENCIA</a:t>
            </a:r>
            <a:endParaRPr lang="en-US" dirty="0"/>
          </a:p>
        </p:txBody>
      </p:sp>
      <p:sp>
        <p:nvSpPr>
          <p:cNvPr id="3" name="Marcador de contenido 2"/>
          <p:cNvSpPr>
            <a:spLocks noGrp="1"/>
          </p:cNvSpPr>
          <p:nvPr>
            <p:ph idx="1"/>
          </p:nvPr>
        </p:nvSpPr>
        <p:spPr>
          <a:xfrm>
            <a:off x="838200" y="1507573"/>
            <a:ext cx="10515600" cy="4351338"/>
          </a:xfrm>
        </p:spPr>
        <p:txBody>
          <a:bodyPr>
            <a:normAutofit fontScale="62500" lnSpcReduction="20000"/>
          </a:bodyPr>
          <a:lstStyle/>
          <a:p>
            <a:pPr marL="0" indent="0">
              <a:buNone/>
            </a:pPr>
            <a:r>
              <a:rPr lang="es-MX" b="1" dirty="0" smtClean="0">
                <a:solidFill>
                  <a:srgbClr val="00B050"/>
                </a:solidFill>
              </a:rPr>
              <a:t>Ejercicio4.</a:t>
            </a:r>
          </a:p>
          <a:p>
            <a:pPr marL="0" indent="0" algn="just">
              <a:buNone/>
            </a:pPr>
            <a:r>
              <a:rPr lang="es-MX" dirty="0" smtClean="0"/>
              <a:t>Estás diseñando un sistema para una cadena de restaurantes. Cada restaurante tiene diferentes tipos de empleados, como cocineros, camareros y gerentes. Cada tipo de empleado tiene atributos específicos, como nombre, edad, salario.</a:t>
            </a:r>
          </a:p>
          <a:p>
            <a:pPr marL="0" indent="0" algn="just">
              <a:buNone/>
            </a:pPr>
            <a:r>
              <a:rPr lang="es-MX" dirty="0" smtClean="0"/>
              <a:t>Define una clase base llamada </a:t>
            </a:r>
            <a:r>
              <a:rPr lang="es-MX" b="1" dirty="0" smtClean="0"/>
              <a:t>Empleado</a:t>
            </a:r>
            <a:r>
              <a:rPr lang="es-MX" dirty="0" smtClean="0"/>
              <a:t> que contenga propiedades comunes a todos los empleados, como Nombre, Edad, Salario. Además, implementa un constructor que inicialice estas propiedades.</a:t>
            </a:r>
          </a:p>
          <a:p>
            <a:pPr marL="0" indent="0" algn="just">
              <a:buNone/>
            </a:pPr>
            <a:r>
              <a:rPr lang="es-MX" dirty="0" smtClean="0"/>
              <a:t>Crea clases derivadas para representar diferentes tipos de empleados:</a:t>
            </a:r>
          </a:p>
          <a:p>
            <a:pPr algn="just"/>
            <a:r>
              <a:rPr lang="es-MX" b="1" dirty="0" smtClean="0"/>
              <a:t>Cocinero</a:t>
            </a:r>
            <a:r>
              <a:rPr lang="es-MX" dirty="0" smtClean="0"/>
              <a:t>: Debe heredar de Empleado e incluir propiedades específicas de un cocinero, como </a:t>
            </a:r>
            <a:r>
              <a:rPr lang="es-MX" b="1" dirty="0" smtClean="0"/>
              <a:t>Especialidad</a:t>
            </a:r>
            <a:r>
              <a:rPr lang="es-MX" dirty="0" smtClean="0"/>
              <a:t>, </a:t>
            </a:r>
            <a:r>
              <a:rPr lang="es-MX" b="1" dirty="0" smtClean="0"/>
              <a:t>Experiencia</a:t>
            </a:r>
            <a:r>
              <a:rPr lang="es-MX" dirty="0" smtClean="0"/>
              <a:t>. Implementa un constructor que inicialice las propiedades de Cocinero y llame al constructor base de Empleado.</a:t>
            </a:r>
          </a:p>
          <a:p>
            <a:pPr algn="just"/>
            <a:r>
              <a:rPr lang="es-MX" b="1" dirty="0" smtClean="0"/>
              <a:t>Camarero</a:t>
            </a:r>
            <a:r>
              <a:rPr lang="es-MX" dirty="0" smtClean="0"/>
              <a:t>: Debe heredar de Empleado e incluir propiedades específicas de un camarero, como </a:t>
            </a:r>
            <a:r>
              <a:rPr lang="es-MX" b="1" dirty="0" err="1" smtClean="0"/>
              <a:t>MesasAtendidas</a:t>
            </a:r>
            <a:r>
              <a:rPr lang="es-MX" dirty="0" smtClean="0"/>
              <a:t>, </a:t>
            </a:r>
            <a:r>
              <a:rPr lang="es-MX" b="1" dirty="0" err="1" smtClean="0"/>
              <a:t>NivelExperiencia</a:t>
            </a:r>
            <a:r>
              <a:rPr lang="es-MX" dirty="0" smtClean="0"/>
              <a:t>. Implementa un constructor que inicialice las propiedades de Camarero y llame al constructor base de Empleado.</a:t>
            </a:r>
          </a:p>
          <a:p>
            <a:pPr algn="just"/>
            <a:r>
              <a:rPr lang="es-MX" b="1" dirty="0" smtClean="0"/>
              <a:t>Gerente</a:t>
            </a:r>
            <a:r>
              <a:rPr lang="es-MX" dirty="0" smtClean="0"/>
              <a:t>: Debe heredar de Empleado e incluir propiedades específicas de un gerente, como </a:t>
            </a:r>
            <a:r>
              <a:rPr lang="es-MX" b="1" dirty="0" smtClean="0"/>
              <a:t>Departamento</a:t>
            </a:r>
            <a:r>
              <a:rPr lang="es-MX" dirty="0" smtClean="0"/>
              <a:t>, </a:t>
            </a:r>
            <a:r>
              <a:rPr lang="es-MX" b="1" dirty="0" err="1" smtClean="0"/>
              <a:t>AniosExperiencia</a:t>
            </a:r>
            <a:r>
              <a:rPr lang="es-MX" dirty="0" smtClean="0"/>
              <a:t>. Implementa un constructor que inicialice las propiedades de Gerente y llame al constructor base de Empleado.</a:t>
            </a:r>
          </a:p>
          <a:p>
            <a:pPr marL="0" indent="0" algn="just">
              <a:buNone/>
            </a:pPr>
            <a:r>
              <a:rPr lang="es-MX" dirty="0"/>
              <a:t>Implementa métodos en cada clase para mostrar la información </a:t>
            </a:r>
            <a:r>
              <a:rPr lang="es-MX" dirty="0" smtClean="0"/>
              <a:t>completa.</a:t>
            </a:r>
            <a:endParaRPr lang="en-US" dirty="0"/>
          </a:p>
        </p:txBody>
      </p:sp>
      <p:pic>
        <p:nvPicPr>
          <p:cNvPr id="4" name="Imagen 3"/>
          <p:cNvPicPr>
            <a:picLocks noChangeAspect="1"/>
          </p:cNvPicPr>
          <p:nvPr/>
        </p:nvPicPr>
        <p:blipFill>
          <a:blip r:embed="rId2"/>
          <a:stretch>
            <a:fillRect/>
          </a:stretch>
        </p:blipFill>
        <p:spPr>
          <a:xfrm>
            <a:off x="9855317" y="365125"/>
            <a:ext cx="1598863" cy="1504812"/>
          </a:xfrm>
          <a:prstGeom prst="rect">
            <a:avLst/>
          </a:prstGeom>
        </p:spPr>
      </p:pic>
    </p:spTree>
    <p:extLst>
      <p:ext uri="{BB962C8B-B14F-4D97-AF65-F5344CB8AC3E}">
        <p14:creationId xmlns:p14="http://schemas.microsoft.com/office/powerpoint/2010/main" val="378431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6627"/>
            <a:ext cx="10515600" cy="589032"/>
          </a:xfrm>
        </p:spPr>
        <p:txBody>
          <a:bodyPr>
            <a:normAutofit/>
          </a:bodyPr>
          <a:lstStyle/>
          <a:p>
            <a:r>
              <a:rPr lang="es-PE" sz="3600" dirty="0" smtClean="0"/>
              <a:t>Ejercicio 5</a:t>
            </a:r>
            <a:endParaRPr lang="en-US" sz="3600" dirty="0"/>
          </a:p>
        </p:txBody>
      </p:sp>
      <p:sp>
        <p:nvSpPr>
          <p:cNvPr id="4" name="Rectangle 1"/>
          <p:cNvSpPr>
            <a:spLocks noGrp="1" noChangeArrowheads="1"/>
          </p:cNvSpPr>
          <p:nvPr>
            <p:ph idx="1"/>
          </p:nvPr>
        </p:nvSpPr>
        <p:spPr bwMode="auto">
          <a:xfrm>
            <a:off x="838200" y="815659"/>
            <a:ext cx="1053038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Estamos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desarrollando</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empresa</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transporte</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tiene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diferentes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tipos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vehículos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Todos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vehículos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propiedades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comunes</a:t>
            </a:r>
            <a:r>
              <a:rPr kumimoji="0" lang="en-US" altLang="en-US" sz="1800" b="0" i="0" u="none" strike="noStrike" cap="none" normalizeH="0" baseline="0" dirty="0" smtClean="0">
                <a:ln>
                  <a:noFill/>
                </a:ln>
                <a:solidFill>
                  <a:schemeClr val="tx1"/>
                </a:solidFill>
                <a:effectLst/>
                <a:latin typeface="Arial" panose="020B0604020202020204" pitchFamily="34" charset="0"/>
              </a:rPr>
              <a:t>, como </a:t>
            </a:r>
            <a:r>
              <a:rPr kumimoji="0" lang="en-US" altLang="en-US" sz="1800" b="1" i="0" u="none" strike="noStrike" cap="none" normalizeH="0" baseline="0" dirty="0" err="1" smtClean="0">
                <a:ln>
                  <a:noFill/>
                </a:ln>
                <a:solidFill>
                  <a:schemeClr val="tx1"/>
                </a:solidFill>
                <a:effectLst/>
                <a:latin typeface="Arial" panose="020B0604020202020204" pitchFamily="34" charset="0"/>
              </a:rPr>
              <a:t>marca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modelo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año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fabricación</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1" i="0" u="none" strike="noStrike" cap="none" normalizeH="0" baseline="0" dirty="0" err="1" smtClean="0">
                <a:ln>
                  <a:noFill/>
                </a:ln>
                <a:solidFill>
                  <a:schemeClr val="tx1"/>
                </a:solidFill>
                <a:effectLst/>
                <a:latin typeface="Arial" panose="020B0604020202020204" pitchFamily="34" charset="0"/>
              </a:rPr>
              <a:t>número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ruedas</a:t>
            </a:r>
            <a:r>
              <a:rPr kumimoji="0" lang="en-US" altLang="en-US" sz="1800" b="0" i="0" u="none" strike="noStrike" cap="none" normalizeH="0" baseline="0" dirty="0" smtClean="0">
                <a:ln>
                  <a:noFill/>
                </a:ln>
                <a:solidFill>
                  <a:schemeClr val="tx1"/>
                </a:solidFill>
                <a:effectLst/>
                <a:latin typeface="Arial" panose="020B0604020202020204" pitchFamily="34" charset="0"/>
              </a:rPr>
              <a:t>. Sin embargo, </a:t>
            </a:r>
            <a:r>
              <a:rPr kumimoji="0" lang="en-US" altLang="en-US" sz="1800" b="0" i="0" u="none" strike="noStrike" cap="none" normalizeH="0" baseline="0" dirty="0" err="1" smtClean="0">
                <a:ln>
                  <a:noFill/>
                </a:ln>
                <a:solidFill>
                  <a:schemeClr val="tx1"/>
                </a:solidFill>
                <a:effectLst/>
                <a:latin typeface="Arial" panose="020B0604020202020204" pitchFamily="34" charset="0"/>
              </a:rPr>
              <a:t>algunos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vehículos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comportamientos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adicionales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camión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tiene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propiedad</a:t>
            </a:r>
            <a:r>
              <a:rPr kumimoji="0" lang="en-US" altLang="en-US" sz="1800" b="0" i="0" u="none" strike="noStrike" cap="none" normalizeH="0" baseline="0" dirty="0" smtClean="0">
                <a:ln>
                  <a:noFill/>
                </a:ln>
                <a:solidFill>
                  <a:schemeClr val="tx1"/>
                </a:solidFill>
                <a:effectLst/>
                <a:latin typeface="Arial" panose="020B0604020202020204" pitchFamily="34" charset="0"/>
              </a:rPr>
              <a:t> extra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1" i="0" u="none" strike="noStrike" cap="none" normalizeH="0" baseline="0" dirty="0" err="1" smtClean="0">
                <a:ln>
                  <a:noFill/>
                </a:ln>
                <a:solidFill>
                  <a:schemeClr val="tx1"/>
                </a:solidFill>
                <a:effectLst/>
                <a:latin typeface="Arial" panose="020B0604020202020204" pitchFamily="34" charset="0"/>
              </a:rPr>
              <a:t>capacidad</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carga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mientras</a:t>
            </a:r>
            <a:r>
              <a:rPr kumimoji="0" lang="en-US" altLang="en-US" sz="1800" b="0" i="0" u="none" strike="noStrike" cap="none" normalizeH="0" baseline="0" dirty="0" smtClean="0">
                <a:ln>
                  <a:noFill/>
                </a:ln>
                <a:solidFill>
                  <a:schemeClr val="tx1"/>
                </a:solidFill>
                <a:effectLst/>
                <a:latin typeface="Arial" panose="020B0604020202020204" pitchFamily="34" charset="0"/>
              </a:rPr>
              <a:t> que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carro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tener</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número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puertas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Todos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vehículos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deben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capaces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calcular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su</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consumo</a:t>
            </a:r>
            <a:r>
              <a:rPr kumimoji="0" lang="en-US" altLang="en-US" sz="1800" b="0" i="0" u="none" strike="noStrike" cap="none" normalizeH="0" baseline="0" dirty="0" smtClean="0">
                <a:ln>
                  <a:noFill/>
                </a:ln>
                <a:solidFill>
                  <a:schemeClr val="tx1"/>
                </a:solidFill>
                <a:effectLst/>
                <a:latin typeface="Arial" panose="020B0604020202020204" pitchFamily="34" charset="0"/>
              </a:rPr>
              <a:t> de combustible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función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kilómetros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recorridos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Requisitos</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clase</a:t>
            </a:r>
            <a:r>
              <a:rPr kumimoji="0" lang="en-US" altLang="en-US" sz="1800" b="0" i="0" u="none" strike="noStrike" cap="none" normalizeH="0" baseline="0" dirty="0" smtClean="0">
                <a:ln>
                  <a:noFill/>
                </a:ln>
                <a:solidFill>
                  <a:schemeClr val="tx1"/>
                </a:solidFill>
                <a:effectLst/>
                <a:latin typeface="Arial" panose="020B0604020202020204" pitchFamily="34" charset="0"/>
              </a:rPr>
              <a:t> base </a:t>
            </a:r>
            <a:r>
              <a:rPr kumimoji="0" lang="en-US" altLang="en-US" sz="1800" b="0" i="0" u="none" strike="noStrike" cap="none" normalizeH="0" baseline="0" dirty="0" err="1" smtClean="0">
                <a:ln>
                  <a:noFill/>
                </a:ln>
                <a:solidFill>
                  <a:schemeClr val="tx1"/>
                </a:solidFill>
                <a:effectLst/>
                <a:latin typeface="Arial" panose="020B0604020202020204" pitchFamily="34" charset="0"/>
              </a:rPr>
              <a:t>llamada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Unicode MS"/>
              </a:rPr>
              <a:t>Vehiculo</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contenga</a:t>
            </a:r>
            <a:r>
              <a:rPr kumimoji="0" lang="en-US" altLang="en-US" sz="1800" b="0" i="0" u="none" strike="noStrike" cap="none" normalizeH="0" baseline="0" dirty="0" smtClean="0">
                <a:ln>
                  <a:noFill/>
                </a:ln>
                <a:solidFill>
                  <a:schemeClr val="tx1"/>
                </a:solidFill>
                <a:effectLst/>
              </a:rPr>
              <a:t> las </a:t>
            </a:r>
            <a:r>
              <a:rPr kumimoji="0" lang="en-US" altLang="en-US" sz="1800" b="0" i="0" u="none" strike="noStrike" cap="none" normalizeH="0" baseline="0" dirty="0" err="1" smtClean="0">
                <a:ln>
                  <a:noFill/>
                </a:ln>
                <a:solidFill>
                  <a:schemeClr val="tx1"/>
                </a:solidFill>
                <a:effectLst/>
              </a:rPr>
              <a:t>propiedades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comunes</a:t>
            </a:r>
            <a:r>
              <a:rPr kumimoji="0" lang="en-US" altLang="en-US" sz="1800" b="0" i="0" u="none" strike="noStrike" cap="none" normalizeH="0" baseline="0" dirty="0" smtClean="0">
                <a:ln>
                  <a:noFill/>
                </a:ln>
                <a:solidFill>
                  <a:schemeClr val="tx1"/>
                </a:solidFill>
                <a:effectLst/>
              </a:rPr>
              <a:t> como: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Marca</a:t>
            </a:r>
            <a:endParaRPr kumimoji="0" lang="en-US" altLang="en-US" sz="1800" b="1" i="0" u="none" strike="noStrike" cap="none" normalizeH="0" baseline="0" dirty="0" smtClean="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Modelo</a:t>
            </a:r>
            <a:endParaRPr kumimoji="0" lang="en-US" altLang="en-US" sz="1800" b="1" i="0" u="none" strike="noStrike" cap="none" normalizeH="0" baseline="0" dirty="0" smtClean="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AnoFabricacion</a:t>
            </a:r>
            <a:endParaRPr kumimoji="0" lang="en-US" altLang="en-US" sz="1800" b="1" i="0" u="none" strike="noStrike" cap="none" normalizeH="0" baseline="0" dirty="0" smtClean="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NumRuedas</a:t>
            </a:r>
            <a:endParaRPr kumimoji="0" lang="en-US" altLang="en-US" sz="1800" b="1" i="0" u="none" strike="noStrike" cap="none" normalizeH="0" baseline="0" dirty="0" smtClean="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rPr>
              <a:t>Método</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latin typeface="Arial Unicode MS"/>
              </a:rPr>
              <a:t>CalcularConsumoCombustible</a:t>
            </a:r>
            <a:r>
              <a:rPr kumimoji="0" lang="en-US" altLang="en-US" sz="1800" b="1" i="0" u="none" strike="noStrike" cap="none" normalizeH="0" baseline="0" dirty="0" smtClean="0">
                <a:ln>
                  <a:noFill/>
                </a:ln>
                <a:solidFill>
                  <a:schemeClr val="tx1"/>
                </a:solidFill>
                <a:effectLst/>
                <a:latin typeface="Arial Unicode MS"/>
              </a:rPr>
              <a:t>(double </a:t>
            </a:r>
            <a:r>
              <a:rPr kumimoji="0" lang="en-US" altLang="en-US" sz="1800" b="1" i="0" u="none" strike="noStrike" cap="none" normalizeH="0" baseline="0" dirty="0" err="1" smtClean="0">
                <a:ln>
                  <a:noFill/>
                </a:ln>
                <a:solidFill>
                  <a:schemeClr val="tx1"/>
                </a:solidFill>
                <a:effectLst/>
                <a:latin typeface="Arial Unicode MS"/>
              </a:rPr>
              <a:t>distancia</a:t>
            </a:r>
            <a:r>
              <a:rPr kumimoji="0" lang="en-US" altLang="en-US" sz="1800" b="1" i="0" u="none" strike="noStrike" cap="none" normalizeH="0" baseline="0" dirty="0" smtClean="0">
                <a:ln>
                  <a:noFill/>
                </a:ln>
                <a:solidFill>
                  <a:schemeClr val="tx1"/>
                </a:solidFill>
                <a:effectLst/>
                <a:latin typeface="Arial Unicode MS"/>
              </a:rPr>
              <a:t>)</a:t>
            </a:r>
            <a:endParaRPr kumimoji="0" lang="en-US" altLang="en-US" sz="18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0" i="0" u="none" strike="noStrike" cap="none" normalizeH="0" baseline="0" dirty="0" smtClean="0">
                <a:ln>
                  <a:noFill/>
                </a:ln>
                <a:solidFill>
                  <a:schemeClr val="tx1"/>
                </a:solidFill>
                <a:effectLst/>
                <a:latin typeface="Arial" panose="020B0604020202020204" pitchFamily="34" charset="0"/>
              </a:rPr>
              <a:t> dos </a:t>
            </a:r>
            <a:r>
              <a:rPr kumimoji="0" lang="en-US" altLang="en-US" sz="18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derivadas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Carro</a:t>
            </a:r>
            <a:r>
              <a:rPr kumimoji="0" lang="en-US" altLang="en-US" sz="1800" b="1" i="0" u="none" strike="noStrike" cap="none" normalizeH="0" baseline="0" dirty="0" smtClean="0">
                <a:ln>
                  <a:noFill/>
                </a:ln>
                <a:solidFill>
                  <a:schemeClr val="tx1"/>
                </a:solidFill>
                <a:effectLst/>
              </a:rPr>
              <a:t> (con </a:t>
            </a:r>
            <a:r>
              <a:rPr kumimoji="0" lang="en-US" altLang="en-US" sz="1800" b="1" i="0" u="none" strike="noStrike" cap="none" normalizeH="0" baseline="0" dirty="0" err="1" smtClean="0">
                <a:ln>
                  <a:noFill/>
                </a:ln>
                <a:solidFill>
                  <a:schemeClr val="tx1"/>
                </a:solidFill>
                <a:effectLst/>
              </a:rPr>
              <a:t>una</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propiedad</a:t>
            </a:r>
            <a:r>
              <a:rPr kumimoji="0" lang="en-US" altLang="en-US" sz="1800" b="1" i="0" u="none" strike="noStrike" cap="none" normalizeH="0" baseline="0" dirty="0" smtClean="0">
                <a:ln>
                  <a:noFill/>
                </a:ln>
                <a:solidFill>
                  <a:schemeClr val="tx1"/>
                </a:solidFill>
                <a:effectLst/>
              </a:rPr>
              <a:t> extra: </a:t>
            </a:r>
            <a:r>
              <a:rPr kumimoji="0" lang="en-US" altLang="en-US" sz="1800" b="1" i="0" u="none" strike="noStrike" cap="none" normalizeH="0" baseline="0" dirty="0" err="1" smtClean="0">
                <a:ln>
                  <a:noFill/>
                </a:ln>
                <a:solidFill>
                  <a:schemeClr val="tx1"/>
                </a:solidFill>
                <a:effectLst/>
                <a:latin typeface="Arial Unicode MS"/>
              </a:rPr>
              <a:t>NumPuertas</a:t>
            </a:r>
            <a:r>
              <a:rPr kumimoji="0" lang="en-US" altLang="en-US" sz="1800" b="1" i="0" u="none" strike="noStrike" cap="none" normalizeH="0" baseline="0" dirty="0" smtClean="0">
                <a:ln>
                  <a:noFill/>
                </a:ln>
                <a:solidFill>
                  <a:schemeClr val="tx1"/>
                </a:solidFill>
                <a:effectLst/>
              </a:rPr>
              <a:t>).</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Unicode MS"/>
              </a:rPr>
              <a:t>Camion</a:t>
            </a:r>
            <a:r>
              <a:rPr kumimoji="0" lang="en-US" altLang="en-US" sz="1800" b="1" i="0" u="none" strike="noStrike" cap="none" normalizeH="0" baseline="0" dirty="0" smtClean="0">
                <a:ln>
                  <a:noFill/>
                </a:ln>
                <a:solidFill>
                  <a:schemeClr val="tx1"/>
                </a:solidFill>
                <a:effectLst/>
              </a:rPr>
              <a:t> (con </a:t>
            </a:r>
            <a:r>
              <a:rPr kumimoji="0" lang="en-US" altLang="en-US" sz="1800" b="1" i="0" u="none" strike="noStrike" cap="none" normalizeH="0" baseline="0" dirty="0" err="1" smtClean="0">
                <a:ln>
                  <a:noFill/>
                </a:ln>
                <a:solidFill>
                  <a:schemeClr val="tx1"/>
                </a:solidFill>
                <a:effectLst/>
              </a:rPr>
              <a:t>una</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propiedad</a:t>
            </a:r>
            <a:r>
              <a:rPr kumimoji="0" lang="en-US" altLang="en-US" sz="1800" b="1" i="0" u="none" strike="noStrike" cap="none" normalizeH="0" baseline="0" dirty="0" smtClean="0">
                <a:ln>
                  <a:noFill/>
                </a:ln>
                <a:solidFill>
                  <a:schemeClr val="tx1"/>
                </a:solidFill>
                <a:effectLst/>
              </a:rPr>
              <a:t> extra: </a:t>
            </a:r>
            <a:r>
              <a:rPr kumimoji="0" lang="en-US" altLang="en-US" sz="1800" b="1" i="0" u="none" strike="noStrike" cap="none" normalizeH="0" baseline="0" dirty="0" err="1" smtClean="0">
                <a:ln>
                  <a:noFill/>
                </a:ln>
                <a:solidFill>
                  <a:schemeClr val="tx1"/>
                </a:solidFill>
                <a:effectLst/>
                <a:latin typeface="Arial Unicode MS"/>
              </a:rPr>
              <a:t>CapacidadCarga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Los </a:t>
            </a:r>
            <a:r>
              <a:rPr kumimoji="0" lang="en-US" altLang="en-US" sz="18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propiedades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deben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adecuados</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reflejar</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herencia</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programa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que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creen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instancias</a:t>
            </a:r>
            <a:r>
              <a:rPr kumimoji="0" lang="en-US" altLang="en-US" sz="1800" b="0" i="0" u="none" strike="noStrike" cap="none" normalizeH="0" baseline="0" dirty="0" smtClean="0">
                <a:ln>
                  <a:noFill/>
                </a:ln>
                <a:solidFill>
                  <a:schemeClr val="tx1"/>
                </a:solidFill>
                <a:effectLst/>
                <a:latin typeface="Arial" panose="020B0604020202020204" pitchFamily="34" charset="0"/>
              </a:rPr>
              <a:t> de las </a:t>
            </a:r>
            <a:r>
              <a:rPr kumimoji="0" lang="en-US" altLang="en-US" sz="18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Unicode MS"/>
              </a:rPr>
              <a:t>Carro</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smtClean="0">
                <a:ln>
                  <a:noFill/>
                </a:ln>
                <a:solidFill>
                  <a:schemeClr val="tx1"/>
                </a:solidFill>
                <a:effectLst/>
                <a:latin typeface="Arial Unicode MS"/>
              </a:rPr>
              <a:t>Camion</a:t>
            </a:r>
            <a:r>
              <a:rPr kumimoji="0" lang="en-US" altLang="en-US" sz="1800" b="0" i="0" u="none" strike="noStrike" cap="none" normalizeH="0" baseline="0" dirty="0" smtClean="0">
                <a:ln>
                  <a:noFill/>
                </a:ln>
                <a:solidFill>
                  <a:schemeClr val="tx1"/>
                </a:solidFill>
                <a:effectLst/>
              </a:rPr>
              <a:t>, se </a:t>
            </a:r>
            <a:r>
              <a:rPr kumimoji="0" lang="en-US" altLang="en-US" sz="1800" b="0" i="0" u="none" strike="noStrike" cap="none" normalizeH="0" baseline="0" dirty="0" err="1" smtClean="0">
                <a:ln>
                  <a:noFill/>
                </a:ln>
                <a:solidFill>
                  <a:schemeClr val="tx1"/>
                </a:solidFill>
                <a:effectLst/>
              </a:rPr>
              <a:t>asignen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valores</a:t>
            </a:r>
            <a:r>
              <a:rPr kumimoji="0" lang="en-US" altLang="en-US" sz="1800" b="0" i="0" u="none" strike="noStrike" cap="none" normalizeH="0" baseline="0" dirty="0" smtClean="0">
                <a:ln>
                  <a:noFill/>
                </a:ln>
                <a:solidFill>
                  <a:schemeClr val="tx1"/>
                </a:solidFill>
                <a:effectLst/>
              </a:rPr>
              <a:t> a las </a:t>
            </a:r>
            <a:r>
              <a:rPr kumimoji="0" lang="en-US" altLang="en-US" sz="1800" b="0" i="0" u="none" strike="noStrike" cap="none" normalizeH="0" baseline="0" dirty="0" err="1" smtClean="0">
                <a:ln>
                  <a:noFill/>
                </a:ln>
                <a:solidFill>
                  <a:schemeClr val="tx1"/>
                </a:solidFill>
                <a:effectLst/>
              </a:rPr>
              <a:t>propiedades</a:t>
            </a:r>
            <a:r>
              <a:rPr kumimoji="0" lang="en-US" altLang="en-US" sz="1800" b="0" i="0" u="none" strike="noStrike" cap="none" normalizeH="0" baseline="0" dirty="0" smtClean="0">
                <a:ln>
                  <a:noFill/>
                </a:ln>
                <a:solidFill>
                  <a:schemeClr val="tx1"/>
                </a:solidFill>
                <a:effectLst/>
              </a:rPr>
              <a:t> y se </a:t>
            </a:r>
            <a:r>
              <a:rPr kumimoji="0" lang="en-US" altLang="en-US" sz="1800" b="0" i="0" u="none" strike="noStrike" cap="none" normalizeH="0" baseline="0" dirty="0" err="1" smtClean="0">
                <a:ln>
                  <a:noFill/>
                </a:ln>
                <a:solidFill>
                  <a:schemeClr val="tx1"/>
                </a:solidFill>
                <a:effectLst/>
              </a:rPr>
              <a:t>muestre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consola</a:t>
            </a:r>
            <a:r>
              <a:rPr kumimoji="0" lang="en-US" altLang="en-US" sz="1800" b="0" i="0" u="none" strike="noStrike" cap="none" normalizeH="0" baseline="0" dirty="0" smtClean="0">
                <a:ln>
                  <a:noFill/>
                </a:ln>
                <a:solidFill>
                  <a:schemeClr val="tx1"/>
                </a:solidFill>
                <a:effectLst/>
              </a:rPr>
              <a:t> la </a:t>
            </a:r>
            <a:r>
              <a:rPr kumimoji="0" lang="en-US" altLang="en-US" sz="1800" b="0" i="0" u="none" strike="noStrike" cap="none" normalizeH="0" baseline="0" dirty="0" err="1" smtClean="0">
                <a:ln>
                  <a:noFill/>
                </a:ln>
                <a:solidFill>
                  <a:schemeClr val="tx1"/>
                </a:solidFill>
                <a:effectLst/>
              </a:rPr>
              <a:t>información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completa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cada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vehículo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incluyendo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su</a:t>
            </a:r>
            <a:r>
              <a:rPr kumimoji="0" lang="en-US" altLang="en-US" sz="1800" b="0" i="0" u="none"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consumo</a:t>
            </a:r>
            <a:r>
              <a:rPr kumimoji="0" lang="en-US" altLang="en-US" sz="1800" b="1" i="0" u="sng" strike="noStrike" cap="none" normalizeH="0" baseline="0" dirty="0" smtClean="0">
                <a:ln>
                  <a:noFill/>
                </a:ln>
                <a:solidFill>
                  <a:schemeClr val="tx1"/>
                </a:solidFill>
                <a:effectLst/>
              </a:rPr>
              <a:t> de combustible </a:t>
            </a:r>
            <a:r>
              <a:rPr kumimoji="0" lang="en-US" altLang="en-US" sz="1800" b="1" i="0" u="sng" strike="noStrike" cap="none" normalizeH="0" baseline="0" dirty="0" err="1" smtClean="0">
                <a:ln>
                  <a:noFill/>
                </a:ln>
                <a:solidFill>
                  <a:schemeClr val="tx1"/>
                </a:solidFill>
                <a:effectLst/>
              </a:rPr>
              <a:t>calculado</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distancia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determinada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3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027" y="331928"/>
            <a:ext cx="10515600" cy="390249"/>
          </a:xfrm>
        </p:spPr>
        <p:txBody>
          <a:bodyPr>
            <a:normAutofit fontScale="90000"/>
          </a:bodyPr>
          <a:lstStyle/>
          <a:p>
            <a:r>
              <a:rPr lang="es-PE" dirty="0" smtClean="0"/>
              <a:t>Ejercicio 6</a:t>
            </a:r>
            <a:endParaRPr lang="en-US" dirty="0"/>
          </a:p>
        </p:txBody>
      </p:sp>
      <p:sp>
        <p:nvSpPr>
          <p:cNvPr id="4" name="Rectangle 1"/>
          <p:cNvSpPr>
            <a:spLocks noGrp="1" noChangeArrowheads="1"/>
          </p:cNvSpPr>
          <p:nvPr>
            <p:ph idx="1"/>
          </p:nvPr>
        </p:nvSpPr>
        <p:spPr bwMode="auto">
          <a:xfrm>
            <a:off x="851106" y="722177"/>
            <a:ext cx="1048944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En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universidad</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gestionar</a:t>
            </a:r>
            <a:r>
              <a:rPr kumimoji="0" lang="en-US" altLang="en-US" sz="1600" b="0" i="0" u="none" strike="noStrike" cap="none" normalizeH="0" baseline="0" dirty="0" smtClean="0">
                <a:ln>
                  <a:noFill/>
                </a:ln>
                <a:solidFill>
                  <a:schemeClr val="tx1"/>
                </a:solidFill>
                <a:effectLst/>
                <a:latin typeface="Arial" panose="020B0604020202020204" pitchFamily="34" charset="0"/>
              </a:rPr>
              <a:t> a las personas </a:t>
            </a:r>
            <a:r>
              <a:rPr kumimoji="0" lang="en-US" altLang="en-US" sz="1600" b="0" i="0" u="none" strike="noStrike" cap="none" normalizeH="0" baseline="0" dirty="0" err="1" smtClean="0">
                <a:ln>
                  <a:noFill/>
                </a:ln>
                <a:solidFill>
                  <a:schemeClr val="tx1"/>
                </a:solidFill>
                <a:effectLst/>
                <a:latin typeface="Arial" panose="020B0604020202020204" pitchFamily="34" charset="0"/>
              </a:rPr>
              <a:t>involucradas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Existen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diferentes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tipos</a:t>
            </a:r>
            <a:r>
              <a:rPr kumimoji="0" lang="en-US" altLang="en-US" sz="1600" b="0" i="0" u="none" strike="noStrike" cap="none" normalizeH="0" baseline="0" dirty="0" smtClean="0">
                <a:ln>
                  <a:noFill/>
                </a:ln>
                <a:solidFill>
                  <a:schemeClr val="tx1"/>
                </a:solidFill>
                <a:effectLst/>
                <a:latin typeface="Arial" panose="020B0604020202020204" pitchFamily="34" charset="0"/>
              </a:rPr>
              <a:t> de personas: </a:t>
            </a:r>
            <a:r>
              <a:rPr kumimoji="0" lang="en-US" altLang="en-US" sz="1600" b="1" i="0" u="none" strike="noStrike" cap="none" normalizeH="0" baseline="0" dirty="0" err="1" smtClean="0">
                <a:ln>
                  <a:noFill/>
                </a:ln>
                <a:solidFill>
                  <a:schemeClr val="tx1"/>
                </a:solidFill>
                <a:effectLst/>
                <a:latin typeface="Arial" panose="020B0604020202020204" pitchFamily="34" charset="0"/>
              </a:rPr>
              <a:t>Estudiantes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Profesores</a:t>
            </a:r>
            <a:r>
              <a:rPr kumimoji="0" lang="en-US" altLang="en-US" sz="1600" b="0" i="0" u="none" strike="noStrike" cap="none" normalizeH="0" baseline="0" dirty="0" smtClean="0">
                <a:ln>
                  <a:noFill/>
                </a:ln>
                <a:solidFill>
                  <a:schemeClr val="tx1"/>
                </a:solidFill>
                <a:effectLst/>
                <a:latin typeface="Arial" panose="020B0604020202020204" pitchFamily="34" charset="0"/>
              </a:rPr>
              <a:t>. Ambos </a:t>
            </a:r>
            <a:r>
              <a:rPr kumimoji="0" lang="en-US" altLang="en-US" sz="16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comunes</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nombre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edad</a:t>
            </a:r>
            <a:r>
              <a:rPr kumimoji="0" lang="en-US" altLang="en-US" sz="1600" b="0" i="0" u="none" strike="noStrike" cap="none" normalizeH="0" baseline="0" dirty="0" smtClean="0">
                <a:ln>
                  <a:noFill/>
                </a:ln>
                <a:solidFill>
                  <a:schemeClr val="tx1"/>
                </a:solidFill>
                <a:effectLst/>
                <a:latin typeface="Arial" panose="020B0604020202020204" pitchFamily="34" charset="0"/>
              </a:rPr>
              <a:t>, y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identificador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único</a:t>
            </a:r>
            <a:r>
              <a:rPr kumimoji="0" lang="en-US" altLang="en-US" sz="1600" b="0" i="0" u="none" strike="noStrike" cap="none" normalizeH="0" baseline="0" dirty="0" smtClean="0">
                <a:ln>
                  <a:noFill/>
                </a:ln>
                <a:solidFill>
                  <a:schemeClr val="tx1"/>
                </a:solidFill>
                <a:effectLst/>
                <a:latin typeface="Arial" panose="020B0604020202020204" pitchFamily="34" charset="0"/>
              </a:rPr>
              <a:t>. Sin embargo, </a:t>
            </a:r>
            <a:r>
              <a:rPr kumimoji="0" lang="en-US" altLang="en-US" sz="16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propiedades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comportamientos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específicos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Estudiantes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promedio</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calificaciones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Pueden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inscribirse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cursos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Profesores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salario</a:t>
            </a:r>
            <a:r>
              <a:rPr kumimoji="0" lang="en-US" altLang="en-US" sz="1600" b="0" i="0" u="none" strike="noStrike" cap="none" normalizeH="0" baseline="0" dirty="0" smtClean="0">
                <a:ln>
                  <a:noFill/>
                </a:ln>
                <a:solidFill>
                  <a:schemeClr val="tx1"/>
                </a:solidFill>
                <a:effectLst/>
                <a:latin typeface="Arial" panose="020B0604020202020204" pitchFamily="34" charset="0"/>
              </a:rPr>
              <a:t> y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área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especialización</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Pueden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impartir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cursos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Requisitos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a:t>
            </a:r>
            <a:r>
              <a:rPr kumimoji="0" lang="en-US" altLang="en-US" sz="1600" b="0" i="0" u="none" strike="noStrike" cap="none" normalizeH="0" baseline="0" dirty="0" smtClean="0">
                <a:ln>
                  <a:noFill/>
                </a:ln>
                <a:solidFill>
                  <a:schemeClr val="tx1"/>
                </a:solidFill>
                <a:effectLst/>
                <a:latin typeface="Arial" panose="020B0604020202020204" pitchFamily="34" charset="0"/>
              </a:rPr>
              <a:t> base </a:t>
            </a:r>
            <a:r>
              <a:rPr kumimoji="0" lang="en-US" altLang="en-US" sz="1600" b="0" i="0" u="none" strike="noStrike" cap="none" normalizeH="0" baseline="0" dirty="0" err="1" smtClean="0">
                <a:ln>
                  <a:noFill/>
                </a:ln>
                <a:solidFill>
                  <a:schemeClr val="tx1"/>
                </a:solidFill>
                <a:effectLst/>
                <a:latin typeface="Arial" panose="020B0604020202020204" pitchFamily="34" charset="0"/>
              </a:rPr>
              <a:t>llamada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Persona</a:t>
            </a:r>
            <a:r>
              <a:rPr kumimoji="0" lang="en-US" altLang="en-US" sz="1600" b="0" i="0" u="none" strike="noStrike" cap="none" normalizeH="0" baseline="0" dirty="0" smtClean="0">
                <a:ln>
                  <a:noFill/>
                </a:ln>
                <a:solidFill>
                  <a:schemeClr val="tx1"/>
                </a:solidFill>
                <a:effectLst/>
              </a:rPr>
              <a:t> con las siguientes </a:t>
            </a:r>
            <a:r>
              <a:rPr kumimoji="0" lang="en-US" altLang="en-US" sz="1600" b="0" i="0" u="none" strike="noStrike" cap="none" normalizeH="0" baseline="0" dirty="0" err="1" smtClean="0">
                <a:ln>
                  <a:noFill/>
                </a:ln>
                <a:solidFill>
                  <a:schemeClr val="tx1"/>
                </a:solidFill>
                <a:effectLst/>
              </a:rPr>
              <a:t>propiedades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comunes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Unicode MS"/>
              </a:rPr>
              <a:t>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identificador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único</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Unicode MS"/>
              </a:rPr>
              <a:t>Nombre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Unicode MS"/>
              </a:rPr>
              <a:t>Edad</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Y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llamado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MostrarInformacion</a:t>
            </a:r>
            <a:r>
              <a:rPr kumimoji="0" lang="en-US" altLang="en-US" sz="1600" b="0" i="0" u="none" strike="noStrike" cap="none" normalizeH="0" baseline="0" dirty="0" smtClean="0">
                <a:ln>
                  <a:noFill/>
                </a:ln>
                <a:solidFill>
                  <a:schemeClr val="tx1"/>
                </a:solidFill>
                <a:effectLst/>
                <a:latin typeface="Arial Unicode MS"/>
              </a:rPr>
              <a: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muestre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los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de la persona.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600" b="0" i="0" u="none" strike="noStrike" cap="none" normalizeH="0" baseline="0" dirty="0" smtClean="0">
                <a:ln>
                  <a:noFill/>
                </a:ln>
                <a:solidFill>
                  <a:schemeClr val="tx1"/>
                </a:solidFill>
                <a:effectLst/>
                <a:latin typeface="Arial" panose="020B0604020202020204" pitchFamily="34" charset="0"/>
              </a:rPr>
              <a:t> dos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derivadas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Unicode MS"/>
              </a:rPr>
              <a:t>Estudiante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Incluye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una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propiedad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Promedio</a:t>
            </a:r>
            <a:r>
              <a:rPr kumimoji="0" lang="en-US" altLang="en-US" sz="1600" b="0" i="0" u="none" strike="noStrike" cap="none" normalizeH="0" baseline="0" dirty="0" smtClean="0">
                <a:ln>
                  <a:noFill/>
                </a:ln>
                <a:solidFill>
                  <a:schemeClr val="tx1"/>
                </a:solidFill>
                <a:effectLst/>
              </a:rPr>
              <a:t> y un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InscribirseEnCurso</a:t>
            </a:r>
            <a:r>
              <a:rPr kumimoji="0" lang="en-US" altLang="en-US" sz="1600" b="0" i="0" u="none" strike="noStrike" cap="none" normalizeH="0" baseline="0" dirty="0" smtClean="0">
                <a:ln>
                  <a:noFill/>
                </a:ln>
                <a:solidFill>
                  <a:schemeClr val="tx1"/>
                </a:solidFill>
                <a:effectLst/>
                <a:latin typeface="Arial Unicode MS"/>
              </a:rPr>
              <a:t>(string </a:t>
            </a:r>
            <a:r>
              <a:rPr kumimoji="0" lang="en-US" altLang="en-US" sz="1600" b="0" i="0" u="none" strike="noStrike" cap="none" normalizeH="0" baseline="0" dirty="0" err="1" smtClean="0">
                <a:ln>
                  <a:noFill/>
                </a:ln>
                <a:solidFill>
                  <a:schemeClr val="tx1"/>
                </a:solidFill>
                <a:effectLst/>
                <a:latin typeface="Arial Unicode MS"/>
              </a:rPr>
              <a:t>curso</a:t>
            </a:r>
            <a:r>
              <a:rPr kumimoji="0" lang="en-US" altLang="en-US" sz="1600" b="0" i="0" u="none" strike="noStrike" cap="none" normalizeH="0" baseline="0" dirty="0" smtClean="0">
                <a:ln>
                  <a:noFill/>
                </a:ln>
                <a:solidFill>
                  <a:schemeClr val="tx1"/>
                </a:solidFill>
                <a:effectLst/>
                <a:latin typeface="Arial Unicode MS"/>
              </a:rPr>
              <a: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registre</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estudiante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curso</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Unicode MS"/>
              </a:rPr>
              <a:t>Profesor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Incluye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propiedades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Salario</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Especializacion</a:t>
            </a:r>
            <a:r>
              <a:rPr kumimoji="0" lang="en-US" altLang="en-US" sz="1600" b="0" i="0" u="none" strike="noStrike" cap="none" normalizeH="0" baseline="0" dirty="0" smtClean="0">
                <a:ln>
                  <a:noFill/>
                </a:ln>
                <a:solidFill>
                  <a:schemeClr val="tx1"/>
                </a:solidFill>
                <a:effectLst/>
              </a:rPr>
              <a:t>, y un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AsignarCurso</a:t>
            </a:r>
            <a:r>
              <a:rPr kumimoji="0" lang="en-US" altLang="en-US" sz="1600" b="0" i="0" u="none" strike="noStrike" cap="none" normalizeH="0" baseline="0" dirty="0" smtClean="0">
                <a:ln>
                  <a:noFill/>
                </a:ln>
                <a:solidFill>
                  <a:schemeClr val="tx1"/>
                </a:solidFill>
                <a:effectLst/>
                <a:latin typeface="Arial Unicode MS"/>
              </a:rPr>
              <a:t>(string </a:t>
            </a:r>
            <a:r>
              <a:rPr kumimoji="0" lang="en-US" altLang="en-US" sz="1600" b="0" i="0" u="none" strike="noStrike" cap="none" normalizeH="0" baseline="0" dirty="0" err="1" smtClean="0">
                <a:ln>
                  <a:noFill/>
                </a:ln>
                <a:solidFill>
                  <a:schemeClr val="tx1"/>
                </a:solidFill>
                <a:effectLst/>
                <a:latin typeface="Arial Unicode MS"/>
              </a:rPr>
              <a:t>curso</a:t>
            </a:r>
            <a:r>
              <a:rPr kumimoji="0" lang="en-US" altLang="en-US" sz="1600" b="0" i="0" u="none" strike="noStrike" cap="none" normalizeH="0" baseline="0" dirty="0" smtClean="0">
                <a:ln>
                  <a:noFill/>
                </a:ln>
                <a:solidFill>
                  <a:schemeClr val="tx1"/>
                </a:solidFill>
                <a:effectLst/>
                <a:latin typeface="Arial Unicode MS"/>
              </a:rPr>
              <a: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asigne</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curso</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profesor</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programa</a:t>
            </a:r>
            <a:r>
              <a:rPr kumimoji="0" lang="en-US" altLang="en-US" sz="1600" b="0" i="0" u="none" strike="noStrike" cap="none" normalizeH="0" baseline="0" dirty="0" smtClean="0">
                <a:ln>
                  <a:noFill/>
                </a:ln>
                <a:solidFill>
                  <a:schemeClr val="tx1"/>
                </a:solidFill>
                <a:effectLst/>
                <a:latin typeface="Arial" panose="020B0604020202020204" pitchFamily="34" charset="0"/>
              </a:rPr>
              <a:t> que: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Cree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lista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estudiantes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profesores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Permita</a:t>
            </a:r>
            <a:r>
              <a:rPr kumimoji="0" lang="en-US" altLang="en-US" sz="1600" b="0" i="0" u="none" strike="noStrike" cap="none" normalizeH="0" baseline="0" dirty="0" smtClean="0">
                <a:ln>
                  <a:noFill/>
                </a:ln>
                <a:solidFill>
                  <a:schemeClr val="tx1"/>
                </a:solidFill>
                <a:effectLst/>
                <a:latin typeface="Arial" panose="020B0604020202020204" pitchFamily="34" charset="0"/>
              </a:rPr>
              <a:t> registrar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estudiantes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cursos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asignar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cursos</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profesores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Muestre</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información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las personas y </a:t>
            </a:r>
            <a:r>
              <a:rPr kumimoji="0" lang="en-US" altLang="en-US" sz="1600" b="0" i="0" u="none" strike="noStrike" cap="none" normalizeH="0" baseline="0" dirty="0" err="1" smtClean="0">
                <a:ln>
                  <a:noFill/>
                </a:ln>
                <a:solidFill>
                  <a:schemeClr val="tx1"/>
                </a:solidFill>
                <a:effectLst/>
                <a:latin typeface="Arial" panose="020B0604020202020204" pitchFamily="34" charset="0"/>
              </a:rPr>
              <a:t>sus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cursos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asignados</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inscritos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15506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886200" cy="1325563"/>
          </a:xfrm>
        </p:spPr>
        <p:txBody>
          <a:bodyPr/>
          <a:lstStyle/>
          <a:p>
            <a:r>
              <a:rPr lang="es-PE" dirty="0" smtClean="0"/>
              <a:t>HERENCIA</a:t>
            </a:r>
            <a:endParaRPr lang="en-US" dirty="0"/>
          </a:p>
        </p:txBody>
      </p:sp>
      <p:sp>
        <p:nvSpPr>
          <p:cNvPr id="3" name="Marcador de contenido 2"/>
          <p:cNvSpPr>
            <a:spLocks noGrp="1"/>
          </p:cNvSpPr>
          <p:nvPr>
            <p:ph idx="1"/>
          </p:nvPr>
        </p:nvSpPr>
        <p:spPr>
          <a:xfrm>
            <a:off x="838200" y="1825625"/>
            <a:ext cx="5969000" cy="4351338"/>
          </a:xfrm>
        </p:spPr>
        <p:txBody>
          <a:bodyPr>
            <a:normAutofit fontScale="62500" lnSpcReduction="20000"/>
          </a:bodyPr>
          <a:lstStyle/>
          <a:p>
            <a:pPr algn="just"/>
            <a:r>
              <a:rPr lang="es-MX" dirty="0"/>
              <a:t>La herencia significa que se pueden crear nuevas clases partiendo de clases existentes, que tendrá todas los atributos, propiedades y los métodos de su 'superclase' o 'clase padre' y además se le podrán añadir otros atributos, propiedades y métodos propios</a:t>
            </a:r>
            <a:r>
              <a:rPr lang="es-MX" dirty="0" smtClean="0"/>
              <a:t>.</a:t>
            </a:r>
          </a:p>
          <a:p>
            <a:pPr marL="0" indent="0" algn="just">
              <a:buNone/>
            </a:pPr>
            <a:r>
              <a:rPr lang="es-MX" b="1" dirty="0"/>
              <a:t>clase padre en </a:t>
            </a:r>
            <a:r>
              <a:rPr lang="es-MX" b="1" dirty="0" err="1"/>
              <a:t>c#</a:t>
            </a:r>
            <a:endParaRPr lang="es-MX" b="1" dirty="0"/>
          </a:p>
          <a:p>
            <a:pPr algn="just"/>
            <a:r>
              <a:rPr lang="es-MX" dirty="0"/>
              <a:t>Clase de la que desciende o deriva una clase. Las clases hijas (descendientes) heredan (incorporan) automáticamente los atributos, propiedades y métodos de la </a:t>
            </a:r>
            <a:r>
              <a:rPr lang="es-MX" dirty="0" smtClean="0"/>
              <a:t>clase </a:t>
            </a:r>
            <a:r>
              <a:rPr lang="es-MX" dirty="0"/>
              <a:t>padre.</a:t>
            </a:r>
          </a:p>
          <a:p>
            <a:pPr marL="0" indent="0" algn="just">
              <a:buNone/>
            </a:pPr>
            <a:r>
              <a:rPr lang="es-MX" b="1" dirty="0"/>
              <a:t>Subclase en </a:t>
            </a:r>
            <a:r>
              <a:rPr lang="es-MX" b="1" dirty="0" err="1"/>
              <a:t>c#</a:t>
            </a:r>
            <a:endParaRPr lang="es-MX" b="1" dirty="0"/>
          </a:p>
          <a:p>
            <a:pPr algn="just"/>
            <a:r>
              <a:rPr lang="es-MX" dirty="0"/>
              <a:t>Clase descendiente de otra. Hereda automáticamente los atributos, propiedades y métodos de su superclase. Es una especialización de otra clase. Admiten la definición de nuevos atributos y métodos para aumentar la especialización de la clase</a:t>
            </a:r>
          </a:p>
          <a:p>
            <a:pPr algn="just"/>
            <a:endParaRPr lang="en-US" dirty="0"/>
          </a:p>
        </p:txBody>
      </p:sp>
      <p:pic>
        <p:nvPicPr>
          <p:cNvPr id="1026" name="Picture 2" descr="Herencia y Polimorfismo POO - Programación en Visual Basic Net con Visual  Studio 2013 (24-25) - www.IncanatoIT.com - Desarrollando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25" y="2378777"/>
            <a:ext cx="4448175" cy="292573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10161337" y="365125"/>
            <a:ext cx="1598863" cy="1504812"/>
          </a:xfrm>
          <a:prstGeom prst="rect">
            <a:avLst/>
          </a:prstGeom>
        </p:spPr>
      </p:pic>
    </p:spTree>
    <p:extLst>
      <p:ext uri="{BB962C8B-B14F-4D97-AF65-F5344CB8AC3E}">
        <p14:creationId xmlns:p14="http://schemas.microsoft.com/office/powerpoint/2010/main" val="10896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HERENCIA</a:t>
            </a:r>
            <a:endParaRPr lang="en-US" dirty="0"/>
          </a:p>
        </p:txBody>
      </p:sp>
      <p:sp>
        <p:nvSpPr>
          <p:cNvPr id="3" name="Marcador de contenido 2"/>
          <p:cNvSpPr>
            <a:spLocks noGrp="1"/>
          </p:cNvSpPr>
          <p:nvPr>
            <p:ph idx="1"/>
          </p:nvPr>
        </p:nvSpPr>
        <p:spPr>
          <a:xfrm>
            <a:off x="838200" y="1825625"/>
            <a:ext cx="5473700" cy="4351338"/>
          </a:xfrm>
        </p:spPr>
        <p:txBody>
          <a:bodyPr>
            <a:normAutofit fontScale="70000" lnSpcReduction="20000"/>
          </a:bodyPr>
          <a:lstStyle/>
          <a:p>
            <a:pPr algn="just"/>
            <a:r>
              <a:rPr lang="es-MX" dirty="0" smtClean="0"/>
              <a:t>Permite definir una clase secundaria que reutiliza (hereda), amplía o modifica el comportamiento de una clase primaria. La clase cuyos miembros son heredados se conoce como clase base. La clase que hereda los miembros de la clase base se conoce como clase derivada.</a:t>
            </a:r>
          </a:p>
          <a:p>
            <a:pPr algn="just"/>
            <a:endParaRPr lang="es-MX" dirty="0" smtClean="0"/>
          </a:p>
          <a:p>
            <a:pPr algn="just"/>
            <a:r>
              <a:rPr lang="es-MX" dirty="0" smtClean="0"/>
              <a:t>C# y .NET solo admiten herencia única. Es decir, una clase solo puede heredar de una clase única. </a:t>
            </a:r>
            <a:r>
              <a:rPr lang="es-MX" b="1" dirty="0" smtClean="0">
                <a:solidFill>
                  <a:srgbClr val="FF0000"/>
                </a:solidFill>
              </a:rPr>
              <a:t>Sin embargo, la herencia es transitiva</a:t>
            </a:r>
            <a:r>
              <a:rPr lang="es-MX" dirty="0" smtClean="0"/>
              <a:t>, lo que le permite definir una jerarquía de herencia para un conjunto de tipos. En otras palabras, el tipo D puede heredar del tipo C, que hereda del tipo B, que hereda del tipo de clase base A. Dado que la herencia es transitiva, los miembros de tipo A están disponibles para el tipo D.</a:t>
            </a:r>
            <a:endParaRPr lang="en-US" dirty="0"/>
          </a:p>
        </p:txBody>
      </p:sp>
      <p:pic>
        <p:nvPicPr>
          <p:cNvPr id="6" name="Imagen 5"/>
          <p:cNvPicPr>
            <a:picLocks noChangeAspect="1"/>
          </p:cNvPicPr>
          <p:nvPr/>
        </p:nvPicPr>
        <p:blipFill>
          <a:blip r:embed="rId2"/>
          <a:stretch>
            <a:fillRect/>
          </a:stretch>
        </p:blipFill>
        <p:spPr>
          <a:xfrm>
            <a:off x="6716712" y="1959769"/>
            <a:ext cx="5157788" cy="3066314"/>
          </a:xfrm>
          <a:prstGeom prst="rect">
            <a:avLst/>
          </a:prstGeom>
        </p:spPr>
      </p:pic>
    </p:spTree>
    <p:extLst>
      <p:ext uri="{BB962C8B-B14F-4D97-AF65-F5344CB8AC3E}">
        <p14:creationId xmlns:p14="http://schemas.microsoft.com/office/powerpoint/2010/main" val="156595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086100" cy="1325563"/>
          </a:xfrm>
        </p:spPr>
        <p:txBody>
          <a:bodyPr/>
          <a:lstStyle/>
          <a:p>
            <a:r>
              <a:rPr lang="es-PE" dirty="0" smtClean="0"/>
              <a:t>HERENCIA</a:t>
            </a:r>
            <a:endParaRPr lang="en-US" dirty="0"/>
          </a:p>
        </p:txBody>
      </p:sp>
      <p:sp>
        <p:nvSpPr>
          <p:cNvPr id="3" name="Marcador de contenido 2"/>
          <p:cNvSpPr>
            <a:spLocks noGrp="1"/>
          </p:cNvSpPr>
          <p:nvPr>
            <p:ph idx="1"/>
          </p:nvPr>
        </p:nvSpPr>
        <p:spPr>
          <a:xfrm>
            <a:off x="838200" y="1825625"/>
            <a:ext cx="4559300" cy="4351338"/>
          </a:xfrm>
        </p:spPr>
        <p:txBody>
          <a:bodyPr>
            <a:normAutofit fontScale="62500" lnSpcReduction="20000"/>
          </a:bodyPr>
          <a:lstStyle/>
          <a:p>
            <a:pPr marL="0" indent="0">
              <a:buNone/>
            </a:pPr>
            <a:r>
              <a:rPr lang="es-MX" b="1" dirty="0" smtClean="0"/>
              <a:t>Declaración de constructores</a:t>
            </a:r>
          </a:p>
          <a:p>
            <a:pPr algn="just"/>
            <a:r>
              <a:rPr lang="es-MX" dirty="0" smtClean="0"/>
              <a:t>Cuando creamos un constructor declaramos un método sin retorno y que se llama igual que la clase.</a:t>
            </a:r>
          </a:p>
          <a:p>
            <a:pPr algn="just"/>
            <a:r>
              <a:rPr lang="es-MX" dirty="0" err="1" smtClean="0"/>
              <a:t>.Net</a:t>
            </a:r>
            <a:r>
              <a:rPr lang="es-MX" dirty="0" smtClean="0"/>
              <a:t> nos genera por defecto a través de la clase </a:t>
            </a:r>
            <a:r>
              <a:rPr lang="es-MX" dirty="0" err="1" smtClean="0"/>
              <a:t>object</a:t>
            </a:r>
            <a:r>
              <a:rPr lang="es-MX" dirty="0" smtClean="0"/>
              <a:t> el constructor por defecto, el cual es un constructor vacío sin argumentos. Pero, qué pasa si queremos tener uno personalizado, y la clase padre también posee un constructor.</a:t>
            </a:r>
          </a:p>
          <a:p>
            <a:pPr algn="just"/>
            <a:r>
              <a:rPr lang="es-MX" dirty="0" smtClean="0"/>
              <a:t>Para ello debemos de seguir la jerarquía de que ambos constructores se van a ejecutar. Para ello deberemos de indicar desde el constructor de la clase hijo que parámetros vamos a pasar a la clase padre.</a:t>
            </a:r>
          </a:p>
          <a:p>
            <a:pPr algn="just"/>
            <a:r>
              <a:rPr lang="es-MX" dirty="0" smtClean="0"/>
              <a:t>Los parámetros que vamos a enviar desde la clase hijo a la clase padre los indicaremos utilizando  </a:t>
            </a:r>
            <a:r>
              <a:rPr lang="es-MX" b="1" dirty="0" smtClean="0"/>
              <a:t>:base(</a:t>
            </a:r>
            <a:r>
              <a:rPr lang="es-MX" b="1" dirty="0" err="1" smtClean="0"/>
              <a:t>parametros</a:t>
            </a:r>
            <a:r>
              <a:rPr lang="es-MX" b="1" dirty="0" smtClean="0"/>
              <a:t>) </a:t>
            </a:r>
            <a:endParaRPr lang="en-US" b="1" dirty="0"/>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5641501" y="2061182"/>
            <a:ext cx="6067900" cy="3662836"/>
          </a:xfrm>
          <a:prstGeom prst="rect">
            <a:avLst/>
          </a:prstGeom>
        </p:spPr>
      </p:pic>
    </p:spTree>
    <p:extLst>
      <p:ext uri="{BB962C8B-B14F-4D97-AF65-F5344CB8AC3E}">
        <p14:creationId xmlns:p14="http://schemas.microsoft.com/office/powerpoint/2010/main" val="123810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Diferencia entre Herencia y Abstracción</a:t>
            </a:r>
            <a:endParaRPr lang="en-US" dirty="0"/>
          </a:p>
        </p:txBody>
      </p:sp>
      <p:sp>
        <p:nvSpPr>
          <p:cNvPr id="3" name="Marcador de contenido 2"/>
          <p:cNvSpPr>
            <a:spLocks noGrp="1"/>
          </p:cNvSpPr>
          <p:nvPr>
            <p:ph idx="1"/>
          </p:nvPr>
        </p:nvSpPr>
        <p:spPr/>
        <p:txBody>
          <a:bodyPr/>
          <a:lstStyle/>
          <a:p>
            <a:pPr marL="0" indent="0" algn="just">
              <a:buNone/>
            </a:pPr>
            <a:r>
              <a:rPr lang="es-MX" b="1" dirty="0"/>
              <a:t>Analogía para Entender la Diferencia</a:t>
            </a:r>
          </a:p>
          <a:p>
            <a:pPr algn="just"/>
            <a:r>
              <a:rPr lang="es-MX" b="1" dirty="0"/>
              <a:t>Herencia</a:t>
            </a:r>
            <a:r>
              <a:rPr lang="es-MX" dirty="0"/>
              <a:t>: Es como un árbol genealógico. Un "Perro" hereda características generales de un "Animal" (como comer), pero puede tener sus propias características específicas (como ladrar).</a:t>
            </a:r>
          </a:p>
          <a:p>
            <a:pPr algn="just"/>
            <a:r>
              <a:rPr lang="es-MX" b="1" dirty="0"/>
              <a:t>Abstracción</a:t>
            </a:r>
            <a:r>
              <a:rPr lang="es-MX" dirty="0"/>
              <a:t>: Es como un contrato o una receta. Define lo que debe hacerse (por ejemplo, calcular el área de una figura), pero no especifica cómo hacerlo. Cada clase concreta debe implementar su propia versión del cálculo</a:t>
            </a:r>
            <a:r>
              <a:rPr lang="es-MX" dirty="0" smtClean="0"/>
              <a:t>.</a:t>
            </a:r>
            <a:endParaRPr lang="es-MX" dirty="0"/>
          </a:p>
        </p:txBody>
      </p:sp>
    </p:spTree>
    <p:extLst>
      <p:ext uri="{BB962C8B-B14F-4D97-AF65-F5344CB8AC3E}">
        <p14:creationId xmlns:p14="http://schemas.microsoft.com/office/powerpoint/2010/main" val="400850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Términos clave</a:t>
            </a:r>
            <a:endParaRPr lang="en-US" dirty="0"/>
          </a:p>
        </p:txBody>
      </p:sp>
      <p:sp>
        <p:nvSpPr>
          <p:cNvPr id="4" name="Rectangle 1"/>
          <p:cNvSpPr>
            <a:spLocks noGrp="1" noChangeArrowheads="1"/>
          </p:cNvSpPr>
          <p:nvPr>
            <p:ph idx="1"/>
          </p:nvPr>
        </p:nvSpPr>
        <p:spPr bwMode="auto">
          <a:xfrm>
            <a:off x="838199" y="1844576"/>
            <a:ext cx="368079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1. </a:t>
            </a:r>
            <a:r>
              <a:rPr lang="en-US" altLang="en-US" sz="2000" b="1" dirty="0">
                <a:latin typeface="Arial Unicode MS"/>
              </a:rPr>
              <a:t>O</a:t>
            </a:r>
            <a:r>
              <a:rPr kumimoji="0" lang="en-US" altLang="en-US" sz="2000" b="1" i="0" u="none" strike="noStrike" cap="none" normalizeH="0" baseline="0" dirty="0" smtClean="0">
                <a:ln>
                  <a:noFill/>
                </a:ln>
                <a:solidFill>
                  <a:schemeClr val="tx1"/>
                </a:solidFill>
                <a:effectLst/>
                <a:latin typeface="Arial Unicode MS"/>
              </a:rPr>
              <a:t>verride</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1" i="0" u="none" strike="noStrike" cap="none" normalizeH="0" baseline="0" dirty="0" smtClean="0">
                <a:ln>
                  <a:noFill/>
                </a:ln>
                <a:solidFill>
                  <a:schemeClr val="tx1"/>
                </a:solidFill>
                <a:effectLst/>
                <a:latin typeface="Arial Unicode MS"/>
              </a:rPr>
              <a:t>override</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redefinir</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que ha </a:t>
            </a:r>
            <a:r>
              <a:rPr kumimoji="0" lang="en-US" altLang="en-US" sz="2000" b="0" i="0" u="none" strike="noStrike" cap="none" normalizeH="0" baseline="0" dirty="0" err="1" smtClean="0">
                <a:ln>
                  <a:noFill/>
                </a:ln>
                <a:solidFill>
                  <a:schemeClr val="tx1"/>
                </a:solidFill>
                <a:effectLst/>
              </a:rPr>
              <a:t>sido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marcado</a:t>
            </a:r>
            <a:r>
              <a:rPr kumimoji="0" lang="en-US" altLang="en-US" sz="2000" b="0" i="0" u="none" strike="noStrike" cap="none" normalizeH="0" baseline="0" dirty="0" smtClean="0">
                <a:ln>
                  <a:noFill/>
                </a:ln>
                <a:solidFill>
                  <a:schemeClr val="tx1"/>
                </a:solidFill>
                <a:effectLst/>
              </a:rPr>
              <a:t> como </a:t>
            </a:r>
            <a:r>
              <a:rPr kumimoji="0" lang="en-US" altLang="en-US" sz="2000" b="1" i="0" u="none" strike="noStrike" cap="none" normalizeH="0" baseline="0" dirty="0" smtClean="0">
                <a:ln>
                  <a:noFill/>
                </a:ln>
                <a:solidFill>
                  <a:schemeClr val="tx1"/>
                </a:solidFill>
                <a:effectLst/>
                <a:latin typeface="Arial Unicode MS"/>
              </a:rPr>
              <a:t>virtual</a:t>
            </a:r>
            <a:r>
              <a:rPr kumimoji="0" lang="en-US" altLang="en-US" sz="2000" b="0" i="0" u="none" strike="noStrike" cap="none" normalizeH="0" baseline="0" dirty="0" smtClean="0">
                <a:ln>
                  <a:noFill/>
                </a:ln>
                <a:solidFill>
                  <a:schemeClr val="tx1"/>
                </a:solidFill>
                <a:effectLst/>
              </a:rPr>
              <a:t> o </a:t>
            </a:r>
            <a:r>
              <a:rPr kumimoji="0" lang="en-US" altLang="en-US" sz="2000" b="1" i="0" u="none" strike="noStrike" cap="none" normalizeH="0" baseline="0" dirty="0" smtClean="0">
                <a:ln>
                  <a:noFill/>
                </a:ln>
                <a:solidFill>
                  <a:schemeClr val="tx1"/>
                </a:solidFill>
                <a:effectLst/>
                <a:latin typeface="Arial Unicode MS"/>
              </a:rPr>
              <a:t>abstract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virtual</a:t>
            </a:r>
            <a:r>
              <a:rPr kumimoji="0" lang="en-US" altLang="en-US" sz="2000" b="0" i="0" u="none" strike="noStrike" cap="none" normalizeH="0" baseline="0" dirty="0" smtClean="0">
                <a:ln>
                  <a:noFill/>
                </a:ln>
                <a:solidFill>
                  <a:schemeClr val="tx1"/>
                </a:solidFill>
                <a:effectLst/>
                <a:latin typeface="Arial" panose="020B0604020202020204" pitchFamily="34" charset="0"/>
              </a:rPr>
              <a:t> o </a:t>
            </a:r>
            <a:r>
              <a:rPr kumimoji="0" lang="en-US" altLang="en-US" sz="2000" b="1" i="0" u="none" strike="noStrike" cap="none" normalizeH="0" baseline="0" dirty="0" smtClean="0">
                <a:ln>
                  <a:noFill/>
                </a:ln>
                <a:solidFill>
                  <a:schemeClr val="tx1"/>
                </a:solidFill>
                <a:effectLst/>
                <a:latin typeface="Arial" panose="020B0604020202020204" pitchFamily="34" charset="0"/>
              </a:rPr>
              <a:t>abstract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puedes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override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cambiar</a:t>
            </a:r>
            <a:r>
              <a:rPr kumimoji="0" lang="en-US" altLang="en-US" sz="2000" b="0" i="0" u="none" strike="noStrike" cap="none" normalizeH="0" baseline="0" dirty="0" smtClean="0">
                <a:ln>
                  <a:noFill/>
                </a:ln>
                <a:solidFill>
                  <a:schemeClr val="tx1"/>
                </a:solidFill>
                <a:effectLst/>
              </a:rPr>
              <a:t> o extender </a:t>
            </a:r>
            <a:r>
              <a:rPr kumimoji="0" lang="en-US" altLang="en-US" sz="2000" b="0" i="0" u="none" strike="noStrike" cap="none" normalizeH="0" baseline="0" dirty="0" err="1" smtClean="0">
                <a:ln>
                  <a:noFill/>
                </a:ln>
                <a:solidFill>
                  <a:schemeClr val="tx1"/>
                </a:solidFill>
                <a:effectLst/>
              </a:rPr>
              <a:t>su</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comportamiento</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5214952" y="1369985"/>
            <a:ext cx="6138848" cy="4427055"/>
          </a:xfrm>
          <a:prstGeom prst="rect">
            <a:avLst/>
          </a:prstGeom>
        </p:spPr>
      </p:pic>
    </p:spTree>
    <p:extLst>
      <p:ext uri="{BB962C8B-B14F-4D97-AF65-F5344CB8AC3E}">
        <p14:creationId xmlns:p14="http://schemas.microsoft.com/office/powerpoint/2010/main" val="241094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Términos clave</a:t>
            </a:r>
            <a:endParaRPr lang="en-US" dirty="0"/>
          </a:p>
        </p:txBody>
      </p:sp>
      <p:sp>
        <p:nvSpPr>
          <p:cNvPr id="4" name="Rectangle 1"/>
          <p:cNvSpPr>
            <a:spLocks noGrp="1" noChangeArrowheads="1"/>
          </p:cNvSpPr>
          <p:nvPr>
            <p:ph idx="1"/>
          </p:nvPr>
        </p:nvSpPr>
        <p:spPr bwMode="auto">
          <a:xfrm>
            <a:off x="838201" y="1536800"/>
            <a:ext cx="31242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2. </a:t>
            </a:r>
            <a:r>
              <a:rPr kumimoji="0" lang="en-US" altLang="en-US" sz="2000" b="1" i="0" u="none" strike="noStrike" cap="none" normalizeH="0" baseline="0" dirty="0" smtClean="0">
                <a:ln>
                  <a:noFill/>
                </a:ln>
                <a:solidFill>
                  <a:schemeClr val="tx1"/>
                </a:solidFill>
                <a:effectLst/>
                <a:latin typeface="Arial Unicode MS"/>
              </a:rPr>
              <a:t>base</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1" i="0" u="none" strike="noStrike" cap="none" normalizeH="0" baseline="0" dirty="0" smtClean="0">
                <a:ln>
                  <a:noFill/>
                </a:ln>
                <a:solidFill>
                  <a:schemeClr val="tx1"/>
                </a:solidFill>
                <a:effectLst/>
                <a:latin typeface="Arial Unicode MS"/>
              </a:rPr>
              <a:t>base</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acceder</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rPr>
              <a:t>miembros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métodos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propiedades</a:t>
            </a:r>
            <a:r>
              <a:rPr kumimoji="0" lang="en-US" altLang="en-US" sz="2000" b="0" i="0" u="none" strike="noStrike" cap="none" normalizeH="0" baseline="0" dirty="0" smtClean="0">
                <a:ln>
                  <a:noFill/>
                </a:ln>
                <a:solidFill>
                  <a:schemeClr val="tx1"/>
                </a:solidFill>
                <a:effectLst/>
              </a:rPr>
              <a:t>, etc.)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útil</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quieres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llamar</a:t>
            </a:r>
            <a:r>
              <a:rPr kumimoji="0" lang="en-US" altLang="en-US" sz="2000" b="0" i="0" u="none" strike="noStrike" cap="none" normalizeH="0" baseline="0" dirty="0" smtClean="0">
                <a:ln>
                  <a:noFill/>
                </a:ln>
                <a:solidFill>
                  <a:schemeClr val="tx1"/>
                </a:solidFill>
                <a:effectLst/>
              </a:rPr>
              <a:t> a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especialmente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si</a:t>
            </a:r>
            <a:r>
              <a:rPr kumimoji="0" lang="en-US" altLang="en-US" sz="2000" b="0" i="0" u="none" strike="noStrike" cap="none" normalizeH="0" baseline="0" dirty="0" smtClean="0">
                <a:ln>
                  <a:noFill/>
                </a:ln>
                <a:solidFill>
                  <a:schemeClr val="tx1"/>
                </a:solidFill>
                <a:effectLst/>
              </a:rPr>
              <a:t> has </a:t>
            </a:r>
            <a:r>
              <a:rPr kumimoji="0" lang="en-US" altLang="en-US" sz="2000" b="0" i="0" u="none" strike="noStrike" cap="none" normalizeH="0" baseline="0" dirty="0" err="1" smtClean="0">
                <a:ln>
                  <a:noFill/>
                </a:ln>
                <a:solidFill>
                  <a:schemeClr val="tx1"/>
                </a:solidFill>
                <a:effectLst/>
              </a:rPr>
              <a:t>sobrescrito</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rPr>
              <a:t>quieres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invocar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rPr>
              <a:t>comportamiento</a:t>
            </a:r>
            <a:r>
              <a:rPr kumimoji="0" lang="en-US" altLang="en-US" sz="2000" b="0" i="0" u="none" strike="noStrike" cap="none" normalizeH="0" baseline="0" dirty="0" smtClean="0">
                <a:ln>
                  <a:noFill/>
                </a:ln>
                <a:solidFill>
                  <a:schemeClr val="tx1"/>
                </a:solidFill>
                <a:effectLst/>
              </a:rPr>
              <a:t> original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4672637" y="1517350"/>
            <a:ext cx="6917908" cy="4286216"/>
          </a:xfrm>
          <a:prstGeom prst="rect">
            <a:avLst/>
          </a:prstGeom>
        </p:spPr>
      </p:pic>
    </p:spTree>
    <p:extLst>
      <p:ext uri="{BB962C8B-B14F-4D97-AF65-F5344CB8AC3E}">
        <p14:creationId xmlns:p14="http://schemas.microsoft.com/office/powerpoint/2010/main" val="19714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40904" y="939154"/>
            <a:ext cx="1015116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Cuándo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usar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new</a:t>
            </a:r>
            <a:r>
              <a:rPr kumimoji="0" lang="en-US" altLang="en-US" sz="2000" b="1" i="0" u="none" strike="noStrike" cap="none" normalizeH="0" baseline="0" dirty="0" smtClean="0">
                <a:ln>
                  <a:noFill/>
                </a:ln>
                <a:solidFill>
                  <a:schemeClr val="tx1"/>
                </a:solidFill>
                <a:effectLst/>
              </a:rPr>
              <a:t>?</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Se usa </a:t>
            </a:r>
            <a:r>
              <a:rPr kumimoji="0" lang="en-US" altLang="en-US" sz="2000" b="1" i="0" u="none" strike="noStrike" cap="none" normalizeH="0" baseline="0" dirty="0" smtClean="0">
                <a:ln>
                  <a:noFill/>
                </a:ln>
                <a:solidFill>
                  <a:schemeClr val="tx1"/>
                </a:solidFill>
                <a:effectLst/>
                <a:latin typeface="Arial Unicode MS"/>
              </a:rPr>
              <a:t>new</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deseas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ocultar</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miembro</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significa</a:t>
            </a:r>
            <a:r>
              <a:rPr kumimoji="0" lang="en-US" altLang="en-US" sz="2000" b="0" i="0" u="none" strike="noStrike" cap="none" normalizeH="0" baseline="0" dirty="0" smtClean="0">
                <a:ln>
                  <a:noFill/>
                </a:ln>
                <a:solidFill>
                  <a:schemeClr val="tx1"/>
                </a:solidFill>
                <a:effectLst/>
              </a:rPr>
              <a:t> que el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tiene</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rPr>
              <a:t>mismo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nombre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pero</a:t>
            </a:r>
            <a:r>
              <a:rPr kumimoji="0" lang="en-US" altLang="en-US" sz="2000" b="0" i="0" u="none" strike="noStrike" cap="none" normalizeH="0" baseline="0" dirty="0" smtClean="0">
                <a:ln>
                  <a:noFill/>
                </a:ln>
                <a:solidFill>
                  <a:schemeClr val="tx1"/>
                </a:solidFill>
                <a:effectLst/>
              </a:rPr>
              <a:t> no </a:t>
            </a:r>
            <a:r>
              <a:rPr kumimoji="0" lang="en-US" altLang="en-US" sz="2000" b="0" i="0" u="none" strike="noStrike" cap="none" normalizeH="0" baseline="0" dirty="0" err="1" smtClean="0">
                <a:ln>
                  <a:noFill/>
                </a:ln>
                <a:solidFill>
                  <a:schemeClr val="tx1"/>
                </a:solidFill>
                <a:effectLst/>
              </a:rPr>
              <a:t>está</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relacionado</a:t>
            </a:r>
            <a:r>
              <a:rPr kumimoji="0" lang="en-US" altLang="en-US" sz="2000" b="0" i="0" u="none" strike="noStrike" cap="none" normalizeH="0" baseline="0" dirty="0" smtClean="0">
                <a:ln>
                  <a:noFill/>
                </a:ln>
                <a:solidFill>
                  <a:schemeClr val="tx1"/>
                </a:solidFill>
                <a:effectLst/>
              </a:rPr>
              <a:t> con el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a:t>
            </a:r>
          </a:p>
          <a:p>
            <a:pPr lvl="0" algn="just" eaLnBrk="0" fontAlgn="base" hangingPunct="0">
              <a:spcBef>
                <a:spcPct val="0"/>
              </a:spcBef>
              <a:spcAft>
                <a:spcPct val="0"/>
              </a:spcAft>
            </a:pPr>
            <a:r>
              <a:rPr lang="es-MX" altLang="en-US" sz="2000" dirty="0"/>
              <a:t>El uso de base se da cuando deseas llamar al método o propiedad de la clase base desde la clase derivada. Si ocultas un método con new en la clase derivada, puedes usar base para llamar al método de la clase base, aunque esto no es obligatorio. </a:t>
            </a:r>
          </a:p>
        </p:txBody>
      </p:sp>
      <p:sp>
        <p:nvSpPr>
          <p:cNvPr id="5" name="Rectangle 2"/>
          <p:cNvSpPr>
            <a:spLocks noChangeArrowheads="1"/>
          </p:cNvSpPr>
          <p:nvPr/>
        </p:nvSpPr>
        <p:spPr bwMode="auto">
          <a:xfrm>
            <a:off x="940904" y="3493699"/>
            <a:ext cx="101511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Unicode MS"/>
              </a:rPr>
              <a:t>new</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Oculta</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Unicode MS"/>
              </a:rPr>
              <a:t>base</a:t>
            </a:r>
            <a:r>
              <a:rPr kumimoji="0" lang="en-US" altLang="en-US" sz="2000" b="0" i="0" u="none" strike="noStrike" cap="none" normalizeH="0" baseline="0" dirty="0" smtClean="0">
                <a:ln>
                  <a:noFill/>
                </a:ln>
                <a:solidFill>
                  <a:schemeClr val="tx1"/>
                </a:solidFill>
                <a:effectLst/>
              </a:rPr>
              <a:t>: Llama al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a:t>
            </a:r>
            <a:r>
              <a:rPr kumimoji="0" lang="en-US" altLang="en-US" sz="2000" b="0" i="0" u="none" strike="noStrike" cap="none" normalizeH="0" baseline="0" dirty="0" err="1" smtClean="0">
                <a:ln>
                  <a:noFill/>
                </a:ln>
                <a:solidFill>
                  <a:schemeClr val="tx1"/>
                </a:solidFill>
                <a:effectLst/>
              </a:rPr>
              <a:t>desde</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puede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ser</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útil</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usas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new</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ocultar</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miembro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pero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quieres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invocar</a:t>
            </a:r>
            <a:r>
              <a:rPr kumimoji="0" lang="en-US" altLang="en-US" sz="2000" b="0" i="0" u="none" strike="noStrike" cap="none" normalizeH="0" baseline="0" dirty="0" smtClean="0">
                <a:ln>
                  <a:noFill/>
                </a:ln>
                <a:solidFill>
                  <a:schemeClr val="tx1"/>
                </a:solidFill>
                <a:effectLst/>
              </a:rPr>
              <a:t> el de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7151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Terminos</a:t>
            </a:r>
            <a:r>
              <a:rPr lang="es-PE" dirty="0" smtClean="0"/>
              <a:t> clave</a:t>
            </a:r>
            <a:endParaRPr lang="en-US" dirty="0"/>
          </a:p>
        </p:txBody>
      </p:sp>
      <p:sp>
        <p:nvSpPr>
          <p:cNvPr id="4" name="Rectangle 1"/>
          <p:cNvSpPr>
            <a:spLocks noGrp="1" noChangeArrowheads="1"/>
          </p:cNvSpPr>
          <p:nvPr>
            <p:ph idx="1"/>
          </p:nvPr>
        </p:nvSpPr>
        <p:spPr bwMode="auto">
          <a:xfrm>
            <a:off x="957470" y="1690688"/>
            <a:ext cx="354273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3</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sealed</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La palabra clave </a:t>
            </a:r>
            <a:r>
              <a:rPr kumimoji="0" lang="en-US" altLang="en-US" sz="2000" b="1" i="0" u="none" strike="noStrike" cap="none" normalizeH="0" baseline="0" dirty="0" smtClean="0">
                <a:ln>
                  <a:noFill/>
                </a:ln>
                <a:solidFill>
                  <a:schemeClr val="tx1"/>
                </a:solidFill>
                <a:effectLst/>
                <a:latin typeface="Arial Unicode MS"/>
              </a:rPr>
              <a:t>sealed</a:t>
            </a:r>
            <a:r>
              <a:rPr kumimoji="0" lang="en-US" altLang="en-US" sz="2000" b="0" i="0" u="none" strike="noStrike" cap="none" normalizeH="0" baseline="0" dirty="0" smtClean="0">
                <a:ln>
                  <a:noFill/>
                </a:ln>
                <a:solidFill>
                  <a:schemeClr val="tx1"/>
                </a:solidFill>
                <a:effectLst/>
              </a:rPr>
              <a:t> se usa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base o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evitar</a:t>
            </a:r>
            <a:r>
              <a:rPr kumimoji="0" lang="en-US" altLang="en-US" sz="2000" b="0" i="0" u="none" strike="noStrike" cap="none" normalizeH="0" baseline="0" dirty="0" smtClean="0">
                <a:ln>
                  <a:noFill/>
                </a:ln>
                <a:solidFill>
                  <a:schemeClr val="tx1"/>
                </a:solidFill>
                <a:effectLst/>
              </a:rPr>
              <a:t> que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pueda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sobrescribir</a:t>
            </a:r>
            <a:r>
              <a:rPr kumimoji="0" lang="en-US" altLang="en-US" sz="2000" b="0" i="0" u="none" strike="noStrike" cap="none" normalizeH="0" baseline="0" dirty="0" smtClean="0">
                <a:ln>
                  <a:noFill/>
                </a:ln>
                <a:solidFill>
                  <a:schemeClr val="tx1"/>
                </a:solidFill>
                <a:effectLst/>
              </a:rPr>
              <a:t> (o extender) </a:t>
            </a:r>
            <a:r>
              <a:rPr kumimoji="0" lang="en-US" altLang="en-US" sz="2000" b="0" i="0" u="none" strike="noStrike" cap="none" normalizeH="0" baseline="0" dirty="0" err="1" smtClean="0">
                <a:ln>
                  <a:noFill/>
                </a:ln>
                <a:solidFill>
                  <a:schemeClr val="tx1"/>
                </a:solidFill>
                <a:effectLst/>
              </a:rPr>
              <a:t>esa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útil</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no </a:t>
            </a:r>
            <a:r>
              <a:rPr kumimoji="0" lang="en-US" altLang="en-US" sz="2000" b="0" i="0" u="none" strike="noStrike" cap="none" normalizeH="0" baseline="0" dirty="0" err="1" smtClean="0">
                <a:ln>
                  <a:noFill/>
                </a:ln>
                <a:solidFill>
                  <a:schemeClr val="tx1"/>
                </a:solidFill>
                <a:effectLst/>
              </a:rPr>
              <a:t>deseas</a:t>
            </a:r>
            <a:r>
              <a:rPr kumimoji="0" lang="en-US" altLang="en-US" sz="2000" b="0" i="0" u="none" strike="noStrike" cap="none" normalizeH="0" baseline="0" dirty="0" smtClean="0">
                <a:ln>
                  <a:noFill/>
                </a:ln>
                <a:solidFill>
                  <a:schemeClr val="tx1"/>
                </a:solidFill>
                <a:effectLst/>
              </a:rPr>
              <a:t> que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sea </a:t>
            </a:r>
            <a:r>
              <a:rPr kumimoji="0" lang="en-US" altLang="en-US" sz="2000" b="0" i="0" u="none" strike="noStrike" cap="none" normalizeH="0" baseline="0" dirty="0" err="1" smtClean="0">
                <a:ln>
                  <a:noFill/>
                </a:ln>
                <a:solidFill>
                  <a:schemeClr val="tx1"/>
                </a:solidFill>
                <a:effectLst/>
              </a:rPr>
              <a:t>heredada</a:t>
            </a:r>
            <a:r>
              <a:rPr kumimoji="0" lang="en-US" altLang="en-US" sz="2000" b="0" i="0" u="none" strike="noStrike" cap="none" normalizeH="0" baseline="0" dirty="0" smtClean="0">
                <a:ln>
                  <a:noFill/>
                </a:ln>
                <a:solidFill>
                  <a:schemeClr val="tx1"/>
                </a:solidFill>
                <a:effectLst/>
              </a:rPr>
              <a:t> o que un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sea </a:t>
            </a:r>
            <a:r>
              <a:rPr kumimoji="0" lang="en-US" altLang="en-US" sz="2000" b="0" i="0" u="none" strike="noStrike" cap="none" normalizeH="0" baseline="0" dirty="0" err="1" smtClean="0">
                <a:ln>
                  <a:noFill/>
                </a:ln>
                <a:solidFill>
                  <a:schemeClr val="tx1"/>
                </a:solidFill>
                <a:effectLst/>
              </a:rPr>
              <a:t>sobreescrito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las </a:t>
            </a:r>
            <a:r>
              <a:rPr kumimoji="0" lang="en-US" altLang="en-US" sz="2000" b="0" i="0" u="none" strike="noStrike" cap="none" normalizeH="0" baseline="0" dirty="0" err="1" smtClean="0">
                <a:ln>
                  <a:noFill/>
                </a:ln>
                <a:solidFill>
                  <a:schemeClr val="tx1"/>
                </a:solidFill>
                <a:effectLst/>
              </a:rPr>
              <a:t>clases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derivadas</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4847317" y="1995912"/>
            <a:ext cx="6506483" cy="2867425"/>
          </a:xfrm>
          <a:prstGeom prst="rect">
            <a:avLst/>
          </a:prstGeom>
        </p:spPr>
      </p:pic>
    </p:spTree>
    <p:extLst>
      <p:ext uri="{BB962C8B-B14F-4D97-AF65-F5344CB8AC3E}">
        <p14:creationId xmlns:p14="http://schemas.microsoft.com/office/powerpoint/2010/main" val="3673429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1650</Words>
  <Application>Microsoft Office PowerPoint</Application>
  <PresentationFormat>Panorámica</PresentationFormat>
  <Paragraphs>103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Unicode MS</vt:lpstr>
      <vt:lpstr>Calibri</vt:lpstr>
      <vt:lpstr>Calibri Light</vt:lpstr>
      <vt:lpstr>Tema de Office</vt:lpstr>
      <vt:lpstr>PROGRAMACION ORIENTADA A OBJETOS</vt:lpstr>
      <vt:lpstr>HERENCIA</vt:lpstr>
      <vt:lpstr>HERENCIA</vt:lpstr>
      <vt:lpstr>HERENCIA</vt:lpstr>
      <vt:lpstr>Diferencia entre Herencia y Abstracción</vt:lpstr>
      <vt:lpstr>Términos clave</vt:lpstr>
      <vt:lpstr>Términos clave</vt:lpstr>
      <vt:lpstr>Presentación de PowerPoint</vt:lpstr>
      <vt:lpstr>Terminos clave</vt:lpstr>
      <vt:lpstr>Terminos clave</vt:lpstr>
      <vt:lpstr>Resumen de los términos clave</vt:lpstr>
      <vt:lpstr>Presentación de PowerPoint</vt:lpstr>
      <vt:lpstr>HERENCIA</vt:lpstr>
      <vt:lpstr>HERENCIA</vt:lpstr>
      <vt:lpstr>HERENCIA</vt:lpstr>
      <vt:lpstr>HERENCIA</vt:lpstr>
      <vt:lpstr>Ejercicio 5</vt:lpstr>
      <vt:lpstr>Ejercicio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ORIENTADA A OBJETOS</dc:title>
  <dc:creator>gabriel</dc:creator>
  <cp:lastModifiedBy>gabriel</cp:lastModifiedBy>
  <cp:revision>31</cp:revision>
  <dcterms:created xsi:type="dcterms:W3CDTF">2024-06-28T02:39:41Z</dcterms:created>
  <dcterms:modified xsi:type="dcterms:W3CDTF">2024-12-12T11:58:22Z</dcterms:modified>
</cp:coreProperties>
</file>