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8" r:id="rId7"/>
    <p:sldId id="269" r:id="rId8"/>
    <p:sldId id="263" r:id="rId9"/>
    <p:sldId id="264" r:id="rId10"/>
    <p:sldId id="265" r:id="rId11"/>
    <p:sldId id="260" r:id="rId12"/>
    <p:sldId id="266" r:id="rId13"/>
    <p:sldId id="261" r:id="rId14"/>
    <p:sldId id="289" r:id="rId15"/>
    <p:sldId id="262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8" r:id="rId30"/>
    <p:sldId id="284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F02D-756E-4B78-A3CF-776CC2CAFF5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3158-9705-48A6-B877-6B173BDEC3B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1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F02D-756E-4B78-A3CF-776CC2CAFF5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3158-9705-48A6-B877-6B173BDEC3B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7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F02D-756E-4B78-A3CF-776CC2CAFF5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3158-9705-48A6-B877-6B173BDEC3B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1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F02D-756E-4B78-A3CF-776CC2CAFF5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3158-9705-48A6-B877-6B173BDEC3B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2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F02D-756E-4B78-A3CF-776CC2CAFF5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3158-9705-48A6-B877-6B173BDEC3B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5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F02D-756E-4B78-A3CF-776CC2CAFF5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3158-9705-48A6-B877-6B173BDEC3B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6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F02D-756E-4B78-A3CF-776CC2CAFF5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3158-9705-48A6-B877-6B173BDEC3B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0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F02D-756E-4B78-A3CF-776CC2CAFF5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3158-9705-48A6-B877-6B173BDEC3B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3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F02D-756E-4B78-A3CF-776CC2CAFF5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3158-9705-48A6-B877-6B173BDEC3B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7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F02D-756E-4B78-A3CF-776CC2CAFF5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3158-9705-48A6-B877-6B173BDEC3B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6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F02D-756E-4B78-A3CF-776CC2CAFF5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3158-9705-48A6-B877-6B173BDEC3B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5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F02D-756E-4B78-A3CF-776CC2CAFF5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C3158-9705-48A6-B877-6B173BDEC3B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7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DATABINDING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479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0965" y="954156"/>
            <a:ext cx="10515600" cy="511245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3. </a:t>
            </a:r>
            <a:r>
              <a:rPr lang="en-US" sz="3600" b="1" dirty="0" err="1" smtClean="0"/>
              <a:t>BindingSource</a:t>
            </a:r>
            <a:endParaRPr lang="en-US" sz="3600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30965" y="1827835"/>
            <a:ext cx="105156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BindingSource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intermediaria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entre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controles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Su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función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principal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simplificar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interacción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entre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gestionando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proporcionando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funcionalidades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como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navegación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ordenación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filtrado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Funciones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BindingSource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Navegación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mover entre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elementos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fuente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Filtrado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filtros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Ordenación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ordenar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según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campo.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Sincronización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cambios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control 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reflejen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automáticamente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fuente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0672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80836"/>
            <a:ext cx="10515600" cy="612515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BindingSource</a:t>
            </a:r>
            <a:endParaRPr lang="en-US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93351"/>
            <a:ext cx="10515600" cy="382043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000" dirty="0" smtClean="0"/>
              <a:t>Un </a:t>
            </a:r>
            <a:r>
              <a:rPr lang="es-MX" sz="2000" b="1" dirty="0" err="1" smtClean="0"/>
              <a:t>BindingSource</a:t>
            </a:r>
            <a:r>
              <a:rPr lang="es-MX" sz="2000" dirty="0" smtClean="0"/>
              <a:t> es un componente intermediario que facilita la gestión del enlace de datos entre un control y su origen.</a:t>
            </a:r>
          </a:p>
          <a:p>
            <a:pPr marL="0" indent="0" algn="just">
              <a:buNone/>
            </a:pPr>
            <a:endParaRPr lang="es-MX" sz="2000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Propiedades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importantes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BindingSource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DataSource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Define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fuente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contiene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objetos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registros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vinculan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al control.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Current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Obtiene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establece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elemento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actual de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fuente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Position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Obtiene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establece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posición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elemento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actual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fuente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Devuelve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número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elementos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fuente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Permite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aplicar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filtro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Sort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Permite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ordenar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según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 campo.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38200" y="5046629"/>
            <a:ext cx="5113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i="1" dirty="0" smtClean="0"/>
              <a:t>Ejemplo de </a:t>
            </a:r>
            <a:r>
              <a:rPr lang="es-MX" b="1" i="1" dirty="0" err="1" smtClean="0"/>
              <a:t>BindingSource</a:t>
            </a:r>
            <a:r>
              <a:rPr lang="es-MX" b="1" i="1" dirty="0" smtClean="0"/>
              <a:t> con filtrado y ordenación</a:t>
            </a:r>
            <a:endParaRPr lang="en-US" b="1" i="1" dirty="0"/>
          </a:p>
        </p:txBody>
      </p:sp>
      <p:sp>
        <p:nvSpPr>
          <p:cNvPr id="6" name="Rectángulo 5"/>
          <p:cNvSpPr/>
          <p:nvPr/>
        </p:nvSpPr>
        <p:spPr>
          <a:xfrm>
            <a:off x="7530948" y="5046629"/>
            <a:ext cx="316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/>
              <a:t>Navegación</a:t>
            </a:r>
            <a:r>
              <a:rPr lang="en-US" b="1" i="1" dirty="0" smtClean="0"/>
              <a:t> con </a:t>
            </a:r>
            <a:r>
              <a:rPr lang="en-US" b="1" i="1" dirty="0" err="1" smtClean="0"/>
              <a:t>BindingSource</a:t>
            </a:r>
            <a:r>
              <a:rPr lang="en-US" b="1" i="1" dirty="0" smtClean="0"/>
              <a:t>:</a:t>
            </a:r>
            <a:endParaRPr lang="en-US" b="1" i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604" y="5415961"/>
            <a:ext cx="3455504" cy="96403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722" y="5526302"/>
            <a:ext cx="2824893" cy="70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92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36187"/>
            <a:ext cx="10515600" cy="509518"/>
          </a:xfrm>
        </p:spPr>
        <p:txBody>
          <a:bodyPr>
            <a:normAutofit fontScale="90000"/>
          </a:bodyPr>
          <a:lstStyle/>
          <a:p>
            <a:r>
              <a:rPr lang="es-MX" sz="3600" b="1" dirty="0" smtClean="0"/>
              <a:t>Propiedades clave del </a:t>
            </a:r>
            <a:r>
              <a:rPr lang="es-MX" sz="3600" b="1" dirty="0" err="1" smtClean="0"/>
              <a:t>BindingSource</a:t>
            </a:r>
            <a:endParaRPr lang="en-US" sz="3600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22" y="1564726"/>
            <a:ext cx="9147156" cy="385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48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272" y="1295330"/>
            <a:ext cx="7500076" cy="4777535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569843"/>
            <a:ext cx="10515600" cy="511245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Diferencias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99318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715617" y="788503"/>
            <a:ext cx="53406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1. ¿</a:t>
            </a:r>
            <a:r>
              <a:rPr lang="en-US" altLang="en-US" sz="1600" b="1" dirty="0" err="1">
                <a:latin typeface="Arial" panose="020B0604020202020204" pitchFamily="34" charset="0"/>
              </a:rPr>
              <a:t>Qué</a:t>
            </a:r>
            <a:r>
              <a:rPr lang="en-US" altLang="en-US" sz="1600" b="1" dirty="0">
                <a:latin typeface="Arial" panose="020B0604020202020204" pitchFamily="34" charset="0"/>
              </a:rPr>
              <a:t> </a:t>
            </a:r>
            <a:r>
              <a:rPr lang="en-US" altLang="en-US" sz="1600" b="1" dirty="0" err="1">
                <a:latin typeface="Arial" panose="020B0604020202020204" pitchFamily="34" charset="0"/>
              </a:rPr>
              <a:t>es</a:t>
            </a:r>
            <a:r>
              <a:rPr lang="en-US" altLang="en-US" sz="1600" b="1" dirty="0">
                <a:latin typeface="Arial" panose="020B0604020202020204" pitchFamily="34" charset="0"/>
              </a:rPr>
              <a:t> </a:t>
            </a:r>
            <a:r>
              <a:rPr lang="en-US" altLang="en-US" sz="1600" b="1" dirty="0">
                <a:latin typeface="Arial Unicode MS"/>
              </a:rPr>
              <a:t>Binding</a:t>
            </a:r>
            <a:r>
              <a:rPr lang="en-US" altLang="en-US" sz="1600" b="1" dirty="0"/>
              <a:t>?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Binding</a:t>
            </a:r>
            <a:r>
              <a:rPr lang="en-US" altLang="en-US" sz="1600" dirty="0">
                <a:latin typeface="Arial" panose="020B0604020202020204" pitchFamily="34" charset="0"/>
              </a:rPr>
              <a:t> se </a:t>
            </a:r>
            <a:r>
              <a:rPr lang="en-US" altLang="en-US" sz="1600" dirty="0" err="1">
                <a:latin typeface="Arial" panose="020B0604020202020204" pitchFamily="34" charset="0"/>
              </a:rPr>
              <a:t>refiere</a:t>
            </a:r>
            <a:r>
              <a:rPr lang="en-US" altLang="en-US" sz="1600" dirty="0">
                <a:latin typeface="Arial" panose="020B0604020202020204" pitchFamily="34" charset="0"/>
              </a:rPr>
              <a:t>, en </a:t>
            </a:r>
            <a:r>
              <a:rPr lang="en-US" altLang="en-US" sz="1600" dirty="0" err="1">
                <a:latin typeface="Arial" panose="020B0604020202020204" pitchFamily="34" charset="0"/>
              </a:rPr>
              <a:t>términos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generales</a:t>
            </a:r>
            <a:r>
              <a:rPr lang="en-US" altLang="en-US" sz="1600" dirty="0">
                <a:latin typeface="Arial" panose="020B0604020202020204" pitchFamily="34" charset="0"/>
              </a:rPr>
              <a:t>, a </a:t>
            </a:r>
            <a:r>
              <a:rPr lang="en-US" altLang="en-US" sz="1600" b="1" dirty="0">
                <a:latin typeface="Arial" panose="020B0604020202020204" pitchFamily="34" charset="0"/>
              </a:rPr>
              <a:t>un enlace</a:t>
            </a:r>
            <a:r>
              <a:rPr lang="en-US" altLang="en-US" sz="1600" dirty="0">
                <a:latin typeface="Arial" panose="020B0604020202020204" pitchFamily="34" charset="0"/>
              </a:rPr>
              <a:t> entre un control y una </a:t>
            </a:r>
            <a:r>
              <a:rPr lang="en-US" altLang="en-US" sz="1600" dirty="0" err="1">
                <a:latin typeface="Arial" panose="020B0604020202020204" pitchFamily="34" charset="0"/>
              </a:rPr>
              <a:t>fuente</a:t>
            </a:r>
            <a:r>
              <a:rPr lang="en-US" altLang="en-US" sz="1600" dirty="0">
                <a:latin typeface="Arial" panose="020B0604020202020204" pitchFamily="34" charset="0"/>
              </a:rPr>
              <a:t> de datos.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En Windows Forms, </a:t>
            </a:r>
            <a:r>
              <a:rPr lang="en-US" altLang="en-US" sz="1600" b="1" dirty="0">
                <a:latin typeface="Arial Unicode MS"/>
              </a:rPr>
              <a:t>Binding</a:t>
            </a:r>
            <a:r>
              <a:rPr lang="en-US" altLang="en-US" sz="1600" dirty="0"/>
              <a:t> </a:t>
            </a:r>
            <a:r>
              <a:rPr lang="en-US" altLang="en-US" sz="1600" dirty="0" err="1"/>
              <a:t>es</a:t>
            </a:r>
            <a:r>
              <a:rPr lang="en-US" altLang="en-US" sz="1600" dirty="0"/>
              <a:t> una clase </a:t>
            </a:r>
            <a:r>
              <a:rPr lang="en-US" altLang="en-US" sz="1600" dirty="0" err="1"/>
              <a:t>específica</a:t>
            </a:r>
            <a:r>
              <a:rPr lang="en-US" altLang="en-US" sz="1600" dirty="0"/>
              <a:t> que </a:t>
            </a:r>
            <a:r>
              <a:rPr lang="en-US" altLang="en-US" sz="1600" dirty="0" err="1"/>
              <a:t>representa</a:t>
            </a:r>
            <a:r>
              <a:rPr lang="en-US" altLang="en-US" sz="1600" dirty="0"/>
              <a:t> un enlace individual entre una </a:t>
            </a:r>
            <a:r>
              <a:rPr lang="en-US" altLang="en-US" sz="1600" dirty="0" err="1"/>
              <a:t>propiedad</a:t>
            </a:r>
            <a:r>
              <a:rPr lang="en-US" altLang="en-US" sz="1600" dirty="0"/>
              <a:t> de un control y un valor de una </a:t>
            </a:r>
            <a:r>
              <a:rPr lang="en-US" altLang="en-US" sz="1600" dirty="0" err="1"/>
              <a:t>fuente</a:t>
            </a:r>
            <a:r>
              <a:rPr lang="en-US" altLang="en-US" sz="1600" dirty="0"/>
              <a:t> de datos.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Ejemplo </a:t>
            </a:r>
            <a:r>
              <a:rPr lang="en-US" altLang="en-US" sz="1600" b="1" dirty="0" err="1">
                <a:latin typeface="Arial" panose="020B0604020202020204" pitchFamily="34" charset="0"/>
              </a:rPr>
              <a:t>técnico</a:t>
            </a:r>
            <a:r>
              <a:rPr lang="en-US" altLang="en-US" sz="1600" dirty="0">
                <a:latin typeface="Arial" panose="020B0604020202020204" pitchFamily="34" charset="0"/>
              </a:rPr>
              <a:t>: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7" y="2731724"/>
            <a:ext cx="5340626" cy="726433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15617" y="3506411"/>
            <a:ext cx="534062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este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Binding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objeto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define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cómo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conecta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propiedad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TextBox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con 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propiedad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dataSource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15617" y="4666128"/>
            <a:ext cx="534062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Características del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Binding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Binding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específico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un solo enlace.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cómo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funciona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como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agregar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formateo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manejadores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actualizar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datos.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núcleo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un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DataBinding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representa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unidad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enlace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6271590" y="759127"/>
            <a:ext cx="515316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¿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Qué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DataBinding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?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DataBinding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refiere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concepto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general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mecanismo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conecta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interfaz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datos.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DataBinding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gestiona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múltiples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enlaces 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Binding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para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sincronizar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automáticamente datos entre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controles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fuente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datos.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técnico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DataBinding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590" y="2853136"/>
            <a:ext cx="5153167" cy="510111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271589" y="3444856"/>
            <a:ext cx="5153167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este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DataBinding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está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gestionando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varios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enlaces 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Binding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para diferentes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controles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como el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TextBox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el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ComboBox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Características del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DataBinding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mecanismo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supervisa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sincroniza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los datos entre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fuente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Maneja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automáticamente cambios en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ambas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direcciones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(de 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fuente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 control y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viceversa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504541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34077"/>
            <a:ext cx="10515600" cy="2984914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El </a:t>
            </a:r>
            <a:r>
              <a:rPr lang="es-MX" b="1" dirty="0" err="1" smtClean="0"/>
              <a:t>DataBinding</a:t>
            </a:r>
            <a:r>
              <a:rPr lang="es-MX" dirty="0" smtClean="0"/>
              <a:t> es una herramienta poderosa en Windows </a:t>
            </a:r>
            <a:r>
              <a:rPr lang="es-MX" dirty="0" err="1" smtClean="0"/>
              <a:t>Forms</a:t>
            </a:r>
            <a:r>
              <a:rPr lang="es-MX" dirty="0" smtClean="0"/>
              <a:t> que permite a los controles reflejar los cambios en los datos automáticamente y viceversa. Las herramientas clave como </a:t>
            </a:r>
            <a:r>
              <a:rPr lang="es-MX" b="1" dirty="0" err="1" smtClean="0"/>
              <a:t>Binding</a:t>
            </a:r>
            <a:r>
              <a:rPr lang="es-MX" dirty="0" smtClean="0"/>
              <a:t>, </a:t>
            </a:r>
            <a:r>
              <a:rPr lang="es-MX" b="1" dirty="0" err="1" smtClean="0"/>
              <a:t>DataSource</a:t>
            </a:r>
            <a:r>
              <a:rPr lang="es-MX" dirty="0" smtClean="0"/>
              <a:t> y </a:t>
            </a:r>
            <a:r>
              <a:rPr lang="es-MX" b="1" dirty="0" err="1" smtClean="0"/>
              <a:t>BindingSource</a:t>
            </a:r>
            <a:r>
              <a:rPr lang="es-MX" dirty="0" smtClean="0"/>
              <a:t> proporcionan la flexibilidad y control necesarios para vincular controles a fuentes de datos de forma eficiente, además de ofrecer funcionalidades adicionales como filtrado, ordenación y navegación.</a:t>
            </a:r>
          </a:p>
        </p:txBody>
      </p:sp>
    </p:spTree>
    <p:extLst>
      <p:ext uri="{BB962C8B-B14F-4D97-AF65-F5344CB8AC3E}">
        <p14:creationId xmlns:p14="http://schemas.microsoft.com/office/powerpoint/2010/main" val="164726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INotifyPropertyChanged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494500"/>
            <a:ext cx="10475794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INotifyPropertyChanged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interfaz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en .NET que se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utiliza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notificar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los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consumidores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(como los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controles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UI)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sobre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los cambios en las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propiedades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un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objeto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interfaz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fundamental en la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programación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orientada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se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principalmente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el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Binding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aplicaciones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especialmente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aplicaciones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 Forms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WPF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Cuando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control de la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interfaz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usuario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(UI)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está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vinculado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binded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propiedad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un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crucial que el control se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actualice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automáticamente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propiedad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cambia.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INotifyPropertyChanged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permite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controles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estén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al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tanto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cambios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sin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necesidad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que el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programador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actualice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manualmente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controles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311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90412"/>
            <a:ext cx="10515600" cy="66854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¿</a:t>
            </a:r>
            <a:r>
              <a:rPr lang="en-US" sz="3600" dirty="0" err="1" smtClean="0"/>
              <a:t>Qué</a:t>
            </a:r>
            <a:r>
              <a:rPr lang="en-US" sz="3600" dirty="0" smtClean="0"/>
              <a:t> </a:t>
            </a:r>
            <a:r>
              <a:rPr lang="en-US" sz="3600" dirty="0" err="1" smtClean="0"/>
              <a:t>es</a:t>
            </a:r>
            <a:r>
              <a:rPr lang="en-US" sz="3600" dirty="0" smtClean="0"/>
              <a:t> </a:t>
            </a:r>
            <a:r>
              <a:rPr lang="en-US" sz="3600" dirty="0" err="1" smtClean="0"/>
              <a:t>INotifyPropertyChanged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963130" y="1453874"/>
            <a:ext cx="10544033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INotifyPropertyChanged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interfaz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contiene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 solo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evento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llamado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PropertyChanged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que se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activa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cada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vez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el valor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propiedad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objeto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cambia. Los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controles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están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data-bound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propiedad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suscribirse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recibir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notificaciones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cuando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produzca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cambio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PE" altLang="en-US" sz="1800" dirty="0" smtClean="0">
              <a:latin typeface="Arial" panose="020B0604020202020204" pitchFamily="34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Definición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Interfaz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INotifyPropertyChanged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PE" altLang="en-US" sz="1800" b="1" dirty="0">
              <a:latin typeface="Arial" panose="020B0604020202020204" pitchFamily="34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s-PE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PE" altLang="en-US" sz="1800" b="1" dirty="0">
              <a:latin typeface="Arial" panose="020B0604020202020204" pitchFamily="34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s-PE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PropertyChangedEventHandler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delegado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maneja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evento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Este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delegado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recibe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dos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parámetros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sender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objeto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ha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cambiado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PropertyChangedEventArgs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Contiene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información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sobre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propiedad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cambió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específicamente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nombre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propiedad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642" y="3043425"/>
            <a:ext cx="4625008" cy="106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16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5643"/>
            <a:ext cx="6145696" cy="642040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Uso</a:t>
            </a:r>
            <a:r>
              <a:rPr lang="en-US" sz="3600" b="1" dirty="0" smtClean="0"/>
              <a:t> de </a:t>
            </a:r>
            <a:r>
              <a:rPr lang="en-US" sz="3600" b="1" dirty="0" err="1" smtClean="0"/>
              <a:t>INotifyPropertyChanged</a:t>
            </a:r>
            <a:endParaRPr lang="en-US" sz="36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7063" y="1296182"/>
            <a:ext cx="10516737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INotifyPropertyChanged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debe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implementar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interfaz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en </a:t>
            </a:r>
            <a:r>
              <a:rPr lang="en-US" altLang="en-US" sz="2000" dirty="0" smtClean="0"/>
              <a:t>la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clase. En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propiedad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cambie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debe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disparar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evento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PropertyChanged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notificar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los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suscriptores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propiedad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ha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cambiado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Generalmente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patrón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utilizado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clases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representen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modelos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ViewModels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aplicaciones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MVVM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-Vista-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ViewModel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Pasos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Básicos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INotifyPropertyChanged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interfaz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</a:t>
            </a:r>
            <a:r>
              <a:rPr lang="en-US" altLang="en-US" sz="2000" dirty="0" smtClean="0">
                <a:latin typeface="Arial" panose="020B0604020202020204" pitchFamily="34" charset="0"/>
              </a:rPr>
              <a:t>la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clase.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Dispara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PropertyChanged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dentro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setters de las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propiedades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deben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notificar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cambios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manejador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encargue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responder 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cambios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0054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005" y="898761"/>
            <a:ext cx="4564804" cy="501187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095" y="898761"/>
            <a:ext cx="6561935" cy="501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2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3415" y="729826"/>
            <a:ext cx="10515600" cy="589032"/>
          </a:xfrm>
        </p:spPr>
        <p:txBody>
          <a:bodyPr>
            <a:normAutofit/>
          </a:bodyPr>
          <a:lstStyle/>
          <a:p>
            <a:r>
              <a:rPr lang="es-MX" sz="3600" b="1" dirty="0" smtClean="0"/>
              <a:t>1. ¿Qué es el </a:t>
            </a:r>
            <a:r>
              <a:rPr lang="es-MX" sz="3600" b="1" dirty="0" err="1" smtClean="0"/>
              <a:t>DataBinding</a:t>
            </a:r>
            <a:r>
              <a:rPr lang="es-MX" sz="3600" b="1" dirty="0" smtClean="0"/>
              <a:t> en Windows </a:t>
            </a:r>
            <a:r>
              <a:rPr lang="es-MX" sz="3600" b="1" dirty="0" err="1" smtClean="0"/>
              <a:t>Forms</a:t>
            </a:r>
            <a:r>
              <a:rPr lang="es-MX" sz="3600" b="1" dirty="0" smtClean="0"/>
              <a:t>?</a:t>
            </a:r>
            <a:endParaRPr lang="en-US" sz="36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08630" y="1398371"/>
            <a:ext cx="1051560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mecanismo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conecta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control (como un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TextBox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ComboBox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DataGridView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con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fuente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datos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Este enlace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permite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datos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la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fuente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sean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reflejados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automáticamente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control y,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opcionalmente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que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cambios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control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sean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actualizados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fuente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TextBox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puede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mostrar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nombre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un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cliente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obtenido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un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objeto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DataGridView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puede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mostrar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datos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tabla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base de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datos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08630" y="3178349"/>
            <a:ext cx="10530385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DataBinding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enlazar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propiedades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controles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(como un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TextBox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ComboBox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DataGridView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etc.) a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datos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objeto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fuente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datos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(como un </a:t>
            </a:r>
            <a:r>
              <a:rPr kumimoji="0" lang="en-US" altLang="en-US" sz="19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BindingSource</a:t>
            </a:r>
            <a:r>
              <a:rPr kumimoji="0" lang="en-US" altLang="en-US" sz="19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9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sz="19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9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lista</a:t>
            </a:r>
            <a:r>
              <a:rPr kumimoji="0" lang="en-US" altLang="en-US" sz="19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9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objetos</a:t>
            </a:r>
            <a:r>
              <a:rPr kumimoji="0" lang="en-US" altLang="en-US" sz="19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o un </a:t>
            </a:r>
            <a:r>
              <a:rPr kumimoji="0" lang="en-US" altLang="en-US" sz="19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DataTable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permite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los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controles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actualicen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automáticamente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cuando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los datos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cambian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viceversa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Cómo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funciona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Enlace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unidireccional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Los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fluyen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desde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fuente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hacia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control.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Enlace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bidireccional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Los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cambios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control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también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reflejan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fuente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9211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477" y="1281858"/>
            <a:ext cx="5117735" cy="4337063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000462" y="2019228"/>
            <a:ext cx="4330147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reciban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notificaciones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cambios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necesitan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suscribirse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PropertyChanged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Este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evento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comúnmente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utilizado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aplicaciones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 Forms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WPF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actualizar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UI de forma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automática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80025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51451" y="448155"/>
            <a:ext cx="10530385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Binding vs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INotifyPropertyChanged</a:t>
            </a:r>
            <a:endParaRPr kumimoji="0" lang="en-US" altLang="en-US" sz="1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Data Binding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vinculación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entre las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propiedades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un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fuente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y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controles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(como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TextBox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Label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etc.)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interfaz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usuario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Proporciona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infraestructura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un control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 de un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y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viceversa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notifica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directamente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los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controles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cuando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los datos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cambian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Solo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establece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conexión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entre las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propiedades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los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controles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decir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Binding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mecanismo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enlazar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las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propiedades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controles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sabe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sí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mismo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cuándo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cómo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deben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actualizarse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controles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cuando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cambian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INotifyPropertyChanged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Notifica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controles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están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enlazados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las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propiedades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un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cuando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esos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cambian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evento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PropertyChanged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que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lo que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permite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controles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actualicen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automáticamente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un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INotifyPropertyChanged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entonces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cuando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propiedad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cambia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notifica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todos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controles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están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escuchando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esa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propiedad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través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binding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9390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5066" y="602367"/>
            <a:ext cx="10515600" cy="575779"/>
          </a:xfrm>
        </p:spPr>
        <p:txBody>
          <a:bodyPr>
            <a:normAutofit fontScale="90000"/>
          </a:bodyPr>
          <a:lstStyle/>
          <a:p>
            <a:r>
              <a:rPr lang="es-PE" sz="3600" dirty="0" smtClean="0"/>
              <a:t>Conclusión</a:t>
            </a:r>
            <a:endParaRPr lang="en-US" sz="36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66633" y="1178146"/>
            <a:ext cx="10544033" cy="5075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Binding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como el "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puente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o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infraestructura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conecta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propiedades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UI.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INotifyPropertyChanged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herramienta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notifica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valores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cambiado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asegurando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la UI se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actualice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correctamente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Simplificado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Binding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establece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conexión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Vincula 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TextBox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propiedad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objeto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Person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INotifyPropertyChanged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notifica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Cuando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propiedad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cambia, 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evento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PropertyChanged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dispara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lo que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notifica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binding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propiedad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cambiado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Como resultado, 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TextBox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actualiza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reflejar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nuevo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valor.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PE" altLang="en-US" sz="1800" dirty="0">
              <a:latin typeface="Arial" panose="020B0604020202020204" pitchFamily="34" charset="0"/>
            </a:endParaRPr>
          </a:p>
          <a:p>
            <a:pPr algn="just"/>
            <a:r>
              <a:rPr lang="es-MX" sz="1800" b="1" dirty="0" smtClean="0"/>
              <a:t>Data </a:t>
            </a:r>
            <a:r>
              <a:rPr lang="es-MX" sz="1800" b="1" dirty="0" err="1" smtClean="0"/>
              <a:t>Binding</a:t>
            </a:r>
            <a:r>
              <a:rPr lang="es-MX" sz="1800" dirty="0" smtClean="0"/>
              <a:t> permite la </a:t>
            </a:r>
            <a:r>
              <a:rPr lang="es-MX" sz="1800" b="1" dirty="0" smtClean="0"/>
              <a:t>vinculación</a:t>
            </a:r>
            <a:r>
              <a:rPr lang="es-MX" sz="1800" dirty="0" smtClean="0"/>
              <a:t>.</a:t>
            </a:r>
          </a:p>
          <a:p>
            <a:pPr algn="just"/>
            <a:r>
              <a:rPr lang="es-MX" sz="1800" b="1" dirty="0" err="1" smtClean="0"/>
              <a:t>INotifyPropertyChanged</a:t>
            </a:r>
            <a:r>
              <a:rPr lang="es-MX" sz="1800" dirty="0" smtClean="0"/>
              <a:t> permite la </a:t>
            </a:r>
            <a:r>
              <a:rPr lang="es-MX" sz="1800" b="1" dirty="0" smtClean="0"/>
              <a:t>notificación de cambios</a:t>
            </a:r>
            <a:r>
              <a:rPr lang="es-MX" sz="1800" dirty="0" smtClean="0"/>
              <a:t> para que los controles se actualicen.</a:t>
            </a:r>
          </a:p>
          <a:p>
            <a:pPr marL="0" indent="0" algn="just">
              <a:buNone/>
            </a:pPr>
            <a:r>
              <a:rPr lang="es-MX" sz="1800" dirty="0" smtClean="0"/>
              <a:t>Ambos trabajan juntos, pero cada uno tiene un rol específico: el primero facilita la vinculación de datos, mientras que el segundo asegura que cualquier cambio en esos datos se propague a la UI de forma eficiente.</a:t>
            </a:r>
          </a:p>
        </p:txBody>
      </p:sp>
    </p:spTree>
    <p:extLst>
      <p:ext uri="{BB962C8B-B14F-4D97-AF65-F5344CB8AC3E}">
        <p14:creationId xmlns:p14="http://schemas.microsoft.com/office/powerpoint/2010/main" val="2098174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Ejercicios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Ejercicio1: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085835"/>
            <a:ext cx="6342734" cy="383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75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/>
          <a:lstStyle/>
          <a:p>
            <a:r>
              <a:rPr lang="es-PE" dirty="0" smtClean="0"/>
              <a:t>Ejercicio 2: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78" y="1613851"/>
            <a:ext cx="7649643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76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/>
          <a:lstStyle/>
          <a:p>
            <a:r>
              <a:rPr lang="es-PE" dirty="0" smtClean="0"/>
              <a:t>Ejercicio 3:</a:t>
            </a:r>
          </a:p>
          <a:p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460" y="1410413"/>
            <a:ext cx="7668695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91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/>
          <a:lstStyle/>
          <a:p>
            <a:r>
              <a:rPr lang="es-PE" dirty="0" smtClean="0"/>
              <a:t>Ejercicio 4:</a:t>
            </a:r>
          </a:p>
          <a:p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489" y="1405649"/>
            <a:ext cx="7678222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11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/>
          <a:lstStyle/>
          <a:p>
            <a:r>
              <a:rPr lang="es-PE" dirty="0" smtClean="0"/>
              <a:t>Ejercicio 5 – </a:t>
            </a:r>
            <a:r>
              <a:rPr lang="es-PE" dirty="0" err="1" smtClean="0"/>
              <a:t>BindingSource</a:t>
            </a:r>
            <a:r>
              <a:rPr lang="es-PE" dirty="0" smtClean="0"/>
              <a:t>:</a:t>
            </a:r>
          </a:p>
          <a:p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465" y="1547167"/>
            <a:ext cx="7687748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26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/>
          <a:lstStyle/>
          <a:p>
            <a:r>
              <a:rPr lang="es-PE" dirty="0" smtClean="0"/>
              <a:t>Ejercicio 6 – </a:t>
            </a:r>
            <a:r>
              <a:rPr lang="es-PE" dirty="0" err="1" smtClean="0"/>
              <a:t>Binding</a:t>
            </a:r>
            <a:r>
              <a:rPr lang="es-PE" dirty="0" smtClean="0"/>
              <a:t> </a:t>
            </a:r>
            <a:r>
              <a:rPr lang="es-PE" dirty="0" err="1" smtClean="0"/>
              <a:t>Source</a:t>
            </a:r>
            <a:r>
              <a:rPr lang="es-PE" dirty="0" smtClean="0"/>
              <a:t>:</a:t>
            </a:r>
          </a:p>
          <a:p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415" y="1118865"/>
            <a:ext cx="7659169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19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Ejercicio 7 - </a:t>
            </a:r>
            <a:r>
              <a:rPr lang="es-PE" b="1" dirty="0" err="1" smtClean="0"/>
              <a:t>INotifyPropertyChanged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2607365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MX" sz="2000" b="1" dirty="0"/>
              <a:t>Ejercicio: Gestión de un Producto con Cambio Dinámico de </a:t>
            </a:r>
            <a:r>
              <a:rPr lang="es-MX" sz="2000" b="1" dirty="0" smtClean="0"/>
              <a:t>Precios</a:t>
            </a:r>
          </a:p>
          <a:p>
            <a:pPr algn="just"/>
            <a:r>
              <a:rPr lang="es-MX" sz="2000" dirty="0" smtClean="0"/>
              <a:t>Crear </a:t>
            </a:r>
            <a:r>
              <a:rPr lang="es-MX" sz="2000" dirty="0"/>
              <a:t>una aplicación de Windows </a:t>
            </a:r>
            <a:r>
              <a:rPr lang="es-MX" sz="2000" dirty="0" err="1"/>
              <a:t>Forms</a:t>
            </a:r>
            <a:r>
              <a:rPr lang="es-MX" sz="2000" dirty="0"/>
              <a:t> donde</a:t>
            </a:r>
            <a:r>
              <a:rPr lang="es-MX" sz="2000" dirty="0" smtClean="0"/>
              <a:t>: Se </a:t>
            </a:r>
            <a:r>
              <a:rPr lang="es-MX" sz="2000" dirty="0"/>
              <a:t>vincule un objeto de tipo Producto a controles como </a:t>
            </a:r>
            <a:r>
              <a:rPr lang="es-MX" sz="2000" dirty="0" err="1"/>
              <a:t>TextBox</a:t>
            </a:r>
            <a:r>
              <a:rPr lang="es-MX" sz="2000" dirty="0"/>
              <a:t> y </a:t>
            </a:r>
            <a:r>
              <a:rPr lang="es-MX" sz="2000" dirty="0" err="1"/>
              <a:t>Label</a:t>
            </a:r>
            <a:r>
              <a:rPr lang="es-MX" sz="2000" dirty="0" smtClean="0"/>
              <a:t>.</a:t>
            </a:r>
          </a:p>
          <a:p>
            <a:pPr algn="just"/>
            <a:r>
              <a:rPr lang="es-MX" sz="2000" dirty="0" smtClean="0"/>
              <a:t>Cuando </a:t>
            </a:r>
            <a:r>
              <a:rPr lang="es-MX" sz="2000" dirty="0"/>
              <a:t>el precio </a:t>
            </a:r>
            <a:r>
              <a:rPr lang="es-MX" sz="2000" dirty="0" smtClean="0"/>
              <a:t>del </a:t>
            </a:r>
            <a:r>
              <a:rPr lang="es-MX" sz="2000" dirty="0"/>
              <a:t>producto cambie, el cambio se refleje automáticamente en un control </a:t>
            </a:r>
            <a:r>
              <a:rPr lang="es-MX" sz="2000" dirty="0" err="1"/>
              <a:t>Label</a:t>
            </a:r>
            <a:r>
              <a:rPr lang="es-MX" sz="2000" dirty="0" smtClean="0"/>
              <a:t>.</a:t>
            </a:r>
          </a:p>
          <a:p>
            <a:pPr algn="just"/>
            <a:endParaRPr lang="en-US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887" y="1825625"/>
            <a:ext cx="7649643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6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0965" y="510484"/>
            <a:ext cx="10515600" cy="695049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Tipos</a:t>
            </a:r>
            <a:r>
              <a:rPr lang="en-US" sz="3600" b="1" dirty="0" smtClean="0"/>
              <a:t> de Data Binding </a:t>
            </a:r>
            <a:r>
              <a:rPr lang="en-US" sz="3600" b="1" dirty="0" err="1" smtClean="0"/>
              <a:t>en</a:t>
            </a:r>
            <a:r>
              <a:rPr lang="en-US" sz="3600" b="1" dirty="0" smtClean="0"/>
              <a:t> Windows Forms</a:t>
            </a:r>
            <a:endParaRPr lang="en-US" sz="3600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30965" y="1205533"/>
            <a:ext cx="10545417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Simple Data Binding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enlace simple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conecta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propiedad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específica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un control a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sola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propiedad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un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a un campo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fuente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típico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Enlazar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propiedad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TextBox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columna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tabla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 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propiedad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objeto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Propiedades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importantes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DataBindings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colección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permite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configurar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enlaces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propiedades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individuales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un control.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825" y="4683408"/>
            <a:ext cx="7669696" cy="17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70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/>
          <a:lstStyle/>
          <a:p>
            <a:r>
              <a:rPr lang="es-PE" dirty="0" smtClean="0"/>
              <a:t>Ejercicio 8 - </a:t>
            </a:r>
            <a:r>
              <a:rPr lang="es-PE" dirty="0" err="1" smtClean="0"/>
              <a:t>INotifyPropertyChanged</a:t>
            </a:r>
            <a:r>
              <a:rPr lang="es-PE" dirty="0" smtClean="0"/>
              <a:t>:</a:t>
            </a:r>
          </a:p>
          <a:p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206" y="1652679"/>
            <a:ext cx="7697274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30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/>
          <a:lstStyle/>
          <a:p>
            <a:r>
              <a:rPr lang="es-PE" dirty="0" smtClean="0"/>
              <a:t>Ejercicio 9 - </a:t>
            </a:r>
            <a:r>
              <a:rPr lang="es-PE" dirty="0" err="1" smtClean="0"/>
              <a:t>BindingNavigator</a:t>
            </a:r>
            <a:r>
              <a:rPr lang="es-PE" dirty="0" smtClean="0"/>
              <a:t>:</a:t>
            </a:r>
          </a:p>
          <a:p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206" y="1652679"/>
            <a:ext cx="7697274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1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40410"/>
            <a:ext cx="10515600" cy="615536"/>
          </a:xfrm>
        </p:spPr>
        <p:txBody>
          <a:bodyPr>
            <a:normAutofit fontScale="90000"/>
          </a:bodyPr>
          <a:lstStyle/>
          <a:p>
            <a:r>
              <a:rPr lang="es-PE" b="1" dirty="0" smtClean="0"/>
              <a:t>Ejemplo de simple </a:t>
            </a:r>
            <a:r>
              <a:rPr lang="es-PE" b="1" dirty="0" err="1" smtClean="0"/>
              <a:t>DataBinding</a:t>
            </a:r>
            <a:endParaRPr lang="en-US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3989" y="1518857"/>
            <a:ext cx="6505140" cy="3549459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60174" y="5331227"/>
            <a:ext cx="102936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propiedad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TextBox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enlaza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la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propiedad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objeto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Persona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cambias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TextBox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la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propiedad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actualiza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automáticamente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916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69591"/>
            <a:ext cx="10515600" cy="668545"/>
          </a:xfrm>
        </p:spPr>
        <p:txBody>
          <a:bodyPr>
            <a:normAutofit/>
          </a:bodyPr>
          <a:lstStyle/>
          <a:p>
            <a:r>
              <a:rPr lang="en-US" sz="2800" b="1" dirty="0"/>
              <a:t>B</a:t>
            </a:r>
            <a:r>
              <a:rPr lang="en-US" sz="2800" b="1" dirty="0" smtClean="0"/>
              <a:t>. Complex Data Binding</a:t>
            </a:r>
            <a:endParaRPr lang="en-US" sz="2800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938136"/>
            <a:ext cx="1051673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enlace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complejo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conecta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control que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mostrar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múltiples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valores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como un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ComboBox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ListBox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DataGridView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fuente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contiene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colección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elementos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típico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Enlazar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DataGridView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un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DataTable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lista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objetos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Propiedades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importantes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DataSource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Especifica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fuente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contiene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elementos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mostrar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DisplayMember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Especifica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qué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propiedad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cada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elemento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mostrará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control.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ValueMember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Especifica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qué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propiedad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cada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elemento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será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valor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seleccionado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207" y="3948224"/>
            <a:ext cx="4553585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3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450573"/>
            <a:ext cx="10515600" cy="471488"/>
          </a:xfrm>
        </p:spPr>
        <p:txBody>
          <a:bodyPr>
            <a:normAutofit fontScale="90000"/>
          </a:bodyPr>
          <a:lstStyle/>
          <a:p>
            <a:r>
              <a:rPr lang="es-PE" sz="3600" dirty="0" smtClean="0"/>
              <a:t>Ejemplo de </a:t>
            </a:r>
            <a:r>
              <a:rPr lang="en-US" sz="3600" b="1" dirty="0"/>
              <a:t>Complex Data Binding</a:t>
            </a:r>
            <a:endParaRPr lang="en-US" sz="36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9603"/>
            <a:ext cx="6079436" cy="492644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951306" y="2000385"/>
            <a:ext cx="3591338" cy="31700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muestran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automáticamente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DataGridView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actualizas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DataGridView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puede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refrescar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bindingSource.ResetBindings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(false)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26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1452" y="808382"/>
            <a:ext cx="10515600" cy="551001"/>
          </a:xfrm>
        </p:spPr>
        <p:txBody>
          <a:bodyPr>
            <a:normAutofit fontScale="90000"/>
          </a:bodyPr>
          <a:lstStyle/>
          <a:p>
            <a:r>
              <a:rPr lang="es-MX" sz="3600" dirty="0" smtClean="0"/>
              <a:t>Propiedades adicionales de los controles</a:t>
            </a:r>
            <a:endParaRPr lang="en-US" sz="36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677" y="2079974"/>
            <a:ext cx="8075150" cy="245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9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80489"/>
            <a:ext cx="10515600" cy="601857"/>
          </a:xfrm>
        </p:spPr>
        <p:txBody>
          <a:bodyPr>
            <a:normAutofit/>
          </a:bodyPr>
          <a:lstStyle/>
          <a:p>
            <a:r>
              <a:rPr lang="en-US" sz="3600" b="1" dirty="0"/>
              <a:t>1</a:t>
            </a:r>
            <a:r>
              <a:rPr lang="en-US" sz="3600" b="1" dirty="0" smtClean="0"/>
              <a:t>. Binding</a:t>
            </a:r>
            <a:endParaRPr lang="en-US" sz="3600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982346"/>
            <a:ext cx="105167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Binding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realmente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realiza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enlace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entre un control y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fuente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agregas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enlace entre un control y un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estás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creando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Binding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Propiedades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importantes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Binding: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Binding.PropertyName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propiedad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del control que se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enlazará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ejemplo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TextBox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Binding.DataSource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objeto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fuente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la que se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enlaza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control.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Binding.DataMember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propiedad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 campo del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objeto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se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enlazará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ejemplo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nombre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un campo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DataTable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propiedad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objeto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217" y="3465101"/>
            <a:ext cx="6267048" cy="722586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 rot="10800000" flipV="1">
            <a:off x="838200" y="4491884"/>
            <a:ext cx="10515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"Text"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propiedad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textBox1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bindingSource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objeto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contiene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caso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BindingSource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"Name"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campo 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propiedad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dentro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bindingSource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enlazará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604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50657"/>
            <a:ext cx="10515600" cy="589032"/>
          </a:xfrm>
        </p:spPr>
        <p:txBody>
          <a:bodyPr>
            <a:normAutofit/>
          </a:bodyPr>
          <a:lstStyle/>
          <a:p>
            <a:r>
              <a:rPr lang="es-PE" sz="3600" b="1" dirty="0" smtClean="0"/>
              <a:t>2. Data </a:t>
            </a:r>
            <a:r>
              <a:rPr lang="es-PE" sz="3600" b="1" dirty="0" err="1" smtClean="0"/>
              <a:t>Source</a:t>
            </a:r>
            <a:endParaRPr lang="en-US" sz="3600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139689"/>
            <a:ext cx="10571328" cy="389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DataSource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propiedad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clave que se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utiliza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varias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clases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como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BindingSource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controles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como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DataGridView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ComboBox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Define la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fuente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desde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que un control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obtiene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mostrar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un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BindingSource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DataSource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un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BindingSource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refiere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al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objeto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contiene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datos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como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colección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objetos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lista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datos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un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DataTable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etc. El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BindingSource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conecta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fuente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datos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con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controles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se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enlazan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él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un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DataGridView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DataSource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del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DataGridView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establece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un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objeto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implementa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IEnumerable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como un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BindingSource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List&lt;T&gt;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o un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DataTable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El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DataGridView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encargará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mostrar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datos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manera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tabular.</a:t>
            </a: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228378" y="5099316"/>
            <a:ext cx="4178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Ejemplo de </a:t>
            </a:r>
            <a:r>
              <a:rPr lang="en-US" b="1" i="1" dirty="0" err="1" smtClean="0"/>
              <a:t>DataSource</a:t>
            </a:r>
            <a:r>
              <a:rPr lang="en-US" b="1" i="1" dirty="0" smtClean="0"/>
              <a:t> </a:t>
            </a:r>
            <a:r>
              <a:rPr lang="en-US" b="1" i="1" dirty="0" err="1" smtClean="0"/>
              <a:t>en</a:t>
            </a:r>
            <a:r>
              <a:rPr lang="en-US" b="1" i="1" dirty="0" smtClean="0"/>
              <a:t> </a:t>
            </a:r>
            <a:r>
              <a:rPr lang="en-US" b="1" i="1" dirty="0" err="1" smtClean="0"/>
              <a:t>BindingSource</a:t>
            </a:r>
            <a:r>
              <a:rPr lang="en-US" b="1" i="1" dirty="0" smtClean="0"/>
              <a:t>:</a:t>
            </a:r>
            <a:endParaRPr lang="en-US" b="1" i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1" r="50245" b="-122"/>
          <a:stretch/>
        </p:blipFill>
        <p:spPr>
          <a:xfrm>
            <a:off x="1466917" y="5582867"/>
            <a:ext cx="3582161" cy="432248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750217" y="5099316"/>
            <a:ext cx="4146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Ejemplo de </a:t>
            </a:r>
            <a:r>
              <a:rPr lang="en-US" b="1" i="1" dirty="0" err="1" smtClean="0"/>
              <a:t>DataSource</a:t>
            </a:r>
            <a:r>
              <a:rPr lang="en-US" b="1" i="1" dirty="0" smtClean="0"/>
              <a:t> </a:t>
            </a:r>
            <a:r>
              <a:rPr lang="en-US" b="1" i="1" dirty="0" err="1" smtClean="0"/>
              <a:t>en</a:t>
            </a:r>
            <a:r>
              <a:rPr lang="en-US" b="1" i="1" dirty="0" smtClean="0"/>
              <a:t> </a:t>
            </a:r>
            <a:r>
              <a:rPr lang="en-US" b="1" i="1" dirty="0" err="1" smtClean="0"/>
              <a:t>DataGridView</a:t>
            </a:r>
            <a:r>
              <a:rPr lang="en-US" b="1" i="1" dirty="0" smtClean="0"/>
              <a:t>:</a:t>
            </a:r>
            <a:endParaRPr lang="en-US" b="1" i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976" y="5582867"/>
            <a:ext cx="4014190" cy="48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917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1954</Words>
  <Application>Microsoft Office PowerPoint</Application>
  <PresentationFormat>Panorámica</PresentationFormat>
  <Paragraphs>165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Arial</vt:lpstr>
      <vt:lpstr>Arial Unicode MS</vt:lpstr>
      <vt:lpstr>Calibri</vt:lpstr>
      <vt:lpstr>Calibri Light</vt:lpstr>
      <vt:lpstr>Tema de Office</vt:lpstr>
      <vt:lpstr>DATABINDING</vt:lpstr>
      <vt:lpstr>1. ¿Qué es el DataBinding en Windows Forms?</vt:lpstr>
      <vt:lpstr>Tipos de Data Binding en Windows Forms</vt:lpstr>
      <vt:lpstr>Ejemplo de simple DataBinding</vt:lpstr>
      <vt:lpstr>B. Complex Data Binding</vt:lpstr>
      <vt:lpstr>Ejemplo de Complex Data Binding</vt:lpstr>
      <vt:lpstr>Propiedades adicionales de los controles</vt:lpstr>
      <vt:lpstr>1. Binding</vt:lpstr>
      <vt:lpstr>2. Data Source</vt:lpstr>
      <vt:lpstr>3. BindingSource</vt:lpstr>
      <vt:lpstr>BindingSource</vt:lpstr>
      <vt:lpstr>Propiedades clave del BindingSource</vt:lpstr>
      <vt:lpstr>Diferencias</vt:lpstr>
      <vt:lpstr>Presentación de PowerPoint</vt:lpstr>
      <vt:lpstr>Conclusión</vt:lpstr>
      <vt:lpstr>INotifyPropertyChanged</vt:lpstr>
      <vt:lpstr>¿Qué es INotifyPropertyChanged?</vt:lpstr>
      <vt:lpstr>Uso de INotifyPropertyChanged</vt:lpstr>
      <vt:lpstr>Presentación de PowerPoint</vt:lpstr>
      <vt:lpstr>Para que los controles o componentes de la aplicación reciban las notificaciones de cambios, necesitan suscribirse al evento PropertyChanged. Este evento es comúnmente utilizado en aplicaciones de Windows Forms o WPF para actualizar la UI de forma automática. </vt:lpstr>
      <vt:lpstr>Presentación de PowerPoint</vt:lpstr>
      <vt:lpstr>Conclusión</vt:lpstr>
      <vt:lpstr>Ejercicios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 7 - INotifyPropertyChanged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DATABINDING</dc:title>
  <dc:creator>gabriel</dc:creator>
  <cp:lastModifiedBy>gabriel</cp:lastModifiedBy>
  <cp:revision>27</cp:revision>
  <dcterms:created xsi:type="dcterms:W3CDTF">2024-11-22T02:27:46Z</dcterms:created>
  <dcterms:modified xsi:type="dcterms:W3CDTF">2025-01-07T03:35:17Z</dcterms:modified>
</cp:coreProperties>
</file>