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8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CBF1E-8AB5-41C4-8BF8-CBE2A875D03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9C2C-70C2-4F3C-9951-EE8589BB90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Variables y Constantes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7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6557" y="1142994"/>
            <a:ext cx="4502426" cy="13255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Uso</a:t>
            </a:r>
            <a:r>
              <a:rPr lang="en-US" sz="3600" dirty="0" smtClean="0"/>
              <a:t> de </a:t>
            </a:r>
            <a:r>
              <a:rPr lang="en-US" sz="3600" dirty="0" err="1" smtClean="0"/>
              <a:t>constantes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746" y="951081"/>
            <a:ext cx="4714460" cy="19441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57" y="3533853"/>
            <a:ext cx="9269005" cy="27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5678" y="614766"/>
            <a:ext cx="105156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Variables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readonly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Aparte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C#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existe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palabra clave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llamada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readonly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declarar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valor que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después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inicialización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diferencia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clave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variable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readonly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inicializar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constructor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no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declaración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47" y="2404305"/>
            <a:ext cx="5973009" cy="1943371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5678" y="4505999"/>
            <a:ext cx="1122127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readonly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asignación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conocidas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mientras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las variables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readonly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asignadas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tiempo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generalmente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constructor).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Alcance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estático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mientras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las variables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readonly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más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comunes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instancias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7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5678" y="1559152"/>
            <a:ext cx="105156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cuyo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lo largo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locales,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estáticas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el valor de PI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días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Readonly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 usa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no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constructor).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Entender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cuándo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readonly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crucial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escribir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código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eficiente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fácil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.NET.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0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5636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Ejercicio1: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Mundo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Básico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Enunciado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Escribe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C#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muestre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mensaje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“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”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Usa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Console.WriteLine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imprimir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texto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8200" y="2689039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Ejercicio 2: Información Personal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dirty="0"/>
              <a:t>Enunciado</a:t>
            </a:r>
            <a:r>
              <a:rPr lang="es-MX" sz="2000" dirty="0"/>
              <a:t>: Escribe un programa que imprima en consola tu nombre, edad y tu ciudad de residencia</a:t>
            </a:r>
            <a:r>
              <a:rPr lang="es-MX" dirty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704702"/>
            <a:ext cx="1051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Variables y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Constantes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Ejercicio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3: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Calcular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área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círculo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Enunciado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Escribe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C#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calcule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área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círculo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un radio dado. Define el valor de PI como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constante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utiliza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variable para el radio.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38200" y="5081706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Ejercicio 4</a:t>
            </a:r>
            <a:r>
              <a:rPr lang="es-MX" sz="2000" b="1" dirty="0" smtClean="0"/>
              <a:t>: </a:t>
            </a:r>
            <a:r>
              <a:rPr lang="es-MX" sz="2000" b="1" dirty="0"/>
              <a:t>Conversión de Temperatura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/>
              <a:t>Enunciado</a:t>
            </a:r>
            <a:r>
              <a:rPr lang="es-MX" sz="2000" dirty="0"/>
              <a:t>: Escribe un programa que convierta de grados Celsius a Fahrenheit. Solicita al usuario la temperatura en Celsius y muestra el resultado en Fahrenheit.</a:t>
            </a:r>
          </a:p>
        </p:txBody>
      </p:sp>
    </p:spTree>
    <p:extLst>
      <p:ext uri="{BB962C8B-B14F-4D97-AF65-F5344CB8AC3E}">
        <p14:creationId xmlns:p14="http://schemas.microsoft.com/office/powerpoint/2010/main" val="144743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8444" y="551544"/>
            <a:ext cx="1058517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Flujo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if-else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Impar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Escribe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solicite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determine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98444" y="2068783"/>
            <a:ext cx="10585174" cy="104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+mj-lt"/>
                <a:ea typeface="Times New Roman" panose="02020603050405020304" pitchFamily="18" charset="0"/>
              </a:rPr>
              <a:t>Ejercicio</a:t>
            </a:r>
            <a:r>
              <a:rPr lang="en-US" sz="2000" b="1" dirty="0">
                <a:latin typeface="+mj-lt"/>
                <a:ea typeface="Times New Roman" panose="02020603050405020304" pitchFamily="18" charset="0"/>
              </a:rPr>
              <a:t> 6: </a:t>
            </a:r>
            <a:r>
              <a:rPr lang="en-US" sz="2000" b="1" dirty="0" err="1">
                <a:latin typeface="+mj-lt"/>
                <a:ea typeface="Times New Roman" panose="02020603050405020304" pitchFamily="18" charset="0"/>
              </a:rPr>
              <a:t>Edad</a:t>
            </a:r>
            <a:r>
              <a:rPr lang="en-US" sz="2000" b="1" dirty="0">
                <a:latin typeface="+mj-lt"/>
                <a:ea typeface="Times New Roman" panose="02020603050405020304" pitchFamily="18" charset="0"/>
              </a:rPr>
              <a:t> para </a:t>
            </a:r>
            <a:r>
              <a:rPr lang="en-US" sz="2000" b="1" dirty="0" err="1">
                <a:latin typeface="+mj-lt"/>
                <a:ea typeface="Times New Roman" panose="02020603050405020304" pitchFamily="18" charset="0"/>
              </a:rPr>
              <a:t>Conducir</a:t>
            </a:r>
            <a:endParaRPr lang="en-US" sz="2000" b="1" dirty="0"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Enunciado</a:t>
            </a:r>
            <a:r>
              <a:rPr lang="es-PE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Escribe un programa que verifique si una persona puede obtener una licencia de conducir. 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edad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mínima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18 </a:t>
            </a:r>
            <a:r>
              <a:rPr lang="en-US" sz="20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años</a:t>
            </a: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98444" y="3306715"/>
            <a:ext cx="10585174" cy="1600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Control de Flujo: </a:t>
            </a:r>
            <a:r>
              <a:rPr lang="es-PE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es-PE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-case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Ejercicio 7: Día de la Semana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Enunciado: Escribe un programa que reciba un número (del 1 al 7) y muestre el día de la semana correspondiente.</a:t>
            </a:r>
            <a:endParaRPr lang="en-US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98444" y="5100697"/>
            <a:ext cx="105851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latin typeface="+mj-lt"/>
              </a:rPr>
              <a:t>Ejercicio </a:t>
            </a:r>
            <a:r>
              <a:rPr lang="es-MX" sz="2000" b="1" dirty="0" smtClean="0">
                <a:latin typeface="+mj-lt"/>
              </a:rPr>
              <a:t>8: </a:t>
            </a:r>
            <a:r>
              <a:rPr lang="es-MX" sz="2000" b="1" dirty="0">
                <a:latin typeface="+mj-lt"/>
              </a:rPr>
              <a:t>Mes del Año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>
                <a:latin typeface="+mj-lt"/>
              </a:rPr>
              <a:t>Enunciado</a:t>
            </a:r>
            <a:r>
              <a:rPr lang="es-MX" sz="2000" dirty="0">
                <a:latin typeface="+mj-lt"/>
              </a:rPr>
              <a:t>: Escribe un programa que reciba un número (del 1 al 12) e imprima el nombre del mes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150096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4217" y="771614"/>
            <a:ext cx="104526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Control de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Flujo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Ciclo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9: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Sumar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primeros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10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números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Enunciado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Escribe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programa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números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1 al 10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ciclo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muestre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el resultado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4217" y="1920629"/>
            <a:ext cx="104526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10: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Tabla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Multiplicar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Enunciado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Solicita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usuario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número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 usa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ciclo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imprimir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tabla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multiplicar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1 al 10.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4217" y="3010114"/>
            <a:ext cx="1045265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Control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Flujo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Ciclo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while y do-while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Ejercicio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11: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hasta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Enunciado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Escribe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programa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use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ciclo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while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1 al 10 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imprima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números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consola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44217" y="4570848"/>
            <a:ext cx="104526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Ejercicio </a:t>
            </a:r>
            <a:r>
              <a:rPr lang="es-MX" sz="2000" b="1" dirty="0" smtClean="0"/>
              <a:t>12</a:t>
            </a:r>
            <a:r>
              <a:rPr lang="es-MX" sz="2000" b="1" dirty="0"/>
              <a:t>: Sumar hasta que se ingrese un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/>
              <a:t>Enunciado</a:t>
            </a:r>
            <a:r>
              <a:rPr lang="es-MX" sz="2000" dirty="0"/>
              <a:t>: Escribe un programa que sume números ingresados por el usuario hasta que introduzca el número 0.</a:t>
            </a:r>
          </a:p>
        </p:txBody>
      </p:sp>
    </p:spTree>
    <p:extLst>
      <p:ext uri="{BB962C8B-B14F-4D97-AF65-F5344CB8AC3E}">
        <p14:creationId xmlns:p14="http://schemas.microsoft.com/office/powerpoint/2010/main" val="104194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9917" y="405439"/>
            <a:ext cx="2912165" cy="695049"/>
          </a:xfrm>
        </p:spPr>
        <p:txBody>
          <a:bodyPr>
            <a:normAutofit/>
          </a:bodyPr>
          <a:lstStyle/>
          <a:p>
            <a:r>
              <a:rPr lang="es-PE" sz="3600" dirty="0" smtClean="0"/>
              <a:t>STRUCTURE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6835" y="1100488"/>
            <a:ext cx="1115833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.NET,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 que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agrupar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bloque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 y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pila (stack)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lugar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heap.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palabra clave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y, 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igual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operadores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constructores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eventos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.NET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valor, no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heredar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útiles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ligeros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pequeños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requieren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constructor sin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parámetros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predeterminado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explícitamente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constructor sin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parámetros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común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principalmente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pequeños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espacio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coordenadas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rectángulos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simples como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fechas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sobrecarga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innecesaria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76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/>
          </a:bodyPr>
          <a:lstStyle/>
          <a:p>
            <a:pPr algn="ctr"/>
            <a:r>
              <a:rPr lang="es-PE" sz="3600" b="1" dirty="0" smtClean="0"/>
              <a:t>STRUCTURE</a:t>
            </a:r>
            <a:endParaRPr lang="en-US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80662"/>
            <a:ext cx="10515600" cy="53727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/>
              <a:t>Una </a:t>
            </a:r>
            <a:r>
              <a:rPr lang="es-MX" sz="2000" b="1" dirty="0"/>
              <a:t>estructura</a:t>
            </a:r>
            <a:r>
              <a:rPr lang="es-MX" sz="2000" dirty="0"/>
              <a:t> (o </a:t>
            </a:r>
            <a:r>
              <a:rPr lang="es-MX" sz="2000" i="1" dirty="0" err="1"/>
              <a:t>struct</a:t>
            </a:r>
            <a:r>
              <a:rPr lang="es-MX" sz="2000" dirty="0"/>
              <a:t>) en .NET es un tipo de datos que se utiliza para representar datos agrupados en un solo objeto ligero, pero a diferencia de una clase, es un tipo de valor en lugar de un tipo de referencia. Esto significa que tiene un comportamiento y uso diferente en memoria y es más adecuada para ciertos escenarios.</a:t>
            </a:r>
          </a:p>
          <a:p>
            <a:pPr marL="0" indent="0" algn="just">
              <a:buNone/>
            </a:pPr>
            <a:r>
              <a:rPr lang="es-MX" sz="2000" b="1" dirty="0"/>
              <a:t>Características y Uso de las Estructuras en .NET</a:t>
            </a:r>
          </a:p>
          <a:p>
            <a:pPr algn="just"/>
            <a:r>
              <a:rPr lang="es-MX" sz="2000" b="1" dirty="0"/>
              <a:t>Estructura ligera</a:t>
            </a:r>
            <a:r>
              <a:rPr lang="es-MX" sz="2000" dirty="0"/>
              <a:t>: Las estructuras se utilizan típicamente para representar objetos pequeños y de corta duración, como coordenadas, puntos en el espacio, colores, o fechas, donde la sobrecarga de un objeto completo (una clase) es innecesaria.</a:t>
            </a:r>
          </a:p>
          <a:p>
            <a:pPr algn="just"/>
            <a:r>
              <a:rPr lang="es-MX" sz="2000" b="1" dirty="0"/>
              <a:t>Tipos de valor</a:t>
            </a:r>
            <a:r>
              <a:rPr lang="es-MX" sz="2000" dirty="0"/>
              <a:t>: Al ser tipos de valor, las estructuras se almacenan directamente en la </a:t>
            </a:r>
            <a:r>
              <a:rPr lang="es-MX" sz="2000" b="1" dirty="0"/>
              <a:t>pila</a:t>
            </a:r>
            <a:r>
              <a:rPr lang="es-MX" sz="2000" dirty="0"/>
              <a:t> (</a:t>
            </a:r>
            <a:r>
              <a:rPr lang="es-MX" sz="2000" i="1" dirty="0" err="1"/>
              <a:t>stack</a:t>
            </a:r>
            <a:r>
              <a:rPr lang="es-MX" sz="2000" dirty="0"/>
              <a:t>) de memoria en lugar de en el </a:t>
            </a:r>
            <a:r>
              <a:rPr lang="es-MX" sz="2000" b="1" dirty="0" err="1"/>
              <a:t>heap</a:t>
            </a:r>
            <a:r>
              <a:rPr lang="es-MX" sz="2000" dirty="0"/>
              <a:t>. Esto las hace más eficientes en cuanto al uso de memoria para datos pequeños, ya que el sistema de recolección de basura no necesita intervenir tanto.</a:t>
            </a:r>
          </a:p>
          <a:p>
            <a:pPr algn="just"/>
            <a:r>
              <a:rPr lang="es-MX" sz="2000" b="1" dirty="0"/>
              <a:t>Asignación y copia por valor</a:t>
            </a:r>
            <a:r>
              <a:rPr lang="es-MX" sz="2000" dirty="0"/>
              <a:t>: Cuando se asigna una estructura a otra variable o se pasa como argumento a un método, se crea una </a:t>
            </a:r>
            <a:r>
              <a:rPr lang="es-MX" sz="2000" b="1" dirty="0"/>
              <a:t>copia completa</a:t>
            </a:r>
            <a:r>
              <a:rPr lang="es-MX" sz="2000" dirty="0"/>
              <a:t> del valor, en lugar de una referencia al mismo objeto.</a:t>
            </a:r>
          </a:p>
          <a:p>
            <a:pPr algn="just"/>
            <a:r>
              <a:rPr lang="es-MX" sz="2000" b="1" dirty="0"/>
              <a:t>Inmutabilidad recomendada</a:t>
            </a:r>
            <a:r>
              <a:rPr lang="es-MX" sz="2000" dirty="0"/>
              <a:t>: Como las estructuras se copian al asignarse, es una práctica común hacer que las estructuras sean </a:t>
            </a:r>
            <a:r>
              <a:rPr lang="es-MX" sz="2000" b="1" dirty="0"/>
              <a:t>inmutables</a:t>
            </a:r>
            <a:r>
              <a:rPr lang="es-MX" sz="2000" dirty="0"/>
              <a:t> (evitando cambios después de su creación), ya que el cambio de valores podría llevar a errores no intencionados por estar trabajando con copias</a:t>
            </a:r>
            <a:r>
              <a:rPr lang="es-MX" sz="2000" dirty="0" smtClean="0"/>
              <a:t>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84610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2670" y="476797"/>
            <a:ext cx="5854147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decimos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lugar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referimos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comporta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asignamos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pasamos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fundamental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C# y .NET,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rendimiento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 vs.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primitivos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(stack)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 pila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guardan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tienen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variables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 o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argumento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78" y="2099696"/>
            <a:ext cx="480127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4459" y="288139"/>
            <a:ext cx="503251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incluyen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entre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parte de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dedicada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dinámicamente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apuntan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afectan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también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41" y="621573"/>
            <a:ext cx="5477639" cy="213389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04459" y="3316421"/>
            <a:ext cx="1088890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Rendimiento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pila,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rápida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pequeños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recomiendan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cuando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trabaja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pequeños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inmutables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Inmutabilidad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Dado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 son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copiados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no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requiere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inmutabilidad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no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no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afectan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inesperadas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Escenarios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simples como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coordenadas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representaciones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fechas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eficiente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heap.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lo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pila,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mientras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las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manejadas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almacenadas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heap.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C#.</a:t>
            </a:r>
          </a:p>
        </p:txBody>
      </p:sp>
    </p:spTree>
    <p:extLst>
      <p:ext uri="{BB962C8B-B14F-4D97-AF65-F5344CB8AC3E}">
        <p14:creationId xmlns:p14="http://schemas.microsoft.com/office/powerpoint/2010/main" val="169107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1. Variables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2426" y="1454564"/>
            <a:ext cx="10515600" cy="2044010"/>
          </a:xfrm>
        </p:spPr>
        <p:txBody>
          <a:bodyPr/>
          <a:lstStyle/>
          <a:p>
            <a:r>
              <a:rPr lang="es-MX" sz="2000" dirty="0" smtClean="0"/>
              <a:t>Las </a:t>
            </a:r>
            <a:r>
              <a:rPr lang="es-MX" sz="2000" b="1" dirty="0" smtClean="0"/>
              <a:t>variables</a:t>
            </a:r>
            <a:r>
              <a:rPr lang="es-MX" sz="2000" dirty="0" smtClean="0"/>
              <a:t> son lugares de almacenamiento en memoria que pueden contener valores que pueden cambiar durante la ejecución de un programa. En C#, una variable tiene un tipo de datos específico y puede ser modificada a lo largo de la vida del programa.</a:t>
            </a:r>
          </a:p>
          <a:p>
            <a:r>
              <a:rPr lang="es-MX" sz="2000" b="1" dirty="0" smtClean="0"/>
              <a:t>Declaración de una variable:</a:t>
            </a:r>
          </a:p>
          <a:p>
            <a:r>
              <a:rPr lang="es-MX" sz="2000" dirty="0" smtClean="0"/>
              <a:t>Para declarar una variable, se especifica el tipo de datos seguido del nombre de la variable y, opcionalmente, un valor inicial.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8918"/>
            <a:ext cx="9361636" cy="4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94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/>
          </a:bodyPr>
          <a:lstStyle/>
          <a:p>
            <a:r>
              <a:rPr lang="es-PE" sz="3600" dirty="0" smtClean="0"/>
              <a:t>Ejercicios -</a:t>
            </a:r>
            <a:r>
              <a:rPr lang="es-PE" sz="3600" dirty="0" err="1" smtClean="0"/>
              <a:t>Structure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82399"/>
            <a:ext cx="10515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1: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coordenadas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Enunciado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Coordenadas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contenga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campos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enteros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Escribe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dentro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estructura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calcule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distancia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las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coordenadas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actuales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punto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Coordenadas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Luego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estructura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calcula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distancia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dos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puntos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472924"/>
            <a:ext cx="10515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2: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rectángulos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Enunciado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Rectangulo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Ancho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Incluye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calcular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área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rectángulo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calcular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perímetro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Luego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estructura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calcula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área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perímetro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rectángulo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valores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específicos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ancho y alto.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822350"/>
            <a:ext cx="10515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3: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fechas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Enunciado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FechaSimple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contenga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campos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Año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Incluye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verifique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fecha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válida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ejemplo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día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1 y 31,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1 y 12, etc.).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Luego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estructura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imprime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fecha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válida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no.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5110221"/>
            <a:ext cx="10515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4: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color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RGB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Enunciado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ColorRGB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contenga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campos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componentes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color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rojo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azul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(con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valores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0 y 255). Escribe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verificar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color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válido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decir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valores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deben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rango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0 a 255).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Luego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estructura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imprime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color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válido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no.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60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Diferencias entre </a:t>
            </a:r>
            <a:r>
              <a:rPr lang="es-PE" dirty="0" err="1" smtClean="0"/>
              <a:t>Structure</a:t>
            </a:r>
            <a:r>
              <a:rPr lang="es-PE" dirty="0" smtClean="0"/>
              <a:t> y </a:t>
            </a:r>
            <a:r>
              <a:rPr lang="es-PE" dirty="0" err="1" smtClean="0"/>
              <a:t>Class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49" y="1862967"/>
            <a:ext cx="8592598" cy="32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93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4705" y="937729"/>
            <a:ext cx="10515600" cy="519802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sz="3300" b="1" dirty="0"/>
              <a:t>Ejemplo Práctico: ¿Cuándo usar una estructura?</a:t>
            </a:r>
          </a:p>
          <a:p>
            <a:pPr algn="just"/>
            <a:r>
              <a:rPr lang="es-MX" sz="3300" b="1" dirty="0"/>
              <a:t>Objetos inmutables y de pequeño tamaño</a:t>
            </a:r>
            <a:r>
              <a:rPr lang="es-MX" sz="3300" dirty="0"/>
              <a:t>: Como una estructura es ligera, se usa cuando tenemos datos que no necesitan cambiarse después de crearse.</a:t>
            </a:r>
          </a:p>
          <a:p>
            <a:pPr algn="just"/>
            <a:r>
              <a:rPr lang="es-MX" sz="3300" b="1" dirty="0"/>
              <a:t>Representación de datos simples</a:t>
            </a:r>
            <a:r>
              <a:rPr lang="es-MX" sz="3300" dirty="0"/>
              <a:t>: Datos que requieren agrupación pero no tienen mucha complejidad ni comportamientos extensivos. Ejemplo: Coordenadas de un punto (X, Y), fecha, valores RGB para colores</a:t>
            </a:r>
            <a:r>
              <a:rPr lang="es-MX" sz="3300" dirty="0" smtClean="0"/>
              <a:t>.</a:t>
            </a:r>
          </a:p>
          <a:p>
            <a:pPr algn="just"/>
            <a:endParaRPr lang="es-MX" sz="3300" dirty="0"/>
          </a:p>
          <a:p>
            <a:pPr marL="0" indent="0" algn="just">
              <a:buNone/>
            </a:pPr>
            <a:r>
              <a:rPr lang="es-MX" sz="3300" b="1" dirty="0"/>
              <a:t>Conclusión</a:t>
            </a:r>
          </a:p>
          <a:p>
            <a:pPr algn="just"/>
            <a:r>
              <a:rPr lang="es-MX" sz="3300" dirty="0"/>
              <a:t>Las </a:t>
            </a:r>
            <a:r>
              <a:rPr lang="es-MX" sz="3300" b="1" dirty="0"/>
              <a:t>estructuras</a:t>
            </a:r>
            <a:r>
              <a:rPr lang="es-MX" sz="3300" dirty="0"/>
              <a:t> en .NET son útiles para definir tipos de valor simples y ligeros, ideales para representar datos agrupados que no necesitan las características completas de una clase, como herencia y referencia en memoria. Esto las hace perfectas para datos pequeños e inmutables, optimizando el uso de memoria y desempeño en comparación con las clases en algunos escenarios específicos.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1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1696" y="516552"/>
            <a:ext cx="10515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variables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.NET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C#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soporta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variables, que 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principalmente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categorías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 (Value Types):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Enteros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sbyte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flotante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Definidas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la palabra clave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valor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variable.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 de valor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independiente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5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6982" y="1035908"/>
            <a:ext cx="10515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(Reference Types):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Cadenas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texto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la palabra clave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Arreglos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colecciones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List&lt;T&gt;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Dictionary&lt;K, V&gt;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Delegados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interfaces.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ubicación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sí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apuntan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14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1973" y="118418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sz="3100" dirty="0" smtClean="0"/>
              <a:t>Un </a:t>
            </a:r>
            <a:r>
              <a:rPr lang="es-MX" sz="3100" b="1" dirty="0" smtClean="0"/>
              <a:t>delegado</a:t>
            </a:r>
            <a:r>
              <a:rPr lang="es-MX" sz="3100" dirty="0" smtClean="0"/>
              <a:t> en C# es un tipo que </a:t>
            </a:r>
            <a:r>
              <a:rPr lang="es-MX" sz="3100" b="1" dirty="0" smtClean="0"/>
              <a:t>apunta a un método</a:t>
            </a:r>
            <a:r>
              <a:rPr lang="es-MX" sz="3100" dirty="0" smtClean="0"/>
              <a:t>. En otras palabras, es un </a:t>
            </a:r>
            <a:r>
              <a:rPr lang="es-MX" sz="3100" b="1" dirty="0" smtClean="0"/>
              <a:t>referencia a una función</a:t>
            </a:r>
            <a:r>
              <a:rPr lang="es-MX" sz="3100" dirty="0" smtClean="0"/>
              <a:t> o un grupo de funciones que comparten la misma firma (es decir, el mismo tipo de parámetros y el mismo tipo de retorno).</a:t>
            </a:r>
          </a:p>
          <a:p>
            <a:pPr algn="just"/>
            <a:r>
              <a:rPr lang="es-MX" sz="3100" dirty="0" smtClean="0"/>
              <a:t>Puedes pensar en un delegado como un </a:t>
            </a:r>
            <a:r>
              <a:rPr lang="es-MX" sz="3100" b="1" dirty="0" smtClean="0"/>
              <a:t>puntero a función</a:t>
            </a:r>
            <a:r>
              <a:rPr lang="es-MX" sz="3100" dirty="0" smtClean="0"/>
              <a:t>, pero con algunas características adicionales que lo hacen más seguro y fácil de usar que los punteros tradicionales (que no existen en C#). Los delegados permiten que un método sea llamado de forma indirecta, a través de la referencia que mantiene el delegado.</a:t>
            </a:r>
          </a:p>
          <a:p>
            <a:pPr algn="just"/>
            <a:r>
              <a:rPr lang="es-MX" sz="3100" b="1" dirty="0" smtClean="0"/>
              <a:t>Características importantes de los delegados:</a:t>
            </a:r>
          </a:p>
          <a:p>
            <a:pPr algn="just"/>
            <a:r>
              <a:rPr lang="es-MX" sz="3100" b="1" dirty="0" smtClean="0"/>
              <a:t>Encapsulan métodos</a:t>
            </a:r>
            <a:r>
              <a:rPr lang="es-MX" sz="3100" dirty="0" smtClean="0"/>
              <a:t>: Los delegados permiten asignar métodos a variables, lo que significa que puedes pasar métodos como argumentos o almacenarlos para ejecutarlos más tarde.</a:t>
            </a:r>
          </a:p>
          <a:p>
            <a:pPr algn="just"/>
            <a:r>
              <a:rPr lang="es-MX" sz="3100" b="1" dirty="0" smtClean="0"/>
              <a:t>Tipos seguros</a:t>
            </a:r>
            <a:r>
              <a:rPr lang="es-MX" sz="3100" dirty="0" smtClean="0"/>
              <a:t>: Los delegados en C# son tipos </a:t>
            </a:r>
            <a:r>
              <a:rPr lang="es-MX" sz="3100" b="1" dirty="0" smtClean="0"/>
              <a:t>fuertemente </a:t>
            </a:r>
            <a:r>
              <a:rPr lang="es-MX" sz="3100" b="1" dirty="0" err="1" smtClean="0"/>
              <a:t>tipados</a:t>
            </a:r>
            <a:r>
              <a:rPr lang="es-MX" sz="3100" dirty="0" smtClean="0"/>
              <a:t>, lo que significa que el delegado solo puede apuntar a métodos que coincidan exactamente con su firma.</a:t>
            </a:r>
          </a:p>
          <a:p>
            <a:pPr algn="just"/>
            <a:r>
              <a:rPr lang="es-MX" sz="3100" b="1" dirty="0" err="1" smtClean="0"/>
              <a:t>Multicast</a:t>
            </a:r>
            <a:r>
              <a:rPr lang="es-MX" sz="3100" dirty="0" smtClean="0"/>
              <a:t>: Un delegado puede invocar varios métodos a la vez (esto es útil para eventos y suscriptores).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1452" y="460651"/>
            <a:ext cx="10515600" cy="1036845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Ejemplo básico de un delegado</a:t>
            </a:r>
          </a:p>
          <a:p>
            <a:r>
              <a:rPr lang="es-MX" dirty="0" smtClean="0"/>
              <a:t>Supongamos que tienes un método que suma dos números: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3" y="1692033"/>
            <a:ext cx="2966426" cy="149230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927120" y="1594367"/>
            <a:ext cx="22561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Arial" panose="020B0604020202020204" pitchFamily="34" charset="0"/>
              </a:rPr>
              <a:t>Ahora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definimos</a:t>
            </a:r>
            <a:r>
              <a:rPr lang="en-US" altLang="en-US" dirty="0">
                <a:latin typeface="Arial" panose="020B0604020202020204" pitchFamily="34" charset="0"/>
              </a:rPr>
              <a:t> un </a:t>
            </a:r>
            <a:r>
              <a:rPr lang="en-US" altLang="en-US" dirty="0" err="1">
                <a:latin typeface="Arial" panose="020B0604020202020204" pitchFamily="34" charset="0"/>
              </a:rPr>
              <a:t>delegado</a:t>
            </a:r>
            <a:r>
              <a:rPr lang="en-US" altLang="en-US" dirty="0">
                <a:latin typeface="Arial" panose="020B0604020202020204" pitchFamily="34" charset="0"/>
              </a:rPr>
              <a:t> que </a:t>
            </a:r>
            <a:r>
              <a:rPr lang="en-US" altLang="en-US" dirty="0" err="1">
                <a:latin typeface="Arial" panose="020B0604020202020204" pitchFamily="34" charset="0"/>
              </a:rPr>
              <a:t>puede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apuntar</a:t>
            </a:r>
            <a:r>
              <a:rPr lang="en-US" altLang="en-US" dirty="0">
                <a:latin typeface="Arial" panose="020B0604020202020204" pitchFamily="34" charset="0"/>
              </a:rPr>
              <a:t> a un </a:t>
            </a:r>
            <a:r>
              <a:rPr lang="en-US" altLang="en-US" dirty="0" err="1">
                <a:latin typeface="Arial" panose="020B0604020202020204" pitchFamily="34" charset="0"/>
              </a:rPr>
              <a:t>método</a:t>
            </a:r>
            <a:r>
              <a:rPr lang="en-US" altLang="en-US" dirty="0">
                <a:latin typeface="Arial" panose="020B0604020202020204" pitchFamily="34" charset="0"/>
              </a:rPr>
              <a:t> que </a:t>
            </a:r>
            <a:r>
              <a:rPr lang="en-US" altLang="en-US" dirty="0" err="1">
                <a:latin typeface="Arial" panose="020B0604020202020204" pitchFamily="34" charset="0"/>
              </a:rPr>
              <a:t>recibe</a:t>
            </a:r>
            <a:r>
              <a:rPr lang="en-US" altLang="en-US" dirty="0">
                <a:latin typeface="Arial" panose="020B0604020202020204" pitchFamily="34" charset="0"/>
              </a:rPr>
              <a:t> dos </a:t>
            </a:r>
            <a:r>
              <a:rPr lang="en-US" altLang="en-US" dirty="0" err="1">
                <a:latin typeface="Arial" panose="020B0604020202020204" pitchFamily="34" charset="0"/>
              </a:rPr>
              <a:t>parámetros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retorna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4200316" y="2247055"/>
            <a:ext cx="570467" cy="22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686" y="2142281"/>
            <a:ext cx="3658111" cy="362001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9872870" y="2898119"/>
            <a:ext cx="339586" cy="901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7938686" y="4006730"/>
            <a:ext cx="36581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Aquí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estamos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creando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delegado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OperacionMatematica</a:t>
            </a:r>
            <a:r>
              <a:rPr lang="en-US" altLang="en-US" sz="1600" dirty="0"/>
              <a:t>, que </a:t>
            </a:r>
            <a:r>
              <a:rPr lang="en-US" altLang="en-US" sz="1600" dirty="0" err="1"/>
              <a:t>puede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apuntar</a:t>
            </a:r>
            <a:r>
              <a:rPr lang="en-US" altLang="en-US" sz="1600" dirty="0"/>
              <a:t> a </a:t>
            </a:r>
            <a:r>
              <a:rPr lang="en-US" altLang="en-US" sz="1600" dirty="0" err="1"/>
              <a:t>cualquier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método</a:t>
            </a:r>
            <a:r>
              <a:rPr lang="en-US" altLang="en-US" sz="1600" dirty="0"/>
              <a:t> que </a:t>
            </a:r>
            <a:r>
              <a:rPr lang="en-US" altLang="en-US" sz="1600" dirty="0" err="1"/>
              <a:t>reciba</a:t>
            </a:r>
            <a:r>
              <a:rPr lang="en-US" altLang="en-US" sz="1600" dirty="0"/>
              <a:t> dos </a:t>
            </a:r>
            <a:r>
              <a:rPr lang="en-US" altLang="en-US" sz="1600" dirty="0" err="1"/>
              <a:t>parámetros</a:t>
            </a:r>
            <a:r>
              <a:rPr lang="en-US" altLang="en-US" sz="1600" dirty="0"/>
              <a:t> de </a:t>
            </a:r>
            <a:r>
              <a:rPr lang="en-US" altLang="en-US" sz="1600" dirty="0" err="1"/>
              <a:t>tipo</a:t>
            </a:r>
            <a:r>
              <a:rPr lang="en-US" altLang="en-US" sz="1600" dirty="0"/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lang="en-US" altLang="en-US" sz="1600" dirty="0"/>
              <a:t> y </a:t>
            </a:r>
            <a:r>
              <a:rPr lang="en-US" altLang="en-US" sz="1600" dirty="0" err="1"/>
              <a:t>devuelva</a:t>
            </a:r>
            <a:r>
              <a:rPr lang="en-US" altLang="en-US" sz="1600" dirty="0"/>
              <a:t> 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lang="en-US" altLang="en-US" sz="1600" dirty="0"/>
              <a:t>. </a:t>
            </a:r>
            <a:r>
              <a:rPr lang="en-US" altLang="en-US" sz="1600" dirty="0" err="1"/>
              <a:t>Ahora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podemos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usar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este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delegado</a:t>
            </a:r>
            <a:r>
              <a:rPr lang="en-US" altLang="en-US" sz="1600" dirty="0"/>
              <a:t> para </a:t>
            </a:r>
            <a:r>
              <a:rPr lang="en-US" altLang="en-US" sz="1600" dirty="0" err="1"/>
              <a:t>hacer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referencia</a:t>
            </a:r>
            <a:r>
              <a:rPr lang="en-US" altLang="en-US" sz="1600" dirty="0"/>
              <a:t> al </a:t>
            </a:r>
            <a:r>
              <a:rPr lang="en-US" altLang="en-US" sz="1600" dirty="0" err="1"/>
              <a:t>método</a:t>
            </a:r>
            <a:r>
              <a:rPr lang="en-US" altLang="en-US" sz="1600" dirty="0"/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Sumar</a:t>
            </a:r>
            <a:r>
              <a:rPr lang="en-US" altLang="en-US" sz="1600" dirty="0"/>
              <a:t>: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7339638" y="2206486"/>
            <a:ext cx="442711" cy="265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554" y="3829699"/>
            <a:ext cx="5475714" cy="2487390"/>
          </a:xfrm>
          <a:prstGeom prst="rect">
            <a:avLst/>
          </a:prstGeom>
        </p:spPr>
      </p:pic>
      <p:sp>
        <p:nvSpPr>
          <p:cNvPr id="14" name="Flecha izquierda 13"/>
          <p:cNvSpPr/>
          <p:nvPr/>
        </p:nvSpPr>
        <p:spPr>
          <a:xfrm>
            <a:off x="6785112" y="4704522"/>
            <a:ext cx="649357" cy="2650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6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76061" cy="1325563"/>
          </a:xfrm>
        </p:spPr>
        <p:txBody>
          <a:bodyPr/>
          <a:lstStyle/>
          <a:p>
            <a:r>
              <a:rPr lang="es-PE" dirty="0" smtClean="0"/>
              <a:t>Resumen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506022"/>
            <a:ext cx="1063818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OperacionMatematica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delegado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apunta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firma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específica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(dos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enteros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parámetros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entero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como resultado).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delegado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variable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OperacionMatematica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se le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asigna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llamas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delegado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(5, 3)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realidad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invocando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(5, 3)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través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delegado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1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5192" y="473904"/>
            <a:ext cx="10515600" cy="771800"/>
          </a:xfrm>
        </p:spPr>
        <p:txBody>
          <a:bodyPr/>
          <a:lstStyle/>
          <a:p>
            <a:pPr marL="0" indent="0">
              <a:buNone/>
            </a:pPr>
            <a:r>
              <a:rPr lang="es-MX" sz="2000" b="1" dirty="0" smtClean="0"/>
              <a:t>Modificación de una variable:</a:t>
            </a:r>
          </a:p>
          <a:p>
            <a:r>
              <a:rPr lang="es-MX" sz="2000" dirty="0" smtClean="0"/>
              <a:t>Las variables pueden cambiar su valor a lo largo de la ejecución del programa.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2" y="1474473"/>
            <a:ext cx="6283874" cy="80490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5192" y="2508143"/>
            <a:ext cx="105156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Alcance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las variables: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locales: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instancia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parte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estáticas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compartidas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instancias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la palabra clave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existen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mientras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aplicación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esté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05" y="5153724"/>
            <a:ext cx="422969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Constantes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556820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valor que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ha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sabes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el valor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 no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cambiará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lo largo del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En C#,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la palabra clave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28" y="2882383"/>
            <a:ext cx="7421144" cy="53094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45435" y="3900098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000" b="1" dirty="0" smtClean="0"/>
              <a:t>Características de las constantes:</a:t>
            </a:r>
          </a:p>
          <a:p>
            <a:pPr algn="just"/>
            <a:endParaRPr lang="es-MX" sz="20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dirty="0" smtClean="0"/>
              <a:t>Inmutabilidad:</a:t>
            </a:r>
            <a:r>
              <a:rPr lang="es-MX" sz="2000" dirty="0" smtClean="0"/>
              <a:t> El valor de una constante no puede modificarse después de la inicialización.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dirty="0" smtClean="0"/>
              <a:t>Tiempo de compilación:</a:t>
            </a:r>
            <a:r>
              <a:rPr lang="es-MX" sz="2000" dirty="0" smtClean="0"/>
              <a:t> Las constantes deben ser inicializadas en el momento de la declaración, ya que su valor debe ser conocido en tiempo de compilación.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000" b="1" dirty="0" smtClean="0"/>
              <a:t>Alcance:</a:t>
            </a:r>
            <a:r>
              <a:rPr lang="es-MX" sz="2000" dirty="0" smtClean="0"/>
              <a:t> Las constantes pueden ser de alcance global o local dependiendo de dónde se declaren.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454759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2819</Words>
  <Application>Microsoft Office PowerPoint</Application>
  <PresentationFormat>Panorámica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Symbol</vt:lpstr>
      <vt:lpstr>Times New Roman</vt:lpstr>
      <vt:lpstr>Tema de Office</vt:lpstr>
      <vt:lpstr>Variables y Constantes</vt:lpstr>
      <vt:lpstr>1. Variables</vt:lpstr>
      <vt:lpstr>Presentación de PowerPoint</vt:lpstr>
      <vt:lpstr>Presentación de PowerPoint</vt:lpstr>
      <vt:lpstr>Presentación de PowerPoint</vt:lpstr>
      <vt:lpstr>Presentación de PowerPoint</vt:lpstr>
      <vt:lpstr>Resumen</vt:lpstr>
      <vt:lpstr>Presentación de PowerPoint</vt:lpstr>
      <vt:lpstr>Constantes</vt:lpstr>
      <vt:lpstr>Uso de constantes:</vt:lpstr>
      <vt:lpstr>Presentación de PowerPoint</vt:lpstr>
      <vt:lpstr>Resumen</vt:lpstr>
      <vt:lpstr>Ejercicios</vt:lpstr>
      <vt:lpstr>Presentación de PowerPoint</vt:lpstr>
      <vt:lpstr>Presentación de PowerPoint</vt:lpstr>
      <vt:lpstr>STRUCTURE</vt:lpstr>
      <vt:lpstr>STRUCTURE</vt:lpstr>
      <vt:lpstr>Presentación de PowerPoint</vt:lpstr>
      <vt:lpstr>Presentación de PowerPoint</vt:lpstr>
      <vt:lpstr>Ejercicios -Structure</vt:lpstr>
      <vt:lpstr>Diferencias entre Structure y Class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y Constantes</dc:title>
  <dc:creator>gabriel</dc:creator>
  <cp:lastModifiedBy>gabriel</cp:lastModifiedBy>
  <cp:revision>13</cp:revision>
  <dcterms:created xsi:type="dcterms:W3CDTF">2024-11-08T15:20:55Z</dcterms:created>
  <dcterms:modified xsi:type="dcterms:W3CDTF">2024-11-13T12:01:04Z</dcterms:modified>
</cp:coreProperties>
</file>