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2" r:id="rId6"/>
    <p:sldId id="264" r:id="rId7"/>
    <p:sldId id="258" r:id="rId8"/>
    <p:sldId id="265" r:id="rId9"/>
    <p:sldId id="275" r:id="rId10"/>
    <p:sldId id="276" r:id="rId11"/>
    <p:sldId id="259" r:id="rId12"/>
    <p:sldId id="266" r:id="rId13"/>
    <p:sldId id="277" r:id="rId14"/>
    <p:sldId id="278" r:id="rId15"/>
    <p:sldId id="279" r:id="rId16"/>
    <p:sldId id="280" r:id="rId17"/>
    <p:sldId id="281" r:id="rId18"/>
    <p:sldId id="260" r:id="rId19"/>
    <p:sldId id="267" r:id="rId20"/>
    <p:sldId id="286" r:id="rId21"/>
    <p:sldId id="282" r:id="rId22"/>
    <p:sldId id="283" r:id="rId23"/>
    <p:sldId id="261" r:id="rId24"/>
    <p:sldId id="268" r:id="rId25"/>
    <p:sldId id="284" r:id="rId26"/>
    <p:sldId id="285" r:id="rId27"/>
    <p:sldId id="262" r:id="rId28"/>
    <p:sldId id="263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7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6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33C76-FFB3-41FA-966B-49A6AFCF3D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.es/blog/que-es-la-programacion-orientada-a-objetos/" TargetMode="External"/><Relationship Id="rId2" Type="http://schemas.openxmlformats.org/officeDocument/2006/relationships/hyperlink" Target="https://twitter.com/mfeath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vc.uab.es/shared/teach/a21291/temes/object_oriented_design/materials_adicionals/principles_and_patterns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ile.es/blog/patrones-de-diseno-de-softwa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591" y="1351129"/>
            <a:ext cx="9144000" cy="1026070"/>
          </a:xfrm>
        </p:spPr>
        <p:txBody>
          <a:bodyPr/>
          <a:lstStyle/>
          <a:p>
            <a:r>
              <a:rPr lang="es-PE" dirty="0" smtClean="0"/>
              <a:t>PRINCIPIOS SOLID</a:t>
            </a:r>
            <a:endParaRPr lang="en-US" dirty="0"/>
          </a:p>
        </p:txBody>
      </p:sp>
      <p:pic>
        <p:nvPicPr>
          <p:cNvPr id="4" name="Picture 2" descr="Los principios SOLID. Los principios SOLID son un conjunto de… | by  Juvinaojesusd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5" y="2738587"/>
            <a:ext cx="5747992" cy="36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5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791200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s-PE" sz="5000" b="1" dirty="0">
                <a:latin typeface="+mj-lt"/>
              </a:rPr>
              <a:t>Ejercicio2.</a:t>
            </a:r>
            <a:endParaRPr lang="en-US" sz="5000" dirty="0">
              <a:latin typeface="+mj-lt"/>
            </a:endParaRPr>
          </a:p>
          <a:p>
            <a:pPr marL="0" indent="0" algn="just">
              <a:buNone/>
            </a:pPr>
            <a:r>
              <a:rPr lang="es-PE" sz="5000" b="1" dirty="0">
                <a:latin typeface="+mj-lt"/>
              </a:rPr>
              <a:t>BEFORE</a:t>
            </a:r>
            <a:endParaRPr lang="en-US" sz="5000" dirty="0">
              <a:latin typeface="+mj-lt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sz="5000" dirty="0" smtClean="0">
                <a:latin typeface="+mj-lt"/>
              </a:rPr>
              <a:t>Crearemos </a:t>
            </a:r>
            <a:r>
              <a:rPr lang="es-PE" sz="5000" dirty="0">
                <a:latin typeface="+mj-lt"/>
              </a:rPr>
              <a:t>un reporte de los cursos impartidos, creamos una clase </a:t>
            </a:r>
            <a:r>
              <a:rPr lang="es-PE" sz="5000" b="1" dirty="0">
                <a:latin typeface="+mj-lt"/>
              </a:rPr>
              <a:t>CourseReportEntry</a:t>
            </a:r>
            <a:r>
              <a:rPr lang="es-PE" sz="5000" dirty="0">
                <a:latin typeface="+mj-lt"/>
              </a:rPr>
              <a:t> donde vamos a almacenar todos los datos relacionados con </a:t>
            </a:r>
            <a:r>
              <a:rPr lang="es-PE" sz="5000" dirty="0" smtClean="0">
                <a:latin typeface="+mj-lt"/>
              </a:rPr>
              <a:t>reporte( </a:t>
            </a:r>
            <a:r>
              <a:rPr lang="en-US" altLang="en-US" sz="5000" b="1" i="1" dirty="0" smtClean="0">
                <a:latin typeface="+mj-lt"/>
              </a:rPr>
              <a:t>CourseReportEntry</a:t>
            </a:r>
            <a:r>
              <a:rPr lang="en-US" altLang="en-US" sz="5000" i="1" dirty="0">
                <a:latin typeface="+mj-lt"/>
              </a:rPr>
              <a:t> </a:t>
            </a:r>
            <a:r>
              <a:rPr lang="en-US" altLang="en-US" sz="5000" i="1" dirty="0" smtClean="0">
                <a:latin typeface="+mj-lt"/>
              </a:rPr>
              <a:t>-&gt; </a:t>
            </a:r>
            <a:r>
              <a:rPr lang="en-US" altLang="en-US" sz="5000" b="1" i="1" u="sng" dirty="0" smtClean="0">
                <a:latin typeface="+mj-lt"/>
              </a:rPr>
              <a:t>Name</a:t>
            </a:r>
            <a:r>
              <a:rPr lang="en-US" altLang="en-US" sz="5000" i="1" dirty="0" smtClean="0">
                <a:latin typeface="+mj-lt"/>
              </a:rPr>
              <a:t>: Nombre del curso.</a:t>
            </a:r>
            <a:r>
              <a:rPr lang="en-US" altLang="en-US" sz="5000" i="1" dirty="0">
                <a:latin typeface="+mj-lt"/>
              </a:rPr>
              <a:t> </a:t>
            </a:r>
            <a:r>
              <a:rPr lang="en-US" altLang="en-US" sz="5000" b="1" i="1" u="sng" dirty="0" smtClean="0">
                <a:latin typeface="+mj-lt"/>
              </a:rPr>
              <a:t>Students</a:t>
            </a:r>
            <a:r>
              <a:rPr lang="en-US" altLang="en-US" sz="5000" i="1" dirty="0">
                <a:latin typeface="+mj-lt"/>
              </a:rPr>
              <a:t>: Número de estudiantes </a:t>
            </a:r>
            <a:r>
              <a:rPr lang="en-US" altLang="en-US" sz="5000" i="1" dirty="0" smtClean="0">
                <a:latin typeface="+mj-lt"/>
              </a:rPr>
              <a:t>inscritos. </a:t>
            </a:r>
            <a:r>
              <a:rPr lang="en-US" altLang="en-US" sz="5000" b="1" i="1" u="sng" dirty="0" smtClean="0">
                <a:latin typeface="+mj-lt"/>
              </a:rPr>
              <a:t>Rating</a:t>
            </a:r>
            <a:r>
              <a:rPr lang="en-US" altLang="en-US" sz="5000" i="1" dirty="0">
                <a:latin typeface="+mj-lt"/>
              </a:rPr>
              <a:t>: Valoración del curso</a:t>
            </a:r>
            <a:r>
              <a:rPr lang="en-US" altLang="en-US" sz="5000" dirty="0" smtClean="0">
                <a:latin typeface="+mj-lt"/>
              </a:rPr>
              <a:t>.</a:t>
            </a:r>
            <a:r>
              <a:rPr lang="es-PE" sz="5000" dirty="0" smtClean="0">
                <a:latin typeface="+mj-lt"/>
              </a:rPr>
              <a:t>) </a:t>
            </a:r>
            <a:r>
              <a:rPr lang="es-PE" sz="5000" dirty="0">
                <a:latin typeface="+mj-lt"/>
              </a:rPr>
              <a:t>luego vamos a crear una clase donde vamos a guardar o persistir los datos de ese reporte en la clase </a:t>
            </a:r>
            <a:r>
              <a:rPr lang="es-PE" sz="5000" b="1" dirty="0">
                <a:latin typeface="+mj-lt"/>
              </a:rPr>
              <a:t>CourseReport</a:t>
            </a:r>
            <a:r>
              <a:rPr lang="es-PE" sz="5000" dirty="0">
                <a:latin typeface="+mj-lt"/>
              </a:rPr>
              <a:t> y vamos a guardar dicho reporte en nuestro ambiente local</a:t>
            </a:r>
            <a:r>
              <a:rPr lang="es-PE" sz="5000" dirty="0" smtClean="0">
                <a:latin typeface="+mj-lt"/>
              </a:rPr>
              <a:t>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sz="5000" dirty="0" smtClean="0">
              <a:latin typeface="+mj-lt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000" b="1" dirty="0"/>
              <a:t>Clase </a:t>
            </a:r>
            <a:r>
              <a:rPr lang="en-US" altLang="en-US" sz="5000" b="1" dirty="0" smtClean="0"/>
              <a:t>CourseReport:</a:t>
            </a:r>
            <a:endParaRPr lang="en-US" altLang="en-US" sz="5000" dirty="0"/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600" b="1" dirty="0"/>
              <a:t>AddEntry</a:t>
            </a:r>
            <a:r>
              <a:rPr lang="en-US" altLang="en-US" sz="4600" b="1" dirty="0" smtClean="0"/>
              <a:t>( CourseReportEntry </a:t>
            </a:r>
            <a:r>
              <a:rPr lang="en-US" altLang="en-US" sz="4600" b="1" dirty="0"/>
              <a:t>entry)</a:t>
            </a:r>
            <a:r>
              <a:rPr lang="en-US" altLang="en-US" sz="4600" dirty="0"/>
              <a:t>: Agrega un curso al reporte.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600" b="1" dirty="0"/>
              <a:t>RemoveEntryAt</a:t>
            </a:r>
            <a:r>
              <a:rPr lang="en-US" altLang="en-US" sz="4600" b="1" dirty="0" smtClean="0"/>
              <a:t>( int </a:t>
            </a:r>
            <a:r>
              <a:rPr lang="en-US" altLang="en-US" sz="4600" b="1" dirty="0"/>
              <a:t>index)</a:t>
            </a:r>
            <a:r>
              <a:rPr lang="en-US" altLang="en-US" sz="4600" dirty="0"/>
              <a:t>: Elimina un curso del reporte basado en su índice.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600" b="1" dirty="0"/>
              <a:t>ToString()</a:t>
            </a:r>
            <a:r>
              <a:rPr lang="en-US" altLang="en-US" sz="4600" dirty="0"/>
              <a:t>: Genera una representación en texto del reporte de cursos.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600" b="1" dirty="0"/>
              <a:t>SaveToFile(string directoryPath, string fileName, CourseReport report)</a:t>
            </a:r>
            <a:r>
              <a:rPr lang="en-US" altLang="en-US" sz="4600" dirty="0"/>
              <a:t>: Guarda el reporte en un archivo (responsabilidad de persistencia).</a:t>
            </a:r>
            <a:endParaRPr lang="en-US" sz="4600" i="1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altLang="en-US" sz="5000" dirty="0">
              <a:latin typeface="+mj-lt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000" dirty="0" smtClean="0">
                <a:latin typeface="+mj-lt"/>
              </a:rPr>
              <a:t>Actualmente</a:t>
            </a:r>
            <a:r>
              <a:rPr lang="en-US" altLang="en-US" sz="5000" dirty="0">
                <a:latin typeface="+mj-lt"/>
              </a:rPr>
              <a:t>, la clase </a:t>
            </a:r>
            <a:r>
              <a:rPr lang="en-US" altLang="en-US" sz="5000" b="1" dirty="0">
                <a:latin typeface="+mj-lt"/>
              </a:rPr>
              <a:t>CourseReport</a:t>
            </a:r>
            <a:r>
              <a:rPr lang="en-US" altLang="en-US" sz="5000" dirty="0">
                <a:latin typeface="+mj-lt"/>
              </a:rPr>
              <a:t> tiene dos responsabilidades: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4600" i="1" dirty="0">
                <a:latin typeface="+mj-lt"/>
              </a:rPr>
              <a:t>Manejar la lógica de los reportes de cursos.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4600" i="1" dirty="0">
                <a:latin typeface="+mj-lt"/>
              </a:rPr>
              <a:t>Guardar el reporte en un archivo (persistencia de datos</a:t>
            </a:r>
            <a:r>
              <a:rPr lang="en-US" altLang="en-US" sz="4600" i="1" dirty="0" smtClean="0">
                <a:latin typeface="+mj-lt"/>
              </a:rPr>
              <a:t>).</a:t>
            </a:r>
          </a:p>
          <a:p>
            <a:pPr marL="0" indent="0" algn="just">
              <a:buNone/>
            </a:pPr>
            <a:r>
              <a:rPr lang="es-PE" sz="5000" b="1" dirty="0" smtClean="0">
                <a:latin typeface="+mj-lt"/>
              </a:rPr>
              <a:t>AFTER</a:t>
            </a:r>
            <a:endParaRPr lang="en-US" sz="5000" dirty="0">
              <a:latin typeface="+mj-lt"/>
            </a:endParaRPr>
          </a:p>
          <a:p>
            <a:pPr algn="just"/>
            <a:r>
              <a:rPr lang="es-PE" sz="5000" dirty="0">
                <a:latin typeface="+mj-lt"/>
              </a:rPr>
              <a:t>Analizamos todo aquello que no sea de responsabilidad única en nuestra clase </a:t>
            </a:r>
            <a:r>
              <a:rPr lang="es-PE" sz="5000" b="1" dirty="0">
                <a:latin typeface="+mj-lt"/>
              </a:rPr>
              <a:t>CourseReport </a:t>
            </a:r>
            <a:r>
              <a:rPr lang="es-PE" sz="5000" dirty="0">
                <a:latin typeface="+mj-lt"/>
              </a:rPr>
              <a:t>ya que esta solo se encargara de la persistencia de datos, por ello creamos otra clase </a:t>
            </a:r>
            <a:r>
              <a:rPr lang="es-PE" sz="5000" b="1" dirty="0">
                <a:latin typeface="+mj-lt"/>
              </a:rPr>
              <a:t>FileSaver</a:t>
            </a:r>
            <a:r>
              <a:rPr lang="es-PE" sz="5000" dirty="0">
                <a:latin typeface="+mj-lt"/>
              </a:rPr>
              <a:t> que será solo para guardar nuestro archivo</a:t>
            </a:r>
            <a:endParaRPr lang="en-US" sz="50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8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Principio Abierto/Cerrado (OCP)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Open/</a:t>
            </a:r>
            <a:r>
              <a:rPr lang="es-MX" b="1" dirty="0" err="1" smtClean="0"/>
              <a:t>Closed</a:t>
            </a:r>
            <a:r>
              <a:rPr lang="es-MX" b="1" dirty="0" smtClean="0"/>
              <a:t> </a:t>
            </a:r>
            <a:r>
              <a:rPr lang="es-MX" b="1" dirty="0" err="1" smtClean="0"/>
              <a:t>Principle</a:t>
            </a:r>
            <a:r>
              <a:rPr lang="es-MX" b="1" dirty="0" smtClean="0"/>
              <a:t> (OCP) - Principio Abierto/Cerrado</a:t>
            </a:r>
            <a:r>
              <a:rPr lang="es-MX" dirty="0" smtClean="0"/>
              <a:t>:</a:t>
            </a:r>
          </a:p>
          <a:p>
            <a:pPr algn="just"/>
            <a:r>
              <a:rPr lang="es-MX" dirty="0" smtClean="0"/>
              <a:t>Las entidades de software (clases, módulos, funciones, etc.) deben estar abiertas para la extensión pero cerradas para la modificación.</a:t>
            </a:r>
          </a:p>
          <a:p>
            <a:pPr algn="just"/>
            <a:r>
              <a:rPr lang="es-MX" dirty="0" smtClean="0"/>
              <a:t>Esto significa que el comportamiento de una clase se puede extender sin modificar su código fuente, generalmente a través de la herencia o el uso de interfaces.</a:t>
            </a:r>
          </a:p>
          <a:p>
            <a:pPr algn="just" fontAlgn="base"/>
            <a:r>
              <a:rPr lang="es-MX" dirty="0"/>
              <a:t>Este principio es </a:t>
            </a:r>
            <a:r>
              <a:rPr lang="es-MX" b="1" dirty="0"/>
              <a:t>Abierto cerrado</a:t>
            </a:r>
            <a:r>
              <a:rPr lang="es-MX" dirty="0"/>
              <a:t> y establece que </a:t>
            </a:r>
            <a:r>
              <a:rPr lang="es-MX" i="1" dirty="0"/>
              <a:t>nuestro código debe ser abierto a la extensión y cerrado a la modificación</a:t>
            </a:r>
            <a:r>
              <a:rPr lang="es-MX" dirty="0"/>
              <a:t>, esto lo logramos aplicando el polimorfismo y la abstracción ya sea mediante clases o interfaces.</a:t>
            </a:r>
          </a:p>
          <a:p>
            <a:pPr algn="just" fontAlgn="base"/>
            <a:r>
              <a:rPr lang="es-MX" dirty="0"/>
              <a:t>Siguiendo con el ejemplo anterior, nuestro código ya tiene las responsabilidades únicas, sin embargo es posible mejorar el código aún más y se puede hacer mediante aislar la funcionalidad de log en una clase aparte y esto es para tener nuestras código abierto a la extensión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73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4461" y="367886"/>
            <a:ext cx="10515600" cy="11163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Principio Abierto/Cerrado (OCP)</a:t>
            </a:r>
          </a:p>
          <a:p>
            <a:r>
              <a:rPr lang="es-MX" b="1" dirty="0" smtClean="0"/>
              <a:t>Definición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Las entidades de software deben estar abiertas para la extensión pero cerradas para la modificación.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79" y="1484243"/>
            <a:ext cx="4703126" cy="35993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358" y="1471906"/>
            <a:ext cx="4742957" cy="3611668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0648" y="5342354"/>
            <a:ext cx="474295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Empleado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abierta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extensión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Si 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agrega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nuevo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tipo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empleado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necesitará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modificar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clase.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509171" y="5342354"/>
            <a:ext cx="48091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Empleado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abierta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extensión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nuevas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derivarse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ella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cerrada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modificación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(no 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necesita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clase base para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agregar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nuevos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tipos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empleados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5817704" y="3167270"/>
            <a:ext cx="691467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42122"/>
            <a:ext cx="10515600" cy="5434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b="1" dirty="0"/>
              <a:t>Ejercicio1</a:t>
            </a:r>
            <a:endParaRPr lang="en-US" sz="2400" dirty="0"/>
          </a:p>
          <a:p>
            <a:r>
              <a:rPr lang="es-PE" sz="2400" b="1" dirty="0"/>
              <a:t>BEFORE</a:t>
            </a:r>
            <a:endParaRPr lang="en-US" sz="2400" dirty="0"/>
          </a:p>
          <a:p>
            <a:pPr marL="0" indent="0" algn="just">
              <a:buNone/>
            </a:pPr>
            <a:r>
              <a:rPr lang="es-PE" sz="2000" dirty="0" smtClean="0"/>
              <a:t>1.1. Vamos </a:t>
            </a:r>
            <a:r>
              <a:rPr lang="es-PE" sz="2000" dirty="0"/>
              <a:t>a tener una serie de personas las cuales van a ser postulantes a un trabajo en un hospital. Para ello primeramente definiremos una clase </a:t>
            </a:r>
            <a:r>
              <a:rPr lang="es-PE" sz="2000" b="1" u="sng" dirty="0"/>
              <a:t>Person</a:t>
            </a:r>
            <a:r>
              <a:rPr lang="es-PE" sz="2000" dirty="0"/>
              <a:t> con los campos: </a:t>
            </a:r>
            <a:r>
              <a:rPr lang="es-PE" sz="2000" b="1" dirty="0" err="1"/>
              <a:t>FirstName</a:t>
            </a:r>
            <a:r>
              <a:rPr lang="es-PE" sz="2000" b="1" dirty="0"/>
              <a:t> y </a:t>
            </a:r>
            <a:r>
              <a:rPr lang="es-PE" sz="2000" b="1" dirty="0" err="1"/>
              <a:t>LastName</a:t>
            </a:r>
            <a:r>
              <a:rPr lang="es-PE" sz="2000" dirty="0"/>
              <a:t>. Luego crearemos nuestra clase </a:t>
            </a:r>
            <a:r>
              <a:rPr lang="es-PE" sz="2000" b="1" u="sng" dirty="0"/>
              <a:t>Staff</a:t>
            </a:r>
            <a:r>
              <a:rPr lang="es-PE" sz="2000" dirty="0"/>
              <a:t> con los campos: </a:t>
            </a:r>
            <a:r>
              <a:rPr lang="es-PE" sz="2000" b="1" dirty="0" err="1"/>
              <a:t>FirstName</a:t>
            </a:r>
            <a:r>
              <a:rPr lang="es-PE" sz="2000" b="1" dirty="0"/>
              <a:t>, </a:t>
            </a:r>
            <a:r>
              <a:rPr lang="es-PE" sz="2000" b="1" dirty="0" err="1"/>
              <a:t>LastName</a:t>
            </a:r>
            <a:r>
              <a:rPr lang="es-PE" sz="2000" b="1" dirty="0"/>
              <a:t> y Email</a:t>
            </a:r>
            <a:r>
              <a:rPr lang="es-PE" sz="2000" dirty="0"/>
              <a:t> luego en una clase </a:t>
            </a:r>
            <a:r>
              <a:rPr lang="es-PE" sz="2000" b="1" u="sng" dirty="0" err="1"/>
              <a:t>AccountService</a:t>
            </a:r>
            <a:r>
              <a:rPr lang="es-PE" sz="2000" b="1" dirty="0"/>
              <a:t>, </a:t>
            </a:r>
            <a:r>
              <a:rPr lang="es-PE" sz="2000" dirty="0"/>
              <a:t>en el método </a:t>
            </a:r>
            <a:r>
              <a:rPr lang="es-PE" sz="2000" b="1" dirty="0"/>
              <a:t>Create </a:t>
            </a:r>
            <a:r>
              <a:rPr lang="es-PE" sz="2000" dirty="0"/>
              <a:t>crearemos el usuario de dicha persona y su correo institucional para cada nuevo empleado</a:t>
            </a:r>
            <a:r>
              <a:rPr lang="es-PE" sz="2000" dirty="0" smtClean="0"/>
              <a:t>.</a:t>
            </a:r>
          </a:p>
          <a:p>
            <a:pPr marL="0" indent="0" algn="just">
              <a:buNone/>
            </a:pPr>
            <a:r>
              <a:rPr lang="es-PE" sz="2000" dirty="0" smtClean="0"/>
              <a:t>1.2. </a:t>
            </a:r>
            <a:r>
              <a:rPr lang="es-PE" sz="2000" dirty="0"/>
              <a:t>Ahora lo que necesitamos implementar es si el nuevo empleado es un doctor o no lo </a:t>
            </a:r>
            <a:r>
              <a:rPr lang="es-PE" sz="2000" dirty="0" smtClean="0"/>
              <a:t>es. Entonces </a:t>
            </a:r>
            <a:r>
              <a:rPr lang="es-PE" sz="2000" dirty="0"/>
              <a:t>vamos agregar una condición en nuestra clase </a:t>
            </a:r>
            <a:r>
              <a:rPr lang="es-PE" sz="2000" b="1" dirty="0"/>
              <a:t>Person </a:t>
            </a:r>
            <a:r>
              <a:rPr lang="es-PE" sz="2000" dirty="0"/>
              <a:t>si es doctor o </a:t>
            </a:r>
            <a:r>
              <a:rPr lang="es-PE" sz="2000" dirty="0" smtClean="0"/>
              <a:t>no. </a:t>
            </a:r>
            <a:r>
              <a:rPr lang="es-PE" sz="2000" dirty="0"/>
              <a:t>Lo mismo tendríamos que hacer en nuestra clase </a:t>
            </a:r>
            <a:r>
              <a:rPr lang="es-PE" sz="2000" b="1" dirty="0"/>
              <a:t>Staff </a:t>
            </a:r>
            <a:r>
              <a:rPr lang="es-PE" sz="2000" dirty="0" smtClean="0"/>
              <a:t>y </a:t>
            </a:r>
            <a:r>
              <a:rPr lang="es-PE" sz="2000" dirty="0"/>
              <a:t>hacemos lo propio en nuestro método </a:t>
            </a:r>
            <a:r>
              <a:rPr lang="es-PE" sz="2000" b="1" dirty="0" smtClean="0"/>
              <a:t>Create</a:t>
            </a:r>
            <a:r>
              <a:rPr lang="es-PE" sz="2000" dirty="0" smtClean="0"/>
              <a:t>.</a:t>
            </a:r>
          </a:p>
          <a:p>
            <a:pPr marL="0" indent="0" algn="just">
              <a:buNone/>
            </a:pPr>
            <a:r>
              <a:rPr lang="es-PE" sz="2000" dirty="0" smtClean="0"/>
              <a:t>1.3. Ahora implementaríamos el </a:t>
            </a:r>
            <a:r>
              <a:rPr lang="es-PE" sz="2000" b="1" dirty="0" smtClean="0"/>
              <a:t>verificar </a:t>
            </a:r>
            <a:r>
              <a:rPr lang="es-PE" sz="2000" b="1" dirty="0"/>
              <a:t>si es una </a:t>
            </a:r>
            <a:r>
              <a:rPr lang="es-PE" sz="2000" b="1" dirty="0" smtClean="0"/>
              <a:t>enfermera o </a:t>
            </a:r>
            <a:r>
              <a:rPr lang="es-PE" sz="2000" b="1" dirty="0"/>
              <a:t>si es un </a:t>
            </a:r>
            <a:r>
              <a:rPr lang="es-PE" sz="2000" b="1" dirty="0" smtClean="0"/>
              <a:t>doctor, por lo que se </a:t>
            </a:r>
            <a:r>
              <a:rPr lang="es-PE" sz="2000" b="1" dirty="0"/>
              <a:t>tendrá correo </a:t>
            </a:r>
            <a:r>
              <a:rPr lang="es-PE" sz="2000" b="1" dirty="0" smtClean="0"/>
              <a:t>especial ya sea para doctor o ya sea para enfermera.</a:t>
            </a:r>
            <a:r>
              <a:rPr lang="en-US" sz="2000" dirty="0"/>
              <a:t> </a:t>
            </a:r>
            <a:r>
              <a:rPr lang="es-PE" sz="2000" dirty="0" smtClean="0"/>
              <a:t>Entonces </a:t>
            </a:r>
            <a:r>
              <a:rPr lang="es-PE" sz="2000" dirty="0"/>
              <a:t>tenemos ahora dos requerimientos si es doctor o si es una enfermera, por ello crearíamos un </a:t>
            </a:r>
            <a:r>
              <a:rPr lang="es-PE" sz="2000" dirty="0" smtClean="0"/>
              <a:t>rol</a:t>
            </a:r>
            <a:r>
              <a:rPr lang="es-PE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7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4461" y="4744279"/>
            <a:ext cx="10515600" cy="1046922"/>
          </a:xfrm>
        </p:spPr>
        <p:txBody>
          <a:bodyPr/>
          <a:lstStyle/>
          <a:p>
            <a:pPr marL="0" indent="0">
              <a:buNone/>
            </a:pPr>
            <a:r>
              <a:rPr lang="es-PE" sz="2000" b="1" dirty="0"/>
              <a:t>Resumen de los dos requerimientos hasta ahora:</a:t>
            </a:r>
            <a:endParaRPr lang="en-US" sz="2000" dirty="0"/>
          </a:p>
          <a:p>
            <a:r>
              <a:rPr lang="es-PE" sz="2000" b="1" dirty="0"/>
              <a:t>Si bien se cumplió con los </a:t>
            </a:r>
            <a:r>
              <a:rPr lang="es-PE" sz="2000" b="1" dirty="0" smtClean="0"/>
              <a:t>tres </a:t>
            </a:r>
            <a:r>
              <a:rPr lang="es-PE" sz="2000" b="1" dirty="0"/>
              <a:t>primeros requerimientos se hizo varias modificaciones en las clases PERSON, STAFF y ACCOUNTSERVICE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43001" y="424070"/>
            <a:ext cx="7564825" cy="398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40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678017"/>
            <a:ext cx="10515600" cy="14989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E" sz="3600" b="1" dirty="0"/>
              <a:t>AFTER</a:t>
            </a:r>
            <a:endParaRPr lang="en-US" sz="3600" dirty="0"/>
          </a:p>
          <a:p>
            <a:r>
              <a:rPr lang="es-PE" sz="3600" dirty="0"/>
              <a:t>Lo correcto sería hacer este tipo de </a:t>
            </a:r>
            <a:r>
              <a:rPr lang="es-PE" sz="3600" dirty="0" smtClean="0"/>
              <a:t>implementación.</a:t>
            </a:r>
          </a:p>
          <a:p>
            <a:r>
              <a:rPr lang="es-PE" sz="3600" dirty="0"/>
              <a:t>En conclusión, </a:t>
            </a:r>
            <a:r>
              <a:rPr lang="es-PE" sz="3600" dirty="0" smtClean="0"/>
              <a:t>si bien esta refactorización nos </a:t>
            </a:r>
            <a:r>
              <a:rPr lang="es-PE" sz="3600" dirty="0"/>
              <a:t>permite realizar modificaciones en código que ya está </a:t>
            </a:r>
            <a:r>
              <a:rPr lang="es-PE" sz="3600" dirty="0" smtClean="0"/>
              <a:t>funcionando, también nos permite que podamos </a:t>
            </a:r>
            <a:r>
              <a:rPr lang="es-PE" sz="3600" dirty="0"/>
              <a:t>extender código y eso se hace atraves de interfaces por ello trabajar con interfaces nos permite tener flexibilidad.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62490" y="450988"/>
            <a:ext cx="6722483" cy="394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6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marL="0" indent="0" algn="just">
              <a:buNone/>
            </a:pPr>
            <a:r>
              <a:rPr lang="es-PE" b="1" dirty="0"/>
              <a:t>EJERCICIO 2</a:t>
            </a:r>
            <a:endParaRPr lang="en-US" dirty="0"/>
          </a:p>
          <a:p>
            <a:pPr algn="just"/>
            <a:r>
              <a:rPr lang="es-PE" b="1" dirty="0"/>
              <a:t>BEFORE</a:t>
            </a:r>
            <a:endParaRPr lang="en-US" dirty="0"/>
          </a:p>
          <a:p>
            <a:pPr marL="0" indent="0" algn="just">
              <a:buNone/>
            </a:pPr>
            <a:r>
              <a:rPr lang="es-PE" dirty="0"/>
              <a:t>Realizar el cálculo del área de diferentes objetos que se tengan, para este ejercicio tendremos una clase </a:t>
            </a:r>
            <a:r>
              <a:rPr lang="es-PE" b="1" dirty="0"/>
              <a:t>rectángulo</a:t>
            </a:r>
            <a:r>
              <a:rPr lang="es-PE" dirty="0"/>
              <a:t> y una clase </a:t>
            </a:r>
            <a:r>
              <a:rPr lang="es-PE" b="1" dirty="0"/>
              <a:t>circulo</a:t>
            </a:r>
            <a:r>
              <a:rPr lang="es-PE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s-PE" dirty="0"/>
              <a:t>Como vemos se tiene que implementar diferentes </a:t>
            </a:r>
            <a:r>
              <a:rPr lang="es-PE" b="1" dirty="0"/>
              <a:t>“</a:t>
            </a:r>
            <a:r>
              <a:rPr lang="es-PE" b="1" dirty="0" err="1"/>
              <a:t>if</a:t>
            </a:r>
            <a:r>
              <a:rPr lang="es-PE" b="1" dirty="0"/>
              <a:t>”</a:t>
            </a:r>
            <a:r>
              <a:rPr lang="es-PE" dirty="0"/>
              <a:t> si queremos ir aumentando más formas geométricas, lo cual no es correcto ya que viola nuestro principio.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s-PE" b="1" dirty="0"/>
              <a:t>AFTER</a:t>
            </a:r>
            <a:endParaRPr lang="en-US" dirty="0"/>
          </a:p>
          <a:p>
            <a:pPr marL="0" indent="0" algn="just">
              <a:buNone/>
            </a:pPr>
            <a:r>
              <a:rPr lang="es-PE" dirty="0"/>
              <a:t>Realizar el </a:t>
            </a:r>
            <a:r>
              <a:rPr lang="es-PE" dirty="0" err="1"/>
              <a:t>refactor</a:t>
            </a:r>
            <a:r>
              <a:rPr lang="es-PE" dirty="0"/>
              <a:t> utilizando dicho principio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15617"/>
            <a:ext cx="10515600" cy="546134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PE" b="1" dirty="0"/>
              <a:t>EJERCICIO 3</a:t>
            </a:r>
            <a:endParaRPr lang="en-US" dirty="0"/>
          </a:p>
          <a:p>
            <a:pPr algn="just"/>
            <a:r>
              <a:rPr lang="es-PE" b="1" dirty="0"/>
              <a:t>BEFORE</a:t>
            </a:r>
            <a:endParaRPr lang="en-US" dirty="0"/>
          </a:p>
          <a:p>
            <a:pPr marL="0" indent="0" algn="just">
              <a:buNone/>
            </a:pPr>
            <a:r>
              <a:rPr lang="es-PE" dirty="0"/>
              <a:t>Realizar la creación de un ejercicio que implemente una clasificación de animales por su </a:t>
            </a:r>
            <a:r>
              <a:rPr lang="es-PE" b="1" dirty="0" err="1"/>
              <a:t>Class</a:t>
            </a:r>
            <a:r>
              <a:rPr lang="es-PE" b="1" dirty="0"/>
              <a:t> </a:t>
            </a:r>
            <a:r>
              <a:rPr lang="es-PE" dirty="0"/>
              <a:t>y por su orden </a:t>
            </a:r>
            <a:r>
              <a:rPr lang="es-PE" b="1" dirty="0" err="1"/>
              <a:t>Order</a:t>
            </a:r>
            <a:r>
              <a:rPr lang="es-PE" b="1" dirty="0"/>
              <a:t>, </a:t>
            </a:r>
            <a:r>
              <a:rPr lang="es-PE" dirty="0"/>
              <a:t>para ello primeramente definir la clase </a:t>
            </a:r>
            <a:r>
              <a:rPr lang="es-PE" b="1" dirty="0"/>
              <a:t>Animal</a:t>
            </a:r>
            <a:r>
              <a:rPr lang="es-PE" dirty="0"/>
              <a:t> la cual tendrá como propiedades: un </a:t>
            </a:r>
            <a:r>
              <a:rPr lang="es-PE" b="1" dirty="0"/>
              <a:t>nombre</a:t>
            </a:r>
            <a:r>
              <a:rPr lang="es-PE" dirty="0"/>
              <a:t>, la clase </a:t>
            </a:r>
            <a:r>
              <a:rPr lang="es-PE" b="1" dirty="0" err="1"/>
              <a:t>Class</a:t>
            </a:r>
            <a:r>
              <a:rPr lang="es-PE" b="1" dirty="0"/>
              <a:t> </a:t>
            </a:r>
            <a:r>
              <a:rPr lang="es-PE" dirty="0"/>
              <a:t>y el </a:t>
            </a:r>
            <a:r>
              <a:rPr lang="es-PE" b="1" dirty="0" err="1" smtClean="0"/>
              <a:t>Order</a:t>
            </a:r>
            <a:r>
              <a:rPr lang="es-PE" b="1" dirty="0" smtClean="0"/>
              <a:t>. </a:t>
            </a:r>
          </a:p>
          <a:p>
            <a:pPr marL="0" indent="0" algn="just">
              <a:buNone/>
            </a:pPr>
            <a:r>
              <a:rPr lang="es-PE" dirty="0" smtClean="0"/>
              <a:t>Así </a:t>
            </a:r>
            <a:r>
              <a:rPr lang="es-PE" dirty="0"/>
              <a:t>mismo será necesario crear los </a:t>
            </a:r>
            <a:r>
              <a:rPr lang="es-PE" b="1" dirty="0" err="1"/>
              <a:t>enums</a:t>
            </a:r>
            <a:r>
              <a:rPr lang="es-PE" dirty="0"/>
              <a:t> de </a:t>
            </a:r>
            <a:r>
              <a:rPr lang="es-PE" b="1" dirty="0"/>
              <a:t>clases</a:t>
            </a:r>
            <a:r>
              <a:rPr lang="es-PE" dirty="0"/>
              <a:t> de animales (mamíferos, peces, aves, reptiles) y </a:t>
            </a:r>
            <a:r>
              <a:rPr lang="es-PE" b="1" dirty="0" err="1"/>
              <a:t>order</a:t>
            </a:r>
            <a:r>
              <a:rPr lang="es-PE" dirty="0"/>
              <a:t> de animales (carnívoro, </a:t>
            </a:r>
            <a:r>
              <a:rPr lang="es-PE" dirty="0" err="1"/>
              <a:t>herbivoro</a:t>
            </a:r>
            <a:r>
              <a:rPr lang="es-PE" dirty="0"/>
              <a:t> y omnívoro</a:t>
            </a:r>
            <a:r>
              <a:rPr lang="es-PE" dirty="0" smtClean="0"/>
              <a:t>).</a:t>
            </a:r>
          </a:p>
          <a:p>
            <a:pPr marL="0" indent="0" algn="just">
              <a:buNone/>
            </a:pPr>
            <a:r>
              <a:rPr lang="es-PE" dirty="0" smtClean="0"/>
              <a:t>Luego </a:t>
            </a:r>
            <a:r>
              <a:rPr lang="es-PE" dirty="0"/>
              <a:t>crear la clase </a:t>
            </a:r>
            <a:r>
              <a:rPr lang="es-PE" b="1" dirty="0" err="1"/>
              <a:t>Animalfilter</a:t>
            </a:r>
            <a:r>
              <a:rPr lang="es-PE" dirty="0"/>
              <a:t> que se encargará de hacer el filtrado de los animales ingresados por su </a:t>
            </a:r>
            <a:r>
              <a:rPr lang="es-PE" b="1" dirty="0"/>
              <a:t>clase</a:t>
            </a:r>
            <a:r>
              <a:rPr lang="es-PE" dirty="0"/>
              <a:t>. </a:t>
            </a:r>
            <a:endParaRPr lang="es-PE" dirty="0" smtClean="0"/>
          </a:p>
          <a:p>
            <a:pPr marL="0" indent="0" algn="just">
              <a:buNone/>
            </a:pPr>
            <a:r>
              <a:rPr lang="es-PE" dirty="0" smtClean="0"/>
              <a:t>Crear </a:t>
            </a:r>
            <a:r>
              <a:rPr lang="es-PE" dirty="0"/>
              <a:t>una lista de animales en el </a:t>
            </a:r>
            <a:r>
              <a:rPr lang="es-PE" b="1" dirty="0" err="1"/>
              <a:t>Program</a:t>
            </a:r>
            <a:r>
              <a:rPr lang="es-PE" dirty="0"/>
              <a:t> y mostrar su nombre, su clase y su orden, y posteriormente filtrarlos por su clase</a:t>
            </a:r>
            <a:endParaRPr lang="en-US" dirty="0"/>
          </a:p>
          <a:p>
            <a:pPr algn="just"/>
            <a:r>
              <a:rPr lang="es-PE" b="1" dirty="0"/>
              <a:t>AFTER</a:t>
            </a:r>
            <a:endParaRPr lang="en-US" dirty="0"/>
          </a:p>
          <a:p>
            <a:pPr marL="0" indent="0" algn="just">
              <a:buNone/>
            </a:pPr>
            <a:r>
              <a:rPr lang="es-PE" dirty="0"/>
              <a:t>Hacer el </a:t>
            </a:r>
            <a:r>
              <a:rPr lang="es-PE" dirty="0" err="1"/>
              <a:t>Refactor</a:t>
            </a:r>
            <a:r>
              <a:rPr lang="es-PE" dirty="0"/>
              <a:t> correspondiente aplicando dicho principio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4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Principio de Sustitución de </a:t>
            </a:r>
            <a:r>
              <a:rPr lang="es-MX" b="1" dirty="0" err="1" smtClean="0"/>
              <a:t>Liskov</a:t>
            </a:r>
            <a:r>
              <a:rPr lang="es-MX" b="1" dirty="0" smtClean="0"/>
              <a:t> (LSP)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err="1" smtClean="0"/>
              <a:t>Liskov</a:t>
            </a:r>
            <a:r>
              <a:rPr lang="es-MX" b="1" dirty="0" smtClean="0"/>
              <a:t> </a:t>
            </a:r>
            <a:r>
              <a:rPr lang="es-MX" b="1" dirty="0" err="1" smtClean="0"/>
              <a:t>Substitution</a:t>
            </a:r>
            <a:r>
              <a:rPr lang="es-MX" b="1" dirty="0" smtClean="0"/>
              <a:t> </a:t>
            </a:r>
            <a:r>
              <a:rPr lang="es-MX" b="1" dirty="0" err="1" smtClean="0"/>
              <a:t>Principle</a:t>
            </a:r>
            <a:r>
              <a:rPr lang="es-MX" b="1" dirty="0" smtClean="0"/>
              <a:t> (LSP) - Principio de Sustitución de </a:t>
            </a:r>
            <a:r>
              <a:rPr lang="es-MX" b="1" dirty="0" err="1" smtClean="0"/>
              <a:t>Liskov</a:t>
            </a:r>
            <a:r>
              <a:rPr lang="es-MX" dirty="0" smtClean="0"/>
              <a:t>:</a:t>
            </a:r>
          </a:p>
          <a:p>
            <a:pPr algn="just" fontAlgn="base"/>
            <a:r>
              <a:rPr lang="es-MX" dirty="0"/>
              <a:t>El principio de</a:t>
            </a:r>
            <a:r>
              <a:rPr lang="es-MX" b="1" dirty="0"/>
              <a:t> sustitución de </a:t>
            </a:r>
            <a:r>
              <a:rPr lang="es-MX" b="1" dirty="0" err="1"/>
              <a:t>Liskov</a:t>
            </a:r>
            <a:r>
              <a:rPr lang="es-MX" dirty="0"/>
              <a:t> se define así:</a:t>
            </a:r>
          </a:p>
          <a:p>
            <a:pPr algn="just" fontAlgn="base"/>
            <a:r>
              <a:rPr lang="es-MX" dirty="0"/>
              <a:t>Si S es </a:t>
            </a:r>
            <a:r>
              <a:rPr lang="es-MX" dirty="0">
                <a:solidFill>
                  <a:srgbClr val="FF0000"/>
                </a:solidFill>
              </a:rPr>
              <a:t>un subtipo </a:t>
            </a:r>
            <a:r>
              <a:rPr lang="es-MX" dirty="0"/>
              <a:t>de T, las apariciones de tipo </a:t>
            </a:r>
            <a:r>
              <a:rPr lang="es-MX" dirty="0">
                <a:solidFill>
                  <a:srgbClr val="FF0000"/>
                </a:solidFill>
              </a:rPr>
              <a:t>T</a:t>
            </a:r>
            <a:r>
              <a:rPr lang="es-MX" dirty="0"/>
              <a:t> en un programa pueden ser reemplazadas por otra de tipo S sin que el funcionamiento del programa se vea alterado.</a:t>
            </a:r>
          </a:p>
          <a:p>
            <a:pPr algn="just" fontAlgn="base"/>
            <a:r>
              <a:rPr lang="es-MX" dirty="0"/>
              <a:t>En palabras sencillas esto quiere decir que </a:t>
            </a:r>
            <a:r>
              <a:rPr lang="es-MX" i="1" dirty="0">
                <a:solidFill>
                  <a:srgbClr val="FF0000"/>
                </a:solidFill>
              </a:rPr>
              <a:t>sólo debemos heredar de una clase para añadir funcionalidades nunca para modificar lo existente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Los objetos de una clase </a:t>
            </a:r>
            <a:r>
              <a:rPr lang="es-MX" dirty="0" smtClean="0">
                <a:solidFill>
                  <a:srgbClr val="FF0000"/>
                </a:solidFill>
              </a:rPr>
              <a:t>derivada</a:t>
            </a:r>
            <a:r>
              <a:rPr lang="es-MX" dirty="0" smtClean="0"/>
              <a:t> deben poder reemplazar a los objetos de la clase </a:t>
            </a:r>
            <a:r>
              <a:rPr lang="es-MX" dirty="0" smtClean="0">
                <a:solidFill>
                  <a:srgbClr val="FF0000"/>
                </a:solidFill>
              </a:rPr>
              <a:t>base</a:t>
            </a:r>
            <a:r>
              <a:rPr lang="es-MX" dirty="0" smtClean="0"/>
              <a:t> sin alterar el correcto funcionamiento del programa.</a:t>
            </a:r>
          </a:p>
          <a:p>
            <a:pPr algn="just"/>
            <a:r>
              <a:rPr lang="es-MX" dirty="0" smtClean="0"/>
              <a:t>Esto implica que las </a:t>
            </a:r>
            <a:r>
              <a:rPr lang="es-MX" dirty="0" smtClean="0">
                <a:solidFill>
                  <a:srgbClr val="FF0000"/>
                </a:solidFill>
              </a:rPr>
              <a:t>subclases</a:t>
            </a:r>
            <a:r>
              <a:rPr lang="es-MX" dirty="0" smtClean="0"/>
              <a:t> deben cumplir con el contrato establecido por la </a:t>
            </a:r>
            <a:r>
              <a:rPr lang="es-MX" dirty="0" smtClean="0">
                <a:solidFill>
                  <a:srgbClr val="FF0000"/>
                </a:solidFill>
              </a:rPr>
              <a:t>superclase</a:t>
            </a:r>
            <a:r>
              <a:rPr lang="es-MX" dirty="0" smtClean="0"/>
              <a:t>, y no deben modificar su comportamiento de manera inesperada.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0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38200" y="284419"/>
            <a:ext cx="999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/>
              <a:t>Principio de Sustitución de </a:t>
            </a:r>
            <a:r>
              <a:rPr lang="es-MX" sz="1600" b="1" dirty="0" err="1" smtClean="0"/>
              <a:t>Liskov</a:t>
            </a:r>
            <a:r>
              <a:rPr lang="es-MX" sz="1600" b="1" dirty="0" smtClean="0"/>
              <a:t> (LSP)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dirty="0" smtClean="0"/>
              <a:t>Definición</a:t>
            </a:r>
            <a:r>
              <a:rPr lang="es-MX" sz="16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Las subclases deben ser sustituibles por sus clases 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Arial" panose="020B0604020202020204" pitchFamily="34" charset="0"/>
              </a:rPr>
              <a:t>Se tiene </a:t>
            </a:r>
            <a:r>
              <a:rPr lang="en-US" altLang="en-US" sz="1600" dirty="0">
                <a:latin typeface="Arial" panose="020B0604020202020204" pitchFamily="34" charset="0"/>
              </a:rPr>
              <a:t>una </a:t>
            </a:r>
            <a:r>
              <a:rPr lang="en-US" altLang="en-US" sz="1600" b="1" dirty="0">
                <a:latin typeface="Arial" panose="020B0604020202020204" pitchFamily="34" charset="0"/>
              </a:rPr>
              <a:t>clase base </a:t>
            </a:r>
            <a:r>
              <a:rPr lang="en-US" altLang="en-US" sz="1600" b="1" dirty="0">
                <a:latin typeface="Arial Unicode MS"/>
              </a:rPr>
              <a:t>Vehicle</a:t>
            </a:r>
            <a:r>
              <a:rPr lang="en-US" altLang="en-US" sz="1600" b="1" dirty="0"/>
              <a:t> </a:t>
            </a:r>
            <a:r>
              <a:rPr lang="en-US" altLang="en-US" sz="1600" dirty="0"/>
              <a:t>con un </a:t>
            </a:r>
            <a:r>
              <a:rPr lang="en-US" altLang="en-US" sz="1600" dirty="0" err="1"/>
              <a:t>método</a:t>
            </a:r>
            <a:r>
              <a:rPr lang="en-US" altLang="en-US" sz="1600" dirty="0"/>
              <a:t> </a:t>
            </a:r>
            <a:r>
              <a:rPr lang="en-US" altLang="en-US" sz="1600" dirty="0" err="1">
                <a:latin typeface="Arial Unicode MS"/>
              </a:rPr>
              <a:t>StartEngine</a:t>
            </a:r>
            <a:r>
              <a:rPr lang="en-US" altLang="en-US" sz="1600" dirty="0"/>
              <a:t>. </a:t>
            </a:r>
            <a:r>
              <a:rPr lang="en-US" altLang="en-US" sz="1600" dirty="0" err="1"/>
              <a:t>Luego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creamos</a:t>
            </a:r>
            <a:r>
              <a:rPr lang="en-US" altLang="en-US" sz="1600" dirty="0"/>
              <a:t> dos </a:t>
            </a:r>
            <a:r>
              <a:rPr lang="en-US" altLang="en-US" sz="1600" dirty="0" err="1"/>
              <a:t>subclases</a:t>
            </a:r>
            <a:r>
              <a:rPr lang="en-US" altLang="en-US" sz="1600" dirty="0"/>
              <a:t>: </a:t>
            </a:r>
            <a:r>
              <a:rPr lang="en-US" altLang="en-US" sz="1600" b="1" dirty="0">
                <a:latin typeface="Arial Unicode MS"/>
              </a:rPr>
              <a:t>Car</a:t>
            </a:r>
            <a:r>
              <a:rPr lang="en-US" altLang="en-US" sz="1600" b="1" dirty="0"/>
              <a:t> y </a:t>
            </a:r>
            <a:r>
              <a:rPr lang="en-US" altLang="en-US" sz="1600" b="1" dirty="0">
                <a:latin typeface="Arial Unicode MS"/>
              </a:rPr>
              <a:t>Bicycle</a:t>
            </a:r>
            <a:r>
              <a:rPr lang="en-US" altLang="en-US" sz="1600" dirty="0"/>
              <a:t>. Un </a:t>
            </a:r>
            <a:r>
              <a:rPr lang="en-US" altLang="en-US" sz="1600" dirty="0">
                <a:latin typeface="Arial Unicode MS"/>
              </a:rPr>
              <a:t>Car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necesita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encender</a:t>
            </a:r>
            <a:r>
              <a:rPr lang="en-US" altLang="en-US" sz="1600" dirty="0"/>
              <a:t> un motor, </a:t>
            </a:r>
            <a:r>
              <a:rPr lang="en-US" altLang="en-US" sz="1600" dirty="0" err="1"/>
              <a:t>pero</a:t>
            </a:r>
            <a:r>
              <a:rPr lang="en-US" altLang="en-US" sz="1600" dirty="0"/>
              <a:t> una </a:t>
            </a:r>
            <a:r>
              <a:rPr lang="en-US" altLang="en-US" sz="1600" dirty="0">
                <a:latin typeface="Arial Unicode MS"/>
              </a:rPr>
              <a:t>Bicycle</a:t>
            </a:r>
            <a:r>
              <a:rPr lang="en-US" altLang="en-US" sz="1600" dirty="0"/>
              <a:t> no </a:t>
            </a:r>
            <a:r>
              <a:rPr lang="en-US" altLang="en-US" sz="1600" dirty="0" err="1"/>
              <a:t>debería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tener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esa</a:t>
            </a:r>
            <a:r>
              <a:rPr lang="en-US" altLang="en-US" sz="1600" dirty="0"/>
              <a:t> </a:t>
            </a:r>
            <a:r>
              <a:rPr lang="en-US" altLang="en-US" sz="1600" dirty="0" err="1" smtClean="0"/>
              <a:t>funcionalidad</a:t>
            </a:r>
            <a:r>
              <a:rPr lang="en-US" altLang="en-US" sz="1600" dirty="0" smtClean="0"/>
              <a:t>.</a:t>
            </a:r>
            <a:endParaRPr lang="es-MX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1795"/>
            <a:ext cx="4586462" cy="484890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202" y="1798543"/>
            <a:ext cx="4829849" cy="26483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b="58783"/>
          <a:stretch/>
        </p:blipFill>
        <p:spPr>
          <a:xfrm>
            <a:off x="6000202" y="4460115"/>
            <a:ext cx="4829849" cy="90701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t="48177"/>
          <a:stretch/>
        </p:blipFill>
        <p:spPr>
          <a:xfrm>
            <a:off x="6000202" y="5380382"/>
            <a:ext cx="4829849" cy="11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8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67470" cy="1325563"/>
          </a:xfrm>
        </p:spPr>
        <p:txBody>
          <a:bodyPr/>
          <a:lstStyle/>
          <a:p>
            <a:r>
              <a:rPr lang="es-PE" dirty="0" smtClean="0"/>
              <a:t>PRINCIPIOS SOLID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1" dirty="0"/>
              <a:t>SOLID</a:t>
            </a:r>
            <a:r>
              <a:rPr lang="es-MX" dirty="0"/>
              <a:t> es el acrónimo que acuñó </a:t>
            </a:r>
            <a:r>
              <a:rPr lang="es-MX" dirty="0">
                <a:hlinkClick r:id="rId2"/>
              </a:rPr>
              <a:t>Michael </a:t>
            </a:r>
            <a:r>
              <a:rPr lang="es-MX" dirty="0" err="1">
                <a:hlinkClick r:id="rId2"/>
              </a:rPr>
              <a:t>Feathers</a:t>
            </a:r>
            <a:r>
              <a:rPr lang="es-MX" dirty="0"/>
              <a:t>, basándose en los principios de la </a:t>
            </a:r>
            <a:r>
              <a:rPr lang="es-MX" dirty="0">
                <a:hlinkClick r:id="rId3"/>
              </a:rPr>
              <a:t>programación orientada a objetos</a:t>
            </a:r>
            <a:r>
              <a:rPr lang="es-MX" dirty="0"/>
              <a:t> que Robert C. Martin había recopilado en el año 2000 en su </a:t>
            </a:r>
            <a:r>
              <a:rPr lang="es-MX" dirty="0" err="1"/>
              <a:t>paper</a:t>
            </a:r>
            <a:r>
              <a:rPr lang="es-MX" dirty="0"/>
              <a:t> “</a:t>
            </a:r>
            <a:r>
              <a:rPr lang="es-MX" dirty="0" err="1">
                <a:hlinkClick r:id="rId4"/>
              </a:rPr>
              <a:t>Design</a:t>
            </a:r>
            <a:r>
              <a:rPr lang="es-MX" dirty="0">
                <a:hlinkClick r:id="rId4"/>
              </a:rPr>
              <a:t> </a:t>
            </a:r>
            <a:r>
              <a:rPr lang="es-MX" dirty="0" err="1">
                <a:hlinkClick r:id="rId4"/>
              </a:rPr>
              <a:t>Principles</a:t>
            </a:r>
            <a:r>
              <a:rPr lang="es-MX" dirty="0">
                <a:hlinkClick r:id="rId4"/>
              </a:rPr>
              <a:t> and </a:t>
            </a:r>
            <a:r>
              <a:rPr lang="es-MX" dirty="0" err="1">
                <a:hlinkClick r:id="rId4"/>
              </a:rPr>
              <a:t>Design</a:t>
            </a:r>
            <a:r>
              <a:rPr lang="es-MX" dirty="0">
                <a:hlinkClick r:id="rId4"/>
              </a:rPr>
              <a:t> </a:t>
            </a:r>
            <a:r>
              <a:rPr lang="es-MX" dirty="0" err="1">
                <a:hlinkClick r:id="rId4"/>
              </a:rPr>
              <a:t>Patterns</a:t>
            </a:r>
            <a:endParaRPr lang="es-MX" dirty="0" smtClean="0"/>
          </a:p>
          <a:p>
            <a:pPr algn="just"/>
            <a:r>
              <a:rPr lang="es-MX" dirty="0" smtClean="0"/>
              <a:t>Los principios </a:t>
            </a:r>
            <a:r>
              <a:rPr lang="es-MX" b="1" dirty="0" smtClean="0"/>
              <a:t>SOLID</a:t>
            </a:r>
            <a:r>
              <a:rPr lang="es-MX" dirty="0" smtClean="0"/>
              <a:t> son un conjunto de cinco principios de diseño que tienen como objetivo hacer que el software sea más comprensible, flexible y mantenible. Estos principios fueron introducidos por Robert C. Martin. El acrónimo SOLID representa cinco principios de diseño: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74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80" y="1022070"/>
            <a:ext cx="5858306" cy="23003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659" y="213687"/>
            <a:ext cx="3077597" cy="20765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291" y="2821156"/>
            <a:ext cx="3036231" cy="1331970"/>
          </a:xfrm>
          <a:prstGeom prst="rect">
            <a:avLst/>
          </a:prstGeom>
        </p:spPr>
      </p:pic>
      <p:cxnSp>
        <p:nvCxnSpPr>
          <p:cNvPr id="8" name="Conector angular 7"/>
          <p:cNvCxnSpPr/>
          <p:nvPr/>
        </p:nvCxnSpPr>
        <p:spPr>
          <a:xfrm flipV="1">
            <a:off x="6321286" y="1350957"/>
            <a:ext cx="1416611" cy="34755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endCxn id="6" idx="1"/>
          </p:cNvCxnSpPr>
          <p:nvPr/>
        </p:nvCxnSpPr>
        <p:spPr>
          <a:xfrm>
            <a:off x="6336886" y="2576990"/>
            <a:ext cx="1427405" cy="91015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50" y="3487141"/>
            <a:ext cx="4879966" cy="28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3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PE" b="1" dirty="0"/>
              <a:t>Ejercicio1 </a:t>
            </a:r>
            <a:endParaRPr lang="en-US" dirty="0"/>
          </a:p>
          <a:p>
            <a:pPr marL="0" indent="0" algn="just">
              <a:buNone/>
            </a:pPr>
            <a:r>
              <a:rPr lang="es-PE" b="1" dirty="0"/>
              <a:t>BEFORE</a:t>
            </a:r>
            <a:endParaRPr lang="en-US" dirty="0"/>
          </a:p>
          <a:p>
            <a:pPr algn="just"/>
            <a:r>
              <a:rPr lang="es-PE" dirty="0"/>
              <a:t>Tenemos un programa donde vamos a listar deportistas con su equipo y su categoría, para ello vamos a tener una </a:t>
            </a:r>
            <a:r>
              <a:rPr lang="es-PE" dirty="0" smtClean="0"/>
              <a:t>clase abstracta </a:t>
            </a:r>
            <a:r>
              <a:rPr lang="es-PE" b="1" dirty="0"/>
              <a:t>Player</a:t>
            </a:r>
            <a:r>
              <a:rPr lang="es-PE" dirty="0"/>
              <a:t> que tiene los siguientes atributos: </a:t>
            </a:r>
            <a:r>
              <a:rPr lang="es-PE" b="1" dirty="0" err="1"/>
              <a:t>FirstName</a:t>
            </a:r>
            <a:r>
              <a:rPr lang="es-PE" dirty="0"/>
              <a:t>, </a:t>
            </a:r>
            <a:r>
              <a:rPr lang="es-PE" b="1" dirty="0" err="1"/>
              <a:t>LastName</a:t>
            </a:r>
            <a:r>
              <a:rPr lang="es-PE" dirty="0"/>
              <a:t>, </a:t>
            </a:r>
            <a:r>
              <a:rPr lang="es-PE" b="1" dirty="0" err="1"/>
              <a:t>team</a:t>
            </a:r>
            <a:r>
              <a:rPr lang="es-PE" dirty="0"/>
              <a:t>, </a:t>
            </a:r>
            <a:r>
              <a:rPr lang="es-PE" b="1" dirty="0"/>
              <a:t>categoría</a:t>
            </a:r>
            <a:r>
              <a:rPr lang="es-PE" dirty="0"/>
              <a:t> </a:t>
            </a:r>
            <a:r>
              <a:rPr lang="es-PE" dirty="0" smtClean="0"/>
              <a:t>también tendremos </a:t>
            </a:r>
            <a:r>
              <a:rPr lang="es-PE" dirty="0"/>
              <a:t>un método que nos </a:t>
            </a:r>
            <a:r>
              <a:rPr lang="es-PE" b="1" dirty="0"/>
              <a:t>obtenga el equipo</a:t>
            </a:r>
            <a:r>
              <a:rPr lang="es-PE" dirty="0"/>
              <a:t> y un método que </a:t>
            </a:r>
            <a:r>
              <a:rPr lang="es-PE" b="1" dirty="0"/>
              <a:t>nos asigne el </a:t>
            </a:r>
            <a:r>
              <a:rPr lang="es-PE" b="1" dirty="0" smtClean="0"/>
              <a:t>equipo(el método de asignar el equipo será de tipo virtual, es decir se podrá </a:t>
            </a:r>
            <a:r>
              <a:rPr lang="es-PE" b="1" dirty="0" err="1" smtClean="0"/>
              <a:t>sobreescribir</a:t>
            </a:r>
            <a:r>
              <a:rPr lang="es-PE" b="1" dirty="0" smtClean="0"/>
              <a:t>)</a:t>
            </a:r>
            <a:r>
              <a:rPr lang="es-PE" dirty="0" smtClean="0"/>
              <a:t>, un </a:t>
            </a:r>
            <a:r>
              <a:rPr lang="es-PE" dirty="0"/>
              <a:t>método para </a:t>
            </a:r>
            <a:r>
              <a:rPr lang="es-PE" b="1" dirty="0"/>
              <a:t>cambiar la </a:t>
            </a:r>
            <a:r>
              <a:rPr lang="es-PE" b="1" dirty="0" smtClean="0"/>
              <a:t>categoría(</a:t>
            </a:r>
            <a:r>
              <a:rPr lang="es-PE" dirty="0"/>
              <a:t>tiene a su vez también un </a:t>
            </a:r>
            <a:r>
              <a:rPr lang="es-PE" b="1" dirty="0" err="1"/>
              <a:t>enum</a:t>
            </a:r>
            <a:r>
              <a:rPr lang="es-PE" dirty="0"/>
              <a:t> con las </a:t>
            </a:r>
            <a:r>
              <a:rPr lang="es-PE" b="1" dirty="0"/>
              <a:t>categorías (amateur, </a:t>
            </a:r>
            <a:r>
              <a:rPr lang="es-PE" b="1" dirty="0" smtClean="0"/>
              <a:t>Profesional)</a:t>
            </a:r>
            <a:r>
              <a:rPr lang="es-PE" dirty="0" smtClean="0"/>
              <a:t>, y un </a:t>
            </a:r>
            <a:r>
              <a:rPr lang="es-PE" dirty="0" smtClean="0"/>
              <a:t>método abstracto </a:t>
            </a:r>
            <a:r>
              <a:rPr lang="es-PE" dirty="0" smtClean="0"/>
              <a:t>para obtener el valor comercial del jugador </a:t>
            </a:r>
            <a:r>
              <a:rPr lang="en-US" b="1" dirty="0" err="1" smtClean="0"/>
              <a:t>GetMarketValue</a:t>
            </a:r>
            <a:r>
              <a:rPr lang="en-US" b="1" dirty="0" smtClean="0"/>
              <a:t>().</a:t>
            </a:r>
          </a:p>
          <a:p>
            <a:pPr algn="just"/>
            <a:r>
              <a:rPr lang="es-PE" dirty="0" smtClean="0"/>
              <a:t>Luego </a:t>
            </a:r>
            <a:r>
              <a:rPr lang="es-PE" dirty="0"/>
              <a:t>tendremos una clase hija </a:t>
            </a:r>
            <a:r>
              <a:rPr lang="es-PE" b="1" dirty="0" err="1"/>
              <a:t>FootbalPlayer</a:t>
            </a:r>
            <a:r>
              <a:rPr lang="es-PE" dirty="0"/>
              <a:t> que herede de </a:t>
            </a:r>
            <a:r>
              <a:rPr lang="es-PE" b="1" dirty="0"/>
              <a:t>Player</a:t>
            </a:r>
            <a:r>
              <a:rPr lang="es-PE" dirty="0"/>
              <a:t> </a:t>
            </a:r>
            <a:r>
              <a:rPr lang="es-PE" dirty="0" smtClean="0"/>
              <a:t>e implemente el método </a:t>
            </a:r>
            <a:r>
              <a:rPr lang="es-PE" b="1" dirty="0" err="1"/>
              <a:t>GetMarketValue</a:t>
            </a:r>
            <a:r>
              <a:rPr lang="es-PE" dirty="0"/>
              <a:t> donde obtenemos el valor comercial de un deportista según su </a:t>
            </a:r>
            <a:r>
              <a:rPr lang="es-PE" dirty="0" smtClean="0"/>
              <a:t>categoría.</a:t>
            </a:r>
          </a:p>
          <a:p>
            <a:pPr algn="just"/>
            <a:r>
              <a:rPr lang="es-PE" dirty="0" smtClean="0"/>
              <a:t>Luego </a:t>
            </a:r>
            <a:r>
              <a:rPr lang="es-PE" dirty="0"/>
              <a:t>tendremos una clase </a:t>
            </a:r>
            <a:r>
              <a:rPr lang="es-PE" b="1" dirty="0" err="1"/>
              <a:t>TennispLayer</a:t>
            </a:r>
            <a:r>
              <a:rPr lang="es-PE" dirty="0"/>
              <a:t> también que heredara de </a:t>
            </a:r>
            <a:r>
              <a:rPr lang="es-PE" b="1" dirty="0" smtClean="0"/>
              <a:t>Player</a:t>
            </a:r>
            <a:r>
              <a:rPr lang="es-PE" dirty="0" smtClean="0"/>
              <a:t> y de igual forma implementara </a:t>
            </a:r>
            <a:r>
              <a:rPr lang="es-PE" b="1" dirty="0" err="1" smtClean="0"/>
              <a:t>GetMarketValue</a:t>
            </a:r>
            <a:r>
              <a:rPr lang="es-PE" b="1" dirty="0" smtClean="0"/>
              <a:t>(), </a:t>
            </a:r>
            <a:r>
              <a:rPr lang="es-PE" dirty="0" smtClean="0"/>
              <a:t>pero no podrá implementar </a:t>
            </a:r>
            <a:r>
              <a:rPr lang="es-PE" b="1" dirty="0" err="1" smtClean="0"/>
              <a:t>AssignTeam</a:t>
            </a:r>
            <a:r>
              <a:rPr lang="es-PE" b="1" dirty="0" smtClean="0"/>
              <a:t>()</a:t>
            </a:r>
            <a:endParaRPr lang="en-US" b="1" dirty="0"/>
          </a:p>
          <a:p>
            <a:pPr algn="just"/>
            <a:r>
              <a:rPr lang="es-PE" dirty="0" smtClean="0"/>
              <a:t>Al </a:t>
            </a:r>
            <a:r>
              <a:rPr lang="es-PE" dirty="0" smtClean="0"/>
              <a:t>ejecutar nuestra aplicación vemos </a:t>
            </a:r>
            <a:r>
              <a:rPr lang="es-PE" dirty="0"/>
              <a:t>que al cambiar de </a:t>
            </a:r>
            <a:r>
              <a:rPr lang="es-PE" b="1" dirty="0" err="1"/>
              <a:t>footbalPlayer</a:t>
            </a:r>
            <a:r>
              <a:rPr lang="es-PE" dirty="0"/>
              <a:t> a </a:t>
            </a:r>
            <a:r>
              <a:rPr lang="es-PE" b="1" dirty="0" err="1"/>
              <a:t>tennisPlayer</a:t>
            </a:r>
            <a:r>
              <a:rPr lang="es-PE" dirty="0"/>
              <a:t> se rompe con dicho principio ya que no se cumple con los métodos mínimos necesarios de la clase base.</a:t>
            </a:r>
            <a:endParaRPr lang="en-US" dirty="0"/>
          </a:p>
          <a:p>
            <a:pPr marL="0" indent="0" algn="just">
              <a:buNone/>
            </a:pPr>
            <a:r>
              <a:rPr lang="es-PE" b="1" dirty="0"/>
              <a:t>AFTER</a:t>
            </a:r>
            <a:endParaRPr lang="en-US" dirty="0"/>
          </a:p>
          <a:p>
            <a:pPr algn="just"/>
            <a:r>
              <a:rPr lang="es-PE" dirty="0"/>
              <a:t>Lo primero que se tendría que realizar es determina todo lo que es común en ambas clases para tenerlo presente en la clase base, como vemos la propiedad </a:t>
            </a:r>
            <a:r>
              <a:rPr lang="es-PE" b="1" dirty="0" err="1"/>
              <a:t>Team</a:t>
            </a:r>
            <a:r>
              <a:rPr lang="es-PE" dirty="0"/>
              <a:t>, los métodos de </a:t>
            </a:r>
            <a:r>
              <a:rPr lang="es-PE" b="1" dirty="0"/>
              <a:t>obtener </a:t>
            </a:r>
            <a:r>
              <a:rPr lang="es-PE" b="1" dirty="0" err="1"/>
              <a:t>Team</a:t>
            </a:r>
            <a:r>
              <a:rPr lang="es-PE" b="1" dirty="0"/>
              <a:t> y </a:t>
            </a:r>
            <a:r>
              <a:rPr lang="es-PE" b="1" dirty="0" err="1"/>
              <a:t>asignarTeam</a:t>
            </a:r>
            <a:r>
              <a:rPr lang="es-PE" dirty="0"/>
              <a:t> son solo propias de la clase </a:t>
            </a:r>
            <a:r>
              <a:rPr lang="es-PE" b="1" dirty="0" err="1"/>
              <a:t>footbalPlayer</a:t>
            </a:r>
            <a:r>
              <a:rPr lang="es-PE" b="1" dirty="0"/>
              <a:t>, </a:t>
            </a:r>
            <a:r>
              <a:rPr lang="es-PE" dirty="0"/>
              <a:t>por lo que vemos que las demás propiedades y métodos se asignaran a una </a:t>
            </a:r>
            <a:r>
              <a:rPr lang="es-PE" b="1" dirty="0"/>
              <a:t>interface</a:t>
            </a:r>
            <a:r>
              <a:rPr lang="es-PE" dirty="0"/>
              <a:t> para así poder heredarla, lo mismo se hará con todo lo relacionado a </a:t>
            </a:r>
            <a:r>
              <a:rPr lang="es-PE" b="1" dirty="0" err="1"/>
              <a:t>Team</a:t>
            </a:r>
            <a:r>
              <a:rPr lang="es-PE" dirty="0"/>
              <a:t>, se asignara a una interface y así poder heredarla</a:t>
            </a:r>
            <a:r>
              <a:rPr lang="es-P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7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42122"/>
            <a:ext cx="10515600" cy="5434841"/>
          </a:xfrm>
        </p:spPr>
        <p:txBody>
          <a:bodyPr/>
          <a:lstStyle/>
          <a:p>
            <a:pPr marL="0" indent="0" algn="just">
              <a:buNone/>
            </a:pPr>
            <a:r>
              <a:rPr lang="es-PE" b="1" dirty="0"/>
              <a:t>Ejercicio 2</a:t>
            </a:r>
            <a:endParaRPr lang="en-US" dirty="0"/>
          </a:p>
          <a:p>
            <a:pPr marL="0" indent="0" algn="just">
              <a:buNone/>
            </a:pPr>
            <a:r>
              <a:rPr lang="es-PE" b="1" dirty="0"/>
              <a:t>BEFORE</a:t>
            </a:r>
            <a:endParaRPr lang="en-US" dirty="0"/>
          </a:p>
          <a:p>
            <a:pPr algn="just"/>
            <a:r>
              <a:rPr lang="es-PE" dirty="0"/>
              <a:t>En este ejercicio tenemos una </a:t>
            </a:r>
            <a:r>
              <a:rPr lang="es-PE" dirty="0" smtClean="0"/>
              <a:t>clase base </a:t>
            </a:r>
            <a:r>
              <a:rPr lang="es-PE" b="1" dirty="0" smtClean="0"/>
              <a:t>Animal</a:t>
            </a:r>
            <a:r>
              <a:rPr lang="es-PE" dirty="0" smtClean="0"/>
              <a:t> que tendrá una propiedad </a:t>
            </a:r>
            <a:r>
              <a:rPr lang="es-PE" b="1" dirty="0" err="1" smtClean="0"/>
              <a:t>Noise</a:t>
            </a:r>
            <a:r>
              <a:rPr lang="es-PE" dirty="0" smtClean="0"/>
              <a:t> </a:t>
            </a:r>
            <a:r>
              <a:rPr lang="es-PE" dirty="0"/>
              <a:t>y </a:t>
            </a:r>
            <a:r>
              <a:rPr lang="es-PE" dirty="0" smtClean="0"/>
              <a:t>dos métodos que se podrán sobrescribir </a:t>
            </a:r>
            <a:r>
              <a:rPr lang="es-PE" b="1" dirty="0" err="1" smtClean="0"/>
              <a:t>makeNoise</a:t>
            </a:r>
            <a:r>
              <a:rPr lang="es-PE" dirty="0" smtClean="0"/>
              <a:t> </a:t>
            </a:r>
            <a:r>
              <a:rPr lang="es-PE" dirty="0"/>
              <a:t>y </a:t>
            </a:r>
            <a:r>
              <a:rPr lang="es-PE" b="1" dirty="0" err="1" smtClean="0"/>
              <a:t>fly</a:t>
            </a:r>
            <a:r>
              <a:rPr lang="es-PE" b="1" dirty="0"/>
              <a:t>, </a:t>
            </a:r>
            <a:r>
              <a:rPr lang="es-PE" dirty="0"/>
              <a:t>a su vez tenemos una clase hija </a:t>
            </a:r>
            <a:r>
              <a:rPr lang="es-PE" b="1" dirty="0" err="1" smtClean="0"/>
              <a:t>Dog</a:t>
            </a:r>
            <a:r>
              <a:rPr lang="es-PE" dirty="0" smtClean="0"/>
              <a:t> (la cual obviamente no podrá cumplir con el método de</a:t>
            </a:r>
            <a:r>
              <a:rPr lang="es-PE" b="1" dirty="0" smtClean="0"/>
              <a:t> </a:t>
            </a:r>
            <a:r>
              <a:rPr lang="es-PE" b="1" dirty="0" err="1" smtClean="0"/>
              <a:t>fly</a:t>
            </a:r>
            <a:r>
              <a:rPr lang="es-PE" b="1" dirty="0" smtClean="0"/>
              <a:t> </a:t>
            </a:r>
            <a:r>
              <a:rPr lang="es-PE" dirty="0" smtClean="0"/>
              <a:t>ya que un perro no puede volar) </a:t>
            </a:r>
            <a:r>
              <a:rPr lang="es-PE" dirty="0"/>
              <a:t>y una clase hija </a:t>
            </a:r>
            <a:r>
              <a:rPr lang="es-PE" b="1" dirty="0" err="1" smtClean="0"/>
              <a:t>Bird</a:t>
            </a:r>
            <a:r>
              <a:rPr lang="es-PE" dirty="0" smtClean="0"/>
              <a:t> (que si podrá cumplir con todo).</a:t>
            </a:r>
            <a:endParaRPr lang="es-PE" b="1" dirty="0" smtClean="0"/>
          </a:p>
          <a:p>
            <a:pPr marL="0" indent="0" algn="just">
              <a:buNone/>
            </a:pPr>
            <a:r>
              <a:rPr lang="es-PE" b="1" dirty="0" smtClean="0"/>
              <a:t>AFTER</a:t>
            </a:r>
            <a:endParaRPr lang="en-US" dirty="0"/>
          </a:p>
          <a:p>
            <a:pPr algn="just"/>
            <a:r>
              <a:rPr lang="es-PE" dirty="0"/>
              <a:t>Diferenciar todo aquello que sea común a ambas clases y llevarlo a una interfaz, posteriormente implementar los métodos específicos a cada clase si es que hubiese</a:t>
            </a:r>
            <a:r>
              <a:rPr lang="es-P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18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Principio de Segregación de Interfaces (ISP)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Interface </a:t>
            </a:r>
            <a:r>
              <a:rPr lang="es-MX" b="1" dirty="0" err="1" smtClean="0"/>
              <a:t>Segregation</a:t>
            </a:r>
            <a:r>
              <a:rPr lang="es-MX" b="1" dirty="0" smtClean="0"/>
              <a:t> </a:t>
            </a:r>
            <a:r>
              <a:rPr lang="es-MX" b="1" dirty="0" err="1" smtClean="0"/>
              <a:t>Principle</a:t>
            </a:r>
            <a:r>
              <a:rPr lang="es-MX" b="1" dirty="0" smtClean="0"/>
              <a:t> (ISP) - Principio de Segregación de Interfaces</a:t>
            </a:r>
            <a:r>
              <a:rPr lang="es-MX" dirty="0" smtClean="0"/>
              <a:t>:</a:t>
            </a:r>
          </a:p>
          <a:p>
            <a:pPr algn="just" fontAlgn="base"/>
            <a:r>
              <a:rPr lang="es-MX" dirty="0"/>
              <a:t>En cuanto al principio de Segregación de interfaces este propone que no debemos dar más información de la necesaria a los módulos para funcionar.</a:t>
            </a:r>
          </a:p>
          <a:p>
            <a:pPr algn="just" fontAlgn="base"/>
            <a:r>
              <a:rPr lang="es-MX" dirty="0"/>
              <a:t>Esto lo podemos lograr mediante separar las interfaces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Los clientes no deberían estar obligados a depender de interfaces que no utilizan.</a:t>
            </a:r>
          </a:p>
          <a:p>
            <a:pPr algn="just"/>
            <a:r>
              <a:rPr lang="es-MX" dirty="0" smtClean="0">
                <a:solidFill>
                  <a:srgbClr val="FF0000"/>
                </a:solidFill>
              </a:rPr>
              <a:t>Esto significa que es mejor tener muchas interfaces específicas y pequeñas en lugar de una única interfaz grande y genérica</a:t>
            </a:r>
            <a:r>
              <a:rPr lang="es-MX" dirty="0" smtClean="0"/>
              <a:t>. Esto evita que las clases que implementan interfaces grandes se vean obligadas a implementar métodos que no necesitan.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4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1941" y="466269"/>
            <a:ext cx="10515600" cy="12962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smtClean="0"/>
              <a:t>Principio de Segregación de Interfaces (ISP)</a:t>
            </a:r>
          </a:p>
          <a:p>
            <a:r>
              <a:rPr lang="es-MX" b="1" dirty="0" smtClean="0"/>
              <a:t>Definición</a:t>
            </a:r>
            <a:r>
              <a:rPr lang="es-MX" dirty="0" smtClean="0"/>
              <a:t>:</a:t>
            </a:r>
          </a:p>
          <a:p>
            <a:pPr lvl="1"/>
            <a:r>
              <a:rPr lang="es-MX" sz="2000" dirty="0" smtClean="0"/>
              <a:t>Los clientes no deberían estar obligados a depender de interfaces que no utilizan.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54" y="2041962"/>
            <a:ext cx="3521763" cy="2088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1941" y="4419963"/>
            <a:ext cx="3601276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ITrabajador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obliga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Robot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no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necesita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Dormir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195" y="2041962"/>
            <a:ext cx="3962953" cy="4296375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4611759" y="2933861"/>
            <a:ext cx="887894" cy="326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939690" y="2464635"/>
            <a:ext cx="1692965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pequeñas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específicas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Humano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Robot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solo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los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necesitan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40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PE" b="1" dirty="0"/>
              <a:t>Ejercicio1</a:t>
            </a:r>
            <a:endParaRPr lang="en-US" dirty="0"/>
          </a:p>
          <a:p>
            <a:pPr marL="0" indent="0" algn="just">
              <a:buNone/>
            </a:pPr>
            <a:r>
              <a:rPr lang="es-PE" b="1" dirty="0"/>
              <a:t>BEFORE</a:t>
            </a:r>
            <a:endParaRPr lang="en-US" dirty="0"/>
          </a:p>
          <a:p>
            <a:pPr algn="just"/>
            <a:r>
              <a:rPr lang="es-PE" dirty="0"/>
              <a:t>Vamos a realizar un proyecto en el que desarrollaremos los métodos necesarios para implementar la funcionalidad de una impresora, como </a:t>
            </a:r>
            <a:r>
              <a:rPr lang="es-PE" b="1" dirty="0"/>
              <a:t>Fax, </a:t>
            </a:r>
            <a:r>
              <a:rPr lang="es-PE" b="1" dirty="0" err="1"/>
              <a:t>Print</a:t>
            </a:r>
            <a:r>
              <a:rPr lang="es-PE" b="1" dirty="0"/>
              <a:t>, </a:t>
            </a:r>
            <a:r>
              <a:rPr lang="es-PE" b="1" dirty="0" err="1"/>
              <a:t>Scan</a:t>
            </a:r>
            <a:r>
              <a:rPr lang="es-PE" b="1" dirty="0"/>
              <a:t>, </a:t>
            </a:r>
            <a:r>
              <a:rPr lang="es-PE" dirty="0"/>
              <a:t>a su vez implementaremos la interfaz </a:t>
            </a:r>
            <a:r>
              <a:rPr lang="es-PE" b="1" dirty="0" err="1"/>
              <a:t>IPrinterTask</a:t>
            </a:r>
            <a:r>
              <a:rPr lang="es-PE" b="1" dirty="0"/>
              <a:t> </a:t>
            </a:r>
            <a:r>
              <a:rPr lang="es-PE" dirty="0"/>
              <a:t>que definirá todos los métodos que los diferentes tipos de impresora </a:t>
            </a:r>
            <a:r>
              <a:rPr lang="es-PE" dirty="0" smtClean="0"/>
              <a:t>implementaran. </a:t>
            </a:r>
          </a:p>
          <a:p>
            <a:pPr algn="just"/>
            <a:r>
              <a:rPr lang="es-PE" dirty="0" smtClean="0"/>
              <a:t>Los </a:t>
            </a:r>
            <a:r>
              <a:rPr lang="es-PE" dirty="0"/>
              <a:t>diferentes tipos de impresora que realicen dichas funcionalidades dependiendo de su gama, </a:t>
            </a:r>
            <a:r>
              <a:rPr lang="es-PE" dirty="0" err="1"/>
              <a:t>seran</a:t>
            </a:r>
            <a:r>
              <a:rPr lang="es-PE" dirty="0"/>
              <a:t>: </a:t>
            </a:r>
            <a:r>
              <a:rPr lang="es-PE" b="1" dirty="0" err="1" smtClean="0"/>
              <a:t>HPPrinter</a:t>
            </a:r>
            <a:r>
              <a:rPr lang="es-PE" b="1" dirty="0" smtClean="0"/>
              <a:t> </a:t>
            </a:r>
            <a:r>
              <a:rPr lang="es-PE" b="1" dirty="0"/>
              <a:t>(realiza las 3 funcionalidades) </a:t>
            </a:r>
            <a:r>
              <a:rPr lang="es-PE" dirty="0"/>
              <a:t>y la impresora:</a:t>
            </a:r>
            <a:r>
              <a:rPr lang="es-PE" b="1" dirty="0"/>
              <a:t> </a:t>
            </a:r>
            <a:r>
              <a:rPr lang="es-PE" b="1" dirty="0" err="1"/>
              <a:t>E</a:t>
            </a:r>
            <a:r>
              <a:rPr lang="es-PE" b="1" dirty="0" err="1" smtClean="0"/>
              <a:t>psonPrinter</a:t>
            </a:r>
            <a:r>
              <a:rPr lang="es-PE" b="1" dirty="0" smtClean="0"/>
              <a:t> </a:t>
            </a:r>
            <a:r>
              <a:rPr lang="es-PE" b="1" dirty="0"/>
              <a:t>(esta impresora solo imprimirá y </a:t>
            </a:r>
            <a:r>
              <a:rPr lang="es-PE" b="1" dirty="0" err="1" smtClean="0"/>
              <a:t>scanear</a:t>
            </a:r>
            <a:r>
              <a:rPr lang="es-PE" b="1" dirty="0" smtClean="0"/>
              <a:t>)</a:t>
            </a:r>
            <a:endParaRPr lang="en-US" dirty="0"/>
          </a:p>
          <a:p>
            <a:pPr algn="just"/>
            <a:r>
              <a:rPr lang="es-PE" dirty="0"/>
              <a:t>Como vemos tenemos un problema al heredar la interfaz </a:t>
            </a:r>
            <a:r>
              <a:rPr lang="es-PE" b="1" dirty="0" err="1"/>
              <a:t>IPrinterTask</a:t>
            </a:r>
            <a:r>
              <a:rPr lang="es-PE" dirty="0"/>
              <a:t> ya que me trae todos los métodos de las impresoras, para lo que al implementar mi clase </a:t>
            </a:r>
            <a:r>
              <a:rPr lang="es-PE" b="1" dirty="0" err="1"/>
              <a:t>SimplePrinter</a:t>
            </a:r>
            <a:r>
              <a:rPr lang="es-PE" dirty="0"/>
              <a:t> no es correcto ya que solo necesitar de dos métodos no de los 3.</a:t>
            </a:r>
            <a:endParaRPr lang="en-US" dirty="0"/>
          </a:p>
          <a:p>
            <a:pPr marL="0" indent="0" algn="just">
              <a:buNone/>
            </a:pPr>
            <a:r>
              <a:rPr lang="es-PE" b="1" dirty="0"/>
              <a:t>AFTER</a:t>
            </a:r>
            <a:endParaRPr lang="en-US" dirty="0"/>
          </a:p>
          <a:p>
            <a:pPr algn="just"/>
            <a:r>
              <a:rPr lang="es-PE" dirty="0"/>
              <a:t>Lo que realizaremos primeramente será crear una interfaz por cada método para que así se pueda heredar a la clase que lo necesite independientemente cada método.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60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89113"/>
            <a:ext cx="10515600" cy="548785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PE" b="1" dirty="0"/>
              <a:t>Ejercicio2</a:t>
            </a:r>
            <a:endParaRPr lang="en-US" dirty="0"/>
          </a:p>
          <a:p>
            <a:pPr marL="0" indent="0" algn="just">
              <a:buNone/>
            </a:pPr>
            <a:r>
              <a:rPr lang="es-PE" b="1" dirty="0"/>
              <a:t>BEFORE</a:t>
            </a:r>
            <a:endParaRPr lang="en-US" dirty="0"/>
          </a:p>
          <a:p>
            <a:pPr algn="just"/>
            <a:r>
              <a:rPr lang="es-PE" dirty="0"/>
              <a:t>Desarrollaremos un ejercicio que primeramente implemente una interfaz de </a:t>
            </a:r>
            <a:r>
              <a:rPr lang="es-PE" dirty="0" err="1"/>
              <a:t>vehiculo</a:t>
            </a:r>
            <a:r>
              <a:rPr lang="es-PE" dirty="0"/>
              <a:t> con el nombre </a:t>
            </a:r>
            <a:r>
              <a:rPr lang="es-PE" b="1" dirty="0" err="1"/>
              <a:t>IVehiculo</a:t>
            </a:r>
            <a:r>
              <a:rPr lang="es-PE" dirty="0"/>
              <a:t> que definirá los métodos: </a:t>
            </a:r>
            <a:r>
              <a:rPr lang="es-PE" b="1" dirty="0" err="1"/>
              <a:t>Move</a:t>
            </a:r>
            <a:r>
              <a:rPr lang="es-PE" b="1" dirty="0"/>
              <a:t>(</a:t>
            </a:r>
            <a:r>
              <a:rPr lang="es-PE" b="1" dirty="0" err="1"/>
              <a:t>void</a:t>
            </a:r>
            <a:r>
              <a:rPr lang="es-PE" b="1" dirty="0"/>
              <a:t>), </a:t>
            </a:r>
            <a:r>
              <a:rPr lang="es-PE" b="1" dirty="0" err="1"/>
              <a:t>GetNumberOfWheel</a:t>
            </a:r>
            <a:r>
              <a:rPr lang="es-PE" b="1" dirty="0"/>
              <a:t>(int), </a:t>
            </a:r>
            <a:r>
              <a:rPr lang="es-PE" b="1" dirty="0" err="1" smtClean="0"/>
              <a:t>startEngine</a:t>
            </a:r>
            <a:r>
              <a:rPr lang="es-PE" b="1" dirty="0" smtClean="0"/>
              <a:t>(</a:t>
            </a:r>
            <a:r>
              <a:rPr lang="es-PE" b="1" dirty="0" err="1" smtClean="0"/>
              <a:t>void</a:t>
            </a:r>
            <a:r>
              <a:rPr lang="es-PE" b="1" dirty="0" smtClean="0"/>
              <a:t>), </a:t>
            </a:r>
            <a:r>
              <a:rPr lang="es-PE" b="1" dirty="0" err="1" smtClean="0"/>
              <a:t>stopEngine</a:t>
            </a:r>
            <a:r>
              <a:rPr lang="es-PE" b="1" dirty="0" smtClean="0"/>
              <a:t>(</a:t>
            </a:r>
            <a:r>
              <a:rPr lang="es-PE" b="1" dirty="0" err="1" smtClean="0"/>
              <a:t>void</a:t>
            </a:r>
            <a:r>
              <a:rPr lang="es-PE" b="1" dirty="0" smtClean="0"/>
              <a:t>), </a:t>
            </a:r>
            <a:r>
              <a:rPr lang="es-PE" dirty="0"/>
              <a:t>luego vamos a tener dos clases hijas</a:t>
            </a:r>
            <a:r>
              <a:rPr lang="es-PE" b="1" dirty="0"/>
              <a:t> bicicleta </a:t>
            </a:r>
            <a:r>
              <a:rPr lang="es-PE" dirty="0"/>
              <a:t>y</a:t>
            </a:r>
            <a:r>
              <a:rPr lang="es-PE" b="1" dirty="0"/>
              <a:t> automóvil</a:t>
            </a:r>
            <a:r>
              <a:rPr lang="es-PE" dirty="0"/>
              <a:t>, como vemos bicicleta no puede tener todos los métodos de la interfaz </a:t>
            </a:r>
            <a:r>
              <a:rPr lang="es-PE" b="1" dirty="0" err="1"/>
              <a:t>IVehiculo</a:t>
            </a:r>
            <a:r>
              <a:rPr lang="es-PE" b="1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s-PE" b="1" dirty="0"/>
              <a:t>AFTER</a:t>
            </a:r>
            <a:endParaRPr lang="en-US" dirty="0"/>
          </a:p>
          <a:p>
            <a:pPr algn="just"/>
            <a:r>
              <a:rPr lang="es-PE" dirty="0"/>
              <a:t>Analizamos el ejercicio y podemos diferenciar que ahí parte </a:t>
            </a:r>
            <a:r>
              <a:rPr lang="es-PE" dirty="0" err="1"/>
              <a:t>exlucivamente</a:t>
            </a:r>
            <a:r>
              <a:rPr lang="es-PE" dirty="0"/>
              <a:t> para </a:t>
            </a:r>
            <a:r>
              <a:rPr lang="es-PE" b="1" dirty="0" smtClean="0"/>
              <a:t>Carro</a:t>
            </a:r>
            <a:r>
              <a:rPr lang="es-PE" dirty="0" smtClean="0"/>
              <a:t> </a:t>
            </a:r>
            <a:r>
              <a:rPr lang="es-PE" dirty="0"/>
              <a:t>y otra que es </a:t>
            </a:r>
            <a:r>
              <a:rPr lang="es-PE" dirty="0" smtClean="0"/>
              <a:t>un </a:t>
            </a:r>
            <a:r>
              <a:rPr lang="es-PE" b="1" dirty="0" smtClean="0"/>
              <a:t>Bicicleta</a:t>
            </a:r>
            <a:r>
              <a:rPr lang="es-PE" dirty="0" smtClean="0"/>
              <a:t>, </a:t>
            </a:r>
            <a:r>
              <a:rPr lang="es-PE" dirty="0"/>
              <a:t>los métodos exclusivamente de </a:t>
            </a:r>
            <a:r>
              <a:rPr lang="es-PE" dirty="0" err="1"/>
              <a:t>vehiculo</a:t>
            </a:r>
            <a:r>
              <a:rPr lang="es-PE" dirty="0"/>
              <a:t> serán </a:t>
            </a:r>
            <a:r>
              <a:rPr lang="es-PE" b="1" dirty="0" err="1"/>
              <a:t>startEngine</a:t>
            </a:r>
            <a:r>
              <a:rPr lang="es-PE" b="1" dirty="0"/>
              <a:t>, </a:t>
            </a:r>
            <a:r>
              <a:rPr lang="es-PE" b="1" dirty="0" err="1"/>
              <a:t>stopEngine</a:t>
            </a:r>
            <a:r>
              <a:rPr lang="es-PE" dirty="0"/>
              <a:t> para lo cual implementaremos una interfaz propia llamada </a:t>
            </a:r>
            <a:r>
              <a:rPr lang="es-PE" b="1" dirty="0" err="1"/>
              <a:t>IEngineVehiculo</a:t>
            </a:r>
            <a:r>
              <a:rPr lang="es-PE" dirty="0"/>
              <a:t> y la otra interfaz será </a:t>
            </a:r>
            <a:r>
              <a:rPr lang="es-PE" b="1" dirty="0" err="1" smtClean="0"/>
              <a:t>IVehiculo</a:t>
            </a:r>
            <a:r>
              <a:rPr lang="es-PE" dirty="0" smtClean="0"/>
              <a:t> </a:t>
            </a:r>
            <a:r>
              <a:rPr lang="es-PE" dirty="0"/>
              <a:t>para los métodos propios de cualquier unidad de transporte con los métodos: </a:t>
            </a:r>
            <a:r>
              <a:rPr lang="es-PE" b="1" dirty="0" err="1" smtClean="0"/>
              <a:t>void</a:t>
            </a:r>
            <a:r>
              <a:rPr lang="es-PE" dirty="0" smtClean="0"/>
              <a:t> </a:t>
            </a:r>
            <a:r>
              <a:rPr lang="es-PE" b="1" dirty="0" err="1" smtClean="0"/>
              <a:t>Move</a:t>
            </a:r>
            <a:r>
              <a:rPr lang="es-PE" b="1" dirty="0"/>
              <a:t>, </a:t>
            </a:r>
            <a:r>
              <a:rPr lang="es-PE" b="1" dirty="0" smtClean="0"/>
              <a:t>int </a:t>
            </a:r>
            <a:r>
              <a:rPr lang="es-PE" b="1" dirty="0" err="1" smtClean="0"/>
              <a:t>GetNumberOfWheel</a:t>
            </a:r>
            <a:r>
              <a:rPr lang="es-PE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8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Principio de Inversión de Dependencia (DIP)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b="1" dirty="0" err="1" smtClean="0"/>
              <a:t>Dependency</a:t>
            </a:r>
            <a:r>
              <a:rPr lang="es-MX" b="1" dirty="0" smtClean="0"/>
              <a:t> </a:t>
            </a:r>
            <a:r>
              <a:rPr lang="es-MX" b="1" dirty="0" err="1" smtClean="0"/>
              <a:t>Inversion</a:t>
            </a:r>
            <a:r>
              <a:rPr lang="es-MX" b="1" dirty="0" smtClean="0"/>
              <a:t> </a:t>
            </a:r>
            <a:r>
              <a:rPr lang="es-MX" b="1" dirty="0" err="1" smtClean="0"/>
              <a:t>Principle</a:t>
            </a:r>
            <a:r>
              <a:rPr lang="es-MX" b="1" dirty="0" smtClean="0"/>
              <a:t> (DIP) - Principio de Inversión de Dependencia</a:t>
            </a:r>
            <a:r>
              <a:rPr lang="es-MX" dirty="0" smtClean="0"/>
              <a:t>:</a:t>
            </a:r>
          </a:p>
          <a:p>
            <a:pPr algn="just" fontAlgn="base"/>
            <a:r>
              <a:rPr lang="es-MX" dirty="0" smtClean="0"/>
              <a:t>El principio </a:t>
            </a:r>
            <a:r>
              <a:rPr lang="es-MX" dirty="0"/>
              <a:t>llamado </a:t>
            </a:r>
            <a:r>
              <a:rPr lang="es-MX" b="1" dirty="0"/>
              <a:t>inversión de dependencias</a:t>
            </a:r>
            <a:r>
              <a:rPr lang="es-MX" dirty="0"/>
              <a:t> nos dice que debemos reducir la dependencia entre los </a:t>
            </a:r>
            <a:r>
              <a:rPr lang="es-MX" dirty="0">
                <a:solidFill>
                  <a:srgbClr val="FF0000"/>
                </a:solidFill>
              </a:rPr>
              <a:t>módulos</a:t>
            </a:r>
            <a:r>
              <a:rPr lang="es-MX" dirty="0"/>
              <a:t> de nuestra aplicación, los módulos no deben ser los encargados de crear los objetos con los que trabajan sino que deben ser creados por </a:t>
            </a:r>
            <a:r>
              <a:rPr lang="es-MX" dirty="0">
                <a:solidFill>
                  <a:srgbClr val="FF0000"/>
                </a:solidFill>
              </a:rPr>
              <a:t>alguien más </a:t>
            </a:r>
            <a:r>
              <a:rPr lang="es-MX" dirty="0"/>
              <a:t>y pasárselos a un constructor para que los use cuando </a:t>
            </a:r>
            <a:r>
              <a:rPr lang="es-MX" dirty="0" smtClean="0"/>
              <a:t>se requiera</a:t>
            </a:r>
            <a:r>
              <a:rPr lang="es-MX" dirty="0"/>
              <a:t>.</a:t>
            </a:r>
          </a:p>
          <a:p>
            <a:pPr algn="just" fontAlgn="base"/>
            <a:r>
              <a:rPr lang="es-MX" dirty="0"/>
              <a:t>Una aplicación de este principio sería por ejemplo haciendo uso de </a:t>
            </a:r>
            <a:r>
              <a:rPr lang="es-MX" dirty="0">
                <a:solidFill>
                  <a:srgbClr val="FF0000"/>
                </a:solidFill>
              </a:rPr>
              <a:t>la inyección de dependencias</a:t>
            </a:r>
            <a:r>
              <a:rPr lang="es-MX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s-MX" dirty="0" smtClean="0">
                <a:solidFill>
                  <a:srgbClr val="FF0000"/>
                </a:solidFill>
              </a:rPr>
              <a:t>Las clases de alto nivel no deben depender de clases de bajo nivel. </a:t>
            </a:r>
            <a:r>
              <a:rPr lang="es-MX" dirty="0" smtClean="0"/>
              <a:t>Ambas deben depender de abstracciones.</a:t>
            </a:r>
          </a:p>
          <a:p>
            <a:pPr algn="just"/>
            <a:r>
              <a:rPr lang="es-MX" dirty="0" smtClean="0"/>
              <a:t>Las abstracciones no deben depender de los detalles. Los detalles deben depender de las abstracciones.</a:t>
            </a:r>
          </a:p>
          <a:p>
            <a:pPr algn="just"/>
            <a:r>
              <a:rPr lang="es-MX" dirty="0" smtClean="0"/>
              <a:t>Esto promueve el uso de </a:t>
            </a:r>
            <a:r>
              <a:rPr lang="es-MX" dirty="0" smtClean="0">
                <a:solidFill>
                  <a:srgbClr val="FF0000"/>
                </a:solidFill>
              </a:rPr>
              <a:t>interfaces</a:t>
            </a:r>
            <a:r>
              <a:rPr lang="es-MX" dirty="0" smtClean="0"/>
              <a:t> o clases </a:t>
            </a:r>
            <a:r>
              <a:rPr lang="es-MX" dirty="0" smtClean="0">
                <a:solidFill>
                  <a:srgbClr val="FF0000"/>
                </a:solidFill>
              </a:rPr>
              <a:t>abstractas</a:t>
            </a:r>
            <a:r>
              <a:rPr lang="es-MX" dirty="0" smtClean="0"/>
              <a:t> para desacoplar las clases y permitir una mayor flexibilidad y reutilización del código.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54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3307" y="566669"/>
            <a:ext cx="10515600" cy="15006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smtClean="0"/>
              <a:t>Principio de Inversión de Dependencia (DIP)</a:t>
            </a:r>
          </a:p>
          <a:p>
            <a:r>
              <a:rPr lang="es-MX" b="1" dirty="0" smtClean="0"/>
              <a:t>Definición</a:t>
            </a:r>
            <a:r>
              <a:rPr lang="es-MX" dirty="0" smtClean="0"/>
              <a:t>:</a:t>
            </a:r>
          </a:p>
          <a:p>
            <a:pPr lvl="1"/>
            <a:r>
              <a:rPr lang="es-MX" sz="2000" dirty="0" smtClean="0"/>
              <a:t>Las clases de alto nivel no deben depender de clases de bajo nivel. Ambas deben depender de abstracciones.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0" y="2067339"/>
            <a:ext cx="3972479" cy="287695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6229" y="5108854"/>
            <a:ext cx="397247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Usuario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depende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directamente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clase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lo que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acoplamiento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fuerte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entre las dos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107" y="2067339"/>
            <a:ext cx="3620005" cy="4191585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4986670" y="3505814"/>
            <a:ext cx="797442" cy="25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735632" y="2585086"/>
            <a:ext cx="1678676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Usuario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depende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abstracción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IRepositorio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lugar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concreta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repositorio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modificar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clase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Usuario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04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CONCLUSIONES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0088"/>
          </a:xfrm>
        </p:spPr>
        <p:txBody>
          <a:bodyPr/>
          <a:lstStyle/>
          <a:p>
            <a:pPr algn="just"/>
            <a:r>
              <a:rPr lang="es-MX" dirty="0" smtClean="0"/>
              <a:t>Aplicar los principios SOLID hace que el código sea más mantenible, escalable y fácil de entender. Al cumplir con estos principios, se mejora la calidad del diseño del software y se facilita su evolución a lo largo del tiempo.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9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95130"/>
            <a:ext cx="10515600" cy="538183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dirty="0"/>
              <a:t>Entre los objetivos de tener en cuenta estos 5 principios a la hora de escribir código encontramos:</a:t>
            </a:r>
          </a:p>
          <a:p>
            <a:pPr algn="just"/>
            <a:r>
              <a:rPr lang="es-MX" dirty="0"/>
              <a:t>Crear un </a:t>
            </a:r>
            <a:r>
              <a:rPr lang="es-MX" b="1" dirty="0"/>
              <a:t>software eficaz</a:t>
            </a:r>
            <a:r>
              <a:rPr lang="es-MX" dirty="0"/>
              <a:t>: que cumpla con su cometido y que sea </a:t>
            </a:r>
            <a:r>
              <a:rPr lang="es-MX" b="1" dirty="0"/>
              <a:t>robusto y estable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Escribir un </a:t>
            </a:r>
            <a:r>
              <a:rPr lang="es-MX" b="1" dirty="0"/>
              <a:t>código limpio y flexible</a:t>
            </a:r>
            <a:r>
              <a:rPr lang="es-MX" dirty="0"/>
              <a:t> ante los cambios: que se pueda modificar fácilmente según necesidad, que sea </a:t>
            </a:r>
            <a:r>
              <a:rPr lang="es-MX" b="1" dirty="0"/>
              <a:t>reutilizable</a:t>
            </a:r>
            <a:r>
              <a:rPr lang="es-MX" dirty="0"/>
              <a:t> y </a:t>
            </a:r>
            <a:r>
              <a:rPr lang="es-MX" b="1" dirty="0"/>
              <a:t>mantenible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Permitir </a:t>
            </a:r>
            <a:r>
              <a:rPr lang="es-MX" b="1" dirty="0"/>
              <a:t>escalabilidad</a:t>
            </a:r>
            <a:r>
              <a:rPr lang="es-MX" dirty="0"/>
              <a:t>: que acepte ser ampliado con nuevas funcionalidades de manera ágil.</a:t>
            </a:r>
          </a:p>
          <a:p>
            <a:pPr marL="0" indent="0" algn="just">
              <a:buNone/>
            </a:pPr>
            <a:r>
              <a:rPr lang="es-MX" dirty="0"/>
              <a:t>En definitiva, desarrollar un </a:t>
            </a:r>
            <a:r>
              <a:rPr lang="es-MX" b="1" dirty="0"/>
              <a:t>software de calidad</a:t>
            </a:r>
            <a:r>
              <a:rPr lang="es-MX" dirty="0"/>
              <a:t>.</a:t>
            </a:r>
          </a:p>
          <a:p>
            <a:pPr marL="0" indent="0" algn="just">
              <a:buNone/>
            </a:pPr>
            <a:r>
              <a:rPr lang="es-MX" dirty="0"/>
              <a:t>En este sentido la aplicación de los principios SOLID está muy relacionada con la comprensión y el uso de </a:t>
            </a:r>
            <a:r>
              <a:rPr lang="es-MX" b="1" dirty="0">
                <a:hlinkClick r:id="rId2"/>
              </a:rPr>
              <a:t>patrones de diseño</a:t>
            </a:r>
            <a:r>
              <a:rPr lang="es-MX" dirty="0"/>
              <a:t>, que nos permitirán mantener una </a:t>
            </a:r>
            <a:r>
              <a:rPr lang="es-MX" b="1" dirty="0"/>
              <a:t>alta cohesión</a:t>
            </a:r>
            <a:r>
              <a:rPr lang="es-MX" dirty="0"/>
              <a:t> y, por tanto, un </a:t>
            </a:r>
            <a:r>
              <a:rPr lang="es-MX" b="1" dirty="0"/>
              <a:t>bajo acoplamiento</a:t>
            </a:r>
            <a:r>
              <a:rPr lang="es-MX" dirty="0"/>
              <a:t> de software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815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96348"/>
            <a:ext cx="10515600" cy="577505"/>
          </a:xfrm>
        </p:spPr>
        <p:txBody>
          <a:bodyPr>
            <a:normAutofit/>
          </a:bodyPr>
          <a:lstStyle/>
          <a:p>
            <a:r>
              <a:rPr lang="es-MX" sz="3200" b="1" dirty="0"/>
              <a:t>¿Qué son la cohesión y el acoplamiento</a:t>
            </a:r>
            <a:r>
              <a:rPr lang="es-MX" sz="3200" b="1" dirty="0" smtClean="0"/>
              <a:t>?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19627"/>
            <a:ext cx="10515600" cy="500311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b="1" dirty="0"/>
              <a:t>Acoplamiento</a:t>
            </a:r>
          </a:p>
          <a:p>
            <a:pPr algn="just"/>
            <a:r>
              <a:rPr lang="es-MX" dirty="0"/>
              <a:t>El acoplamiento se refiere al </a:t>
            </a:r>
            <a:r>
              <a:rPr lang="es-MX" b="1" dirty="0"/>
              <a:t>grado de interdependencia que tienen dos unidades de software entre sí</a:t>
            </a:r>
            <a:r>
              <a:rPr lang="es-MX" dirty="0"/>
              <a:t>, entendiendo por unidades de software: clases, subtipos, métodos, módulos, funciones, bibliotecas, etc.</a:t>
            </a:r>
          </a:p>
          <a:p>
            <a:pPr algn="just"/>
            <a:r>
              <a:rPr lang="es-MX" dirty="0"/>
              <a:t>Si dos unidades de software son completamente independientes la una de la otra, decimos que están desacopladas.</a:t>
            </a:r>
          </a:p>
          <a:p>
            <a:pPr marL="0" indent="0" algn="just">
              <a:buNone/>
            </a:pPr>
            <a:r>
              <a:rPr lang="es-MX" b="1" dirty="0"/>
              <a:t>Cohesión</a:t>
            </a:r>
          </a:p>
          <a:p>
            <a:pPr algn="just"/>
            <a:r>
              <a:rPr lang="es-MX" dirty="0"/>
              <a:t>La cohesión de software es el </a:t>
            </a:r>
            <a:r>
              <a:rPr lang="es-MX" b="1" dirty="0"/>
              <a:t>grado en que elementos diferentes de un sistema permanecen unidos para alcanzar un mejor resultado</a:t>
            </a:r>
            <a:r>
              <a:rPr lang="es-MX" dirty="0"/>
              <a:t> que si trabajaran por separado. Se refiere a la forma en que podemos agrupar diversas unidades de software para crear una unidad mayor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898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Principios S.O.L.I.D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</a:t>
            </a:r>
            <a:r>
              <a:rPr lang="en-US" dirty="0"/>
              <a:t> - Single Responsibility Principle (SRP) o Principio de Responsabilidad </a:t>
            </a:r>
            <a:r>
              <a:rPr lang="en-US" dirty="0" err="1"/>
              <a:t>Única</a:t>
            </a:r>
            <a:r>
              <a:rPr lang="en-US" dirty="0"/>
              <a:t>.</a:t>
            </a:r>
          </a:p>
          <a:p>
            <a:r>
              <a:rPr lang="en-US" b="1" dirty="0"/>
              <a:t>O </a:t>
            </a:r>
            <a:r>
              <a:rPr lang="en-US" dirty="0"/>
              <a:t>- Open/Closed Principle (OCP) o Principio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Abierto</a:t>
            </a:r>
            <a:r>
              <a:rPr lang="en-US" dirty="0"/>
              <a:t> - </a:t>
            </a:r>
            <a:r>
              <a:rPr lang="en-US" dirty="0" err="1"/>
              <a:t>Cerrado</a:t>
            </a:r>
            <a:r>
              <a:rPr lang="en-US" dirty="0"/>
              <a:t>.</a:t>
            </a:r>
          </a:p>
          <a:p>
            <a:r>
              <a:rPr lang="en-US" b="1" dirty="0"/>
              <a:t>L </a:t>
            </a:r>
            <a:r>
              <a:rPr lang="en-US" dirty="0"/>
              <a:t>- </a:t>
            </a:r>
            <a:r>
              <a:rPr lang="en-US" dirty="0" err="1"/>
              <a:t>Liskov</a:t>
            </a:r>
            <a:r>
              <a:rPr lang="en-US" dirty="0"/>
              <a:t> Substitution Principle (LSP) o Principio de </a:t>
            </a:r>
            <a:r>
              <a:rPr lang="en-US" dirty="0" err="1"/>
              <a:t>Sustitución</a:t>
            </a:r>
            <a:r>
              <a:rPr lang="en-US" dirty="0"/>
              <a:t> de </a:t>
            </a:r>
            <a:r>
              <a:rPr lang="en-US" dirty="0" err="1"/>
              <a:t>Liskov</a:t>
            </a:r>
            <a:r>
              <a:rPr lang="en-US" dirty="0"/>
              <a:t>.</a:t>
            </a:r>
          </a:p>
          <a:p>
            <a:r>
              <a:rPr lang="en-US" b="1" dirty="0"/>
              <a:t>I </a:t>
            </a:r>
            <a:r>
              <a:rPr lang="en-US" dirty="0"/>
              <a:t>- Interface Segregation Principle (ISP) o Principio de </a:t>
            </a:r>
            <a:r>
              <a:rPr lang="en-US" dirty="0" err="1"/>
              <a:t>Segregación</a:t>
            </a:r>
            <a:r>
              <a:rPr lang="en-US" dirty="0"/>
              <a:t> de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r>
              <a:rPr lang="en-US" b="1" dirty="0"/>
              <a:t>D </a:t>
            </a:r>
            <a:r>
              <a:rPr lang="en-US" dirty="0"/>
              <a:t>- Dependency Inversion Principle (DIP) o Principio de </a:t>
            </a:r>
            <a:r>
              <a:rPr lang="en-US" dirty="0" err="1"/>
              <a:t>Inversión</a:t>
            </a:r>
            <a:r>
              <a:rPr lang="en-US" dirty="0"/>
              <a:t> de </a:t>
            </a:r>
            <a:r>
              <a:rPr lang="en-US" dirty="0" err="1"/>
              <a:t>Dependencia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6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90330"/>
            <a:ext cx="10515600" cy="670271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PRINCIPIOS SOLID</a:t>
            </a:r>
            <a:endParaRPr lang="en-U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60601"/>
            <a:ext cx="10515600" cy="49221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400" b="1" dirty="0" smtClean="0"/>
              <a:t>Beneficios de Aplicar los Principios SOLID</a:t>
            </a:r>
          </a:p>
          <a:p>
            <a:pPr marL="0" indent="0" algn="just">
              <a:buNone/>
            </a:pPr>
            <a:endParaRPr lang="es-MX" sz="2400" b="1" dirty="0" smtClean="0"/>
          </a:p>
          <a:p>
            <a:pPr algn="just"/>
            <a:r>
              <a:rPr lang="es-MX" sz="2400" b="1" dirty="0" smtClean="0"/>
              <a:t>Mayor Mantenibilidad</a:t>
            </a:r>
            <a:r>
              <a:rPr lang="es-MX" sz="2400" dirty="0" smtClean="0"/>
              <a:t>: El código se vuelve más fácil de mantener y modificar sin riesgo de romper funcionalidades existentes.</a:t>
            </a:r>
          </a:p>
          <a:p>
            <a:pPr algn="just"/>
            <a:r>
              <a:rPr lang="es-MX" sz="2400" b="1" dirty="0" smtClean="0"/>
              <a:t>Mejor Reutilización</a:t>
            </a:r>
            <a:r>
              <a:rPr lang="es-MX" sz="2400" dirty="0" smtClean="0"/>
              <a:t>: Las clases y métodos son más modulares y pueden ser reutilizados en diferentes partes de la aplicación o en diferentes proyectos.</a:t>
            </a:r>
          </a:p>
          <a:p>
            <a:pPr algn="just"/>
            <a:r>
              <a:rPr lang="es-MX" sz="2400" b="1" dirty="0" smtClean="0"/>
              <a:t>Mayor Flexibilidad</a:t>
            </a:r>
            <a:r>
              <a:rPr lang="es-MX" sz="2400" dirty="0" smtClean="0"/>
              <a:t>: Es más fácil extender el comportamiento del sistema sin modificar el código existente.</a:t>
            </a:r>
          </a:p>
          <a:p>
            <a:pPr algn="just"/>
            <a:r>
              <a:rPr lang="es-MX" sz="2400" b="1" dirty="0" smtClean="0"/>
              <a:t>Reducción de Errores</a:t>
            </a:r>
            <a:r>
              <a:rPr lang="es-MX" sz="2400" dirty="0" smtClean="0"/>
              <a:t>: Al tener responsabilidades claramente definidas y evitar dependencias innecesarias, se reduce la posibilidad de errores.</a:t>
            </a:r>
          </a:p>
          <a:p>
            <a:pPr algn="just"/>
            <a:r>
              <a:rPr lang="es-MX" sz="2400" b="1" dirty="0" smtClean="0"/>
              <a:t>Mejora en la Comprensión</a:t>
            </a:r>
            <a:r>
              <a:rPr lang="es-MX" sz="2400" dirty="0" smtClean="0"/>
              <a:t>: El código se vuelve más claro y comprensible, facilitando el trabajo en equipo y la incorporación de nuevos desarrolladores.</a:t>
            </a:r>
          </a:p>
        </p:txBody>
      </p:sp>
    </p:spTree>
    <p:extLst>
      <p:ext uri="{BB962C8B-B14F-4D97-AF65-F5344CB8AC3E}">
        <p14:creationId xmlns:p14="http://schemas.microsoft.com/office/powerpoint/2010/main" val="408637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Principio de Responsabilidad Única (SRP)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Single </a:t>
            </a:r>
            <a:r>
              <a:rPr lang="es-MX" b="1" dirty="0" err="1" smtClean="0"/>
              <a:t>Responsibility</a:t>
            </a:r>
            <a:r>
              <a:rPr lang="es-MX" b="1" dirty="0" smtClean="0"/>
              <a:t> </a:t>
            </a:r>
            <a:r>
              <a:rPr lang="es-MX" b="1" dirty="0" err="1" smtClean="0"/>
              <a:t>Principle</a:t>
            </a:r>
            <a:r>
              <a:rPr lang="es-MX" b="1" dirty="0" smtClean="0"/>
              <a:t> (SRP) - Principio de Responsabilidad Única</a:t>
            </a:r>
            <a:r>
              <a:rPr lang="es-MX" dirty="0" smtClean="0"/>
              <a:t>:</a:t>
            </a:r>
          </a:p>
          <a:p>
            <a:pPr algn="just"/>
            <a:r>
              <a:rPr lang="es-MX" dirty="0" smtClean="0"/>
              <a:t>Una clase debe tener una, y solo una, razón para cambiar.</a:t>
            </a:r>
          </a:p>
          <a:p>
            <a:pPr algn="just"/>
            <a:r>
              <a:rPr lang="es-MX" dirty="0" smtClean="0"/>
              <a:t>Esto significa que una clase debe tener una única responsabilidad o propósito. Si una clase tiene más de una responsabilidad, esos aspectos se acoplan, lo que puede dificultar el mantenimiento y la evolución del software.</a:t>
            </a:r>
          </a:p>
          <a:p>
            <a:pPr algn="just" fontAlgn="base"/>
            <a:r>
              <a:rPr lang="es-MX" dirty="0"/>
              <a:t>El primer principio es el de </a:t>
            </a:r>
            <a:r>
              <a:rPr lang="es-MX" b="1" dirty="0"/>
              <a:t>responsabilidad única</a:t>
            </a:r>
            <a:r>
              <a:rPr lang="es-MX" dirty="0"/>
              <a:t> o en inglés </a:t>
            </a:r>
            <a:r>
              <a:rPr lang="es-MX" i="1" dirty="0"/>
              <a:t>Single </a:t>
            </a:r>
            <a:r>
              <a:rPr lang="es-MX" i="1" dirty="0" err="1"/>
              <a:t>responsibility</a:t>
            </a:r>
            <a:r>
              <a:rPr lang="es-MX" i="1" dirty="0"/>
              <a:t> </a:t>
            </a:r>
            <a:r>
              <a:rPr lang="es-MX" i="1" dirty="0" err="1"/>
              <a:t>Principle</a:t>
            </a:r>
            <a:r>
              <a:rPr lang="es-MX" dirty="0"/>
              <a:t> de ahí devienen sus siglas </a:t>
            </a:r>
            <a:r>
              <a:rPr lang="es-MX" i="1" dirty="0"/>
              <a:t>SRP</a:t>
            </a:r>
            <a:r>
              <a:rPr lang="es-MX" dirty="0"/>
              <a:t>.</a:t>
            </a:r>
          </a:p>
          <a:p>
            <a:pPr algn="just" fontAlgn="base"/>
            <a:r>
              <a:rPr lang="es-MX" dirty="0"/>
              <a:t>Este principio postula que </a:t>
            </a:r>
            <a:r>
              <a:rPr lang="es-MX" i="1" dirty="0"/>
              <a:t>una clase debe tener sólo una razón para existir</a:t>
            </a:r>
            <a:r>
              <a:rPr lang="es-MX" dirty="0"/>
              <a:t>.</a:t>
            </a:r>
          </a:p>
          <a:p>
            <a:pPr algn="just" fontAlgn="base"/>
            <a:r>
              <a:rPr lang="es-MX" dirty="0"/>
              <a:t>Con esto evitamos una mala práctica conocida como la "clase dios" o la "</a:t>
            </a:r>
            <a:r>
              <a:rPr lang="es-MX" dirty="0" err="1"/>
              <a:t>super</a:t>
            </a:r>
            <a:r>
              <a:rPr lang="es-MX" dirty="0"/>
              <a:t> clase" en la cual pretendemos que una clase haga de todo. Eso es un vicio y hay que evitarlo.</a:t>
            </a:r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7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2183" y="460651"/>
            <a:ext cx="10515600" cy="1553679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Principio de Responsabilidad Única (SRP)</a:t>
            </a:r>
          </a:p>
          <a:p>
            <a:pPr marL="0" indent="0">
              <a:buNone/>
            </a:pPr>
            <a:r>
              <a:rPr lang="es-MX" b="1" dirty="0" smtClean="0"/>
              <a:t>Definición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Una clase debe tener una, y solo una determinada función.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83" y="2014330"/>
            <a:ext cx="4486901" cy="30960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093" y="2014330"/>
            <a:ext cx="3579455" cy="3090591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32182" y="5346406"/>
            <a:ext cx="488674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Reporte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tiene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más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una responsabilidad: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gestionar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contenido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reporte,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imprimirlo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exportarlo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PDF.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hay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la lógica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impresión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exportación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clase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Reporte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violando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principio de responsabilidad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única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559826" y="5391942"/>
            <a:ext cx="50093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clase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Reporte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solo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gestiona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contenido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reporte.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impresión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exportación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PDF 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delegan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separadas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ImprimirReporte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ExportarPDFReporte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una con una responsabilidad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única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Flecha derecha 9"/>
          <p:cNvSpPr/>
          <p:nvPr/>
        </p:nvSpPr>
        <p:spPr>
          <a:xfrm>
            <a:off x="5963478" y="3233530"/>
            <a:ext cx="861392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3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30086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PE" b="1" dirty="0" smtClean="0"/>
              <a:t>Ejercicio 1:</a:t>
            </a:r>
          </a:p>
          <a:p>
            <a:pPr marL="0" indent="0" algn="just">
              <a:buNone/>
            </a:pPr>
            <a:r>
              <a:rPr lang="es-PE" b="1" dirty="0" smtClean="0"/>
              <a:t>BEFORE</a:t>
            </a:r>
          </a:p>
          <a:p>
            <a:pPr algn="just"/>
            <a:r>
              <a:rPr lang="es-PE" dirty="0"/>
              <a:t>Vamos a crear una aplicación de citas médicas donde necesitamos crear una clase </a:t>
            </a:r>
            <a:r>
              <a:rPr lang="es-PE" b="1" dirty="0" err="1"/>
              <a:t>Appointment</a:t>
            </a:r>
            <a:r>
              <a:rPr lang="es-PE" b="1" dirty="0"/>
              <a:t> service</a:t>
            </a:r>
            <a:r>
              <a:rPr lang="es-PE" dirty="0"/>
              <a:t>, y crear un método dentro de dicha clase, donde le pasemos por argumentos un nombre, un email, y una fecha, a su vez tenemos que hacer las validaciones correspondientes de cada parámetro, luego si todo es válido entonces se procederá a crear la cita médica.</a:t>
            </a:r>
            <a:endParaRPr lang="en-US" dirty="0"/>
          </a:p>
          <a:p>
            <a:pPr algn="just"/>
            <a:r>
              <a:rPr lang="es-PE" dirty="0"/>
              <a:t>Veremos que todo lo crearemos dentro de una sola clase -&gt; lo cual no es correcto ya que viola el primer principio</a:t>
            </a:r>
            <a:r>
              <a:rPr lang="es-PE" dirty="0" smtClean="0"/>
              <a:t>.</a:t>
            </a:r>
          </a:p>
          <a:p>
            <a:pPr marL="0" indent="0" algn="just">
              <a:buNone/>
            </a:pPr>
            <a:r>
              <a:rPr lang="es-PE" b="1" dirty="0"/>
              <a:t>AFTER</a:t>
            </a:r>
            <a:endParaRPr lang="en-US" dirty="0"/>
          </a:p>
          <a:p>
            <a:pPr lvl="0" algn="just"/>
            <a:r>
              <a:rPr lang="es-PE" dirty="0"/>
              <a:t>Crear un objeto Paciente</a:t>
            </a:r>
            <a:endParaRPr lang="en-US" dirty="0"/>
          </a:p>
          <a:p>
            <a:pPr lvl="0" algn="just"/>
            <a:r>
              <a:rPr lang="es-PE" dirty="0"/>
              <a:t>Crear un objeto cita que tenga como parámetro el paciente y la fecha de la cita.</a:t>
            </a:r>
            <a:endParaRPr lang="en-US" dirty="0"/>
          </a:p>
          <a:p>
            <a:pPr lvl="0" algn="just"/>
            <a:r>
              <a:rPr lang="es-PE" dirty="0"/>
              <a:t>Creamos una clase </a:t>
            </a:r>
            <a:r>
              <a:rPr lang="es-PE" b="1" dirty="0" err="1"/>
              <a:t>ValidationResult</a:t>
            </a:r>
            <a:r>
              <a:rPr lang="es-PE" dirty="0"/>
              <a:t> para realizar las validaciones.</a:t>
            </a:r>
            <a:endParaRPr lang="en-US" dirty="0"/>
          </a:p>
          <a:p>
            <a:pPr lvl="0" algn="just"/>
            <a:r>
              <a:rPr lang="es-PE" dirty="0"/>
              <a:t>Crear una clase para las validaciones. -&gt; </a:t>
            </a:r>
            <a:r>
              <a:rPr lang="es-PE" b="1" dirty="0" err="1"/>
              <a:t>AppointmentServiceValidator</a:t>
            </a:r>
            <a:endParaRPr lang="en-US" dirty="0"/>
          </a:p>
          <a:p>
            <a:pPr lvl="0" algn="just"/>
            <a:r>
              <a:rPr lang="es-PE" dirty="0"/>
              <a:t>Crear el método Create en la clase </a:t>
            </a:r>
            <a:r>
              <a:rPr lang="es-PE" b="1" dirty="0" err="1"/>
              <a:t>AppointmentService</a:t>
            </a:r>
            <a:endParaRPr lang="en-US" dirty="0"/>
          </a:p>
          <a:p>
            <a:pPr lvl="0" algn="just"/>
            <a:r>
              <a:rPr lang="es-PE" dirty="0"/>
              <a:t>Instanciamos nuestra clase </a:t>
            </a:r>
            <a:r>
              <a:rPr lang="es-PE" dirty="0" err="1"/>
              <a:t>Appointment</a:t>
            </a:r>
            <a:endParaRPr lang="en-US" dirty="0"/>
          </a:p>
          <a:p>
            <a:pPr algn="just"/>
            <a:r>
              <a:rPr lang="es-PE" dirty="0"/>
              <a:t>Ahora si, en conclusión, vemos como se ha </a:t>
            </a:r>
            <a:r>
              <a:rPr lang="es-PE" dirty="0" err="1"/>
              <a:t>refactorizado</a:t>
            </a:r>
            <a:r>
              <a:rPr lang="es-PE" dirty="0"/>
              <a:t> todo nuestro código con dicho principio.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2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2445</Words>
  <Application>Microsoft Office PowerPoint</Application>
  <PresentationFormat>Panorámica</PresentationFormat>
  <Paragraphs>169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Arial Unicode MS</vt:lpstr>
      <vt:lpstr>Calibri</vt:lpstr>
      <vt:lpstr>Calibri Light</vt:lpstr>
      <vt:lpstr>Tema de Office</vt:lpstr>
      <vt:lpstr>PRINCIPIOS SOLID</vt:lpstr>
      <vt:lpstr>PRINCIPIOS SOLID</vt:lpstr>
      <vt:lpstr>Presentación de PowerPoint</vt:lpstr>
      <vt:lpstr>¿Qué son la cohesión y el acoplamiento?</vt:lpstr>
      <vt:lpstr>Principios S.O.L.I.D</vt:lpstr>
      <vt:lpstr>PRINCIPIOS SOLID</vt:lpstr>
      <vt:lpstr>Principio de Responsabilidad Única (SRP)</vt:lpstr>
      <vt:lpstr>Presentación de PowerPoint</vt:lpstr>
      <vt:lpstr>Presentación de PowerPoint</vt:lpstr>
      <vt:lpstr>Presentación de PowerPoint</vt:lpstr>
      <vt:lpstr>Principio Abierto/Cerrado (OCP)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Principio de Sustitución de Liskov (LSP)</vt:lpstr>
      <vt:lpstr>Presentación de PowerPoint</vt:lpstr>
      <vt:lpstr>Presentación de PowerPoint</vt:lpstr>
      <vt:lpstr>Presentación de PowerPoint</vt:lpstr>
      <vt:lpstr>Presentación de PowerPoint</vt:lpstr>
      <vt:lpstr>Principio de Segregación de Interfaces (ISP)</vt:lpstr>
      <vt:lpstr>Presentación de PowerPoint</vt:lpstr>
      <vt:lpstr>Presentación de PowerPoint</vt:lpstr>
      <vt:lpstr>Presentación de PowerPoint</vt:lpstr>
      <vt:lpstr>Principio de Inversión de Dependencia (DIP)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SOLID</dc:title>
  <dc:creator>gabriel</dc:creator>
  <cp:lastModifiedBy>gabriel</cp:lastModifiedBy>
  <cp:revision>49</cp:revision>
  <dcterms:created xsi:type="dcterms:W3CDTF">2024-06-30T15:43:30Z</dcterms:created>
  <dcterms:modified xsi:type="dcterms:W3CDTF">2024-12-19T03:35:16Z</dcterms:modified>
</cp:coreProperties>
</file>