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2263-D87A-45A1-B797-9F42FDB5C0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215-049D-4BA9-A386-9738B620C1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1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2263-D87A-45A1-B797-9F42FDB5C0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215-049D-4BA9-A386-9738B620C1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2263-D87A-45A1-B797-9F42FDB5C0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215-049D-4BA9-A386-9738B620C1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7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2263-D87A-45A1-B797-9F42FDB5C0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215-049D-4BA9-A386-9738B620C1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8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2263-D87A-45A1-B797-9F42FDB5C0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215-049D-4BA9-A386-9738B620C1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9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2263-D87A-45A1-B797-9F42FDB5C0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215-049D-4BA9-A386-9738B620C1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6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2263-D87A-45A1-B797-9F42FDB5C0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215-049D-4BA9-A386-9738B620C1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1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2263-D87A-45A1-B797-9F42FDB5C0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215-049D-4BA9-A386-9738B620C1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0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2263-D87A-45A1-B797-9F42FDB5C0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215-049D-4BA9-A386-9738B620C1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2263-D87A-45A1-B797-9F42FDB5C0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215-049D-4BA9-A386-9738B620C1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9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2263-D87A-45A1-B797-9F42FDB5C0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215-049D-4BA9-A386-9738B620C1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F2263-D87A-45A1-B797-9F42FDB5C0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7A215-049D-4BA9-A386-9738B620C1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1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Métodos y propiedades: </a:t>
            </a:r>
            <a:r>
              <a:rPr lang="es-MX" dirty="0" err="1" smtClean="0"/>
              <a:t>getters</a:t>
            </a:r>
            <a:r>
              <a:rPr lang="es-MX" dirty="0" smtClean="0"/>
              <a:t> y </a:t>
            </a:r>
            <a:r>
              <a:rPr lang="es-MX" dirty="0" err="1" smtClean="0"/>
              <a:t>setters</a:t>
            </a:r>
            <a:r>
              <a:rPr lang="es-MX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6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64706" y="772670"/>
            <a:ext cx="1046214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Ejercicio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3:</a:t>
            </a:r>
            <a:r>
              <a:rPr kumimoji="0" lang="en-US" alt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CuentaBancaria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tenga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Titular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cadena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número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decimal.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inicial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sea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proporciona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Depositar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Retirar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dinero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Si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retiro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disponible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mensaje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error.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64706" y="2333164"/>
            <a:ext cx="104621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Ejercicio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Temperatura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permita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ingresar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temperatura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grados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Celsius. Usa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adicional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calcular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automáticamente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equivalente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grados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Fahrenheit al leer el valor.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64706" y="3062661"/>
            <a:ext cx="1046214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Ejercicio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ProductoInventario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con las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StockActual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número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StockMinimo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número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getters y setters para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mostrar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advertencia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StockActual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está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debajo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StockMinimo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64706" y="4900153"/>
            <a:ext cx="1046214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Ejercicio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HabitacionHotel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tenga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NumeroHabitacion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Ocupada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booleano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 el setter de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Ocupada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mostrar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mensaje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cuando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habitación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liberada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ocupada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9067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¿Qué son los métodos estáticos?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s-MX" dirty="0" smtClean="0"/>
              <a:t>Un </a:t>
            </a:r>
            <a:r>
              <a:rPr lang="es-MX" b="1" dirty="0" smtClean="0"/>
              <a:t>método estático</a:t>
            </a:r>
            <a:r>
              <a:rPr lang="es-MX" dirty="0" smtClean="0"/>
              <a:t> es un método que pertenece a la </a:t>
            </a:r>
            <a:r>
              <a:rPr lang="es-MX" b="1" dirty="0" smtClean="0"/>
              <a:t>clase</a:t>
            </a:r>
            <a:r>
              <a:rPr lang="es-MX" dirty="0" smtClean="0"/>
              <a:t> en sí misma, en lugar de a una instancia de la clase. Esto significa que puedes invocar un método estático directamente a través del nombre de la clase, sin necesidad de crear un objeto o instancia de esa clase.</a:t>
            </a:r>
          </a:p>
          <a:p>
            <a:pPr marL="0" indent="0" algn="just">
              <a:buNone/>
            </a:pPr>
            <a:r>
              <a:rPr lang="es-MX" b="1" dirty="0" smtClean="0"/>
              <a:t>Características principales de los métodos estáticos:</a:t>
            </a:r>
          </a:p>
          <a:p>
            <a:pPr algn="just"/>
            <a:r>
              <a:rPr lang="es-MX" b="1" dirty="0" smtClean="0"/>
              <a:t>Pertenencia a la clase</a:t>
            </a:r>
            <a:r>
              <a:rPr lang="es-MX" dirty="0" smtClean="0"/>
              <a:t>: No están asociados a ningún objeto individual.</a:t>
            </a:r>
          </a:p>
          <a:p>
            <a:pPr algn="just"/>
            <a:r>
              <a:rPr lang="es-MX" b="1" dirty="0" smtClean="0"/>
              <a:t>Acceso limitado</a:t>
            </a:r>
            <a:r>
              <a:rPr lang="es-MX" dirty="0" smtClean="0"/>
              <a:t>: Pueden acceder únicamente a otros miembros </a:t>
            </a:r>
            <a:r>
              <a:rPr lang="es-MX" b="1" dirty="0" smtClean="0"/>
              <a:t>estáticos</a:t>
            </a:r>
            <a:r>
              <a:rPr lang="es-MX" dirty="0" smtClean="0"/>
              <a:t> de la clase. No pueden acceder a miembros no estáticos (porque no hay una instancia específica asociada).</a:t>
            </a:r>
          </a:p>
          <a:p>
            <a:pPr algn="just"/>
            <a:r>
              <a:rPr lang="es-MX" b="1" dirty="0" smtClean="0"/>
              <a:t>Uso común</a:t>
            </a:r>
            <a:r>
              <a:rPr lang="es-MX" dirty="0" smtClean="0"/>
              <a:t>: Son ideales para operaciones o cálculos que no necesitan datos ni estado de una instancia.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774" y="1825625"/>
            <a:ext cx="5572903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7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¿Qué son las clases estáticas?</a:t>
            </a:r>
            <a:endParaRPr lang="en-US" b="1" dirty="0"/>
          </a:p>
        </p:txBody>
      </p:sp>
      <p:sp>
        <p:nvSpPr>
          <p:cNvPr id="4" name="Rectángulo 3"/>
          <p:cNvSpPr/>
          <p:nvPr/>
        </p:nvSpPr>
        <p:spPr>
          <a:xfrm>
            <a:off x="838200" y="1477620"/>
            <a:ext cx="503251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 smtClean="0"/>
              <a:t>Una </a:t>
            </a:r>
            <a:r>
              <a:rPr lang="es-MX" b="1" dirty="0" smtClean="0"/>
              <a:t>clase estática</a:t>
            </a:r>
            <a:r>
              <a:rPr lang="es-MX" dirty="0" smtClean="0"/>
              <a:t> es una clase que solo contiene miembros </a:t>
            </a:r>
            <a:r>
              <a:rPr lang="es-MX" b="1" dirty="0" smtClean="0"/>
              <a:t>estáticos</a:t>
            </a:r>
            <a:r>
              <a:rPr lang="es-MX" dirty="0" smtClean="0"/>
              <a:t> (propiedades, métodos o campos). No se puede instanciar, lo que significa que no puedes crear objetos de una clase estática. Estas clases se usan comúnmente para agrupar métodos y propiedades que no necesitan almacenar datos de instancia.</a:t>
            </a:r>
          </a:p>
          <a:p>
            <a:pPr algn="just"/>
            <a:r>
              <a:rPr lang="es-MX" b="1" dirty="0" smtClean="0"/>
              <a:t>Características principales de las clases estáticas:</a:t>
            </a:r>
          </a:p>
          <a:p>
            <a:pPr algn="just">
              <a:buFont typeface="+mj-lt"/>
              <a:buAutoNum type="arabicPeriod"/>
            </a:pPr>
            <a:r>
              <a:rPr lang="es-MX" b="1" dirty="0" smtClean="0"/>
              <a:t>No </a:t>
            </a:r>
            <a:r>
              <a:rPr lang="es-MX" b="1" dirty="0" err="1" smtClean="0"/>
              <a:t>instanciable</a:t>
            </a:r>
            <a:r>
              <a:rPr lang="es-MX" dirty="0" smtClean="0"/>
              <a:t>: No se pueden crear objetos de la clase.</a:t>
            </a:r>
          </a:p>
          <a:p>
            <a:pPr algn="just">
              <a:buFont typeface="+mj-lt"/>
              <a:buAutoNum type="arabicPeriod"/>
            </a:pPr>
            <a:r>
              <a:rPr lang="es-MX" b="1" dirty="0" smtClean="0"/>
              <a:t>Solo miembros estáticos</a:t>
            </a:r>
            <a:r>
              <a:rPr lang="es-MX" dirty="0" smtClean="0"/>
              <a:t>: Todos los métodos, propiedades y campos deben ser estáticos.</a:t>
            </a:r>
          </a:p>
          <a:p>
            <a:pPr algn="just">
              <a:buFont typeface="+mj-lt"/>
              <a:buAutoNum type="arabicPeriod"/>
            </a:pPr>
            <a:r>
              <a:rPr lang="es-MX" b="1" dirty="0" smtClean="0"/>
              <a:t>Espacio compartido</a:t>
            </a:r>
            <a:r>
              <a:rPr lang="es-MX" dirty="0" smtClean="0"/>
              <a:t>: Todos los métodos y datos en una clase estática son compartidos entre todos los usuarios del programa.</a:t>
            </a:r>
          </a:p>
          <a:p>
            <a:pPr algn="just">
              <a:buFont typeface="+mj-lt"/>
              <a:buAutoNum type="arabicPeriod"/>
            </a:pPr>
            <a:r>
              <a:rPr lang="es-MX" b="1" dirty="0" smtClean="0"/>
              <a:t>Ideal para utilidades</a:t>
            </a:r>
            <a:r>
              <a:rPr lang="es-MX" dirty="0" smtClean="0"/>
              <a:t>: Se usan típicamente para funciones globales, utilidades matemáticas, de cadena, etc.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974" y="1477620"/>
            <a:ext cx="5035826" cy="499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5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4217" y="805923"/>
            <a:ext cx="10515600" cy="602284"/>
          </a:xfrm>
        </p:spPr>
        <p:txBody>
          <a:bodyPr>
            <a:normAutofit/>
          </a:bodyPr>
          <a:lstStyle/>
          <a:p>
            <a:r>
              <a:rPr lang="es-MX" sz="2800" b="1" dirty="0" smtClean="0"/>
              <a:t>Diferencias clave entre métodos y clases estáticas:</a:t>
            </a:r>
            <a:endParaRPr lang="en-US" sz="28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971" y="1832276"/>
            <a:ext cx="9052091" cy="27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6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6433" y="535686"/>
            <a:ext cx="10071653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¿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Cuándo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usar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clases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estáticas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estáticos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Cuando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funcionalidad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instancia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específica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Ejemplo: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Operaciones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matemáticas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validación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Cuando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necesitas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garantizar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el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accesible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directamente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utilidades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comunes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un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proyecto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estáticas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agrupar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funcionalidades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relacionadas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independientes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Ejemplo: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cálculos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matemáticos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comunes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constantes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auxiliares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reutilizables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Cuando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quieres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evitar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alguien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instancias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error.</a:t>
            </a:r>
          </a:p>
        </p:txBody>
      </p:sp>
    </p:spTree>
    <p:extLst>
      <p:ext uri="{BB962C8B-B14F-4D97-AF65-F5344CB8AC3E}">
        <p14:creationId xmlns:p14="http://schemas.microsoft.com/office/powerpoint/2010/main" val="136579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63909"/>
            <a:ext cx="10515600" cy="509518"/>
          </a:xfrm>
        </p:spPr>
        <p:txBody>
          <a:bodyPr>
            <a:normAutofit/>
          </a:bodyPr>
          <a:lstStyle/>
          <a:p>
            <a:r>
              <a:rPr lang="es-PE" sz="2800" b="1" dirty="0" smtClean="0"/>
              <a:t>Ejercicios</a:t>
            </a:r>
            <a:endParaRPr lang="en-US" sz="28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50710" y="1002189"/>
            <a:ext cx="1050309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Ejercicio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1: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Cálculo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área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un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círculo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llamada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Geometria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contenga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estático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llamado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CalcularAreaCirculo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Este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recibirá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parámetro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radio de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círculo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devolverá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área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Utiliza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programa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principal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calcular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área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círculo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dado.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398386"/>
            <a:ext cx="1050309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Ejercicio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2: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Conversión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unidades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temperatura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estática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llamada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ConvertidorTemperatura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tenga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dos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estáticos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CelsiusAFahrenheit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convierte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temperatura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Celsius a Fahrenheit.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FahrenheitACelsius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convierte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Fahrenheit a Celsius.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realizar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ambas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conversiones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863220" y="4410136"/>
            <a:ext cx="1049058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Ejercicio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3: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Validación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credenciales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estática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llamada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ValidadorCredenciales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tenga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estático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EsUsuarioValido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Este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recibir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nombre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usuario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contraseña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parámetros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devolver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coinciden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con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usuario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registrado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o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caso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contrario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Usa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conjunto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predefinido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credenciales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simular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base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usuarios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80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70721" y="880218"/>
            <a:ext cx="1051673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Ejercicio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4: Contador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instancias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estática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llamada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Contador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mantenga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contador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cuántas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veces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 ha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accedido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tendrá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estático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IncrementarContador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aumentará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contador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1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vez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sea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llamado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También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ObtenerContador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valor actual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contador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Demuestra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uso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programa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principal,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incrementando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contador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mostrando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su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valor.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0721" y="2855583"/>
            <a:ext cx="1051673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Ejercicio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5: </a:t>
            </a:r>
            <a:r>
              <a:rPr kumimoji="0" lang="es-MX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 una clase estática llamada </a:t>
            </a:r>
            <a:r>
              <a:rPr kumimoji="0" lang="es-MX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CalculadoraImpuestos</a:t>
            </a:r>
            <a:r>
              <a:rPr kumimoji="0" lang="es-MX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los siguientes métodos: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MX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CalcularImpuesto</a:t>
            </a:r>
            <a:r>
              <a:rPr kumimoji="0" lang="es-MX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Recibe el precio de un producto y calcula el impuesto (supón que el impuesto es del 18%).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MX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MostrarPrecioConImpuesto</a:t>
            </a:r>
            <a:r>
              <a:rPr kumimoji="0" lang="es-MX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Muestra el precio total con el impuesto incluido.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 la clase </a:t>
            </a:r>
            <a:r>
              <a:rPr kumimoji="0" lang="es-MX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CalculadoraImpuestos</a:t>
            </a:r>
            <a:r>
              <a:rPr kumimoji="0" lang="es-MX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el método </a:t>
            </a:r>
            <a:r>
              <a:rPr kumimoji="0" lang="es-MX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</a:t>
            </a:r>
            <a:r>
              <a:rPr kumimoji="0" lang="es-MX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calcular el impuesto de varios productos.</a:t>
            </a:r>
          </a:p>
        </p:txBody>
      </p:sp>
    </p:spTree>
    <p:extLst>
      <p:ext uri="{BB962C8B-B14F-4D97-AF65-F5344CB8AC3E}">
        <p14:creationId xmlns:p14="http://schemas.microsoft.com/office/powerpoint/2010/main" val="3861084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027735"/>
            <a:ext cx="10515600" cy="655292"/>
          </a:xfrm>
        </p:spPr>
        <p:txBody>
          <a:bodyPr>
            <a:noAutofit/>
          </a:bodyPr>
          <a:lstStyle/>
          <a:p>
            <a:r>
              <a:rPr lang="es-MX" sz="3200" b="1" dirty="0"/>
              <a:t>A</a:t>
            </a:r>
            <a:r>
              <a:rPr lang="es-MX" sz="3200" b="1" dirty="0" smtClean="0"/>
              <a:t>lcance de los miembros (acceso) en C# y .NET</a:t>
            </a:r>
            <a:endParaRPr lang="en-US" sz="32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40254"/>
            <a:ext cx="10515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C#,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alcance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un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miembro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campo,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etc.) se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refiere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visibilidad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accesibilidad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dentro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código. El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determinado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modificadores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como 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public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, 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private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, 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protected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, 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internal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etc.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modificadores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controlan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desde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qué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lugares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código se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puede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acceder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modificar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miembro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756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40903" y="1951295"/>
            <a:ext cx="520810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-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Modificador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acceso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público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Alcance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miembros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declarados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son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accesibles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desde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cualquier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parte del código,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tanto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dentro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fuera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que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están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definidos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No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existe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restricción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alguna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sobre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acceso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68" y="1024067"/>
            <a:ext cx="5096584" cy="490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7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86587" y="940402"/>
            <a:ext cx="101511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private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-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Modificador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acceso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privado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Alcance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miembros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declarados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private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sólo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pueden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accedidos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dentro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de la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misma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clase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que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están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definidos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No se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puede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acceder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ellos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desde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fuera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siquiera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desde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derivadas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87" y="2518047"/>
            <a:ext cx="4128752" cy="294773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437" y="2518047"/>
            <a:ext cx="4918315" cy="292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7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771"/>
          </a:xfrm>
        </p:spPr>
        <p:txBody>
          <a:bodyPr>
            <a:normAutofit fontScale="90000"/>
          </a:bodyPr>
          <a:lstStyle/>
          <a:p>
            <a:r>
              <a:rPr lang="es-MX" sz="3600" b="1" dirty="0" smtClean="0"/>
              <a:t>1. Métodos en C#</a:t>
            </a:r>
            <a:endParaRPr lang="en-U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87896"/>
            <a:ext cx="10515600" cy="944079"/>
          </a:xfrm>
        </p:spPr>
        <p:txBody>
          <a:bodyPr/>
          <a:lstStyle/>
          <a:p>
            <a:pPr marL="0" indent="0" algn="just">
              <a:buNone/>
            </a:pPr>
            <a:r>
              <a:rPr lang="es-MX" sz="2000" dirty="0" smtClean="0"/>
              <a:t>Un </a:t>
            </a:r>
            <a:r>
              <a:rPr lang="es-MX" sz="2000" b="1" dirty="0" smtClean="0"/>
              <a:t>método</a:t>
            </a:r>
            <a:r>
              <a:rPr lang="es-MX" sz="2000" dirty="0" smtClean="0"/>
              <a:t> en C# es un bloque de código que realiza una acción o tarea específica. Los métodos se definen dentro de una clase o estructura y pueden aceptar parámetros de entrada, realizar una operación y devolver un resultado.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6248"/>
            <a:ext cx="4035834" cy="13230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644" y="2086248"/>
            <a:ext cx="4079268" cy="1323006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5564530" y="2654433"/>
            <a:ext cx="715618" cy="186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838200" y="3846580"/>
            <a:ext cx="10515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smtClean="0">
                <a:latin typeface="Arial" panose="020B0604020202020204" pitchFamily="34" charset="0"/>
              </a:rPr>
              <a:t>Métodos sin retorno (void):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latin typeface="Arial" panose="020B0604020202020204" pitchFamily="34" charset="0"/>
              </a:rPr>
              <a:t>Un método que no devuelve ningún valor se define con el tipo de retorno </a:t>
            </a:r>
            <a:r>
              <a:rPr lang="en-US" altLang="en-US" sz="2000" smtClean="0">
                <a:latin typeface="Arial Unicode MS"/>
              </a:rPr>
              <a:t>void</a:t>
            </a:r>
            <a:r>
              <a:rPr lang="en-US" altLang="en-US" sz="2000" smtClean="0"/>
              <a:t>.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273" y="4756248"/>
            <a:ext cx="4645454" cy="133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8383" y="719819"/>
            <a:ext cx="1048246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protected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-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Modificador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acceso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protegido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Alcance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miembros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declarados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protected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accesibles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dentro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misma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derivadas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heredadas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 No son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accesibles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desde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fuera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jerarquía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decir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desde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otras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no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hereden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base).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34" y="2308724"/>
            <a:ext cx="4420217" cy="372479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449" y="2756453"/>
            <a:ext cx="5433403" cy="282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91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0330" y="786081"/>
            <a:ext cx="1090654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internal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-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Modificador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acceso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interno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Alcance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miembros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declarados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internal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accesibles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solo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dentro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mismo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ensamblado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proyecto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están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definidos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No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pueden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accedidos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desde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otros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proyectos 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ensamblados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referencien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ensamblado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original.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08" y="2641601"/>
            <a:ext cx="3537952" cy="257975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200" y="2880141"/>
            <a:ext cx="4979778" cy="210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30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1696" y="1185673"/>
            <a:ext cx="1055867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Resumen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Accesible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desde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cualquier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lugar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private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Solo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accesible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dentro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misma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protected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Accesible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dentro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misma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derivadas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internal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Accesible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dentro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mismo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ensamblado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proyecto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protected internal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Accesible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dentro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mismo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ensamblado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derivadas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private protected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Accesible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solo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dentro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misma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derivadas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dentro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mismo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ensamblado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38200" y="1311966"/>
            <a:ext cx="10515600" cy="168302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MX" sz="2000" dirty="0" smtClean="0"/>
              <a:t>Las </a:t>
            </a:r>
            <a:r>
              <a:rPr lang="es-MX" sz="2000" b="1" dirty="0" smtClean="0"/>
              <a:t>propiedades</a:t>
            </a:r>
            <a:r>
              <a:rPr lang="es-MX" sz="2000" dirty="0" smtClean="0"/>
              <a:t> en C# son miembros de una </a:t>
            </a:r>
            <a:r>
              <a:rPr lang="es-MX" sz="2000" b="1" dirty="0" smtClean="0">
                <a:solidFill>
                  <a:srgbClr val="FF0000"/>
                </a:solidFill>
              </a:rPr>
              <a:t>clase o estructura </a:t>
            </a:r>
            <a:r>
              <a:rPr lang="es-MX" sz="2000" dirty="0" smtClean="0"/>
              <a:t>que proporcionan una forma de acceder y modificar los datos de un objeto de manera controlada. A diferencia de los campos (variables), las propiedades encapsulan el acceso a los datos y se utilizan en lugar de hacer directamente accesibles los campos.</a:t>
            </a:r>
          </a:p>
          <a:p>
            <a:pPr marL="0" indent="0" algn="just">
              <a:buNone/>
            </a:pPr>
            <a:r>
              <a:rPr lang="es-MX" sz="2000" dirty="0" smtClean="0"/>
              <a:t>Una propiedad consta de dos partes principales:</a:t>
            </a:r>
          </a:p>
          <a:p>
            <a:pPr algn="just"/>
            <a:r>
              <a:rPr lang="es-MX" sz="2000" b="1" dirty="0" err="1" smtClean="0"/>
              <a:t>Getter</a:t>
            </a:r>
            <a:r>
              <a:rPr lang="es-MX" sz="2000" b="1" dirty="0" smtClean="0"/>
              <a:t>:</a:t>
            </a:r>
            <a:r>
              <a:rPr lang="es-MX" sz="2000" dirty="0" smtClean="0"/>
              <a:t> Método que obtiene (lee) el valor de </a:t>
            </a:r>
            <a:r>
              <a:rPr lang="es-MX" sz="2000" dirty="0" smtClean="0"/>
              <a:t>un campo/atributo.</a:t>
            </a:r>
            <a:endParaRPr lang="es-MX" sz="2000" dirty="0" smtClean="0"/>
          </a:p>
          <a:p>
            <a:pPr algn="just"/>
            <a:r>
              <a:rPr lang="es-MX" sz="2000" b="1" dirty="0" smtClean="0"/>
              <a:t>Setter:</a:t>
            </a:r>
            <a:r>
              <a:rPr lang="es-MX" sz="2000" dirty="0" smtClean="0"/>
              <a:t> Método que establece (modifica) el valor de </a:t>
            </a:r>
            <a:r>
              <a:rPr lang="es-MX" sz="2000" dirty="0" smtClean="0"/>
              <a:t>dicho campo/atributo</a:t>
            </a:r>
            <a:r>
              <a:rPr lang="es-MX" sz="2000" dirty="0" smtClean="0"/>
              <a:t>.</a:t>
            </a:r>
            <a:endParaRPr lang="es-MX" sz="2000" dirty="0" smtClean="0"/>
          </a:p>
          <a:p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838200" y="61104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2800" b="1" dirty="0" smtClean="0"/>
              <a:t>2. Propiedades en C#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17" y="3336056"/>
            <a:ext cx="2854580" cy="130268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261" y="2994991"/>
            <a:ext cx="3535017" cy="2113428"/>
          </a:xfrm>
          <a:prstGeom prst="rect">
            <a:avLst/>
          </a:prstGeom>
        </p:spPr>
      </p:pic>
      <p:sp>
        <p:nvSpPr>
          <p:cNvPr id="11" name="Flecha derecha 10"/>
          <p:cNvSpPr/>
          <p:nvPr/>
        </p:nvSpPr>
        <p:spPr>
          <a:xfrm>
            <a:off x="5406887" y="3735578"/>
            <a:ext cx="720579" cy="26262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04" y="5445833"/>
            <a:ext cx="4907709" cy="991456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467061" y="5452404"/>
            <a:ext cx="4505739" cy="9848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 campo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permite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ejemplo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validar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modificar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valor antes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asignarlo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devolverlo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Flecha derecha 13"/>
          <p:cNvSpPr/>
          <p:nvPr/>
        </p:nvSpPr>
        <p:spPr>
          <a:xfrm>
            <a:off x="5764695" y="5870713"/>
            <a:ext cx="503583" cy="22987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8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010588" y="559280"/>
            <a:ext cx="4566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smtClean="0"/>
              <a:t>3. ¿Por qué usar </a:t>
            </a:r>
            <a:r>
              <a:rPr lang="es-MX" sz="2400" b="1" dirty="0" err="1" smtClean="0"/>
              <a:t>Getters</a:t>
            </a:r>
            <a:r>
              <a:rPr lang="es-MX" sz="2400" b="1" dirty="0" smtClean="0"/>
              <a:t> y </a:t>
            </a:r>
            <a:r>
              <a:rPr lang="es-MX" sz="2400" b="1" dirty="0" err="1" smtClean="0"/>
              <a:t>Setters</a:t>
            </a:r>
            <a:r>
              <a:rPr lang="es-MX" sz="2400" b="1" dirty="0" smtClean="0"/>
              <a:t>?</a:t>
            </a:r>
            <a:endParaRPr lang="en-US" sz="2400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10588" y="1184652"/>
            <a:ext cx="1024050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Encapsulamiento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principales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razones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getters y setters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encapsulamiento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encapsulamiento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principio de la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programación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orientada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promueve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ocultación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detalles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internos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campos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realiza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través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controlados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(getters y setters),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lugar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directamente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campos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agregar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lógica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adicional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afectar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código que usa la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del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Setter: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setter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cómo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asigna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valor 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valor antes de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asignarlo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 campo.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Getter: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getter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manipular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valor antes de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devolverlo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formatear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cadena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realizar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cálculos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antes de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devolver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valor.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Flexibilidad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getters y setters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implementación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afectar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quienes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forma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se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almacenan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pública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(la forma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acceden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2429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>
            <a:normAutofit/>
          </a:bodyPr>
          <a:lstStyle/>
          <a:p>
            <a:r>
              <a:rPr lang="es-MX" sz="2800" b="1" dirty="0" smtClean="0"/>
              <a:t>4. </a:t>
            </a:r>
            <a:r>
              <a:rPr lang="es-MX" sz="2800" b="1" dirty="0" err="1" smtClean="0"/>
              <a:t>Getters</a:t>
            </a:r>
            <a:r>
              <a:rPr lang="es-MX" sz="2800" b="1" dirty="0" smtClean="0"/>
              <a:t> y </a:t>
            </a:r>
            <a:r>
              <a:rPr lang="es-MX" sz="2800" b="1" dirty="0" err="1" smtClean="0"/>
              <a:t>Setters</a:t>
            </a:r>
            <a:r>
              <a:rPr lang="es-MX" sz="2800" b="1" dirty="0" smtClean="0"/>
              <a:t> automáticos en C#</a:t>
            </a:r>
            <a:endParaRPr lang="en-US" sz="28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99931"/>
            <a:ext cx="10515600" cy="1444486"/>
          </a:xfrm>
        </p:spPr>
        <p:txBody>
          <a:bodyPr>
            <a:noAutofit/>
          </a:bodyPr>
          <a:lstStyle/>
          <a:p>
            <a:pPr algn="just"/>
            <a:r>
              <a:rPr lang="es-MX" sz="1800" dirty="0" smtClean="0"/>
              <a:t>C# también proporciona una forma simplificada de definir propiedades, conocida como </a:t>
            </a:r>
            <a:r>
              <a:rPr lang="es-MX" sz="1800" b="1" dirty="0" smtClean="0">
                <a:solidFill>
                  <a:srgbClr val="FF0000"/>
                </a:solidFill>
              </a:rPr>
              <a:t>propiedades automáticas</a:t>
            </a:r>
            <a:r>
              <a:rPr lang="es-MX" sz="1800" dirty="0" smtClean="0"/>
              <a:t>. En lugar de escribir un campo privado y métodos </a:t>
            </a:r>
            <a:r>
              <a:rPr lang="es-MX" sz="1800" dirty="0" err="1" smtClean="0"/>
              <a:t>get</a:t>
            </a:r>
            <a:r>
              <a:rPr lang="es-MX" sz="1800" dirty="0" smtClean="0"/>
              <a:t> y set explícitos, C# lo hace de forma automática.</a:t>
            </a:r>
          </a:p>
          <a:p>
            <a:pPr algn="just"/>
            <a:r>
              <a:rPr lang="es-MX" sz="1800" dirty="0" smtClean="0"/>
              <a:t>C# maneja automáticamente el almacenamiento de datos mediante un campo privado que no está accesible directamente, pero que se crea de forma interna.</a:t>
            </a:r>
            <a:endParaRPr lang="en-US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88" y="3032237"/>
            <a:ext cx="4020610" cy="50609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070" y="2740689"/>
            <a:ext cx="4341923" cy="1287971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5844208" y="3170345"/>
            <a:ext cx="503583" cy="22987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650434" y="4331422"/>
            <a:ext cx="6096000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/>
            <a:r>
              <a:rPr lang="es-MX" dirty="0" smtClean="0"/>
              <a:t>En este caso, no necesitas declarar un campo privado explícito. El compilador genera uno automáticamente.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2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6266"/>
          </a:xfrm>
        </p:spPr>
        <p:txBody>
          <a:bodyPr>
            <a:normAutofit/>
          </a:bodyPr>
          <a:lstStyle/>
          <a:p>
            <a:r>
              <a:rPr lang="es-MX" sz="2400" b="1" dirty="0" smtClean="0"/>
              <a:t>Propiedades automáticas con lógica personalizada:</a:t>
            </a:r>
            <a:endParaRPr lang="en-US" sz="2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93913"/>
            <a:ext cx="10515600" cy="6758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000" dirty="0" smtClean="0"/>
              <a:t>En caso se necesite agregar lógica personalizada en el </a:t>
            </a:r>
            <a:r>
              <a:rPr lang="es-MX" sz="2000" b="1" dirty="0" err="1" smtClean="0"/>
              <a:t>getter</a:t>
            </a:r>
            <a:r>
              <a:rPr lang="es-MX" sz="2000" dirty="0" smtClean="0"/>
              <a:t> o </a:t>
            </a:r>
            <a:r>
              <a:rPr lang="es-MX" sz="2000" b="1" dirty="0" smtClean="0"/>
              <a:t>setter</a:t>
            </a:r>
            <a:r>
              <a:rPr lang="es-MX" sz="2000" dirty="0" smtClean="0"/>
              <a:t>, puedes usar la sintaxis de la propiedad normal, con un </a:t>
            </a:r>
            <a:r>
              <a:rPr lang="es-MX" sz="2000" dirty="0" err="1" smtClean="0"/>
              <a:t>getter</a:t>
            </a:r>
            <a:r>
              <a:rPr lang="es-MX" sz="2000" dirty="0" smtClean="0"/>
              <a:t> y un setter definidos explícitamente.</a:t>
            </a:r>
            <a:endParaRPr lang="en-U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512" y="1802295"/>
            <a:ext cx="5201376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9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84340"/>
            <a:ext cx="10515600" cy="430005"/>
          </a:xfrm>
        </p:spPr>
        <p:txBody>
          <a:bodyPr>
            <a:normAutofit/>
          </a:bodyPr>
          <a:lstStyle/>
          <a:p>
            <a:r>
              <a:rPr lang="es-MX" sz="2000" b="1" dirty="0" smtClean="0"/>
              <a:t>5. Propiedades de solo lectura y solo escritura</a:t>
            </a:r>
            <a:endParaRPr lang="en-US" sz="2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33616"/>
            <a:ext cx="10515600" cy="556590"/>
          </a:xfrm>
        </p:spPr>
        <p:txBody>
          <a:bodyPr>
            <a:noAutofit/>
          </a:bodyPr>
          <a:lstStyle/>
          <a:p>
            <a:pPr algn="just"/>
            <a:r>
              <a:rPr lang="es-MX" sz="2000" dirty="0" smtClean="0"/>
              <a:t>En C#, también puedes crear propiedades de </a:t>
            </a:r>
            <a:r>
              <a:rPr lang="es-MX" sz="2000" b="1" dirty="0" smtClean="0"/>
              <a:t>solo lectura</a:t>
            </a:r>
            <a:r>
              <a:rPr lang="es-MX" sz="2000" dirty="0" smtClean="0"/>
              <a:t> o </a:t>
            </a:r>
            <a:r>
              <a:rPr lang="es-MX" sz="2000" b="1" dirty="0" smtClean="0"/>
              <a:t>solo escritura</a:t>
            </a:r>
            <a:r>
              <a:rPr lang="es-MX" sz="2000" dirty="0" smtClean="0"/>
              <a:t>. Esto es útil si deseas que una propiedad solo sea accesible para lectura o escritura, pero no ambas.</a:t>
            </a:r>
            <a:endParaRPr 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928745"/>
            <a:ext cx="10515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Solo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lectura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 solo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deseas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leer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omitir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establecer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valor solo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constructor 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otro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lugar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980" y="2797880"/>
            <a:ext cx="3162039" cy="56214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3404094"/>
            <a:ext cx="10515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Solo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escritura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deseas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solo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establecer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leer,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omitir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475" y="4156054"/>
            <a:ext cx="5481047" cy="55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7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Resumen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65129"/>
            <a:ext cx="1057132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bloques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código que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realizan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tarea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específica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accesores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leer 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campo,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proporcionando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encapsulamiento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control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sobre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cómo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acceden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Getters y Setters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proporcionan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control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adicional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sobre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modificación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encapsulados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C#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propiedades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automáticas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lo que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escritura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código.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Propiedades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solo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lectura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solo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escritura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control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adicional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sobre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cómo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interactuar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0576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4887" y="1472338"/>
            <a:ext cx="10518913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Ejercicio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1: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llamada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tenga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las siguientes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cadena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número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decimal.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getters y setters para: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leer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escribir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sea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Si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intenta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asignar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establece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4886" y="4274303"/>
            <a:ext cx="105189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Ejercicio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 smtClean="0">
                <a:latin typeface="Arial" panose="020B0604020202020204" pitchFamily="34" charset="0"/>
              </a:rPr>
              <a:t>2: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Alumno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tenga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cadena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Promedio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número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decimal.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promedio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esté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entre 0 y 20. Si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intenta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asignar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valor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ese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rango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establece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promedio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2202369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1907</Words>
  <Application>Microsoft Office PowerPoint</Application>
  <PresentationFormat>Panorámica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Arial Unicode MS</vt:lpstr>
      <vt:lpstr>Calibri</vt:lpstr>
      <vt:lpstr>Calibri Light</vt:lpstr>
      <vt:lpstr>Tema de Office</vt:lpstr>
      <vt:lpstr>Métodos y propiedades: getters y setters,</vt:lpstr>
      <vt:lpstr>1. Métodos en C#</vt:lpstr>
      <vt:lpstr>Presentación de PowerPoint</vt:lpstr>
      <vt:lpstr>Presentación de PowerPoint</vt:lpstr>
      <vt:lpstr>4. Getters y Setters automáticos en C#</vt:lpstr>
      <vt:lpstr>Propiedades automáticas con lógica personalizada:</vt:lpstr>
      <vt:lpstr>5. Propiedades de solo lectura y solo escritura</vt:lpstr>
      <vt:lpstr>Resumen:</vt:lpstr>
      <vt:lpstr>Ejercicios</vt:lpstr>
      <vt:lpstr>Presentación de PowerPoint</vt:lpstr>
      <vt:lpstr>¿Qué son los métodos estáticos?</vt:lpstr>
      <vt:lpstr>¿Qué son las clases estáticas?</vt:lpstr>
      <vt:lpstr>Diferencias clave entre métodos y clases estáticas:</vt:lpstr>
      <vt:lpstr>Presentación de PowerPoint</vt:lpstr>
      <vt:lpstr>Ejercicios</vt:lpstr>
      <vt:lpstr>Presentación de PowerPoint</vt:lpstr>
      <vt:lpstr>Alcance de los miembros (acceso) en C# y .NET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y propiedades: getters y setters,</dc:title>
  <dc:creator>gabriel</dc:creator>
  <cp:lastModifiedBy>gabriel</cp:lastModifiedBy>
  <cp:revision>18</cp:revision>
  <dcterms:created xsi:type="dcterms:W3CDTF">2024-11-16T01:41:26Z</dcterms:created>
  <dcterms:modified xsi:type="dcterms:W3CDTF">2024-12-10T03:45:10Z</dcterms:modified>
</cp:coreProperties>
</file>