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7" r:id="rId4"/>
    <p:sldId id="275" r:id="rId5"/>
    <p:sldId id="268" r:id="rId6"/>
    <p:sldId id="278" r:id="rId7"/>
    <p:sldId id="279" r:id="rId8"/>
    <p:sldId id="280" r:id="rId9"/>
    <p:sldId id="269" r:id="rId10"/>
    <p:sldId id="258" r:id="rId11"/>
    <p:sldId id="257" r:id="rId12"/>
    <p:sldId id="276" r:id="rId13"/>
    <p:sldId id="259" r:id="rId14"/>
    <p:sldId id="260" r:id="rId15"/>
    <p:sldId id="261" r:id="rId16"/>
    <p:sldId id="262" r:id="rId17"/>
    <p:sldId id="277" r:id="rId18"/>
    <p:sldId id="263" r:id="rId19"/>
    <p:sldId id="264" r:id="rId20"/>
    <p:sldId id="265" r:id="rId21"/>
    <p:sldId id="271" r:id="rId22"/>
    <p:sldId id="272"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85215E5A-BC27-4A3B-B53F-8BD847BCF037}" type="datetimeFigureOut">
              <a:rPr lang="en-US" smtClean="0"/>
              <a:t>12/8/2024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3340108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5215E5A-BC27-4A3B-B53F-8BD847BCF037}" type="datetimeFigureOut">
              <a:rPr lang="en-US" smtClean="0"/>
              <a:t>12/8/2024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736038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5215E5A-BC27-4A3B-B53F-8BD847BCF037}" type="datetimeFigureOut">
              <a:rPr lang="en-US" smtClean="0"/>
              <a:t>12/8/2024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1329302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85215E5A-BC27-4A3B-B53F-8BD847BCF037}" type="datetimeFigureOut">
              <a:rPr lang="en-US" smtClean="0"/>
              <a:t>12/8/2024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4143441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85215E5A-BC27-4A3B-B53F-8BD847BCF037}" type="datetimeFigureOut">
              <a:rPr lang="en-US" smtClean="0"/>
              <a:t>12/8/2024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4110798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85215E5A-BC27-4A3B-B53F-8BD847BCF037}" type="datetimeFigureOut">
              <a:rPr lang="en-US" smtClean="0"/>
              <a:t>12/8/2024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3648256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85215E5A-BC27-4A3B-B53F-8BD847BCF037}" type="datetimeFigureOut">
              <a:rPr lang="en-US" smtClean="0"/>
              <a:t>12/8/2024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3336053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85215E5A-BC27-4A3B-B53F-8BD847BCF037}" type="datetimeFigureOut">
              <a:rPr lang="en-US" smtClean="0"/>
              <a:t>12/8/2024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25673735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5215E5A-BC27-4A3B-B53F-8BD847BCF037}" type="datetimeFigureOut">
              <a:rPr lang="en-US" smtClean="0"/>
              <a:t>12/8/2024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328894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5215E5A-BC27-4A3B-B53F-8BD847BCF037}" type="datetimeFigureOut">
              <a:rPr lang="en-US" smtClean="0"/>
              <a:t>12/8/2024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1334223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85215E5A-BC27-4A3B-B53F-8BD847BCF037}" type="datetimeFigureOut">
              <a:rPr lang="en-US" smtClean="0"/>
              <a:t>12/8/2024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BD7E1252-D587-4A59-B220-7CB1CDAD9947}" type="slidenum">
              <a:rPr lang="en-US" smtClean="0"/>
              <a:t>‹Nº›</a:t>
            </a:fld>
            <a:endParaRPr lang="en-US"/>
          </a:p>
        </p:txBody>
      </p:sp>
    </p:spTree>
    <p:extLst>
      <p:ext uri="{BB962C8B-B14F-4D97-AF65-F5344CB8AC3E}">
        <p14:creationId xmlns:p14="http://schemas.microsoft.com/office/powerpoint/2010/main" val="2317007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15E5A-BC27-4A3B-B53F-8BD847BCF037}" type="datetimeFigureOut">
              <a:rPr lang="en-US" smtClean="0"/>
              <a:t>12/8/2024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7E1252-D587-4A59-B220-7CB1CDAD9947}" type="slidenum">
              <a:rPr lang="en-US" smtClean="0"/>
              <a:t>‹Nº›</a:t>
            </a:fld>
            <a:endParaRPr lang="en-US"/>
          </a:p>
        </p:txBody>
      </p:sp>
    </p:spTree>
    <p:extLst>
      <p:ext uri="{BB962C8B-B14F-4D97-AF65-F5344CB8AC3E}">
        <p14:creationId xmlns:p14="http://schemas.microsoft.com/office/powerpoint/2010/main" val="3006431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ADO . NET</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30929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Modelo Conectado</a:t>
            </a:r>
            <a:endParaRPr lang="en-US" b="1" dirty="0"/>
          </a:p>
        </p:txBody>
      </p:sp>
      <p:sp>
        <p:nvSpPr>
          <p:cNvPr id="3" name="Marcador de contenido 2"/>
          <p:cNvSpPr>
            <a:spLocks noGrp="1"/>
          </p:cNvSpPr>
          <p:nvPr>
            <p:ph idx="1"/>
          </p:nvPr>
        </p:nvSpPr>
        <p:spPr/>
        <p:txBody>
          <a:bodyPr/>
          <a:lstStyle/>
          <a:p>
            <a:pPr algn="just"/>
            <a:r>
              <a:rPr lang="es-MX" dirty="0" smtClean="0"/>
              <a:t>El </a:t>
            </a:r>
            <a:r>
              <a:rPr lang="es-MX" b="1" dirty="0" smtClean="0"/>
              <a:t>Modelo Conectado</a:t>
            </a:r>
            <a:r>
              <a:rPr lang="es-MX" dirty="0" smtClean="0"/>
              <a:t> en ADO.NET se refiere a una forma de interactuar con bases de datos en la cual </a:t>
            </a:r>
            <a:r>
              <a:rPr lang="es-MX" b="1" dirty="0" smtClean="0">
                <a:solidFill>
                  <a:srgbClr val="FF0000"/>
                </a:solidFill>
              </a:rPr>
              <a:t>las operaciones se realizan mientras una conexión a la base de datos está abierta</a:t>
            </a:r>
            <a:r>
              <a:rPr lang="es-MX" dirty="0" smtClean="0"/>
              <a:t>. En este modelo, la conexión a la base de datos se establece explícitamente, las consultas se ejecutan en esa conexión, y luego la conexión se cierra.</a:t>
            </a:r>
          </a:p>
          <a:p>
            <a:pPr algn="just"/>
            <a:r>
              <a:rPr lang="es-MX" dirty="0" smtClean="0"/>
              <a:t>El Modelo Conectado es ideal para escenarios en los que necesitas ejecutar operaciones </a:t>
            </a:r>
            <a:r>
              <a:rPr lang="es-MX" b="1" dirty="0" smtClean="0">
                <a:solidFill>
                  <a:srgbClr val="FF0000"/>
                </a:solidFill>
              </a:rPr>
              <a:t>inmediatas y obtener los resultados de manera directa</a:t>
            </a:r>
            <a:r>
              <a:rPr lang="es-MX" dirty="0" smtClean="0"/>
              <a:t>, </a:t>
            </a:r>
            <a:r>
              <a:rPr lang="es-MX" b="1" dirty="0" smtClean="0">
                <a:solidFill>
                  <a:srgbClr val="FF0000"/>
                </a:solidFill>
              </a:rPr>
              <a:t>como cuando necesitas consultar, insertar, actualizar o eliminar datos en una base de datos.</a:t>
            </a:r>
            <a:endParaRPr lang="en-US" b="1" dirty="0">
              <a:solidFill>
                <a:srgbClr val="FF0000"/>
              </a:solidFill>
            </a:endParaRPr>
          </a:p>
        </p:txBody>
      </p:sp>
    </p:spTree>
    <p:extLst>
      <p:ext uri="{BB962C8B-B14F-4D97-AF65-F5344CB8AC3E}">
        <p14:creationId xmlns:p14="http://schemas.microsoft.com/office/powerpoint/2010/main" val="361955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55374" y="338621"/>
            <a:ext cx="10515600" cy="1325563"/>
          </a:xfrm>
        </p:spPr>
        <p:txBody>
          <a:bodyPr>
            <a:normAutofit/>
          </a:bodyPr>
          <a:lstStyle/>
          <a:p>
            <a:r>
              <a:rPr lang="es-PE" sz="3600" dirty="0" smtClean="0"/>
              <a:t>Modelo Desconectado  -  Modelo Conectado</a:t>
            </a:r>
            <a:endParaRPr lang="en-US" sz="3600" dirty="0"/>
          </a:p>
        </p:txBody>
      </p:sp>
      <p:pic>
        <p:nvPicPr>
          <p:cNvPr id="4" name="Marcador de contenido 3"/>
          <p:cNvPicPr>
            <a:picLocks noGrp="1" noChangeAspect="1"/>
          </p:cNvPicPr>
          <p:nvPr>
            <p:ph idx="1"/>
          </p:nvPr>
        </p:nvPicPr>
        <p:blipFill>
          <a:blip r:embed="rId2"/>
          <a:stretch>
            <a:fillRect/>
          </a:stretch>
        </p:blipFill>
        <p:spPr>
          <a:xfrm>
            <a:off x="2015831" y="1423088"/>
            <a:ext cx="7790778" cy="5231972"/>
          </a:xfrm>
          <a:prstGeom prst="rect">
            <a:avLst/>
          </a:prstGeom>
        </p:spPr>
      </p:pic>
    </p:spTree>
    <p:extLst>
      <p:ext uri="{BB962C8B-B14F-4D97-AF65-F5344CB8AC3E}">
        <p14:creationId xmlns:p14="http://schemas.microsoft.com/office/powerpoint/2010/main" val="1169558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756" y="1364974"/>
            <a:ext cx="2367791" cy="4097454"/>
          </a:xfrm>
          <a:prstGeom prst="rect">
            <a:avLst/>
          </a:prstGeom>
          <a:noFill/>
          <a:extLst>
            <a:ext uri="{909E8E84-426E-40DD-AFC4-6F175D3DCCD1}">
              <a14:hiddenFill xmlns:a14="http://schemas.microsoft.com/office/drawing/2010/main">
                <a:solidFill>
                  <a:srgbClr val="FFFFFF"/>
                </a:solidFill>
              </a14:hiddenFill>
            </a:ext>
          </a:extLst>
        </p:spPr>
      </p:pic>
      <p:sp>
        <p:nvSpPr>
          <p:cNvPr id="4" name="Rectángulo 3"/>
          <p:cNvSpPr/>
          <p:nvPr/>
        </p:nvSpPr>
        <p:spPr>
          <a:xfrm>
            <a:off x="5340627" y="1884548"/>
            <a:ext cx="6096000" cy="2585323"/>
          </a:xfrm>
          <a:prstGeom prst="rect">
            <a:avLst/>
          </a:prstGeom>
          <a:ln w="19050">
            <a:solidFill>
              <a:schemeClr val="tx1"/>
            </a:solidFill>
          </a:ln>
        </p:spPr>
        <p:txBody>
          <a:bodyPr>
            <a:spAutoFit/>
          </a:bodyPr>
          <a:lstStyle/>
          <a:p>
            <a:pPr algn="just" fontAlgn="base"/>
            <a:r>
              <a:rPr lang="es-MX" dirty="0">
                <a:solidFill>
                  <a:srgbClr val="444444"/>
                </a:solidFill>
                <a:latin typeface="Helvetica-Neue"/>
              </a:rPr>
              <a:t>E</a:t>
            </a:r>
            <a:r>
              <a:rPr lang="es-MX" b="0" i="0" dirty="0" smtClean="0">
                <a:solidFill>
                  <a:srgbClr val="444444"/>
                </a:solidFill>
                <a:effectLst/>
                <a:latin typeface="Helvetica-Neue"/>
              </a:rPr>
              <a:t>n este esquema se puede observar que:</a:t>
            </a:r>
          </a:p>
          <a:p>
            <a:pPr algn="just" fontAlgn="base"/>
            <a:r>
              <a:rPr lang="es-MX" b="0" i="0" dirty="0" smtClean="0">
                <a:solidFill>
                  <a:srgbClr val="444444"/>
                </a:solidFill>
                <a:effectLst/>
                <a:latin typeface="Helvetica-Neue"/>
              </a:rPr>
              <a:t>1: se inicia la conexión a la BD</a:t>
            </a:r>
          </a:p>
          <a:p>
            <a:pPr algn="just" fontAlgn="base"/>
            <a:r>
              <a:rPr lang="es-MX" b="0" i="0" dirty="0" smtClean="0">
                <a:solidFill>
                  <a:srgbClr val="444444"/>
                </a:solidFill>
                <a:effectLst/>
                <a:latin typeface="Helvetica-Neue"/>
              </a:rPr>
              <a:t>2: se ejecuta un comando</a:t>
            </a:r>
          </a:p>
          <a:p>
            <a:pPr algn="just" fontAlgn="base"/>
            <a:r>
              <a:rPr lang="es-MX" b="0" i="0" dirty="0" smtClean="0">
                <a:solidFill>
                  <a:srgbClr val="444444"/>
                </a:solidFill>
                <a:effectLst/>
                <a:latin typeface="Helvetica-Neue"/>
              </a:rPr>
              <a:t>3: se procesan los datos</a:t>
            </a:r>
          </a:p>
          <a:p>
            <a:pPr algn="just" fontAlgn="base"/>
            <a:r>
              <a:rPr lang="es-MX" b="0" i="0" dirty="0" smtClean="0">
                <a:solidFill>
                  <a:srgbClr val="444444"/>
                </a:solidFill>
                <a:effectLst/>
                <a:latin typeface="Helvetica-Neue"/>
              </a:rPr>
              <a:t>4 se libera el comando</a:t>
            </a:r>
          </a:p>
          <a:p>
            <a:pPr algn="just" fontAlgn="base"/>
            <a:r>
              <a:rPr lang="es-MX" b="0" i="0" dirty="0" smtClean="0">
                <a:solidFill>
                  <a:srgbClr val="444444"/>
                </a:solidFill>
                <a:effectLst/>
                <a:latin typeface="Helvetica-Neue"/>
              </a:rPr>
              <a:t>5: se cierra la conexión</a:t>
            </a:r>
          </a:p>
          <a:p>
            <a:pPr algn="just" fontAlgn="base"/>
            <a:r>
              <a:rPr lang="es-MX" b="0" i="0" dirty="0" smtClean="0">
                <a:solidFill>
                  <a:srgbClr val="444444"/>
                </a:solidFill>
                <a:effectLst/>
                <a:latin typeface="Helvetica-Neue"/>
              </a:rPr>
              <a:t>como se puede observar todo el proceso se realiza con datos frescos de la base de datos, una gran ventaja de este Escenario.</a:t>
            </a:r>
            <a:endParaRPr lang="es-MX" b="0" i="0" dirty="0">
              <a:solidFill>
                <a:srgbClr val="444444"/>
              </a:solidFill>
              <a:effectLst/>
              <a:latin typeface="Helvetica-Neue"/>
            </a:endParaRPr>
          </a:p>
        </p:txBody>
      </p:sp>
      <p:sp>
        <p:nvSpPr>
          <p:cNvPr id="5" name="Título 1"/>
          <p:cNvSpPr>
            <a:spLocks noGrp="1"/>
          </p:cNvSpPr>
          <p:nvPr>
            <p:ph type="title"/>
          </p:nvPr>
        </p:nvSpPr>
        <p:spPr>
          <a:xfrm>
            <a:off x="921027" y="484396"/>
            <a:ext cx="10515600" cy="681796"/>
          </a:xfrm>
        </p:spPr>
        <p:txBody>
          <a:bodyPr>
            <a:normAutofit/>
          </a:bodyPr>
          <a:lstStyle/>
          <a:p>
            <a:r>
              <a:rPr lang="es-PE" sz="3600" dirty="0" smtClean="0"/>
              <a:t>Modelo Conectado</a:t>
            </a:r>
            <a:endParaRPr lang="en-US" sz="3600" dirty="0"/>
          </a:p>
        </p:txBody>
      </p:sp>
    </p:spTree>
    <p:extLst>
      <p:ext uri="{BB962C8B-B14F-4D97-AF65-F5344CB8AC3E}">
        <p14:creationId xmlns:p14="http://schemas.microsoft.com/office/powerpoint/2010/main" val="106477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65477"/>
            <a:ext cx="10515600" cy="1325563"/>
          </a:xfrm>
        </p:spPr>
        <p:txBody>
          <a:bodyPr>
            <a:normAutofit/>
          </a:bodyPr>
          <a:lstStyle/>
          <a:p>
            <a:pPr algn="ctr"/>
            <a:r>
              <a:rPr lang="es-MX" sz="3600" b="1" dirty="0" smtClean="0"/>
              <a:t>Pasos para Realizar Consultas con el Modelo Conectado en ADO.NET</a:t>
            </a:r>
            <a:endParaRPr lang="en-US" sz="3600" b="1" dirty="0"/>
          </a:p>
        </p:txBody>
      </p:sp>
      <p:sp>
        <p:nvSpPr>
          <p:cNvPr id="4" name="Rectangle 1"/>
          <p:cNvSpPr>
            <a:spLocks noGrp="1" noChangeArrowheads="1"/>
          </p:cNvSpPr>
          <p:nvPr>
            <p:ph idx="1"/>
          </p:nvPr>
        </p:nvSpPr>
        <p:spPr bwMode="auto">
          <a:xfrm>
            <a:off x="838200" y="2337318"/>
            <a:ext cx="4899991"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Importar</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los</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Espacios</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Nombres</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Necesarios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Debes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importar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los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espacios</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nombres</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contienen</a:t>
            </a:r>
            <a:r>
              <a:rPr kumimoji="0" lang="en-US" altLang="en-US" sz="1600" b="0" i="0" u="none" strike="noStrike" cap="none" normalizeH="0" baseline="0" dirty="0" smtClean="0">
                <a:ln>
                  <a:noFill/>
                </a:ln>
                <a:solidFill>
                  <a:schemeClr val="tx1"/>
                </a:solidFill>
                <a:effectLst/>
                <a:latin typeface="Arial" panose="020B0604020202020204" pitchFamily="34" charset="0"/>
              </a:rPr>
              <a:t> las </a:t>
            </a:r>
            <a:r>
              <a:rPr kumimoji="0" lang="en-US" altLang="en-US" sz="1600" b="0" i="0" u="none" strike="noStrike" cap="none" normalizeH="0" baseline="0" dirty="0" err="1" smtClean="0">
                <a:ln>
                  <a:noFill/>
                </a:ln>
                <a:solidFill>
                  <a:schemeClr val="tx1"/>
                </a:solidFill>
                <a:effectLst/>
                <a:latin typeface="Arial" panose="020B0604020202020204" pitchFamily="34" charset="0"/>
              </a:rPr>
              <a:t>clases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necesarias</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trabajar</a:t>
            </a:r>
            <a:r>
              <a:rPr kumimoji="0" lang="en-US" altLang="en-US" sz="1600" b="0" i="0" u="none" strike="noStrike" cap="none" normalizeH="0" baseline="0" dirty="0" smtClean="0">
                <a:ln>
                  <a:noFill/>
                </a:ln>
                <a:solidFill>
                  <a:schemeClr val="tx1"/>
                </a:solidFill>
                <a:effectLst/>
                <a:latin typeface="Arial" panose="020B0604020202020204" pitchFamily="34" charset="0"/>
              </a:rPr>
              <a:t> con ADO.NET, como </a:t>
            </a:r>
            <a:r>
              <a:rPr kumimoji="0" lang="en-US" altLang="en-US" sz="1600" b="0" i="0" u="none" strike="noStrike" cap="none" normalizeH="0" baseline="0" dirty="0" err="1" smtClean="0">
                <a:ln>
                  <a:noFill/>
                </a:ln>
                <a:solidFill>
                  <a:schemeClr val="tx1"/>
                </a:solidFill>
                <a:effectLst/>
                <a:latin typeface="Arial Unicode MS"/>
              </a:rPr>
              <a:t>SqlConnection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SqlCommand</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SqlDataReader</a:t>
            </a:r>
            <a:r>
              <a:rPr kumimoji="0" lang="en-US" altLang="en-US" sz="1600" b="0" i="0" u="none" strike="noStrike" cap="none" normalizeH="0" baseline="0" dirty="0" smtClean="0">
                <a:ln>
                  <a:noFill/>
                </a:ln>
                <a:solidFill>
                  <a:schemeClr val="tx1"/>
                </a:solidFill>
                <a:effectLst/>
              </a:rPr>
              <a:t>, etc.</a:t>
            </a:r>
          </a:p>
        </p:txBody>
      </p:sp>
      <p:pic>
        <p:nvPicPr>
          <p:cNvPr id="5" name="Imagen 4"/>
          <p:cNvPicPr>
            <a:picLocks noChangeAspect="1"/>
          </p:cNvPicPr>
          <p:nvPr/>
        </p:nvPicPr>
        <p:blipFill rotWithShape="1">
          <a:blip r:embed="rId2"/>
          <a:srcRect r="45191"/>
          <a:stretch/>
        </p:blipFill>
        <p:spPr>
          <a:xfrm>
            <a:off x="6847090" y="2562945"/>
            <a:ext cx="4225201" cy="872183"/>
          </a:xfrm>
          <a:prstGeom prst="rect">
            <a:avLst/>
          </a:prstGeom>
        </p:spPr>
      </p:pic>
      <p:sp>
        <p:nvSpPr>
          <p:cNvPr id="6" name="Rectángulo 5"/>
          <p:cNvSpPr/>
          <p:nvPr/>
        </p:nvSpPr>
        <p:spPr>
          <a:xfrm>
            <a:off x="838200" y="4107034"/>
            <a:ext cx="4899991" cy="1477328"/>
          </a:xfrm>
          <a:prstGeom prst="rect">
            <a:avLst/>
          </a:prstGeom>
          <a:ln w="12700">
            <a:solidFill>
              <a:schemeClr val="tx1"/>
            </a:solidFill>
          </a:ln>
        </p:spPr>
        <p:txBody>
          <a:bodyPr wrap="square">
            <a:spAutoFit/>
          </a:bodyPr>
          <a:lstStyle/>
          <a:p>
            <a:pPr algn="just"/>
            <a:r>
              <a:rPr lang="es-MX" b="1" dirty="0" smtClean="0"/>
              <a:t>Establecer una Cadena de Conexión:</a:t>
            </a:r>
            <a:endParaRPr lang="es-MX" dirty="0" smtClean="0"/>
          </a:p>
          <a:p>
            <a:pPr algn="just">
              <a:buFont typeface="Arial" panose="020B0604020202020204" pitchFamily="34" charset="0"/>
              <a:buChar char="•"/>
            </a:pPr>
            <a:r>
              <a:rPr lang="es-MX" dirty="0" smtClean="0"/>
              <a:t>La cadena de conexión contiene la información necesaria para conectarse a la base de datos, como el nombre del servidor, el nombre de la base de datos, la autenticación, etc.</a:t>
            </a:r>
            <a:endParaRPr lang="es-MX" dirty="0"/>
          </a:p>
        </p:txBody>
      </p:sp>
      <p:pic>
        <p:nvPicPr>
          <p:cNvPr id="7" name="Imagen 6"/>
          <p:cNvPicPr>
            <a:picLocks noChangeAspect="1"/>
          </p:cNvPicPr>
          <p:nvPr/>
        </p:nvPicPr>
        <p:blipFill>
          <a:blip r:embed="rId3"/>
          <a:stretch>
            <a:fillRect/>
          </a:stretch>
        </p:blipFill>
        <p:spPr>
          <a:xfrm>
            <a:off x="6379505" y="4845698"/>
            <a:ext cx="5458587" cy="323895"/>
          </a:xfrm>
          <a:prstGeom prst="rect">
            <a:avLst/>
          </a:prstGeom>
        </p:spPr>
      </p:pic>
    </p:spTree>
    <p:extLst>
      <p:ext uri="{BB962C8B-B14F-4D97-AF65-F5344CB8AC3E}">
        <p14:creationId xmlns:p14="http://schemas.microsoft.com/office/powerpoint/2010/main" val="55641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777923" y="480490"/>
            <a:ext cx="4628964"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tx1"/>
                </a:solidFill>
                <a:effectLst/>
                <a:latin typeface="Arial" panose="020B0604020202020204" pitchFamily="34" charset="0"/>
              </a:rPr>
              <a:t>Crear</a:t>
            </a:r>
            <a:r>
              <a:rPr kumimoji="0" lang="en-US" altLang="en-US" b="1" i="0" u="none" strike="noStrike" cap="none" normalizeH="0" baseline="0" dirty="0" smtClean="0">
                <a:ln>
                  <a:noFill/>
                </a:ln>
                <a:solidFill>
                  <a:schemeClr val="tx1"/>
                </a:solidFill>
                <a:effectLst/>
                <a:latin typeface="Arial" panose="020B0604020202020204" pitchFamily="34" charset="0"/>
              </a:rPr>
              <a:t> y </a:t>
            </a:r>
            <a:r>
              <a:rPr kumimoji="0" lang="en-US" altLang="en-US" b="1" i="0" u="none" strike="noStrike" cap="none" normalizeH="0" baseline="0" dirty="0" err="1" smtClean="0">
                <a:ln>
                  <a:noFill/>
                </a:ln>
                <a:solidFill>
                  <a:schemeClr val="tx1"/>
                </a:solidFill>
                <a:effectLst/>
                <a:latin typeface="Arial" panose="020B0604020202020204" pitchFamily="34" charset="0"/>
              </a:rPr>
              <a:t>Abrir</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una</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Conexión</a:t>
            </a:r>
            <a:r>
              <a:rPr kumimoji="0" lang="en-US" altLang="en-US" b="1" i="0" u="none" strike="noStrike" cap="none" normalizeH="0" baseline="0" dirty="0" smtClean="0">
                <a:ln>
                  <a:noFill/>
                </a:ln>
                <a:solidFill>
                  <a:schemeClr val="tx1"/>
                </a:solidFill>
                <a:effectLst/>
                <a:latin typeface="Arial" panose="020B0604020202020204" pitchFamily="34" charset="0"/>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Arial" panose="020B0604020202020204" pitchFamily="34" charset="0"/>
              </a:rPr>
              <a:t>Utiliza</a:t>
            </a:r>
            <a:r>
              <a:rPr kumimoji="0" lang="en-US" altLang="en-US" b="0" i="0" u="none" strike="noStrike" cap="none" normalizeH="0" baseline="0" dirty="0" smtClean="0">
                <a:ln>
                  <a:noFill/>
                </a:ln>
                <a:solidFill>
                  <a:schemeClr val="tx1"/>
                </a:solidFill>
                <a:effectLst/>
                <a:latin typeface="Arial" panose="020B0604020202020204" pitchFamily="34" charset="0"/>
              </a:rPr>
              <a:t> la </a:t>
            </a:r>
            <a:r>
              <a:rPr kumimoji="0" lang="en-US" altLang="en-US" b="0" i="0" u="none" strike="noStrike" cap="none" normalizeH="0" baseline="0" dirty="0" err="1" smtClean="0">
                <a:ln>
                  <a:noFill/>
                </a:ln>
                <a:solidFill>
                  <a:schemeClr val="tx1"/>
                </a:solidFill>
                <a:effectLst/>
                <a:latin typeface="Arial" panose="020B0604020202020204" pitchFamily="34" charset="0"/>
              </a:rPr>
              <a:t>clase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Unicode MS"/>
              </a:rPr>
              <a:t>SqlConnection</a:t>
            </a:r>
            <a:r>
              <a:rPr kumimoji="0" lang="en-US" altLang="en-US" b="0" i="0" u="none" strike="noStrike" cap="none" normalizeH="0" baseline="0" dirty="0" smtClean="0">
                <a:ln>
                  <a:noFill/>
                </a:ln>
                <a:solidFill>
                  <a:schemeClr val="tx1"/>
                </a:solidFill>
                <a:effectLst/>
              </a:rPr>
              <a:t> para </a:t>
            </a:r>
            <a:r>
              <a:rPr kumimoji="0" lang="en-US" altLang="en-US" b="0" i="0" u="none" strike="noStrike" cap="none" normalizeH="0" baseline="0" dirty="0" err="1" smtClean="0">
                <a:ln>
                  <a:noFill/>
                </a:ln>
                <a:solidFill>
                  <a:schemeClr val="tx1"/>
                </a:solidFill>
                <a:effectLst/>
              </a:rPr>
              <a:t>establecer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una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conexión</a:t>
            </a:r>
            <a:r>
              <a:rPr kumimoji="0" lang="en-US" altLang="en-US" b="0" i="0" u="none" strike="noStrike" cap="none" normalizeH="0" baseline="0" dirty="0" smtClean="0">
                <a:ln>
                  <a:noFill/>
                </a:ln>
                <a:solidFill>
                  <a:schemeClr val="tx1"/>
                </a:solidFill>
                <a:effectLst/>
              </a:rPr>
              <a:t> con la base de </a:t>
            </a:r>
            <a:r>
              <a:rPr kumimoji="0" lang="en-US" altLang="en-US" b="0" i="0" u="none" strike="noStrike" cap="none" normalizeH="0" baseline="0" dirty="0" err="1" smtClean="0">
                <a:ln>
                  <a:noFill/>
                </a:ln>
                <a:solidFill>
                  <a:schemeClr val="tx1"/>
                </a:solidFill>
                <a:effectLst/>
              </a:rPr>
              <a:t>datos</a:t>
            </a:r>
            <a:r>
              <a:rPr kumimoji="0" lang="en-US" altLang="en-US" b="0" i="0" u="none" strike="noStrike" cap="none" normalizeH="0" baseline="0" dirty="0" smtClean="0">
                <a:ln>
                  <a:noFill/>
                </a:ln>
                <a:solidFill>
                  <a:schemeClr val="tx1"/>
                </a:solidFill>
                <a:effectLst/>
              </a:rPr>
              <a:t>. La </a:t>
            </a:r>
            <a:r>
              <a:rPr kumimoji="0" lang="en-US" altLang="en-US" b="0" i="0" u="none" strike="noStrike" cap="none" normalizeH="0" baseline="0" dirty="0" err="1" smtClean="0">
                <a:ln>
                  <a:noFill/>
                </a:ln>
                <a:solidFill>
                  <a:schemeClr val="tx1"/>
                </a:solidFill>
                <a:effectLst/>
              </a:rPr>
              <a:t>conexión</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debe</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abrirse</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explícitamente</a:t>
            </a:r>
            <a:r>
              <a:rPr kumimoji="0" lang="en-US" altLang="en-US" b="0" i="0" u="none" strike="noStrike" cap="none" normalizeH="0" baseline="0" dirty="0" smtClean="0">
                <a:ln>
                  <a:noFill/>
                </a:ln>
                <a:solidFill>
                  <a:schemeClr val="tx1"/>
                </a:solidFill>
                <a:effectLst/>
              </a:rPr>
              <a:t> antes de </a:t>
            </a:r>
            <a:r>
              <a:rPr kumimoji="0" lang="en-US" altLang="en-US" b="0" i="0" u="none" strike="noStrike" cap="none" normalizeH="0" baseline="0" dirty="0" err="1" smtClean="0">
                <a:ln>
                  <a:noFill/>
                </a:ln>
                <a:solidFill>
                  <a:schemeClr val="tx1"/>
                </a:solidFill>
                <a:effectLst/>
              </a:rPr>
              <a:t>ejecutar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cualquier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comando</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6250675" y="623891"/>
            <a:ext cx="4991797" cy="1114581"/>
          </a:xfrm>
          <a:prstGeom prst="rect">
            <a:avLst/>
          </a:prstGeom>
        </p:spPr>
      </p:pic>
      <p:sp>
        <p:nvSpPr>
          <p:cNvPr id="6" name="Rectangle 2"/>
          <p:cNvSpPr>
            <a:spLocks noChangeArrowheads="1"/>
          </p:cNvSpPr>
          <p:nvPr/>
        </p:nvSpPr>
        <p:spPr bwMode="auto">
          <a:xfrm>
            <a:off x="777922" y="2253572"/>
            <a:ext cx="4628965" cy="184665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Crear</a:t>
            </a:r>
            <a:r>
              <a:rPr kumimoji="0" lang="en-US" altLang="en-US" sz="1800" b="1" i="0" u="none" strike="noStrike" cap="none" normalizeH="0" baseline="0" dirty="0" smtClean="0">
                <a:ln>
                  <a:noFill/>
                </a:ln>
                <a:solidFill>
                  <a:schemeClr val="tx1"/>
                </a:solidFill>
                <a:effectLst/>
                <a:latin typeface="Arial" panose="020B0604020202020204" pitchFamily="34" charset="0"/>
              </a:rPr>
              <a:t> un </a:t>
            </a:r>
            <a:r>
              <a:rPr kumimoji="0" lang="en-US" altLang="en-US" sz="1800" b="1" i="0" u="none" strike="noStrike" cap="none" normalizeH="0" baseline="0" dirty="0" err="1" smtClean="0">
                <a:ln>
                  <a:noFill/>
                </a:ln>
                <a:solidFill>
                  <a:schemeClr val="tx1"/>
                </a:solidFill>
                <a:effectLst/>
                <a:latin typeface="Arial" panose="020B0604020202020204" pitchFamily="34" charset="0"/>
              </a:rPr>
              <a:t>Comando</a:t>
            </a:r>
            <a:r>
              <a:rPr kumimoji="0" lang="en-US" altLang="en-US" sz="1800" b="1" i="0" u="none" strike="noStrike" cap="none" normalizeH="0" baseline="0" dirty="0" smtClean="0">
                <a:ln>
                  <a:noFill/>
                </a:ln>
                <a:solidFill>
                  <a:schemeClr val="tx1"/>
                </a:solidFill>
                <a:effectLst/>
                <a:latin typeface="Arial" panose="020B0604020202020204" pitchFamily="34" charset="0"/>
              </a:rPr>
              <a:t> SQL:</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El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comando</a:t>
            </a:r>
            <a:r>
              <a:rPr kumimoji="0" lang="en-US" altLang="en-US" sz="1600" b="0" i="0" u="none" strike="noStrike" cap="none" normalizeH="0" baseline="0" dirty="0" smtClean="0">
                <a:ln>
                  <a:noFill/>
                </a:ln>
                <a:solidFill>
                  <a:schemeClr val="tx1"/>
                </a:solidFill>
                <a:effectLst/>
                <a:latin typeface="Arial" panose="020B0604020202020204" pitchFamily="34" charset="0"/>
              </a:rPr>
              <a:t> SQL define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consulta</a:t>
            </a:r>
            <a:r>
              <a:rPr kumimoji="0" lang="en-US" altLang="en-US" sz="1600" b="0" i="0" u="none" strike="noStrike" cap="none" normalizeH="0" baseline="0" dirty="0" smtClean="0">
                <a:ln>
                  <a:noFill/>
                </a:ln>
                <a:solidFill>
                  <a:schemeClr val="tx1"/>
                </a:solidFill>
                <a:effectLst/>
                <a:latin typeface="Arial" panose="020B0604020202020204" pitchFamily="34" charset="0"/>
              </a:rPr>
              <a:t> que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va</a:t>
            </a:r>
            <a:r>
              <a:rPr kumimoji="0" lang="en-US" altLang="en-US" sz="1600" b="0" i="0" u="none" strike="noStrike" cap="none" normalizeH="0" baseline="0" dirty="0" smtClean="0">
                <a:ln>
                  <a:noFill/>
                </a:ln>
                <a:solidFill>
                  <a:schemeClr val="tx1"/>
                </a:solidFill>
                <a:effectLst/>
                <a:latin typeface="Arial" panose="020B0604020202020204" pitchFamily="34" charset="0"/>
              </a:rPr>
              <a:t> a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600" b="0" i="0" u="none" strike="noStrike" cap="none" normalizeH="0" baseline="0" dirty="0" smtClean="0">
                <a:ln>
                  <a:noFill/>
                </a:ln>
                <a:solidFill>
                  <a:schemeClr val="tx1"/>
                </a:solidFill>
                <a:effectLst/>
                <a:latin typeface="Arial" panose="020B0604020202020204" pitchFamily="34" charset="0"/>
              </a:rPr>
              <a:t>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clase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SqlCommand</a:t>
            </a:r>
            <a:r>
              <a:rPr kumimoji="0" lang="en-US" altLang="en-US" sz="1600" b="0" i="0" u="none" strike="noStrike" cap="none" normalizeH="0" baseline="0" dirty="0" smtClean="0">
                <a:ln>
                  <a:noFill/>
                </a:ln>
                <a:solidFill>
                  <a:schemeClr val="tx1"/>
                </a:solidFill>
                <a:effectLst/>
              </a:rPr>
              <a:t> para </a:t>
            </a:r>
            <a:r>
              <a:rPr kumimoji="0" lang="en-US" altLang="en-US" sz="1600" b="0" i="0" u="none" strike="noStrike" cap="none" normalizeH="0" baseline="0" dirty="0" err="1" smtClean="0">
                <a:ln>
                  <a:noFill/>
                </a:ln>
                <a:solidFill>
                  <a:schemeClr val="tx1"/>
                </a:solidFill>
                <a:effectLst/>
              </a:rPr>
              <a:t>crear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este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comando</a:t>
            </a:r>
            <a:r>
              <a:rPr kumimoji="0" lang="en-US" altLang="en-US" sz="1600" b="0" i="0" u="none" strike="noStrike" cap="none" normalizeH="0" baseline="0" dirty="0" smtClean="0">
                <a:ln>
                  <a:noFill/>
                </a:ln>
                <a:solidFill>
                  <a:schemeClr val="tx1"/>
                </a:solidFill>
                <a:effectLst/>
              </a:rPr>
              <a:t>. Se </a:t>
            </a:r>
            <a:r>
              <a:rPr kumimoji="0" lang="en-US" altLang="en-US" sz="1600" b="0" i="0" u="none" strike="noStrike" cap="none" normalizeH="0" baseline="0" dirty="0" err="1" smtClean="0">
                <a:ln>
                  <a:noFill/>
                </a:ln>
                <a:solidFill>
                  <a:schemeClr val="tx1"/>
                </a:solidFill>
                <a:effectLst/>
              </a:rPr>
              <a:t>puede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ejecutar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consultas</a:t>
            </a:r>
            <a:r>
              <a:rPr kumimoji="0" lang="en-US" altLang="en-US" sz="1600" b="0" i="0" u="none" strike="noStrike" cap="none" normalizeH="0" baseline="0" dirty="0" smtClean="0">
                <a:ln>
                  <a:noFill/>
                </a:ln>
                <a:solidFill>
                  <a:schemeClr val="tx1"/>
                </a:solidFill>
                <a:effectLst/>
              </a:rPr>
              <a:t> de </a:t>
            </a:r>
            <a:r>
              <a:rPr kumimoji="0" lang="en-US" altLang="en-US" sz="1600" b="0" i="0" u="none" strike="noStrike" cap="none" normalizeH="0" baseline="0" dirty="0" err="1" smtClean="0">
                <a:ln>
                  <a:noFill/>
                </a:ln>
                <a:solidFill>
                  <a:schemeClr val="tx1"/>
                </a:solidFill>
                <a:effectLst/>
              </a:rPr>
              <a:t>selección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SELECT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inserción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INSERT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actualización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UPDATE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eliminación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DELETE</a:t>
            </a:r>
            <a:r>
              <a:rPr kumimoji="0" lang="en-US" altLang="en-US" sz="1600" b="0" i="0" u="none" strike="noStrike" cap="none" normalizeH="0" baseline="0" dirty="0" smtClean="0">
                <a:ln>
                  <a:noFill/>
                </a:ln>
                <a:solidFill>
                  <a:schemeClr val="tx1"/>
                </a:solidFill>
                <a:effectLst/>
              </a:rPr>
              <a:t>), etc.</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7" name="Imagen 6"/>
          <p:cNvPicPr>
            <a:picLocks noChangeAspect="1"/>
          </p:cNvPicPr>
          <p:nvPr/>
        </p:nvPicPr>
        <p:blipFill>
          <a:blip r:embed="rId3"/>
          <a:stretch>
            <a:fillRect/>
          </a:stretch>
        </p:blipFill>
        <p:spPr>
          <a:xfrm>
            <a:off x="6250674" y="2772341"/>
            <a:ext cx="4991798" cy="650037"/>
          </a:xfrm>
          <a:prstGeom prst="rect">
            <a:avLst/>
          </a:prstGeom>
        </p:spPr>
      </p:pic>
      <p:sp>
        <p:nvSpPr>
          <p:cNvPr id="8" name="Rectangle 3"/>
          <p:cNvSpPr>
            <a:spLocks noChangeArrowheads="1"/>
          </p:cNvSpPr>
          <p:nvPr/>
        </p:nvSpPr>
        <p:spPr bwMode="auto">
          <a:xfrm>
            <a:off x="777922" y="4395986"/>
            <a:ext cx="4628964" cy="209288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Ejecutar</a:t>
            </a:r>
            <a:r>
              <a:rPr kumimoji="0" lang="en-US" altLang="en-US" sz="1800" b="1" i="0" u="none" strike="noStrike" cap="none" normalizeH="0" baseline="0" dirty="0" smtClean="0">
                <a:ln>
                  <a:noFill/>
                </a:ln>
                <a:solidFill>
                  <a:schemeClr val="tx1"/>
                </a:solidFill>
                <a:effectLst/>
                <a:latin typeface="Arial" panose="020B0604020202020204" pitchFamily="34" charset="0"/>
              </a:rPr>
              <a:t> el </a:t>
            </a:r>
            <a:r>
              <a:rPr kumimoji="0" lang="en-US" altLang="en-US" sz="1800" b="1" i="0" u="none" strike="noStrike" cap="none" normalizeH="0" baseline="0" dirty="0" err="1" smtClean="0">
                <a:ln>
                  <a:noFill/>
                </a:ln>
                <a:solidFill>
                  <a:schemeClr val="tx1"/>
                </a:solidFill>
                <a:effectLst/>
                <a:latin typeface="Arial" panose="020B0604020202020204" pitchFamily="34" charset="0"/>
              </a:rPr>
              <a:t>Comando</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Dependiendo</a:t>
            </a:r>
            <a:r>
              <a:rPr kumimoji="0" lang="en-US" altLang="en-US" sz="1600" b="0" i="0" u="none" strike="noStrike" cap="none" normalizeH="0" baseline="0" dirty="0" smtClean="0">
                <a:ln>
                  <a:noFill/>
                </a:ln>
                <a:solidFill>
                  <a:schemeClr val="tx1"/>
                </a:solidFill>
                <a:effectLst/>
                <a:latin typeface="Arial" panose="020B0604020202020204" pitchFamily="34" charset="0"/>
              </a:rPr>
              <a:t> del </a:t>
            </a:r>
            <a:r>
              <a:rPr kumimoji="0" lang="en-US" altLang="en-US" sz="1600" b="0" i="0" u="none" strike="noStrike" cap="none" normalizeH="0" baseline="0" dirty="0" err="1" smtClean="0">
                <a:ln>
                  <a:noFill/>
                </a:ln>
                <a:solidFill>
                  <a:schemeClr val="tx1"/>
                </a:solidFill>
                <a:effectLst/>
                <a:latin typeface="Arial" panose="020B0604020202020204" pitchFamily="34" charset="0"/>
              </a:rPr>
              <a:t>tipo</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operación</a:t>
            </a:r>
            <a:r>
              <a:rPr kumimoji="0" lang="en-US" altLang="en-US" sz="1600" b="0" i="0" u="none" strike="noStrike" cap="none" normalizeH="0" baseline="0" dirty="0" smtClean="0">
                <a:ln>
                  <a:noFill/>
                </a:ln>
                <a:solidFill>
                  <a:schemeClr val="tx1"/>
                </a:solidFill>
                <a:effectLst/>
                <a:latin typeface="Arial" panose="020B0604020202020204" pitchFamily="34" charset="0"/>
              </a:rPr>
              <a:t>,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utilizar</a:t>
            </a:r>
            <a:r>
              <a:rPr kumimoji="0" lang="en-US" altLang="en-US" sz="1600" b="0" i="0" u="none" strike="noStrike" cap="none" normalizeH="0" baseline="0" dirty="0" smtClean="0">
                <a:ln>
                  <a:noFill/>
                </a:ln>
                <a:solidFill>
                  <a:schemeClr val="tx1"/>
                </a:solidFill>
                <a:effectLst/>
                <a:latin typeface="Arial" panose="020B0604020202020204" pitchFamily="34" charset="0"/>
              </a:rPr>
              <a:t> diferentes </a:t>
            </a:r>
            <a:r>
              <a:rPr kumimoji="0" lang="en-US" altLang="en-US" sz="1600" b="0" i="0" u="none" strike="noStrike" cap="none" normalizeH="0" baseline="0" dirty="0" err="1" smtClean="0">
                <a:ln>
                  <a:noFill/>
                </a:ln>
                <a:solidFill>
                  <a:schemeClr val="tx1"/>
                </a:solidFill>
                <a:effectLst/>
                <a:latin typeface="Arial" panose="020B0604020202020204" pitchFamily="34" charset="0"/>
              </a:rPr>
              <a:t>métodos</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comando</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smtClean="0">
                <a:ln>
                  <a:noFill/>
                </a:ln>
                <a:solidFill>
                  <a:srgbClr val="FF0000"/>
                </a:solidFill>
                <a:effectLst/>
                <a:latin typeface="Arial Unicode MS"/>
              </a:rPr>
              <a:t>ExecuteReader</a:t>
            </a:r>
            <a:r>
              <a:rPr kumimoji="0" lang="en-US" altLang="en-US" sz="1600" b="1" i="0" u="none" strike="noStrike" cap="none" normalizeH="0" baseline="0" dirty="0" smtClean="0">
                <a:ln>
                  <a:noFill/>
                </a:ln>
                <a:solidFill>
                  <a:schemeClr val="tx1"/>
                </a:solidFill>
                <a:effectLst/>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consultas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SELECT</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devuelven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resultados</a:t>
            </a:r>
            <a:r>
              <a:rPr kumimoji="0" lang="en-US" altLang="en-US" sz="1600" b="0" i="0" u="none" strike="noStrike" cap="none" normalizeH="0" baseline="0" dirty="0" smtClean="0">
                <a:ln>
                  <a:noFill/>
                </a:ln>
                <a:solidFill>
                  <a:schemeClr val="tx1"/>
                </a:solidFill>
                <a:effectLst/>
              </a:rPr>
              <a:t>. Este </a:t>
            </a:r>
            <a:r>
              <a:rPr kumimoji="0" lang="en-US" altLang="en-US" sz="1600" b="0" i="0" u="none" strike="noStrike" cap="none" normalizeH="0" baseline="0" dirty="0" err="1" smtClean="0">
                <a:ln>
                  <a:noFill/>
                </a:ln>
                <a:solidFill>
                  <a:schemeClr val="tx1"/>
                </a:solidFill>
                <a:effectLst/>
              </a:rPr>
              <a:t>método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devuelve</a:t>
            </a:r>
            <a:r>
              <a:rPr kumimoji="0" lang="en-US" altLang="en-US" sz="1600" b="0" i="0" u="none" strike="noStrike" cap="none" normalizeH="0" baseline="0" dirty="0" smtClean="0">
                <a:ln>
                  <a:noFill/>
                </a:ln>
                <a:solidFill>
                  <a:schemeClr val="tx1"/>
                </a:solidFill>
                <a:effectLst/>
              </a:rPr>
              <a:t> un </a:t>
            </a:r>
            <a:r>
              <a:rPr kumimoji="0" lang="en-US" altLang="en-US" sz="1600" b="0" i="0" u="none" strike="noStrike" cap="none" normalizeH="0" baseline="0" dirty="0" err="1" smtClean="0">
                <a:ln>
                  <a:noFill/>
                </a:ln>
                <a:solidFill>
                  <a:srgbClr val="FF0000"/>
                </a:solidFill>
                <a:effectLst/>
                <a:latin typeface="Arial Unicode MS"/>
              </a:rPr>
              <a:t>SqlDataReader</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permite</a:t>
            </a:r>
            <a:r>
              <a:rPr kumimoji="0" lang="en-US" altLang="en-US" sz="1600" b="0" i="0" u="none" strike="noStrike" cap="none" normalizeH="0" baseline="0" dirty="0" smtClean="0">
                <a:ln>
                  <a:noFill/>
                </a:ln>
                <a:solidFill>
                  <a:schemeClr val="tx1"/>
                </a:solidFill>
                <a:effectLst/>
              </a:rPr>
              <a:t> leer </a:t>
            </a:r>
            <a:r>
              <a:rPr kumimoji="0" lang="en-US" altLang="en-US" sz="1600" b="0" i="0" u="none" strike="noStrike" cap="none" normalizeH="0" baseline="0" dirty="0" err="1" smtClean="0">
                <a:ln>
                  <a:noFill/>
                </a:ln>
                <a:solidFill>
                  <a:schemeClr val="tx1"/>
                </a:solidFill>
                <a:effectLst/>
              </a:rPr>
              <a:t>los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resultados</a:t>
            </a:r>
            <a:r>
              <a:rPr kumimoji="0" lang="en-US" altLang="en-US" sz="1600" b="0" i="0" u="none" strike="noStrike" cap="none" normalizeH="0" baseline="0" dirty="0" smtClean="0">
                <a:ln>
                  <a:noFill/>
                </a:ln>
                <a:solidFill>
                  <a:schemeClr val="tx1"/>
                </a:solidFill>
                <a:effectLst/>
              </a:rPr>
              <a:t> fila </a:t>
            </a:r>
            <a:r>
              <a:rPr kumimoji="0" lang="en-US" altLang="en-US" sz="1600" b="0" i="0" u="none" strike="noStrike" cap="none" normalizeH="0" baseline="0" dirty="0" err="1" smtClean="0">
                <a:ln>
                  <a:noFill/>
                </a:ln>
                <a:solidFill>
                  <a:schemeClr val="tx1"/>
                </a:solidFill>
                <a:effectLst/>
              </a:rPr>
              <a:t>por</a:t>
            </a:r>
            <a:r>
              <a:rPr kumimoji="0" lang="en-US" altLang="en-US" sz="1600" b="0" i="0" u="none" strike="noStrike" cap="none" normalizeH="0" baseline="0" dirty="0" smtClean="0">
                <a:ln>
                  <a:noFill/>
                </a:ln>
                <a:solidFill>
                  <a:schemeClr val="tx1"/>
                </a:solidFill>
                <a:effectLst/>
              </a:rPr>
              <a:t> fila.</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9" name="Imagen 8"/>
          <p:cNvPicPr>
            <a:picLocks noChangeAspect="1"/>
          </p:cNvPicPr>
          <p:nvPr/>
        </p:nvPicPr>
        <p:blipFill>
          <a:blip r:embed="rId4"/>
          <a:stretch>
            <a:fillRect/>
          </a:stretch>
        </p:blipFill>
        <p:spPr>
          <a:xfrm>
            <a:off x="6250674" y="4392601"/>
            <a:ext cx="4991798" cy="1901082"/>
          </a:xfrm>
          <a:prstGeom prst="rect">
            <a:avLst/>
          </a:prstGeom>
        </p:spPr>
      </p:pic>
    </p:spTree>
    <p:extLst>
      <p:ext uri="{BB962C8B-B14F-4D97-AF65-F5344CB8AC3E}">
        <p14:creationId xmlns:p14="http://schemas.microsoft.com/office/powerpoint/2010/main" val="406437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36104" y="1068222"/>
            <a:ext cx="4691269" cy="10772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rgbClr val="FF0000"/>
                </a:solidFill>
                <a:effectLst/>
                <a:latin typeface="Arial Unicode MS"/>
              </a:rPr>
              <a:t>ExecuteNonQuery</a:t>
            </a:r>
            <a:r>
              <a:rPr kumimoji="0" lang="en-US" altLang="en-US" sz="1600" b="1" i="0" u="none" strike="noStrike" cap="none" normalizeH="0" baseline="0" dirty="0" smtClean="0">
                <a:ln>
                  <a:noFill/>
                </a:ln>
                <a:solidFill>
                  <a:schemeClr val="tx1"/>
                </a:solidFill>
                <a:effectLst/>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comandos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INSERT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UPDATE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DELETE</a:t>
            </a:r>
            <a:r>
              <a:rPr kumimoji="0" lang="en-US" altLang="en-US" sz="1600" b="0" i="0" u="none" strike="noStrike" cap="none" normalizeH="0" baseline="0" dirty="0" smtClean="0">
                <a:ln>
                  <a:noFill/>
                </a:ln>
                <a:solidFill>
                  <a:schemeClr val="tx1"/>
                </a:solidFill>
                <a:effectLst/>
              </a:rPr>
              <a:t> que no </a:t>
            </a:r>
            <a:r>
              <a:rPr kumimoji="0" lang="en-US" altLang="en-US" sz="1600" b="0" i="0" u="none" strike="noStrike" cap="none" normalizeH="0" baseline="0" dirty="0" err="1" smtClean="0">
                <a:ln>
                  <a:noFill/>
                </a:ln>
                <a:solidFill>
                  <a:schemeClr val="tx1"/>
                </a:solidFill>
                <a:effectLst/>
              </a:rPr>
              <a:t>devuelven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resultados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rgbClr val="FF0000"/>
                </a:solidFill>
                <a:effectLst/>
              </a:rPr>
              <a:t>Este </a:t>
            </a:r>
            <a:r>
              <a:rPr kumimoji="0" lang="en-US" altLang="en-US" sz="1600" b="0" i="0" u="none" strike="noStrike" cap="none" normalizeH="0" baseline="0" dirty="0" err="1" smtClean="0">
                <a:ln>
                  <a:noFill/>
                </a:ln>
                <a:solidFill>
                  <a:srgbClr val="FF0000"/>
                </a:solidFill>
                <a:effectLst/>
              </a:rPr>
              <a:t>método</a:t>
            </a:r>
            <a:r>
              <a:rPr kumimoji="0" lang="en-US" altLang="en-US" sz="1600" b="0" i="0" u="none" strike="noStrike" cap="none" normalizeH="0" baseline="0" dirty="0" smtClean="0">
                <a:ln>
                  <a:noFill/>
                </a:ln>
                <a:solidFill>
                  <a:srgbClr val="FF0000"/>
                </a:solidFill>
                <a:effectLst/>
              </a:rPr>
              <a:t> </a:t>
            </a:r>
            <a:r>
              <a:rPr kumimoji="0" lang="en-US" altLang="en-US" sz="1600" b="0" i="0" u="none" strike="noStrike" cap="none" normalizeH="0" baseline="0" dirty="0" err="1" smtClean="0">
                <a:ln>
                  <a:noFill/>
                </a:ln>
                <a:solidFill>
                  <a:srgbClr val="FF0000"/>
                </a:solidFill>
                <a:effectLst/>
              </a:rPr>
              <a:t>devuelve</a:t>
            </a:r>
            <a:r>
              <a:rPr kumimoji="0" lang="en-US" altLang="en-US" sz="1600" b="0" i="0" u="none" strike="noStrike" cap="none" normalizeH="0" baseline="0" dirty="0" smtClean="0">
                <a:ln>
                  <a:noFill/>
                </a:ln>
                <a:solidFill>
                  <a:srgbClr val="FF0000"/>
                </a:solidFill>
                <a:effectLst/>
              </a:rPr>
              <a:t> el </a:t>
            </a:r>
            <a:r>
              <a:rPr kumimoji="0" lang="en-US" altLang="en-US" sz="1600" b="0" i="0" u="none" strike="noStrike" cap="none" normalizeH="0" baseline="0" dirty="0" err="1" smtClean="0">
                <a:ln>
                  <a:noFill/>
                </a:ln>
                <a:solidFill>
                  <a:srgbClr val="FF0000"/>
                </a:solidFill>
                <a:effectLst/>
              </a:rPr>
              <a:t>número</a:t>
            </a:r>
            <a:r>
              <a:rPr kumimoji="0" lang="en-US" altLang="en-US" sz="1600" b="0" i="0" u="none" strike="noStrike" cap="none" normalizeH="0" baseline="0" dirty="0" smtClean="0">
                <a:ln>
                  <a:noFill/>
                </a:ln>
                <a:solidFill>
                  <a:srgbClr val="FF0000"/>
                </a:solidFill>
                <a:effectLst/>
              </a:rPr>
              <a:t> de </a:t>
            </a:r>
            <a:r>
              <a:rPr kumimoji="0" lang="en-US" altLang="en-US" sz="1600" b="0" i="0" u="none" strike="noStrike" cap="none" normalizeH="0" baseline="0" dirty="0" err="1" smtClean="0">
                <a:ln>
                  <a:noFill/>
                </a:ln>
                <a:solidFill>
                  <a:srgbClr val="FF0000"/>
                </a:solidFill>
                <a:effectLst/>
              </a:rPr>
              <a:t>filas</a:t>
            </a:r>
            <a:r>
              <a:rPr kumimoji="0" lang="en-US" altLang="en-US" sz="1600" b="0" i="0" u="none" strike="noStrike" cap="none" normalizeH="0" baseline="0" dirty="0" smtClean="0">
                <a:ln>
                  <a:noFill/>
                </a:ln>
                <a:solidFill>
                  <a:srgbClr val="FF0000"/>
                </a:solidFill>
                <a:effectLst/>
              </a:rPr>
              <a:t> </a:t>
            </a:r>
            <a:r>
              <a:rPr kumimoji="0" lang="en-US" altLang="en-US" sz="1600" b="0" i="0" u="none" strike="noStrike" cap="none" normalizeH="0" baseline="0" dirty="0" err="1" smtClean="0">
                <a:ln>
                  <a:noFill/>
                </a:ln>
                <a:solidFill>
                  <a:srgbClr val="FF0000"/>
                </a:solidFill>
                <a:effectLst/>
              </a:rPr>
              <a:t>afectadas</a:t>
            </a:r>
            <a:r>
              <a:rPr kumimoji="0" lang="en-US" altLang="en-US" sz="1600" b="0" i="0" u="none" strike="noStrike" cap="none" normalizeH="0" baseline="0" dirty="0" smtClean="0">
                <a:ln>
                  <a:noFill/>
                </a:ln>
                <a:solidFill>
                  <a:srgbClr val="FF0000"/>
                </a:solidFill>
                <a:effectLst/>
              </a:rPr>
              <a:t>. </a:t>
            </a:r>
            <a:endParaRPr kumimoji="0" lang="en-US" altLang="en-US" sz="1600" b="0" i="0" u="none" strike="noStrike" cap="none" normalizeH="0" baseline="0" dirty="0" smtClean="0">
              <a:ln>
                <a:noFill/>
              </a:ln>
              <a:solidFill>
                <a:srgbClr val="FF0000"/>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6162261" y="1321586"/>
            <a:ext cx="5427358" cy="570489"/>
          </a:xfrm>
          <a:prstGeom prst="rect">
            <a:avLst/>
          </a:prstGeom>
        </p:spPr>
      </p:pic>
      <p:sp>
        <p:nvSpPr>
          <p:cNvPr id="6" name="Rectangle 2"/>
          <p:cNvSpPr>
            <a:spLocks noChangeArrowheads="1"/>
          </p:cNvSpPr>
          <p:nvPr/>
        </p:nvSpPr>
        <p:spPr bwMode="auto">
          <a:xfrm>
            <a:off x="636104" y="2707650"/>
            <a:ext cx="4691269"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Unicode MS"/>
              </a:rPr>
              <a:t>ExecuteScalar</a:t>
            </a:r>
            <a:r>
              <a:rPr kumimoji="0" lang="en-US" altLang="en-US" sz="1600" b="1" i="0" u="none" strike="noStrike" cap="none" normalizeH="0" baseline="0" dirty="0" smtClean="0">
                <a:ln>
                  <a:noFill/>
                </a:ln>
                <a:solidFill>
                  <a:schemeClr val="tx1"/>
                </a:solidFill>
                <a:effectLst/>
              </a:rPr>
              <a:t>:</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consulta</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devuelve</a:t>
            </a:r>
            <a:r>
              <a:rPr kumimoji="0" lang="en-US" altLang="en-US" sz="1600" b="0" i="0" u="none" strike="noStrike" cap="none" normalizeH="0" baseline="0" dirty="0" smtClean="0">
                <a:ln>
                  <a:noFill/>
                </a:ln>
                <a:solidFill>
                  <a:schemeClr val="tx1"/>
                </a:solidFill>
                <a:effectLst/>
                <a:latin typeface="Arial" panose="020B0604020202020204" pitchFamily="34" charset="0"/>
              </a:rPr>
              <a:t>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único</a:t>
            </a:r>
            <a:r>
              <a:rPr kumimoji="0" lang="en-US" altLang="en-US" sz="1600" b="0" i="0" u="none" strike="noStrike" cap="none" normalizeH="0" baseline="0" dirty="0" smtClean="0">
                <a:ln>
                  <a:noFill/>
                </a:ln>
                <a:solidFill>
                  <a:schemeClr val="tx1"/>
                </a:solidFill>
                <a:effectLst/>
                <a:latin typeface="Arial" panose="020B0604020202020204" pitchFamily="34" charset="0"/>
              </a:rPr>
              <a:t> valor, como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función</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agregado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Unicode MS"/>
              </a:rPr>
              <a:t>COUNT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smtClean="0">
                <a:ln>
                  <a:noFill/>
                </a:ln>
                <a:solidFill>
                  <a:schemeClr val="tx1"/>
                </a:solidFill>
                <a:effectLst/>
                <a:latin typeface="Arial Unicode MS"/>
              </a:rPr>
              <a:t>SUM</a:t>
            </a:r>
            <a:r>
              <a:rPr kumimoji="0" lang="en-US" altLang="en-US" sz="1600" b="0" i="0" u="none" strike="noStrike" cap="none" normalizeH="0" baseline="0" dirty="0" smtClean="0">
                <a:ln>
                  <a:noFill/>
                </a:ln>
                <a:solidFill>
                  <a:schemeClr val="tx1"/>
                </a:solidFill>
                <a:effectLst/>
              </a:rPr>
              <a:t>, etc.). Este </a:t>
            </a:r>
            <a:r>
              <a:rPr kumimoji="0" lang="en-US" altLang="en-US" sz="1600" b="0" i="0" u="none" strike="noStrike" cap="none" normalizeH="0" baseline="0" dirty="0" err="1" smtClean="0">
                <a:ln>
                  <a:noFill/>
                </a:ln>
                <a:solidFill>
                  <a:schemeClr val="tx1"/>
                </a:solidFill>
                <a:effectLst/>
              </a:rPr>
              <a:t>método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devuelve</a:t>
            </a:r>
            <a:r>
              <a:rPr kumimoji="0" lang="en-US" altLang="en-US" sz="1600" b="0" i="0" u="none" strike="noStrike" cap="none" normalizeH="0" baseline="0" dirty="0" smtClean="0">
                <a:ln>
                  <a:noFill/>
                </a:ln>
                <a:solidFill>
                  <a:schemeClr val="tx1"/>
                </a:solidFill>
                <a:effectLst/>
              </a:rPr>
              <a:t> el valor de la </a:t>
            </a:r>
            <a:r>
              <a:rPr kumimoji="0" lang="en-US" altLang="en-US" sz="1600" b="0" i="0" u="none" strike="noStrike" cap="none" normalizeH="0" baseline="0" dirty="0" err="1" smtClean="0">
                <a:ln>
                  <a:noFill/>
                </a:ln>
                <a:solidFill>
                  <a:schemeClr val="tx1"/>
                </a:solidFill>
                <a:effectLst/>
              </a:rPr>
              <a:t>primera</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columna</a:t>
            </a:r>
            <a:r>
              <a:rPr kumimoji="0" lang="en-US" altLang="en-US" sz="1600" b="0" i="0" u="none" strike="noStrike" cap="none" normalizeH="0" baseline="0" dirty="0" smtClean="0">
                <a:ln>
                  <a:noFill/>
                </a:ln>
                <a:solidFill>
                  <a:schemeClr val="tx1"/>
                </a:solidFill>
                <a:effectLst/>
              </a:rPr>
              <a:t> de la </a:t>
            </a:r>
            <a:r>
              <a:rPr kumimoji="0" lang="en-US" altLang="en-US" sz="1600" b="0" i="0" u="none" strike="noStrike" cap="none" normalizeH="0" baseline="0" dirty="0" err="1" smtClean="0">
                <a:ln>
                  <a:noFill/>
                </a:ln>
                <a:solidFill>
                  <a:schemeClr val="tx1"/>
                </a:solidFill>
                <a:effectLst/>
              </a:rPr>
              <a:t>primera</a:t>
            </a:r>
            <a:r>
              <a:rPr kumimoji="0" lang="en-US" altLang="en-US" sz="1600" b="0" i="0" u="none" strike="noStrike" cap="none" normalizeH="0" baseline="0" dirty="0" smtClean="0">
                <a:ln>
                  <a:noFill/>
                </a:ln>
                <a:solidFill>
                  <a:schemeClr val="tx1"/>
                </a:solidFill>
                <a:effectLst/>
              </a:rPr>
              <a:t> fila.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pic>
        <p:nvPicPr>
          <p:cNvPr id="7" name="Imagen 6"/>
          <p:cNvPicPr>
            <a:picLocks noChangeAspect="1"/>
          </p:cNvPicPr>
          <p:nvPr/>
        </p:nvPicPr>
        <p:blipFill>
          <a:blip r:embed="rId3"/>
          <a:stretch>
            <a:fillRect/>
          </a:stretch>
        </p:blipFill>
        <p:spPr>
          <a:xfrm>
            <a:off x="6162261" y="2892269"/>
            <a:ext cx="5169177" cy="526796"/>
          </a:xfrm>
          <a:prstGeom prst="rect">
            <a:avLst/>
          </a:prstGeom>
        </p:spPr>
      </p:pic>
      <p:sp>
        <p:nvSpPr>
          <p:cNvPr id="8" name="Rectángulo 7"/>
          <p:cNvSpPr/>
          <p:nvPr/>
        </p:nvSpPr>
        <p:spPr>
          <a:xfrm>
            <a:off x="636104" y="4569618"/>
            <a:ext cx="4691269" cy="1200329"/>
          </a:xfrm>
          <a:prstGeom prst="rect">
            <a:avLst/>
          </a:prstGeom>
          <a:ln w="12700">
            <a:solidFill>
              <a:schemeClr val="tx1"/>
            </a:solidFill>
          </a:ln>
        </p:spPr>
        <p:txBody>
          <a:bodyPr wrap="square">
            <a:spAutoFit/>
          </a:bodyPr>
          <a:lstStyle/>
          <a:p>
            <a:r>
              <a:rPr lang="es-MX" b="1" dirty="0" smtClean="0"/>
              <a:t>Cerrar la Conexión:</a:t>
            </a:r>
            <a:endParaRPr lang="es-MX" dirty="0" smtClean="0"/>
          </a:p>
          <a:p>
            <a:pPr algn="just">
              <a:buFont typeface="Arial" panose="020B0604020202020204" pitchFamily="34" charset="0"/>
              <a:buChar char="•"/>
            </a:pPr>
            <a:r>
              <a:rPr lang="es-MX" dirty="0" smtClean="0"/>
              <a:t>Es importante cerrar la conexión una vez que hayas terminado de ejecutar los comandos para liberar recursos.</a:t>
            </a:r>
            <a:endParaRPr lang="es-MX" dirty="0"/>
          </a:p>
        </p:txBody>
      </p:sp>
      <p:pic>
        <p:nvPicPr>
          <p:cNvPr id="9" name="Imagen 8"/>
          <p:cNvPicPr>
            <a:picLocks noChangeAspect="1"/>
          </p:cNvPicPr>
          <p:nvPr/>
        </p:nvPicPr>
        <p:blipFill>
          <a:blip r:embed="rId4"/>
          <a:stretch>
            <a:fillRect/>
          </a:stretch>
        </p:blipFill>
        <p:spPr>
          <a:xfrm>
            <a:off x="6162261" y="4611799"/>
            <a:ext cx="2832268" cy="569805"/>
          </a:xfrm>
          <a:prstGeom prst="rect">
            <a:avLst/>
          </a:prstGeom>
        </p:spPr>
      </p:pic>
    </p:spTree>
    <p:extLst>
      <p:ext uri="{BB962C8B-B14F-4D97-AF65-F5344CB8AC3E}">
        <p14:creationId xmlns:p14="http://schemas.microsoft.com/office/powerpoint/2010/main" val="333903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Modelo Desconectado</a:t>
            </a:r>
            <a:endParaRPr lang="en-US" b="1" dirty="0"/>
          </a:p>
        </p:txBody>
      </p:sp>
      <p:sp>
        <p:nvSpPr>
          <p:cNvPr id="3" name="Marcador de contenido 2"/>
          <p:cNvSpPr>
            <a:spLocks noGrp="1"/>
          </p:cNvSpPr>
          <p:nvPr>
            <p:ph idx="1"/>
          </p:nvPr>
        </p:nvSpPr>
        <p:spPr>
          <a:xfrm>
            <a:off x="838200" y="1825625"/>
            <a:ext cx="3495261" cy="4351338"/>
          </a:xfrm>
        </p:spPr>
        <p:txBody>
          <a:bodyPr>
            <a:normAutofit fontScale="85000" lnSpcReduction="10000"/>
          </a:bodyPr>
          <a:lstStyle/>
          <a:p>
            <a:pPr algn="just"/>
            <a:r>
              <a:rPr lang="es-MX" dirty="0" smtClean="0"/>
              <a:t>En ADO.NET, el </a:t>
            </a:r>
            <a:r>
              <a:rPr lang="es-MX" b="1" dirty="0" smtClean="0"/>
              <a:t>entorno desconectado</a:t>
            </a:r>
            <a:r>
              <a:rPr lang="es-MX" dirty="0" smtClean="0"/>
              <a:t> permite a las aplicaciones trabajar con datos sin necesidad de mantener una conexión constante a la base de datos. Este enfoque es útil para aplicaciones que necesitan trabajar con datos en memoria o en situaciones en las que la conectividad de red es intermitente o costosa.</a:t>
            </a:r>
            <a:endParaRPr lang="en-US" dirty="0"/>
          </a:p>
        </p:txBody>
      </p:sp>
      <p:pic>
        <p:nvPicPr>
          <p:cNvPr id="4" name="Imagen 3"/>
          <p:cNvPicPr>
            <a:picLocks noChangeAspect="1"/>
          </p:cNvPicPr>
          <p:nvPr/>
        </p:nvPicPr>
        <p:blipFill>
          <a:blip r:embed="rId2"/>
          <a:stretch>
            <a:fillRect/>
          </a:stretch>
        </p:blipFill>
        <p:spPr>
          <a:xfrm>
            <a:off x="4757530" y="1977783"/>
            <a:ext cx="7044294" cy="3811812"/>
          </a:xfrm>
          <a:prstGeom prst="rect">
            <a:avLst/>
          </a:prstGeom>
        </p:spPr>
      </p:pic>
    </p:spTree>
    <p:extLst>
      <p:ext uri="{BB962C8B-B14F-4D97-AF65-F5344CB8AC3E}">
        <p14:creationId xmlns:p14="http://schemas.microsoft.com/office/powerpoint/2010/main" val="2187460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393784" y="2008195"/>
            <a:ext cx="9070511" cy="2232501"/>
          </a:xfrm>
          <a:prstGeom prst="rect">
            <a:avLst/>
          </a:prstGeom>
        </p:spPr>
      </p:pic>
    </p:spTree>
    <p:extLst>
      <p:ext uri="{BB962C8B-B14F-4D97-AF65-F5344CB8AC3E}">
        <p14:creationId xmlns:p14="http://schemas.microsoft.com/office/powerpoint/2010/main" val="190513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49358"/>
            <a:ext cx="10515600" cy="662608"/>
          </a:xfrm>
        </p:spPr>
        <p:txBody>
          <a:bodyPr>
            <a:normAutofit/>
          </a:bodyPr>
          <a:lstStyle/>
          <a:p>
            <a:r>
              <a:rPr lang="es-MX" sz="3600" dirty="0" smtClean="0"/>
              <a:t>Conceptos Clave del Entorno Desconectado</a:t>
            </a:r>
            <a:endParaRPr lang="en-US" sz="3600" dirty="0"/>
          </a:p>
        </p:txBody>
      </p:sp>
      <p:sp>
        <p:nvSpPr>
          <p:cNvPr id="4" name="Rectangle 1"/>
          <p:cNvSpPr>
            <a:spLocks noGrp="1" noChangeArrowheads="1"/>
          </p:cNvSpPr>
          <p:nvPr>
            <p:ph idx="1"/>
          </p:nvPr>
        </p:nvSpPr>
        <p:spPr bwMode="auto">
          <a:xfrm>
            <a:off x="838200" y="1311966"/>
            <a:ext cx="10515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DataSet</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a:t>
            </a:r>
            <a:r>
              <a:rPr kumimoji="0" lang="en-US" altLang="en-US" sz="1800" b="0" i="0" u="none" strike="noStrike" cap="none" normalizeH="0" baseline="0" dirty="0" smtClean="0">
                <a:ln>
                  <a:noFill/>
                </a:ln>
                <a:solidFill>
                  <a:schemeClr val="tx1"/>
                </a:solidFill>
                <a:effectLst/>
              </a:rPr>
              <a:t> un </a:t>
            </a:r>
            <a:r>
              <a:rPr kumimoji="0" lang="en-US" altLang="en-US" sz="1800" b="0" i="0" u="none" strike="noStrike" cap="none" normalizeH="0" baseline="0" dirty="0" err="1" smtClean="0">
                <a:ln>
                  <a:noFill/>
                </a:ln>
                <a:solidFill>
                  <a:schemeClr val="tx1"/>
                </a:solidFill>
                <a:effectLst/>
              </a:rPr>
              <a:t>contenedor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memoria</a:t>
            </a:r>
            <a:r>
              <a:rPr kumimoji="0" lang="en-US" altLang="en-US" sz="1800" b="0" i="0" u="none" strike="noStrike" cap="none" normalizeH="0" baseline="0" dirty="0" smtClean="0">
                <a:ln>
                  <a:noFill/>
                </a:ln>
                <a:solidFill>
                  <a:schemeClr val="tx1"/>
                </a:solidFill>
                <a:effectLst/>
              </a:rPr>
              <a:t> que </a:t>
            </a:r>
            <a:r>
              <a:rPr kumimoji="0" lang="en-US" altLang="en-US" sz="1800" b="0" i="0" u="none" strike="noStrike" cap="none" normalizeH="0" baseline="0" dirty="0" err="1" smtClean="0">
                <a:ln>
                  <a:noFill/>
                </a:ln>
                <a:solidFill>
                  <a:schemeClr val="tx1"/>
                </a:solidFill>
                <a:effectLst/>
              </a:rPr>
              <a:t>puede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almacenar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o </a:t>
            </a:r>
            <a:r>
              <a:rPr kumimoji="0" lang="en-US" altLang="en-US" sz="1800" b="0" i="0" u="none" strike="noStrike" cap="none" normalizeH="0" baseline="0" dirty="0" err="1" smtClean="0">
                <a:ln>
                  <a:noFill/>
                </a:ln>
                <a:solidFill>
                  <a:schemeClr val="tx1"/>
                </a:solidFill>
                <a:effectLst/>
              </a:rPr>
              <a:t>más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tablas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estructura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desconectada</a:t>
            </a:r>
            <a:r>
              <a:rPr kumimoji="0" lang="en-US" altLang="en-US" sz="1800" b="0" i="0" u="none" strike="noStrike" cap="none" normalizeH="0" baseline="0" dirty="0" smtClean="0">
                <a:ln>
                  <a:noFill/>
                </a:ln>
                <a:solidFill>
                  <a:schemeClr val="tx1"/>
                </a:solidFill>
                <a:effectLst/>
              </a:rPr>
              <a:t> que </a:t>
            </a:r>
            <a:r>
              <a:rPr kumimoji="0" lang="en-US" altLang="en-US" sz="1800" b="0" i="0" u="none" strike="noStrike" cap="none" normalizeH="0" baseline="0" dirty="0" err="1" smtClean="0">
                <a:ln>
                  <a:noFill/>
                </a:ln>
                <a:solidFill>
                  <a:schemeClr val="tx1"/>
                </a:solidFill>
                <a:effectLst/>
              </a:rPr>
              <a:t>permite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manipular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localmente</a:t>
            </a:r>
            <a:r>
              <a:rPr kumimoji="0" lang="en-US" altLang="en-US" sz="1800" b="0" i="0" u="none" strike="noStrike" cap="none" normalizeH="0" baseline="0" dirty="0" smtClean="0">
                <a:ln>
                  <a:noFill/>
                </a:ln>
                <a:solidFill>
                  <a:schemeClr val="tx1"/>
                </a:solidFill>
                <a:effectLst/>
              </a:rPr>
              <a:t> sin </a:t>
            </a:r>
            <a:r>
              <a:rPr kumimoji="0" lang="en-US" altLang="en-US" sz="1800" b="0" i="0" u="none" strike="noStrike" cap="none" normalizeH="0" baseline="0" dirty="0" err="1" smtClean="0">
                <a:ln>
                  <a:noFill/>
                </a:ln>
                <a:solidFill>
                  <a:schemeClr val="tx1"/>
                </a:solidFill>
                <a:effectLst/>
              </a:rPr>
              <a:t>necesidad</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estar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conectado</a:t>
            </a:r>
            <a:r>
              <a:rPr kumimoji="0" lang="en-US" altLang="en-US" sz="1800" b="0" i="0" u="none" strike="noStrike" cap="none" normalizeH="0" baseline="0" dirty="0" smtClean="0">
                <a:ln>
                  <a:noFill/>
                </a:ln>
                <a:solidFill>
                  <a:schemeClr val="tx1"/>
                </a:solidFill>
                <a:effectLst/>
              </a:rPr>
              <a:t> a la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Arial Unicode MS"/>
              </a:rPr>
              <a:t>DataTable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dentro</a:t>
            </a:r>
            <a:r>
              <a:rPr kumimoji="0" lang="en-US" altLang="en-US" sz="1800" b="0" i="0" u="none" strike="noStrike" cap="none" normalizeH="0" baseline="0" dirty="0" smtClean="0">
                <a:ln>
                  <a:noFill/>
                </a:ln>
                <a:solidFill>
                  <a:schemeClr val="tx1"/>
                </a:solidFill>
                <a:effectLst/>
              </a:rPr>
              <a:t> del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representa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tabla</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memoria</a:t>
            </a:r>
            <a:r>
              <a:rPr kumimoji="0" lang="en-US" altLang="en-US" sz="1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DataTable</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DataTable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contiene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filas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latin typeface="Arial Unicode MS"/>
              </a:rPr>
              <a:t>DataRow</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columnas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latin typeface="Arial Unicode MS"/>
              </a:rPr>
              <a:t>DataColumn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Puedes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manipular</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consultar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localmente</a:t>
            </a:r>
            <a:r>
              <a:rPr kumimoji="0" lang="en-US" altLang="en-US" sz="18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DataAdapter</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DataAdapter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actúa</a:t>
            </a:r>
            <a:r>
              <a:rPr kumimoji="0" lang="en-US" altLang="en-US" sz="1800" b="0" i="0" u="none" strike="noStrike" cap="none" normalizeH="0" baseline="0" dirty="0" smtClean="0">
                <a:ln>
                  <a:noFill/>
                </a:ln>
                <a:solidFill>
                  <a:schemeClr val="tx1"/>
                </a:solidFill>
                <a:effectLst/>
              </a:rPr>
              <a:t> como un </a:t>
            </a:r>
            <a:r>
              <a:rPr kumimoji="0" lang="en-US" altLang="en-US" sz="1800" b="0" i="0" u="none" strike="noStrike" cap="none" normalizeH="0" baseline="0" dirty="0" err="1" smtClean="0">
                <a:ln>
                  <a:noFill/>
                </a:ln>
                <a:solidFill>
                  <a:schemeClr val="tx1"/>
                </a:solidFill>
                <a:effectLst/>
              </a:rPr>
              <a:t>puente</a:t>
            </a:r>
            <a:r>
              <a:rPr kumimoji="0" lang="en-US" altLang="en-US" sz="1800" b="0" i="0" u="none" strike="noStrike" cap="none" normalizeH="0" baseline="0" dirty="0" smtClean="0">
                <a:ln>
                  <a:noFill/>
                </a:ln>
                <a:solidFill>
                  <a:schemeClr val="tx1"/>
                </a:solidFill>
                <a:effectLst/>
              </a:rPr>
              <a:t> entre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y un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o </a:t>
            </a:r>
            <a:r>
              <a:rPr kumimoji="0" lang="en-US" altLang="en-US" sz="1800" b="0" i="0" u="none" strike="noStrike" cap="none" normalizeH="0" baseline="0" dirty="0" err="1" smtClean="0">
                <a:ln>
                  <a:noFill/>
                </a:ln>
                <a:solidFill>
                  <a:schemeClr val="tx1"/>
                </a:solidFill>
                <a:effectLst/>
                <a:latin typeface="Arial Unicode MS"/>
              </a:rPr>
              <a:t>DataTable</a:t>
            </a:r>
            <a:r>
              <a:rPr kumimoji="0" lang="en-US" altLang="en-US" sz="1800" b="0" i="0" u="none" strike="noStrike" cap="none" normalizeH="0" baseline="0" dirty="0" smtClean="0">
                <a:ln>
                  <a:noFill/>
                </a:ln>
                <a:solidFill>
                  <a:schemeClr val="tx1"/>
                </a:solidFill>
                <a:effectLst/>
              </a:rPr>
              <a:t>. Se </a:t>
            </a:r>
            <a:r>
              <a:rPr kumimoji="0" lang="en-US" altLang="en-US" sz="1800" b="0" i="0" u="none" strike="noStrike" cap="none" normalizeH="0" baseline="0" dirty="0" err="1" smtClean="0">
                <a:ln>
                  <a:noFill/>
                </a:ln>
                <a:solidFill>
                  <a:schemeClr val="tx1"/>
                </a:solidFill>
                <a:effectLst/>
              </a:rPr>
              <a:t>utiliza</a:t>
            </a:r>
            <a:r>
              <a:rPr kumimoji="0" lang="en-US" altLang="en-US" sz="1800" b="0" i="0" u="none" strike="noStrike" cap="none" normalizeH="0" baseline="0" dirty="0" smtClean="0">
                <a:ln>
                  <a:noFill/>
                </a:ln>
                <a:solidFill>
                  <a:schemeClr val="tx1"/>
                </a:solidFill>
                <a:effectLst/>
              </a:rPr>
              <a:t> para </a:t>
            </a:r>
            <a:r>
              <a:rPr kumimoji="0" lang="en-US" altLang="en-US" sz="1800" b="0" i="0" u="none" strike="noStrike" cap="none" normalizeH="0" baseline="0" dirty="0" err="1" smtClean="0">
                <a:ln>
                  <a:noFill/>
                </a:ln>
                <a:solidFill>
                  <a:schemeClr val="tx1"/>
                </a:solidFill>
                <a:effectLst/>
              </a:rPr>
              <a:t>llenar</a:t>
            </a:r>
            <a:r>
              <a:rPr kumimoji="0" lang="en-US" altLang="en-US" sz="1800" b="0" i="0" u="none" strike="noStrike" cap="none" normalizeH="0" baseline="0" dirty="0" smtClean="0">
                <a:ln>
                  <a:noFill/>
                </a:ln>
                <a:solidFill>
                  <a:schemeClr val="tx1"/>
                </a:solidFill>
                <a:effectLst/>
              </a:rPr>
              <a:t> un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con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desde</a:t>
            </a:r>
            <a:r>
              <a:rPr kumimoji="0" lang="en-US" altLang="en-US" sz="1800" b="0" i="0" u="none" strike="noStrike" cap="none" normalizeH="0" baseline="0" dirty="0" smtClean="0">
                <a:ln>
                  <a:noFill/>
                </a:ln>
                <a:solidFill>
                  <a:schemeClr val="tx1"/>
                </a:solidFill>
                <a:effectLst/>
              </a:rPr>
              <a:t> la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actualizar</a:t>
            </a:r>
            <a:r>
              <a:rPr kumimoji="0" lang="en-US" altLang="en-US" sz="1800" b="0" i="0" u="none" strike="noStrike" cap="none" normalizeH="0" baseline="0" dirty="0" smtClean="0">
                <a:ln>
                  <a:noFill/>
                </a:ln>
                <a:solidFill>
                  <a:schemeClr val="tx1"/>
                </a:solidFill>
                <a:effectLst/>
              </a:rPr>
              <a:t> la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con </a:t>
            </a:r>
            <a:r>
              <a:rPr kumimoji="0" lang="en-US" altLang="en-US" sz="1800" b="0" i="0" u="none" strike="noStrike" cap="none" normalizeH="0" baseline="0" dirty="0" err="1" smtClean="0">
                <a:ln>
                  <a:noFill/>
                </a:ln>
                <a:solidFill>
                  <a:schemeClr val="tx1"/>
                </a:solidFill>
                <a:effectLst/>
              </a:rPr>
              <a:t>los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cambios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realizados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el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DataRelation</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DataRelation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permite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definir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relaciones</a:t>
            </a:r>
            <a:r>
              <a:rPr kumimoji="0" lang="en-US" altLang="en-US" sz="1800" b="0" i="0" u="none" strike="noStrike" cap="none" normalizeH="0" baseline="0" dirty="0" smtClean="0">
                <a:ln>
                  <a:noFill/>
                </a:ln>
                <a:solidFill>
                  <a:schemeClr val="tx1"/>
                </a:solidFill>
                <a:effectLst/>
              </a:rPr>
              <a:t> entre </a:t>
            </a:r>
            <a:r>
              <a:rPr kumimoji="0" lang="en-US" altLang="en-US" sz="1800" b="0" i="0" u="none" strike="noStrike" cap="none" normalizeH="0" baseline="0" dirty="0" err="1" smtClean="0">
                <a:ln>
                  <a:noFill/>
                </a:ln>
                <a:solidFill>
                  <a:schemeClr val="tx1"/>
                </a:solidFill>
                <a:effectLst/>
              </a:rPr>
              <a:t>diferentes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latin typeface="Arial Unicode MS"/>
              </a:rPr>
              <a:t>DataTable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dentro</a:t>
            </a:r>
            <a:r>
              <a:rPr kumimoji="0" lang="en-US" altLang="en-US" sz="1800" b="0" i="0" u="none" strike="noStrike" cap="none" normalizeH="0" baseline="0" dirty="0" smtClean="0">
                <a:ln>
                  <a:noFill/>
                </a:ln>
                <a:solidFill>
                  <a:schemeClr val="tx1"/>
                </a:solidFill>
                <a:effectLst/>
              </a:rPr>
              <a:t> de un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similar a las </a:t>
            </a:r>
            <a:r>
              <a:rPr kumimoji="0" lang="en-US" altLang="en-US" sz="1800" b="0" i="0" u="none" strike="noStrike" cap="none" normalizeH="0" baseline="0" dirty="0" err="1" smtClean="0">
                <a:ln>
                  <a:noFill/>
                </a:ln>
                <a:solidFill>
                  <a:schemeClr val="tx1"/>
                </a:solidFill>
                <a:effectLst/>
              </a:rPr>
              <a:t>relaciones</a:t>
            </a:r>
            <a:r>
              <a:rPr kumimoji="0" lang="en-US" altLang="en-US" sz="1800" b="0" i="0" u="none" strike="noStrike" cap="none" normalizeH="0" baseline="0" dirty="0" smtClean="0">
                <a:ln>
                  <a:noFill/>
                </a:ln>
                <a:solidFill>
                  <a:schemeClr val="tx1"/>
                </a:solidFill>
                <a:effectLst/>
              </a:rPr>
              <a:t> entre </a:t>
            </a:r>
            <a:r>
              <a:rPr kumimoji="0" lang="en-US" altLang="en-US" sz="1800" b="0" i="0" u="none" strike="noStrike" cap="none" normalizeH="0" baseline="0" dirty="0" err="1" smtClean="0">
                <a:ln>
                  <a:noFill/>
                </a:ln>
                <a:solidFill>
                  <a:schemeClr val="tx1"/>
                </a:solidFill>
                <a:effectLst/>
              </a:rPr>
              <a:t>tablas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relacional</a:t>
            </a:r>
            <a:r>
              <a:rPr kumimoji="0" lang="en-US" altLang="en-US" sz="1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5607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564414"/>
            <a:ext cx="10515600" cy="759678"/>
          </a:xfrm>
        </p:spPr>
        <p:txBody>
          <a:bodyPr>
            <a:normAutofit/>
          </a:bodyPr>
          <a:lstStyle/>
          <a:p>
            <a:r>
              <a:rPr lang="es-MX" sz="3600" dirty="0" smtClean="0"/>
              <a:t>Pasos para Trabajar en un Entorno Desconectado</a:t>
            </a:r>
            <a:endParaRPr lang="en-US" sz="3600" dirty="0"/>
          </a:p>
        </p:txBody>
      </p:sp>
      <p:sp>
        <p:nvSpPr>
          <p:cNvPr id="3" name="Marcador de contenido 2"/>
          <p:cNvSpPr>
            <a:spLocks noGrp="1"/>
          </p:cNvSpPr>
          <p:nvPr>
            <p:ph idx="1"/>
          </p:nvPr>
        </p:nvSpPr>
        <p:spPr>
          <a:xfrm>
            <a:off x="838201" y="1616909"/>
            <a:ext cx="4475921" cy="1501135"/>
          </a:xfrm>
          <a:ln w="12700">
            <a:solidFill>
              <a:schemeClr val="tx1"/>
            </a:solidFill>
          </a:ln>
        </p:spPr>
        <p:txBody>
          <a:bodyPr>
            <a:normAutofit fontScale="70000" lnSpcReduction="20000"/>
          </a:bodyPr>
          <a:lstStyle/>
          <a:p>
            <a:pPr marL="0" indent="0" algn="just">
              <a:buNone/>
            </a:pPr>
            <a:r>
              <a:rPr lang="es-MX" b="1" dirty="0" smtClean="0"/>
              <a:t>Crear una Conexión a la Base de Datos</a:t>
            </a:r>
          </a:p>
          <a:p>
            <a:pPr algn="just"/>
            <a:r>
              <a:rPr lang="es-MX" dirty="0" smtClean="0"/>
              <a:t>Aunque en el entorno desconectado no mantendrás la conexión abierta continuamente, todavía necesitarás abrirla para recuperar datos.</a:t>
            </a:r>
          </a:p>
        </p:txBody>
      </p:sp>
      <p:pic>
        <p:nvPicPr>
          <p:cNvPr id="4" name="Imagen 3"/>
          <p:cNvPicPr>
            <a:picLocks noChangeAspect="1"/>
          </p:cNvPicPr>
          <p:nvPr/>
        </p:nvPicPr>
        <p:blipFill>
          <a:blip r:embed="rId2"/>
          <a:stretch>
            <a:fillRect/>
          </a:stretch>
        </p:blipFill>
        <p:spPr>
          <a:xfrm>
            <a:off x="6096000" y="1645075"/>
            <a:ext cx="5393635" cy="832515"/>
          </a:xfrm>
          <a:prstGeom prst="rect">
            <a:avLst/>
          </a:prstGeom>
        </p:spPr>
      </p:pic>
      <p:sp>
        <p:nvSpPr>
          <p:cNvPr id="5" name="Rectangle 1"/>
          <p:cNvSpPr>
            <a:spLocks noChangeArrowheads="1"/>
          </p:cNvSpPr>
          <p:nvPr/>
        </p:nvSpPr>
        <p:spPr bwMode="auto">
          <a:xfrm>
            <a:off x="838200" y="3289736"/>
            <a:ext cx="4475922" cy="132343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Definir</a:t>
            </a:r>
            <a:r>
              <a:rPr kumimoji="0" lang="en-US" altLang="en-US" sz="2000" b="1" i="0" u="none" strike="noStrike" cap="none" normalizeH="0" baseline="0" dirty="0" smtClean="0">
                <a:ln>
                  <a:noFill/>
                </a:ln>
                <a:solidFill>
                  <a:schemeClr val="tx1"/>
                </a:solidFill>
                <a:effectLst/>
                <a:latin typeface="Arial" panose="020B0604020202020204" pitchFamily="34" charset="0"/>
              </a:rPr>
              <a:t> un </a:t>
            </a:r>
            <a:r>
              <a:rPr kumimoji="0" lang="en-US" altLang="en-US" sz="2000" b="1" i="0" u="none" strike="noStrike" cap="none" normalizeH="0" baseline="0" dirty="0" err="1" smtClean="0">
                <a:ln>
                  <a:noFill/>
                </a:ln>
                <a:solidFill>
                  <a:schemeClr val="tx1"/>
                </a:solidFill>
                <a:effectLst/>
                <a:latin typeface="Arial" panose="020B0604020202020204" pitchFamily="34" charset="0"/>
              </a:rPr>
              <a:t>DataAdapter</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El </a:t>
            </a:r>
            <a:r>
              <a:rPr kumimoji="0" lang="en-US" altLang="en-US" sz="2000" b="0" i="0" u="none" strike="noStrike" cap="none" normalizeH="0" baseline="0" dirty="0" err="1" smtClean="0">
                <a:ln>
                  <a:noFill/>
                </a:ln>
                <a:solidFill>
                  <a:schemeClr val="tx1"/>
                </a:solidFill>
                <a:effectLst/>
                <a:latin typeface="Arial Unicode MS"/>
              </a:rPr>
              <a:t>DataAdapter</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utiliza</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llenar</a:t>
            </a:r>
            <a:r>
              <a:rPr kumimoji="0" lang="en-US" altLang="en-US" sz="2000" b="0" i="0" u="none" strike="noStrike" cap="none" normalizeH="0" baseline="0" dirty="0" smtClean="0">
                <a:ln>
                  <a:noFill/>
                </a:ln>
                <a:solidFill>
                  <a:schemeClr val="tx1"/>
                </a:solidFill>
                <a:effectLst/>
              </a:rPr>
              <a:t> el </a:t>
            </a:r>
            <a:r>
              <a:rPr kumimoji="0" lang="en-US" altLang="en-US" sz="2000" b="0" i="0" u="none" strike="noStrike" cap="none" normalizeH="0" baseline="0" dirty="0" err="1" smtClean="0">
                <a:ln>
                  <a:noFill/>
                </a:ln>
                <a:solidFill>
                  <a:schemeClr val="tx1"/>
                </a:solidFill>
                <a:effectLst/>
                <a:latin typeface="Arial Unicode MS"/>
              </a:rPr>
              <a:t>DataSet</a:t>
            </a:r>
            <a:r>
              <a:rPr kumimoji="0" lang="en-US" altLang="en-US" sz="2000" b="0" i="0" u="none" strike="noStrike" cap="none" normalizeH="0" baseline="0" dirty="0" smtClean="0">
                <a:ln>
                  <a:noFill/>
                </a:ln>
                <a:solidFill>
                  <a:schemeClr val="tx1"/>
                </a:solidFill>
                <a:effectLst/>
              </a:rPr>
              <a:t> con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desde</a:t>
            </a:r>
            <a:r>
              <a:rPr kumimoji="0" lang="en-US" altLang="en-US" sz="2000" b="0" i="0" u="none" strike="noStrike" cap="none" normalizeH="0" baseline="0" dirty="0" smtClean="0">
                <a:ln>
                  <a:noFill/>
                </a:ln>
                <a:solidFill>
                  <a:schemeClr val="tx1"/>
                </a:solidFill>
                <a:effectLst/>
              </a:rPr>
              <a:t> la base de </a:t>
            </a:r>
            <a:r>
              <a:rPr kumimoji="0" lang="en-US" altLang="en-US" sz="2000" b="0" i="0" u="none" strike="noStrike" cap="none" normalizeH="0" baseline="0" dirty="0" err="1" smtClean="0">
                <a:ln>
                  <a:noFill/>
                </a:ln>
                <a:solidFill>
                  <a:schemeClr val="tx1"/>
                </a:solidFill>
                <a:effectLst/>
              </a:rPr>
              <a:t>datos</a:t>
            </a:r>
            <a:r>
              <a:rPr kumimoji="0" lang="en-US" altLang="en-US" sz="11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3"/>
          <a:stretch>
            <a:fillRect/>
          </a:stretch>
        </p:blipFill>
        <p:spPr>
          <a:xfrm>
            <a:off x="6096000" y="3439258"/>
            <a:ext cx="4906060" cy="1086002"/>
          </a:xfrm>
          <a:prstGeom prst="rect">
            <a:avLst/>
          </a:prstGeom>
        </p:spPr>
      </p:pic>
      <p:sp>
        <p:nvSpPr>
          <p:cNvPr id="7" name="Rectangle 2"/>
          <p:cNvSpPr>
            <a:spLocks noChangeArrowheads="1"/>
          </p:cNvSpPr>
          <p:nvPr/>
        </p:nvSpPr>
        <p:spPr bwMode="auto">
          <a:xfrm rot="10800000" flipV="1">
            <a:off x="838200" y="4784867"/>
            <a:ext cx="4475922" cy="16004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Crear</a:t>
            </a:r>
            <a:r>
              <a:rPr kumimoji="0" lang="en-US" altLang="en-US" sz="2000" b="1" i="0" u="none" strike="noStrike" cap="none" normalizeH="0" baseline="0" dirty="0" smtClean="0">
                <a:ln>
                  <a:noFill/>
                </a:ln>
                <a:solidFill>
                  <a:schemeClr val="tx1"/>
                </a:solidFill>
                <a:effectLst/>
                <a:latin typeface="Arial" panose="020B0604020202020204" pitchFamily="34" charset="0"/>
              </a:rPr>
              <a:t> y </a:t>
            </a:r>
            <a:r>
              <a:rPr kumimoji="0" lang="en-US" altLang="en-US" sz="2000" b="1" i="0" u="none" strike="noStrike" cap="none" normalizeH="0" baseline="0" dirty="0" err="1" smtClean="0">
                <a:ln>
                  <a:noFill/>
                </a:ln>
                <a:solidFill>
                  <a:schemeClr val="tx1"/>
                </a:solidFill>
                <a:effectLst/>
                <a:latin typeface="Arial" panose="020B0604020202020204" pitchFamily="34" charset="0"/>
              </a:rPr>
              <a:t>Llenar</a:t>
            </a:r>
            <a:r>
              <a:rPr kumimoji="0" lang="en-US" altLang="en-US" sz="2000" b="1" i="0" u="none" strike="noStrike" cap="none" normalizeH="0" baseline="0" dirty="0" smtClean="0">
                <a:ln>
                  <a:noFill/>
                </a:ln>
                <a:solidFill>
                  <a:schemeClr val="tx1"/>
                </a:solidFill>
                <a:effectLst/>
                <a:latin typeface="Arial" panose="020B0604020202020204" pitchFamily="34" charset="0"/>
              </a:rPr>
              <a:t> un </a:t>
            </a:r>
            <a:r>
              <a:rPr kumimoji="0" lang="en-US" altLang="en-US" sz="2000" b="1" i="0" u="none" strike="noStrike" cap="none" normalizeH="0" baseline="0" dirty="0" err="1" smtClean="0">
                <a:ln>
                  <a:noFill/>
                </a:ln>
                <a:solidFill>
                  <a:schemeClr val="tx1"/>
                </a:solidFill>
                <a:effectLst/>
                <a:latin typeface="Arial" panose="020B0604020202020204" pitchFamily="34" charset="0"/>
              </a:rPr>
              <a:t>DataSet</a:t>
            </a: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2000" b="0" i="0" u="none" strike="noStrike" cap="none" normalizeH="0" baseline="0" dirty="0" smtClean="0">
                <a:ln>
                  <a:noFill/>
                </a:ln>
                <a:solidFill>
                  <a:schemeClr val="tx1"/>
                </a:solidFill>
                <a:effectLst/>
                <a:latin typeface="Arial" panose="020B0604020202020204" pitchFamily="34" charset="0"/>
              </a:rPr>
              <a:t> el </a:t>
            </a:r>
            <a:r>
              <a:rPr kumimoji="0" lang="en-US" altLang="en-US" sz="2000" b="0" i="0" u="none" strike="noStrike" cap="none" normalizeH="0" baseline="0" dirty="0" err="1" smtClean="0">
                <a:ln>
                  <a:noFill/>
                </a:ln>
                <a:solidFill>
                  <a:schemeClr val="tx1"/>
                </a:solidFill>
                <a:effectLst/>
                <a:latin typeface="Arial Unicode MS"/>
              </a:rPr>
              <a:t>DataAdapter</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llenar</a:t>
            </a:r>
            <a:r>
              <a:rPr kumimoji="0" lang="en-US" altLang="en-US" sz="2000" b="0" i="0" u="none" strike="noStrike" cap="none" normalizeH="0" baseline="0" dirty="0" smtClean="0">
                <a:ln>
                  <a:noFill/>
                </a:ln>
                <a:solidFill>
                  <a:schemeClr val="tx1"/>
                </a:solidFill>
                <a:effectLst/>
              </a:rPr>
              <a:t> el </a:t>
            </a:r>
            <a:r>
              <a:rPr kumimoji="0" lang="en-US" altLang="en-US" sz="2000" b="0" i="0" u="none" strike="noStrike" cap="none" normalizeH="0" baseline="0" dirty="0" err="1" smtClean="0">
                <a:ln>
                  <a:noFill/>
                </a:ln>
                <a:solidFill>
                  <a:schemeClr val="tx1"/>
                </a:solidFill>
                <a:effectLst/>
                <a:latin typeface="Arial Unicode MS"/>
              </a:rPr>
              <a:t>DataSet</a:t>
            </a:r>
            <a:r>
              <a:rPr kumimoji="0" lang="en-US" altLang="en-US" sz="2000" b="0" i="0" u="none" strike="noStrike" cap="none" normalizeH="0" baseline="0" dirty="0" smtClean="0">
                <a:ln>
                  <a:noFill/>
                </a:ln>
                <a:solidFill>
                  <a:schemeClr val="tx1"/>
                </a:solidFill>
                <a:effectLst/>
              </a:rPr>
              <a:t> con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desde</a:t>
            </a:r>
            <a:r>
              <a:rPr kumimoji="0" lang="en-US" altLang="en-US" sz="2000" b="0" i="0" u="none" strike="noStrike" cap="none" normalizeH="0" baseline="0" dirty="0" smtClean="0">
                <a:ln>
                  <a:noFill/>
                </a:ln>
                <a:solidFill>
                  <a:schemeClr val="tx1"/>
                </a:solidFill>
                <a:effectLst/>
              </a:rPr>
              <a:t> la base de </a:t>
            </a:r>
            <a:r>
              <a:rPr kumimoji="0" lang="en-US" altLang="en-US" sz="2000" b="0" i="0" u="none" strike="noStrike" cap="none" normalizeH="0" baseline="0" dirty="0" err="1" smtClean="0">
                <a:ln>
                  <a:noFill/>
                </a:ln>
                <a:solidFill>
                  <a:schemeClr val="tx1"/>
                </a:solidFill>
                <a:effectLst/>
              </a:rPr>
              <a:t>datos</a:t>
            </a:r>
            <a:r>
              <a:rPr kumimoji="0" lang="en-US" altLang="en-US" sz="1100" b="0" i="0" u="none" strike="noStrike" cap="none" normalizeH="0" baseline="0" dirty="0" smtClean="0">
                <a:ln>
                  <a:noFill/>
                </a:ln>
                <a:solidFill>
                  <a:schemeClr val="tx1"/>
                </a:solidFill>
                <a:effectLst/>
              </a:rPr>
              <a:t>.</a:t>
            </a:r>
            <a:r>
              <a:rPr kumimoji="0" lang="en-US" altLang="en-US" sz="1100" b="0" i="0" u="none" strike="noStrike" cap="none" normalizeH="0" dirty="0" smtClean="0">
                <a:ln>
                  <a:noFill/>
                </a:ln>
                <a:solidFill>
                  <a:schemeClr val="tx1"/>
                </a:solidFill>
                <a:effectLst/>
              </a:rPr>
              <a:t> </a:t>
            </a:r>
            <a:r>
              <a:rPr lang="en-US" altLang="en-US" dirty="0" smtClean="0">
                <a:latin typeface="Arial" panose="020B0604020202020204" pitchFamily="34" charset="0"/>
              </a:rPr>
              <a:t>En </a:t>
            </a:r>
            <a:r>
              <a:rPr lang="en-US" altLang="en-US" dirty="0" err="1">
                <a:latin typeface="Arial" panose="020B0604020202020204" pitchFamily="34" charset="0"/>
              </a:rPr>
              <a:t>este</a:t>
            </a:r>
            <a:r>
              <a:rPr lang="en-US" altLang="en-US" dirty="0">
                <a:latin typeface="Arial" panose="020B0604020202020204" pitchFamily="34" charset="0"/>
              </a:rPr>
              <a:t> </a:t>
            </a:r>
            <a:r>
              <a:rPr lang="en-US" altLang="en-US" dirty="0" err="1">
                <a:latin typeface="Arial" panose="020B0604020202020204" pitchFamily="34" charset="0"/>
              </a:rPr>
              <a:t>ejemplo</a:t>
            </a:r>
            <a:r>
              <a:rPr lang="en-US" altLang="en-US" dirty="0">
                <a:latin typeface="Arial" panose="020B0604020202020204" pitchFamily="34" charset="0"/>
              </a:rPr>
              <a:t>, </a:t>
            </a:r>
            <a:r>
              <a:rPr lang="en-US" altLang="en-US" dirty="0">
                <a:latin typeface="Arial Unicode MS"/>
              </a:rPr>
              <a:t>"</a:t>
            </a:r>
            <a:r>
              <a:rPr lang="en-US" altLang="en-US" b="1" dirty="0">
                <a:latin typeface="Arial Unicode MS"/>
              </a:rPr>
              <a:t>Users</a:t>
            </a:r>
            <a:r>
              <a:rPr lang="en-US" altLang="en-US" dirty="0">
                <a:latin typeface="Arial Unicode MS"/>
              </a:rPr>
              <a:t>"</a:t>
            </a:r>
            <a:r>
              <a:rPr lang="en-US" altLang="en-US" dirty="0"/>
              <a:t> </a:t>
            </a:r>
            <a:r>
              <a:rPr lang="en-US" altLang="en-US" dirty="0" err="1"/>
              <a:t>es</a:t>
            </a:r>
            <a:r>
              <a:rPr lang="en-US" altLang="en-US" dirty="0"/>
              <a:t> el </a:t>
            </a:r>
            <a:r>
              <a:rPr lang="en-US" altLang="en-US" dirty="0" err="1"/>
              <a:t>nombre</a:t>
            </a:r>
            <a:r>
              <a:rPr lang="en-US" altLang="en-US" dirty="0"/>
              <a:t> de la </a:t>
            </a:r>
            <a:r>
              <a:rPr lang="en-US" altLang="en-US" dirty="0" err="1"/>
              <a:t>tabla</a:t>
            </a:r>
            <a:r>
              <a:rPr lang="en-US" altLang="en-US" dirty="0"/>
              <a:t> </a:t>
            </a:r>
            <a:r>
              <a:rPr lang="en-US" altLang="en-US" dirty="0" err="1"/>
              <a:t>dentro</a:t>
            </a:r>
            <a:r>
              <a:rPr lang="en-US" altLang="en-US" dirty="0"/>
              <a:t> del </a:t>
            </a:r>
            <a:r>
              <a:rPr lang="en-US" altLang="en-US" dirty="0" err="1">
                <a:latin typeface="Arial Unicode MS"/>
              </a:rPr>
              <a:t>DataSet</a:t>
            </a:r>
            <a:r>
              <a:rPr lang="en-US" altLang="en-US" dirty="0"/>
              <a:t>. </a:t>
            </a:r>
            <a:endParaRPr lang="en-US" altLang="en-US" dirty="0">
              <a:latin typeface="Arial" panose="020B0604020202020204" pitchFamily="34" charset="0"/>
            </a:endParaRPr>
          </a:p>
        </p:txBody>
      </p:sp>
      <p:pic>
        <p:nvPicPr>
          <p:cNvPr id="8" name="Imagen 7"/>
          <p:cNvPicPr>
            <a:picLocks noChangeAspect="1"/>
          </p:cNvPicPr>
          <p:nvPr/>
        </p:nvPicPr>
        <p:blipFill>
          <a:blip r:embed="rId4"/>
          <a:stretch>
            <a:fillRect/>
          </a:stretch>
        </p:blipFill>
        <p:spPr>
          <a:xfrm>
            <a:off x="6096000" y="5396974"/>
            <a:ext cx="3997306" cy="734798"/>
          </a:xfrm>
          <a:prstGeom prst="rect">
            <a:avLst/>
          </a:prstGeom>
        </p:spPr>
      </p:pic>
    </p:spTree>
    <p:extLst>
      <p:ext uri="{BB962C8B-B14F-4D97-AF65-F5344CB8AC3E}">
        <p14:creationId xmlns:p14="http://schemas.microsoft.com/office/powerpoint/2010/main" val="1336601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64705" y="628028"/>
            <a:ext cx="10515600" cy="3400633"/>
          </a:xfrm>
        </p:spPr>
        <p:txBody>
          <a:bodyPr/>
          <a:lstStyle/>
          <a:p>
            <a:pPr algn="just"/>
            <a:r>
              <a:rPr lang="es-MX" b="1" dirty="0" smtClean="0"/>
              <a:t>ADO.NET</a:t>
            </a:r>
            <a:r>
              <a:rPr lang="es-MX" dirty="0" smtClean="0"/>
              <a:t> (ActiveX Data </a:t>
            </a:r>
            <a:r>
              <a:rPr lang="es-MX" dirty="0" err="1" smtClean="0"/>
              <a:t>Objects</a:t>
            </a:r>
            <a:r>
              <a:rPr lang="es-MX" dirty="0" smtClean="0"/>
              <a:t> .NET) es un conjunto de componentes de acceso a datos en .NET Framework. Su propósito principal es proporcionar un </a:t>
            </a:r>
            <a:r>
              <a:rPr lang="es-MX" b="1" dirty="0" smtClean="0">
                <a:solidFill>
                  <a:srgbClr val="FF0000"/>
                </a:solidFill>
              </a:rPr>
              <a:t>medio para que las aplicaciones .NET interactúen con bases de datos</a:t>
            </a:r>
            <a:r>
              <a:rPr lang="es-MX" dirty="0" smtClean="0"/>
              <a:t> y fuentes de datos, realizando operaciones como consultas, </a:t>
            </a:r>
            <a:r>
              <a:rPr lang="es-MX" b="1" dirty="0" smtClean="0">
                <a:solidFill>
                  <a:srgbClr val="FF0000"/>
                </a:solidFill>
              </a:rPr>
              <a:t>inserciones, actualizaciones y eliminaciones de datos.</a:t>
            </a:r>
            <a:r>
              <a:rPr lang="es-MX" dirty="0" smtClean="0"/>
              <a:t> ADO.NET es fundamental para el desarrollo de aplicaciones que necesitan manejar datos almacenados en sistemas de bases de datos relacionales y no relacionales.</a:t>
            </a:r>
            <a:endParaRPr lang="en-US" dirty="0"/>
          </a:p>
        </p:txBody>
      </p:sp>
      <p:pic>
        <p:nvPicPr>
          <p:cNvPr id="4" name="Imagen 3"/>
          <p:cNvPicPr>
            <a:picLocks noChangeAspect="1"/>
          </p:cNvPicPr>
          <p:nvPr/>
        </p:nvPicPr>
        <p:blipFill>
          <a:blip r:embed="rId2"/>
          <a:stretch>
            <a:fillRect/>
          </a:stretch>
        </p:blipFill>
        <p:spPr>
          <a:xfrm>
            <a:off x="2557197" y="3891993"/>
            <a:ext cx="7130616" cy="2673981"/>
          </a:xfrm>
          <a:prstGeom prst="rect">
            <a:avLst/>
          </a:prstGeom>
        </p:spPr>
      </p:pic>
    </p:spTree>
    <p:extLst>
      <p:ext uri="{BB962C8B-B14F-4D97-AF65-F5344CB8AC3E}">
        <p14:creationId xmlns:p14="http://schemas.microsoft.com/office/powerpoint/2010/main" val="3615247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855675" y="495034"/>
            <a:ext cx="4518991"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tx1"/>
                </a:solidFill>
                <a:effectLst/>
                <a:latin typeface="Arial" panose="020B0604020202020204" pitchFamily="34" charset="0"/>
              </a:rPr>
              <a:t>Manipular</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Datos</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en</a:t>
            </a:r>
            <a:r>
              <a:rPr kumimoji="0" lang="en-US" altLang="en-US" b="1" i="0" u="none" strike="noStrike" cap="none" normalizeH="0" baseline="0" dirty="0" smtClean="0">
                <a:ln>
                  <a:noFill/>
                </a:ln>
                <a:solidFill>
                  <a:schemeClr val="tx1"/>
                </a:solidFill>
                <a:effectLst/>
                <a:latin typeface="Arial" panose="020B0604020202020204" pitchFamily="34" charset="0"/>
              </a:rPr>
              <a:t> el </a:t>
            </a:r>
            <a:r>
              <a:rPr kumimoji="0" lang="en-US" altLang="en-US" b="1" i="0" u="none" strike="noStrike" cap="none" normalizeH="0" baseline="0" dirty="0" err="1" smtClean="0">
                <a:ln>
                  <a:noFill/>
                </a:ln>
                <a:solidFill>
                  <a:schemeClr val="tx1"/>
                </a:solidFill>
                <a:effectLst/>
                <a:latin typeface="Arial" panose="020B0604020202020204" pitchFamily="34" charset="0"/>
              </a:rPr>
              <a:t>DataSet</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panose="020B0604020202020204" pitchFamily="34" charset="0"/>
              </a:rPr>
              <a:t>Puedes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trabajar</a:t>
            </a:r>
            <a:r>
              <a:rPr kumimoji="0" lang="en-US" altLang="en-US" b="0" i="0" u="none" strike="noStrike" cap="none" normalizeH="0" baseline="0" dirty="0" smtClean="0">
                <a:ln>
                  <a:noFill/>
                </a:ln>
                <a:solidFill>
                  <a:schemeClr val="tx1"/>
                </a:solidFill>
                <a:effectLst/>
                <a:latin typeface="Arial" panose="020B0604020202020204" pitchFamily="34" charset="0"/>
              </a:rPr>
              <a:t> con </a:t>
            </a:r>
            <a:r>
              <a:rPr kumimoji="0" lang="en-US" altLang="en-US" b="0" i="0" u="none" strike="noStrike" cap="none" normalizeH="0" baseline="0" dirty="0" err="1" smtClean="0">
                <a:ln>
                  <a:noFill/>
                </a:ln>
                <a:solidFill>
                  <a:schemeClr val="tx1"/>
                </a:solidFill>
                <a:effectLst/>
                <a:latin typeface="Arial" panose="020B0604020202020204" pitchFamily="34" charset="0"/>
              </a:rPr>
              <a:t>los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datos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en</a:t>
            </a:r>
            <a:r>
              <a:rPr kumimoji="0" lang="en-US" altLang="en-US" b="0" i="0" u="none" strike="noStrike" cap="none" normalizeH="0" baseline="0" dirty="0" smtClean="0">
                <a:ln>
                  <a:noFill/>
                </a:ln>
                <a:solidFill>
                  <a:schemeClr val="tx1"/>
                </a:solidFill>
                <a:effectLst/>
                <a:latin typeface="Arial" panose="020B0604020202020204" pitchFamily="34" charset="0"/>
              </a:rPr>
              <a:t> el </a:t>
            </a:r>
            <a:r>
              <a:rPr kumimoji="0" lang="en-US" altLang="en-US" b="0" i="0" u="none" strike="noStrike" cap="none" normalizeH="0" baseline="0" dirty="0" err="1" smtClean="0">
                <a:ln>
                  <a:noFill/>
                </a:ln>
                <a:solidFill>
                  <a:schemeClr val="tx1"/>
                </a:solidFill>
                <a:effectLst/>
                <a:latin typeface="Arial Unicode MS"/>
              </a:rPr>
              <a:t>DataSet</a:t>
            </a:r>
            <a:r>
              <a:rPr kumimoji="0" lang="en-US" altLang="en-US" b="0" i="0" u="none" strike="noStrike" cap="none" normalizeH="0" baseline="0" dirty="0" smtClean="0">
                <a:ln>
                  <a:noFill/>
                </a:ln>
                <a:solidFill>
                  <a:schemeClr val="tx1"/>
                </a:solidFill>
                <a:effectLst/>
              </a:rPr>
              <a:t> como lo </a:t>
            </a:r>
            <a:r>
              <a:rPr kumimoji="0" lang="en-US" altLang="en-US" b="0" i="0" u="none" strike="noStrike" cap="none" normalizeH="0" baseline="0" dirty="0" err="1" smtClean="0">
                <a:ln>
                  <a:noFill/>
                </a:ln>
                <a:solidFill>
                  <a:schemeClr val="tx1"/>
                </a:solidFill>
                <a:effectLst/>
              </a:rPr>
              <a:t>harías</a:t>
            </a:r>
            <a:r>
              <a:rPr kumimoji="0" lang="en-US" altLang="en-US" b="0" i="0" u="none" strike="noStrike" cap="none" normalizeH="0" baseline="0" dirty="0" smtClean="0">
                <a:ln>
                  <a:noFill/>
                </a:ln>
                <a:solidFill>
                  <a:schemeClr val="tx1"/>
                </a:solidFill>
                <a:effectLst/>
              </a:rPr>
              <a:t> con </a:t>
            </a:r>
            <a:r>
              <a:rPr kumimoji="0" lang="en-US" altLang="en-US" b="0" i="0" u="none" strike="noStrike" cap="none" normalizeH="0" baseline="0" dirty="0" err="1" smtClean="0">
                <a:ln>
                  <a:noFill/>
                </a:ln>
                <a:solidFill>
                  <a:schemeClr val="tx1"/>
                </a:solidFill>
                <a:effectLst/>
              </a:rPr>
              <a:t>cualquier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otra</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colección</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en</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memoria</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6" name="Imagen 5"/>
          <p:cNvPicPr>
            <a:picLocks noChangeAspect="1"/>
          </p:cNvPicPr>
          <p:nvPr/>
        </p:nvPicPr>
        <p:blipFill>
          <a:blip r:embed="rId2"/>
          <a:stretch>
            <a:fillRect/>
          </a:stretch>
        </p:blipFill>
        <p:spPr>
          <a:xfrm>
            <a:off x="6227361" y="495034"/>
            <a:ext cx="4782217" cy="1314633"/>
          </a:xfrm>
          <a:prstGeom prst="rect">
            <a:avLst/>
          </a:prstGeom>
        </p:spPr>
      </p:pic>
      <p:sp>
        <p:nvSpPr>
          <p:cNvPr id="7" name="Rectangle 3"/>
          <p:cNvSpPr>
            <a:spLocks noChangeArrowheads="1"/>
          </p:cNvSpPr>
          <p:nvPr/>
        </p:nvSpPr>
        <p:spPr bwMode="auto">
          <a:xfrm>
            <a:off x="914399" y="1958824"/>
            <a:ext cx="4577715" cy="1200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tx1"/>
                </a:solidFill>
                <a:effectLst/>
                <a:latin typeface="Arial" panose="020B0604020202020204" pitchFamily="34" charset="0"/>
              </a:rPr>
              <a:t>Realizar</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Cambios</a:t>
            </a:r>
            <a:r>
              <a:rPr kumimoji="0" lang="en-US" altLang="en-US" b="1" i="0" u="none" strike="noStrike" cap="none" normalizeH="0" baseline="0" dirty="0" smtClean="0">
                <a:ln>
                  <a:noFill/>
                </a:ln>
                <a:solidFill>
                  <a:schemeClr val="tx1"/>
                </a:solidFill>
                <a:effectLst/>
                <a:latin typeface="Arial" panose="020B0604020202020204" pitchFamily="34" charset="0"/>
              </a:rPr>
              <a:t> </a:t>
            </a:r>
            <a:r>
              <a:rPr kumimoji="0" lang="en-US" altLang="en-US" b="1" i="0" u="none" strike="noStrike" cap="none" normalizeH="0" baseline="0" dirty="0" err="1" smtClean="0">
                <a:ln>
                  <a:noFill/>
                </a:ln>
                <a:solidFill>
                  <a:schemeClr val="tx1"/>
                </a:solidFill>
                <a:effectLst/>
                <a:latin typeface="Arial" panose="020B0604020202020204" pitchFamily="34" charset="0"/>
              </a:rPr>
              <a:t>en</a:t>
            </a:r>
            <a:r>
              <a:rPr kumimoji="0" lang="en-US" altLang="en-US" b="1" i="0" u="none" strike="noStrike" cap="none" normalizeH="0" baseline="0" dirty="0" smtClean="0">
                <a:ln>
                  <a:noFill/>
                </a:ln>
                <a:solidFill>
                  <a:schemeClr val="tx1"/>
                </a:solidFill>
                <a:effectLst/>
                <a:latin typeface="Arial" panose="020B0604020202020204" pitchFamily="34" charset="0"/>
              </a:rPr>
              <a:t> el </a:t>
            </a:r>
            <a:r>
              <a:rPr kumimoji="0" lang="en-US" altLang="en-US" b="1" i="0" u="none" strike="noStrike" cap="none" normalizeH="0" baseline="0" dirty="0" err="1" smtClean="0">
                <a:ln>
                  <a:noFill/>
                </a:ln>
                <a:solidFill>
                  <a:schemeClr val="tx1"/>
                </a:solidFill>
                <a:effectLst/>
                <a:latin typeface="Arial" panose="020B0604020202020204" pitchFamily="34" charset="0"/>
              </a:rPr>
              <a:t>DataSet</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Arial" panose="020B0604020202020204" pitchFamily="34" charset="0"/>
              </a:rPr>
              <a:t>Puedes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realizar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b="0" i="0" u="none" strike="noStrike" cap="none" normalizeH="0" baseline="0" dirty="0" smtClean="0">
                <a:ln>
                  <a:noFill/>
                </a:ln>
                <a:solidFill>
                  <a:schemeClr val="tx1"/>
                </a:solidFill>
                <a:effectLst/>
                <a:latin typeface="Arial" panose="020B0604020202020204" pitchFamily="34" charset="0"/>
              </a:rPr>
              <a:t> como </a:t>
            </a:r>
            <a:r>
              <a:rPr kumimoji="0" lang="en-US" altLang="en-US" b="0" i="0" u="none" strike="noStrike" cap="none" normalizeH="0" baseline="0" dirty="0" err="1" smtClean="0">
                <a:ln>
                  <a:noFill/>
                </a:ln>
                <a:solidFill>
                  <a:schemeClr val="tx1"/>
                </a:solidFill>
                <a:effectLst/>
                <a:latin typeface="Arial" panose="020B0604020202020204" pitchFamily="34" charset="0"/>
              </a:rPr>
              <a:t>insertar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actualizar</a:t>
            </a:r>
            <a:r>
              <a:rPr kumimoji="0" lang="en-US" altLang="en-US" b="0" i="0" u="none" strike="noStrike" cap="none" normalizeH="0" baseline="0" dirty="0" smtClean="0">
                <a:ln>
                  <a:noFill/>
                </a:ln>
                <a:solidFill>
                  <a:schemeClr val="tx1"/>
                </a:solidFill>
                <a:effectLst/>
                <a:latin typeface="Arial" panose="020B0604020202020204" pitchFamily="34" charset="0"/>
              </a:rPr>
              <a:t> o </a:t>
            </a:r>
            <a:r>
              <a:rPr kumimoji="0" lang="en-US" altLang="en-US" b="0" i="0" u="none" strike="noStrike" cap="none" normalizeH="0" baseline="0" dirty="0" err="1" smtClean="0">
                <a:ln>
                  <a:noFill/>
                </a:ln>
                <a:solidFill>
                  <a:schemeClr val="tx1"/>
                </a:solidFill>
                <a:effectLst/>
                <a:latin typeface="Arial" panose="020B0604020202020204" pitchFamily="34" charset="0"/>
              </a:rPr>
              <a:t>eliminar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filas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en</a:t>
            </a:r>
            <a:r>
              <a:rPr kumimoji="0" lang="en-US" altLang="en-US" b="0" i="0" u="none" strike="noStrike" cap="none" normalizeH="0" baseline="0" dirty="0" smtClean="0">
                <a:ln>
                  <a:noFill/>
                </a:ln>
                <a:solidFill>
                  <a:schemeClr val="tx1"/>
                </a:solidFill>
                <a:effectLst/>
                <a:latin typeface="Arial" panose="020B0604020202020204" pitchFamily="34" charset="0"/>
              </a:rPr>
              <a:t> el </a:t>
            </a:r>
            <a:r>
              <a:rPr kumimoji="0" lang="en-US" altLang="en-US" b="0" i="0" u="none" strike="noStrike" cap="none" normalizeH="0" baseline="0" dirty="0" err="1" smtClean="0">
                <a:ln>
                  <a:noFill/>
                </a:ln>
                <a:solidFill>
                  <a:schemeClr val="tx1"/>
                </a:solidFill>
                <a:effectLst/>
                <a:latin typeface="Arial Unicode MS"/>
              </a:rPr>
              <a:t>DataSet</a:t>
            </a:r>
            <a:r>
              <a:rPr kumimoji="0" lang="en-US" altLang="en-US" b="0" i="0" u="none" strike="noStrike" cap="none" normalizeH="0" baseline="0" dirty="0" smtClean="0">
                <a:ln>
                  <a:noFill/>
                </a:ln>
                <a:solidFill>
                  <a:schemeClr val="tx1"/>
                </a:solidFill>
                <a:effectLst/>
              </a:rPr>
              <a:t>.</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pic>
        <p:nvPicPr>
          <p:cNvPr id="8" name="Imagen 7"/>
          <p:cNvPicPr>
            <a:picLocks noChangeAspect="1"/>
          </p:cNvPicPr>
          <p:nvPr/>
        </p:nvPicPr>
        <p:blipFill>
          <a:blip r:embed="rId3"/>
          <a:stretch>
            <a:fillRect/>
          </a:stretch>
        </p:blipFill>
        <p:spPr>
          <a:xfrm>
            <a:off x="6227361" y="1992072"/>
            <a:ext cx="4701062" cy="1318590"/>
          </a:xfrm>
          <a:prstGeom prst="rect">
            <a:avLst/>
          </a:prstGeom>
        </p:spPr>
      </p:pic>
      <p:sp>
        <p:nvSpPr>
          <p:cNvPr id="9" name="Rectangle 4"/>
          <p:cNvSpPr>
            <a:spLocks noChangeArrowheads="1"/>
          </p:cNvSpPr>
          <p:nvPr/>
        </p:nvSpPr>
        <p:spPr bwMode="auto">
          <a:xfrm>
            <a:off x="855675" y="3422615"/>
            <a:ext cx="4577715" cy="181588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Actualizar</a:t>
            </a:r>
            <a:r>
              <a:rPr kumimoji="0" lang="en-US" altLang="en-US" sz="1600" b="1" i="0" u="none" strike="noStrike" cap="none" normalizeH="0" baseline="0" dirty="0" smtClean="0">
                <a:ln>
                  <a:noFill/>
                </a:ln>
                <a:solidFill>
                  <a:schemeClr val="tx1"/>
                </a:solidFill>
                <a:effectLst/>
                <a:latin typeface="Arial" panose="020B0604020202020204" pitchFamily="34" charset="0"/>
              </a:rPr>
              <a:t> la Base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Datos</a:t>
            </a: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Para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los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cambios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realizados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Unicode MS"/>
              </a:rPr>
              <a:t>DataSet</a:t>
            </a:r>
            <a:r>
              <a:rPr kumimoji="0" lang="en-US" altLang="en-US" sz="1600" b="0" i="0" u="none" strike="noStrike" cap="none" normalizeH="0" baseline="0" dirty="0" smtClean="0">
                <a:ln>
                  <a:noFill/>
                </a:ln>
                <a:solidFill>
                  <a:schemeClr val="tx1"/>
                </a:solidFill>
                <a:effectLst/>
              </a:rPr>
              <a:t> se </a:t>
            </a:r>
            <a:r>
              <a:rPr kumimoji="0" lang="en-US" altLang="en-US" sz="1600" b="0" i="0" u="none" strike="noStrike" cap="none" normalizeH="0" baseline="0" dirty="0" err="1" smtClean="0">
                <a:ln>
                  <a:noFill/>
                </a:ln>
                <a:solidFill>
                  <a:schemeClr val="tx1"/>
                </a:solidFill>
                <a:effectLst/>
              </a:rPr>
              <a:t>reflejen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la base de </a:t>
            </a:r>
            <a:r>
              <a:rPr kumimoji="0" lang="en-US" altLang="en-US" sz="1600" b="0" i="0" u="none" strike="noStrike" cap="none" normalizeH="0" baseline="0" dirty="0" err="1" smtClean="0">
                <a:ln>
                  <a:noFill/>
                </a:ln>
                <a:solidFill>
                  <a:schemeClr val="tx1"/>
                </a:solidFill>
                <a:effectLst/>
              </a:rPr>
              <a:t>datos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necesitas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usar</a:t>
            </a:r>
            <a:r>
              <a:rPr kumimoji="0" lang="en-US" altLang="en-US" sz="1600" b="0" i="0" u="none" strike="noStrike" cap="none" normalizeH="0" baseline="0" dirty="0" smtClean="0">
                <a:ln>
                  <a:noFill/>
                </a:ln>
                <a:solidFill>
                  <a:schemeClr val="tx1"/>
                </a:solidFill>
                <a:effectLst/>
              </a:rPr>
              <a:t> el </a:t>
            </a:r>
            <a:r>
              <a:rPr kumimoji="0" lang="en-US" altLang="en-US" sz="1600" b="0" i="0" u="none" strike="noStrike" cap="none" normalizeH="0" baseline="0" dirty="0" err="1" smtClean="0">
                <a:ln>
                  <a:noFill/>
                </a:ln>
                <a:solidFill>
                  <a:schemeClr val="tx1"/>
                </a:solidFill>
                <a:effectLst/>
                <a:latin typeface="Arial Unicode MS"/>
              </a:rPr>
              <a:t>DataAdapter</a:t>
            </a:r>
            <a:r>
              <a:rPr kumimoji="0" lang="en-US" altLang="en-US" sz="1600" b="0" i="0" u="none" strike="noStrike" cap="none" normalizeH="0" baseline="0" dirty="0" smtClean="0">
                <a:ln>
                  <a:noFill/>
                </a:ln>
                <a:solidFill>
                  <a:schemeClr val="tx1"/>
                </a:solidFill>
                <a:effectLst/>
              </a:rPr>
              <a:t> con </a:t>
            </a:r>
            <a:r>
              <a:rPr kumimoji="0" lang="en-US" altLang="en-US" sz="1600" b="0" i="0" u="none" strike="noStrike" cap="none" normalizeH="0" baseline="0" dirty="0" err="1" smtClean="0">
                <a:ln>
                  <a:noFill/>
                </a:ln>
                <a:solidFill>
                  <a:schemeClr val="tx1"/>
                </a:solidFill>
                <a:effectLst/>
              </a:rPr>
              <a:t>comandos</a:t>
            </a:r>
            <a:r>
              <a:rPr kumimoji="0" lang="en-US" altLang="en-US" sz="1600" b="0" i="0" u="none" strike="noStrike" cap="none" normalizeH="0" baseline="0" dirty="0" smtClean="0">
                <a:ln>
                  <a:noFill/>
                </a:ln>
                <a:solidFill>
                  <a:schemeClr val="tx1"/>
                </a:solidFill>
                <a:effectLst/>
              </a:rPr>
              <a:t> de </a:t>
            </a:r>
            <a:r>
              <a:rPr kumimoji="0" lang="en-US" altLang="en-US" sz="1600" b="0" i="0" u="none" strike="noStrike" cap="none" normalizeH="0" baseline="0" dirty="0" err="1" smtClean="0">
                <a:ln>
                  <a:noFill/>
                </a:ln>
                <a:solidFill>
                  <a:schemeClr val="tx1"/>
                </a:solidFill>
                <a:effectLst/>
              </a:rPr>
              <a:t>actualización</a:t>
            </a:r>
            <a:r>
              <a:rPr kumimoji="0" lang="en-US" altLang="en-US" sz="1600" b="0" i="0" u="none" strike="noStrike" cap="none" normalizeH="0" baseline="0" dirty="0" smtClean="0">
                <a:ln>
                  <a:noFill/>
                </a:ln>
                <a:solidFill>
                  <a:schemeClr val="tx1"/>
                </a:solidFill>
                <a:effectLst/>
              </a:rPr>
              <a:t>.</a:t>
            </a:r>
          </a:p>
          <a:p>
            <a:pPr algn="just" eaLnBrk="0" fontAlgn="base" hangingPunct="0">
              <a:spcBef>
                <a:spcPct val="0"/>
              </a:spcBef>
              <a:spcAft>
                <a:spcPct val="0"/>
              </a:spcAft>
            </a:pPr>
            <a:r>
              <a:rPr lang="en-US" altLang="en-US" sz="1600" dirty="0">
                <a:latin typeface="Arial" panose="020B0604020202020204" pitchFamily="34" charset="0"/>
              </a:rPr>
              <a:t>El </a:t>
            </a:r>
            <a:r>
              <a:rPr lang="en-US" altLang="en-US" sz="1600" b="1" dirty="0" err="1">
                <a:latin typeface="Arial Unicode MS"/>
              </a:rPr>
              <a:t>SqlCommandBuilder</a:t>
            </a:r>
            <a:r>
              <a:rPr lang="en-US" altLang="en-US" sz="1600" dirty="0"/>
              <a:t> genera </a:t>
            </a:r>
            <a:r>
              <a:rPr lang="en-US" altLang="en-US" sz="1600" dirty="0" err="1"/>
              <a:t>automáticamente</a:t>
            </a:r>
            <a:r>
              <a:rPr lang="en-US" altLang="en-US" sz="1600" dirty="0"/>
              <a:t> </a:t>
            </a:r>
            <a:r>
              <a:rPr lang="en-US" altLang="en-US" sz="1600" dirty="0" err="1"/>
              <a:t>los</a:t>
            </a:r>
            <a:r>
              <a:rPr lang="en-US" altLang="en-US" sz="1600" dirty="0"/>
              <a:t> </a:t>
            </a:r>
            <a:r>
              <a:rPr lang="en-US" altLang="en-US" sz="1600" dirty="0" err="1"/>
              <a:t>comandos</a:t>
            </a:r>
            <a:r>
              <a:rPr lang="en-US" altLang="en-US" sz="1600" dirty="0"/>
              <a:t> SQL </a:t>
            </a:r>
            <a:r>
              <a:rPr lang="en-US" altLang="en-US" sz="1600" dirty="0" err="1"/>
              <a:t>necesarios</a:t>
            </a:r>
            <a:r>
              <a:rPr lang="en-US" altLang="en-US" sz="1600" dirty="0"/>
              <a:t> para </a:t>
            </a:r>
            <a:r>
              <a:rPr lang="en-US" altLang="en-US" sz="1600" dirty="0" err="1"/>
              <a:t>actualizar</a:t>
            </a:r>
            <a:r>
              <a:rPr lang="en-US" altLang="en-US" sz="1600" dirty="0"/>
              <a:t> la base de </a:t>
            </a:r>
            <a:r>
              <a:rPr lang="en-US" altLang="en-US" sz="1600" dirty="0" err="1"/>
              <a:t>datos</a:t>
            </a:r>
            <a:r>
              <a:rPr lang="en-US" altLang="en-US" sz="1600" dirty="0"/>
              <a:t> </a:t>
            </a:r>
            <a:r>
              <a:rPr lang="en-US" altLang="en-US" sz="1600" dirty="0" err="1"/>
              <a:t>según</a:t>
            </a:r>
            <a:r>
              <a:rPr lang="en-US" altLang="en-US" sz="1600" dirty="0"/>
              <a:t> </a:t>
            </a:r>
            <a:r>
              <a:rPr lang="en-US" altLang="en-US" sz="1600" dirty="0" err="1"/>
              <a:t>los</a:t>
            </a:r>
            <a:r>
              <a:rPr lang="en-US" altLang="en-US" sz="1600" dirty="0"/>
              <a:t> </a:t>
            </a:r>
            <a:r>
              <a:rPr lang="en-US" altLang="en-US" sz="1600" dirty="0" err="1"/>
              <a:t>cambios</a:t>
            </a:r>
            <a:r>
              <a:rPr lang="en-US" altLang="en-US" sz="1600" dirty="0"/>
              <a:t> </a:t>
            </a:r>
            <a:r>
              <a:rPr lang="en-US" altLang="en-US" sz="1600" dirty="0" err="1"/>
              <a:t>en</a:t>
            </a:r>
            <a:r>
              <a:rPr lang="en-US" altLang="en-US" sz="1600" dirty="0"/>
              <a:t> el </a:t>
            </a:r>
            <a:r>
              <a:rPr lang="en-US" altLang="en-US" sz="1600" dirty="0" err="1">
                <a:latin typeface="Arial Unicode MS"/>
              </a:rPr>
              <a:t>DataSet</a:t>
            </a:r>
            <a:r>
              <a:rPr lang="en-US" altLang="en-US" sz="1600" dirty="0"/>
              <a:t>. </a:t>
            </a:r>
            <a:endParaRPr lang="en-US" altLang="en-US" sz="1600" dirty="0">
              <a:latin typeface="Arial" panose="020B0604020202020204" pitchFamily="34" charset="0"/>
            </a:endParaRPr>
          </a:p>
        </p:txBody>
      </p:sp>
      <p:pic>
        <p:nvPicPr>
          <p:cNvPr id="10" name="Imagen 9"/>
          <p:cNvPicPr>
            <a:picLocks noChangeAspect="1"/>
          </p:cNvPicPr>
          <p:nvPr/>
        </p:nvPicPr>
        <p:blipFill>
          <a:blip r:embed="rId4"/>
          <a:stretch>
            <a:fillRect/>
          </a:stretch>
        </p:blipFill>
        <p:spPr>
          <a:xfrm>
            <a:off x="6246413" y="4097161"/>
            <a:ext cx="4763165" cy="466790"/>
          </a:xfrm>
          <a:prstGeom prst="rect">
            <a:avLst/>
          </a:prstGeom>
        </p:spPr>
      </p:pic>
      <p:sp>
        <p:nvSpPr>
          <p:cNvPr id="12" name="Rectángulo 11"/>
          <p:cNvSpPr/>
          <p:nvPr/>
        </p:nvSpPr>
        <p:spPr>
          <a:xfrm>
            <a:off x="914399" y="5409193"/>
            <a:ext cx="4518991" cy="1138773"/>
          </a:xfrm>
          <a:prstGeom prst="rect">
            <a:avLst/>
          </a:prstGeom>
          <a:ln w="9525">
            <a:solidFill>
              <a:schemeClr val="tx1"/>
            </a:solidFill>
          </a:ln>
        </p:spPr>
        <p:txBody>
          <a:bodyPr wrap="square">
            <a:spAutoFit/>
          </a:bodyPr>
          <a:lstStyle/>
          <a:p>
            <a:r>
              <a:rPr lang="es-MX" sz="2000" b="1" dirty="0" smtClean="0"/>
              <a:t>Cerrar la Conexión</a:t>
            </a:r>
          </a:p>
          <a:p>
            <a:r>
              <a:rPr lang="es-MX" sz="1600" dirty="0" smtClean="0"/>
              <a:t>Aunque la conexión no está abierta continuamente en el entorno desconectado, asegúrate de cerrarla después de completar las operaciones necesarias.</a:t>
            </a:r>
            <a:endParaRPr lang="es-MX" sz="1600" dirty="0"/>
          </a:p>
        </p:txBody>
      </p:sp>
      <p:pic>
        <p:nvPicPr>
          <p:cNvPr id="13" name="Imagen 12"/>
          <p:cNvPicPr>
            <a:picLocks noChangeAspect="1"/>
          </p:cNvPicPr>
          <p:nvPr/>
        </p:nvPicPr>
        <p:blipFill>
          <a:blip r:embed="rId5"/>
          <a:stretch>
            <a:fillRect/>
          </a:stretch>
        </p:blipFill>
        <p:spPr>
          <a:xfrm>
            <a:off x="6246413" y="5696138"/>
            <a:ext cx="2753796" cy="564881"/>
          </a:xfrm>
          <a:prstGeom prst="rect">
            <a:avLst/>
          </a:prstGeom>
        </p:spPr>
      </p:pic>
    </p:spTree>
    <p:extLst>
      <p:ext uri="{BB962C8B-B14F-4D97-AF65-F5344CB8AC3E}">
        <p14:creationId xmlns:p14="http://schemas.microsoft.com/office/powerpoint/2010/main" val="3485911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758687" y="786372"/>
            <a:ext cx="11062648"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PE" altLang="en-US" sz="2800" b="1" i="0" u="none" strike="noStrike" cap="none" normalizeH="0" baseline="0" dirty="0" smtClean="0">
                <a:ln>
                  <a:noFill/>
                </a:ln>
                <a:solidFill>
                  <a:schemeClr val="tx1"/>
                </a:solidFill>
                <a:effectLst/>
                <a:latin typeface="Arial" panose="020B0604020202020204" pitchFamily="34" charset="0"/>
              </a:rPr>
              <a:t>RESUMEN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En ADO.NET, </a:t>
            </a:r>
            <a:r>
              <a:rPr kumimoji="0" lang="en-US" altLang="en-US" sz="1600" b="0" i="0" u="none" strike="noStrike" cap="none" normalizeH="0" baseline="0" dirty="0" err="1" smtClean="0">
                <a:ln>
                  <a:noFill/>
                </a:ln>
                <a:solidFill>
                  <a:schemeClr val="tx1"/>
                </a:solidFill>
                <a:effectLst/>
                <a:latin typeface="Arial" panose="020B0604020202020204" pitchFamily="34" charset="0"/>
              </a:rPr>
              <a:t>los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entornos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conectado</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1" i="0" u="none" strike="noStrike" cap="none" normalizeH="0" baseline="0" dirty="0" err="1" smtClean="0">
                <a:ln>
                  <a:noFill/>
                </a:ln>
                <a:solidFill>
                  <a:schemeClr val="tx1"/>
                </a:solidFill>
                <a:effectLst/>
                <a:latin typeface="Arial" panose="020B0604020202020204" pitchFamily="34" charset="0"/>
              </a:rPr>
              <a:t>desconectado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ofrecen</a:t>
            </a:r>
            <a:r>
              <a:rPr kumimoji="0" lang="en-US" altLang="en-US" sz="1600" b="0" i="0" u="none" strike="noStrike" cap="none" normalizeH="0" baseline="0" dirty="0" smtClean="0">
                <a:ln>
                  <a:noFill/>
                </a:ln>
                <a:solidFill>
                  <a:schemeClr val="tx1"/>
                </a:solidFill>
                <a:effectLst/>
                <a:latin typeface="Arial" panose="020B0604020202020204" pitchFamily="34" charset="0"/>
              </a:rPr>
              <a:t> diferentes </a:t>
            </a:r>
            <a:r>
              <a:rPr kumimoji="0" lang="en-US" altLang="en-US" sz="1600" b="0" i="0" u="none" strike="noStrike" cap="none" normalizeH="0" baseline="0" dirty="0" err="1" smtClean="0">
                <a:ln>
                  <a:noFill/>
                </a:ln>
                <a:solidFill>
                  <a:schemeClr val="tx1"/>
                </a:solidFill>
                <a:effectLst/>
                <a:latin typeface="Arial" panose="020B0604020202020204" pitchFamily="34" charset="0"/>
              </a:rPr>
              <a:t>enfoques</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manejar</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trabajar</a:t>
            </a:r>
            <a:r>
              <a:rPr kumimoji="0" lang="en-US" altLang="en-US" sz="1600" b="0" i="0" u="none" strike="noStrike" cap="none" normalizeH="0" baseline="0" dirty="0" smtClean="0">
                <a:ln>
                  <a:noFill/>
                </a:ln>
                <a:solidFill>
                  <a:schemeClr val="tx1"/>
                </a:solidFill>
                <a:effectLst/>
                <a:latin typeface="Arial" panose="020B0604020202020204" pitchFamily="34" charset="0"/>
              </a:rPr>
              <a:t> con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Aquí</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están</a:t>
            </a:r>
            <a:r>
              <a:rPr kumimoji="0" lang="en-US" altLang="en-US" sz="1600" b="0" i="0" u="none" strike="noStrike" cap="none" normalizeH="0" baseline="0" dirty="0" smtClean="0">
                <a:ln>
                  <a:noFill/>
                </a:ln>
                <a:solidFill>
                  <a:schemeClr val="tx1"/>
                </a:solidFill>
                <a:effectLst/>
                <a:latin typeface="Arial" panose="020B0604020202020204" pitchFamily="34" charset="0"/>
              </a:rPr>
              <a:t> las </a:t>
            </a:r>
            <a:r>
              <a:rPr kumimoji="0" lang="en-US" altLang="en-US" sz="1600" b="0" i="0" u="none" strike="noStrike" cap="none" normalizeH="0" baseline="0" dirty="0" err="1" smtClean="0">
                <a:ln>
                  <a:noFill/>
                </a:ln>
                <a:solidFill>
                  <a:schemeClr val="tx1"/>
                </a:solidFill>
                <a:effectLst/>
                <a:latin typeface="Arial" panose="020B0604020202020204" pitchFamily="34" charset="0"/>
              </a:rPr>
              <a:t>principales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diferencias</a:t>
            </a:r>
            <a:r>
              <a:rPr kumimoji="0" lang="en-US" altLang="en-US" sz="1600" b="0" i="0" u="none" strike="noStrike" cap="none" normalizeH="0" baseline="0" dirty="0" smtClean="0">
                <a:ln>
                  <a:noFill/>
                </a:ln>
                <a:solidFill>
                  <a:schemeClr val="tx1"/>
                </a:solidFill>
                <a:effectLst/>
                <a:latin typeface="Arial" panose="020B0604020202020204" pitchFamily="34" charset="0"/>
              </a:rPr>
              <a:t> entre </a:t>
            </a:r>
            <a:r>
              <a:rPr kumimoji="0" lang="en-US" altLang="en-US" sz="1600" b="0" i="0" u="none" strike="noStrike" cap="none" normalizeH="0" baseline="0" dirty="0" err="1" smtClean="0">
                <a:ln>
                  <a:noFill/>
                </a:ln>
                <a:solidFill>
                  <a:schemeClr val="tx1"/>
                </a:solidFill>
                <a:effectLst/>
                <a:latin typeface="Arial" panose="020B0604020202020204" pitchFamily="34" charset="0"/>
              </a:rPr>
              <a:t>ellos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así</a:t>
            </a:r>
            <a:r>
              <a:rPr kumimoji="0" lang="en-US" altLang="en-US" sz="1600" b="0" i="0" u="none" strike="noStrike" cap="none" normalizeH="0" baseline="0" dirty="0" smtClean="0">
                <a:ln>
                  <a:noFill/>
                </a:ln>
                <a:solidFill>
                  <a:schemeClr val="tx1"/>
                </a:solidFill>
                <a:effectLst/>
                <a:latin typeface="Arial" panose="020B0604020202020204" pitchFamily="34" charset="0"/>
              </a:rPr>
              <a:t> como </a:t>
            </a:r>
            <a:r>
              <a:rPr kumimoji="0" lang="en-US" altLang="en-US" sz="1600" b="0" i="0" u="none" strike="noStrike" cap="none" normalizeH="0" baseline="0" dirty="0" err="1" smtClean="0">
                <a:ln>
                  <a:noFill/>
                </a:ln>
                <a:solidFill>
                  <a:schemeClr val="tx1"/>
                </a:solidFill>
                <a:effectLst/>
                <a:latin typeface="Arial" panose="020B0604020202020204" pitchFamily="34" charset="0"/>
              </a:rPr>
              <a:t>algunas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pautas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sobre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cuándo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usar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cada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uno</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Arial" panose="020B0604020202020204" pitchFamily="34" charset="0"/>
              </a:rPr>
              <a:t>Entorno </a:t>
            </a:r>
            <a:r>
              <a:rPr kumimoji="0" lang="en-US" altLang="en-US" sz="1600" b="1" i="0" u="none" strike="noStrike" cap="none" normalizeH="0" baseline="0" dirty="0" err="1" smtClean="0">
                <a:ln>
                  <a:noFill/>
                </a:ln>
                <a:solidFill>
                  <a:schemeClr val="tx1"/>
                </a:solidFill>
                <a:effectLst/>
                <a:latin typeface="Arial" panose="020B0604020202020204" pitchFamily="34" charset="0"/>
              </a:rPr>
              <a:t>Conectado</a:t>
            </a: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Características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1" i="0" u="none" strike="noStrike" cap="none" normalizeH="0" baseline="0" dirty="0" smtClean="0">
                <a:ln>
                  <a:noFill/>
                </a:ln>
                <a:solidFill>
                  <a:schemeClr val="tx1"/>
                </a:solidFill>
                <a:effectLst/>
                <a:latin typeface="Arial" panose="020B0604020202020204" pitchFamily="34" charset="0"/>
              </a:rPr>
              <a:t> Continua:</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Mantiene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abierta</a:t>
            </a:r>
            <a:r>
              <a:rPr kumimoji="0" lang="en-US" altLang="en-US" sz="1600" b="0" i="0" u="none" strike="noStrike" cap="none" normalizeH="0" baseline="0" dirty="0" smtClean="0">
                <a:ln>
                  <a:noFill/>
                </a:ln>
                <a:solidFill>
                  <a:schemeClr val="tx1"/>
                </a:solidFill>
                <a:effectLst/>
                <a:latin typeface="Arial" panose="020B0604020202020204" pitchFamily="34" charset="0"/>
              </a:rPr>
              <a:t> con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durante</a:t>
            </a:r>
            <a:r>
              <a:rPr kumimoji="0" lang="en-US" altLang="en-US" sz="1600" b="0" i="0" u="none" strike="noStrike" cap="none" normalizeH="0" baseline="0" dirty="0" smtClean="0">
                <a:ln>
                  <a:noFill/>
                </a:ln>
                <a:solidFill>
                  <a:schemeClr val="tx1"/>
                </a:solidFill>
                <a:effectLst/>
                <a:latin typeface="Arial" panose="020B0604020202020204" pitchFamily="34" charset="0"/>
              </a:rPr>
              <a:t> las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lectura</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escritura</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Se </a:t>
            </a:r>
            <a:r>
              <a:rPr kumimoji="0" lang="en-US" altLang="en-US" sz="1600" b="0" i="0" u="none" strike="noStrike" cap="none" normalizeH="0" baseline="0" dirty="0" err="1" smtClean="0">
                <a:ln>
                  <a:noFill/>
                </a:ln>
                <a:solidFill>
                  <a:schemeClr val="tx1"/>
                </a:solidFill>
                <a:effectLst/>
                <a:latin typeface="Arial" panose="020B0604020202020204" pitchFamily="34" charset="0"/>
              </a:rPr>
              <a:t>realiza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consulta</a:t>
            </a:r>
            <a:r>
              <a:rPr kumimoji="0" lang="en-US" altLang="en-US" sz="1600" b="0" i="0" u="none" strike="noStrike" cap="none" normalizeH="0" baseline="0" dirty="0" smtClean="0">
                <a:ln>
                  <a:noFill/>
                </a:ln>
                <a:solidFill>
                  <a:schemeClr val="tx1"/>
                </a:solidFill>
                <a:effectLst/>
                <a:latin typeface="Arial" panose="020B0604020202020204" pitchFamily="34" charset="0"/>
              </a:rPr>
              <a:t>, y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vez</a:t>
            </a:r>
            <a:r>
              <a:rPr kumimoji="0" lang="en-US" altLang="en-US" sz="1600" b="0" i="0" u="none" strike="noStrike" cap="none" normalizeH="0" baseline="0" dirty="0" smtClean="0">
                <a:ln>
                  <a:noFill/>
                </a:ln>
                <a:solidFill>
                  <a:schemeClr val="tx1"/>
                </a:solidFill>
                <a:effectLst/>
                <a:latin typeface="Arial" panose="020B0604020202020204" pitchFamily="34" charset="0"/>
              </a:rPr>
              <a:t> que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obtiene</a:t>
            </a:r>
            <a:r>
              <a:rPr kumimoji="0" lang="en-US" altLang="en-US" sz="1600" b="0" i="0" u="none" strike="noStrike" cap="none" normalizeH="0" baseline="0" dirty="0" smtClean="0">
                <a:ln>
                  <a:noFill/>
                </a:ln>
                <a:solidFill>
                  <a:schemeClr val="tx1"/>
                </a:solidFill>
                <a:effectLst/>
                <a:latin typeface="Arial" panose="020B0604020202020204" pitchFamily="34" charset="0"/>
              </a:rPr>
              <a:t> el resultado,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0" i="0" u="none" strike="noStrike" cap="none" normalizeH="0" baseline="0" dirty="0" smtClean="0">
                <a:ln>
                  <a:noFill/>
                </a:ln>
                <a:solidFill>
                  <a:schemeClr val="tx1"/>
                </a:solidFill>
                <a:effectLst/>
                <a:latin typeface="Arial" panose="020B0604020202020204" pitchFamily="34" charset="0"/>
              </a:rPr>
              <a:t>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cerrar</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Uso</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Unicode MS"/>
              </a:rPr>
              <a:t>SqlCommand</a:t>
            </a:r>
            <a:r>
              <a:rPr kumimoji="0" lang="en-US" altLang="en-US" sz="1600" b="1" i="0" u="none" strike="noStrike" cap="none" normalizeH="0" baseline="0" dirty="0" smtClean="0">
                <a:ln>
                  <a:noFill/>
                </a:ln>
                <a:solidFill>
                  <a:schemeClr val="tx1"/>
                </a:solidFill>
                <a:effectLst/>
              </a:rPr>
              <a:t> y </a:t>
            </a:r>
            <a:r>
              <a:rPr kumimoji="0" lang="en-US" altLang="en-US" sz="1600" b="1" i="0" u="none" strike="noStrike" cap="none" normalizeH="0" baseline="0" dirty="0" err="1" smtClean="0">
                <a:ln>
                  <a:noFill/>
                </a:ln>
                <a:solidFill>
                  <a:schemeClr val="tx1"/>
                </a:solidFill>
                <a:effectLst/>
                <a:latin typeface="Arial Unicode MS"/>
              </a:rPr>
              <a:t>SqlDataReader</a:t>
            </a:r>
            <a:r>
              <a:rPr kumimoji="0" lang="en-US" altLang="en-US" sz="1600" b="1"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objetos</a:t>
            </a:r>
            <a:r>
              <a:rPr kumimoji="0" lang="en-US" altLang="en-US" sz="1600" b="0" i="0" u="none" strike="noStrike" cap="none" normalizeH="0" baseline="0" dirty="0" smtClean="0">
                <a:ln>
                  <a:noFill/>
                </a:ln>
                <a:solidFill>
                  <a:schemeClr val="tx1"/>
                </a:solidFill>
                <a:effectLst/>
                <a:latin typeface="Arial" panose="020B0604020202020204" pitchFamily="34" charset="0"/>
              </a:rPr>
              <a:t> como </a:t>
            </a:r>
            <a:r>
              <a:rPr kumimoji="0" lang="en-US" altLang="en-US" sz="1600" b="0" i="0" u="none" strike="noStrike" cap="none" normalizeH="0" baseline="0" dirty="0" err="1" smtClean="0">
                <a:ln>
                  <a:noFill/>
                </a:ln>
                <a:solidFill>
                  <a:schemeClr val="tx1"/>
                </a:solidFill>
                <a:effectLst/>
                <a:latin typeface="Arial Unicode MS"/>
              </a:rPr>
              <a:t>SqlCommand</a:t>
            </a:r>
            <a:r>
              <a:rPr kumimoji="0" lang="en-US" altLang="en-US" sz="1600" b="0" i="0" u="none" strike="noStrike" cap="none" normalizeH="0" baseline="0" dirty="0" smtClean="0">
                <a:ln>
                  <a:noFill/>
                </a:ln>
                <a:solidFill>
                  <a:schemeClr val="tx1"/>
                </a:solidFill>
                <a:effectLst/>
              </a:rPr>
              <a:t> para </a:t>
            </a:r>
            <a:r>
              <a:rPr kumimoji="0" lang="en-US" altLang="en-US" sz="1600" b="0" i="0" u="none" strike="noStrike" cap="none" normalizeH="0" baseline="0" dirty="0" err="1" smtClean="0">
                <a:ln>
                  <a:noFill/>
                </a:ln>
                <a:solidFill>
                  <a:schemeClr val="tx1"/>
                </a:solidFill>
                <a:effectLst/>
              </a:rPr>
              <a:t>ejecutar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consultas</a:t>
            </a:r>
            <a:r>
              <a:rPr kumimoji="0" lang="en-US" altLang="en-US" sz="1600" b="0" i="0" u="none" strike="noStrike" cap="none" normalizeH="0" baseline="0" dirty="0" smtClean="0">
                <a:ln>
                  <a:noFill/>
                </a:ln>
                <a:solidFill>
                  <a:schemeClr val="tx1"/>
                </a:solidFill>
                <a:effectLst/>
              </a:rPr>
              <a:t> SQL.</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SqlDataReader</a:t>
            </a:r>
            <a:r>
              <a:rPr kumimoji="0" lang="en-US" altLang="en-US" sz="1600" b="0" i="0" u="none" strike="noStrike" cap="none" normalizeH="0" baseline="0" dirty="0" smtClean="0">
                <a:ln>
                  <a:noFill/>
                </a:ln>
                <a:solidFill>
                  <a:schemeClr val="tx1"/>
                </a:solidFill>
                <a:effectLst/>
              </a:rPr>
              <a:t> para leer </a:t>
            </a:r>
            <a:r>
              <a:rPr kumimoji="0" lang="en-US" altLang="en-US" sz="1600" b="0" i="0" u="none" strike="noStrike" cap="none" normalizeH="0" baseline="0" dirty="0" err="1" smtClean="0">
                <a:ln>
                  <a:noFill/>
                </a:ln>
                <a:solidFill>
                  <a:schemeClr val="tx1"/>
                </a:solidFill>
                <a:effectLst/>
              </a:rPr>
              <a:t>datos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modo</a:t>
            </a:r>
            <a:r>
              <a:rPr kumimoji="0" lang="en-US" altLang="en-US" sz="1600" b="0" i="0" u="none" strike="noStrike" cap="none" normalizeH="0" baseline="0" dirty="0" smtClean="0">
                <a:ln>
                  <a:noFill/>
                </a:ln>
                <a:solidFill>
                  <a:schemeClr val="tx1"/>
                </a:solidFill>
                <a:effectLst/>
              </a:rPr>
              <a:t> solo de </a:t>
            </a:r>
            <a:r>
              <a:rPr kumimoji="0" lang="en-US" altLang="en-US" sz="1600" b="0" i="0" u="none" strike="noStrike" cap="none" normalizeH="0" baseline="0" dirty="0" err="1" smtClean="0">
                <a:ln>
                  <a:noFill/>
                </a:ln>
                <a:solidFill>
                  <a:schemeClr val="tx1"/>
                </a:solidFill>
                <a:effectLst/>
              </a:rPr>
              <a:t>lectura</a:t>
            </a:r>
            <a:r>
              <a:rPr kumimoji="0" lang="en-US" altLang="en-US" sz="1600" b="0" i="0" u="none" strike="noStrike" cap="none" normalizeH="0" baseline="0" dirty="0" smtClean="0">
                <a:ln>
                  <a:noFill/>
                </a:ln>
                <a:solidFill>
                  <a:schemeClr val="tx1"/>
                </a:solidFill>
                <a:effectLst/>
              </a:rPr>
              <a:t> y </a:t>
            </a:r>
            <a:r>
              <a:rPr kumimoji="0" lang="en-US" altLang="en-US" sz="1600" b="0" i="0" u="none" strike="noStrike" cap="none" normalizeH="0" baseline="0" dirty="0" err="1" smtClean="0">
                <a:ln>
                  <a:noFill/>
                </a:ln>
                <a:solidFill>
                  <a:schemeClr val="tx1"/>
                </a:solidFill>
                <a:effectLst/>
              </a:rPr>
              <a:t>secuencial</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Rendimiento</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Eficiente</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requieren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acceso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constante</a:t>
            </a:r>
            <a:r>
              <a:rPr kumimoji="0" lang="en-US" altLang="en-US" sz="1600" b="0" i="0" u="none" strike="noStrike" cap="none" normalizeH="0" baseline="0" dirty="0" smtClean="0">
                <a:ln>
                  <a:noFill/>
                </a:ln>
                <a:solidFill>
                  <a:schemeClr val="tx1"/>
                </a:solidFill>
                <a:effectLst/>
                <a:latin typeface="Arial" panose="020B0604020202020204" pitchFamily="34" charset="0"/>
              </a:rPr>
              <a:t> a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Menor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sobrecarga</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rápidas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porque</a:t>
            </a:r>
            <a:r>
              <a:rPr kumimoji="0" lang="en-US" altLang="en-US" sz="1600" b="0" i="0" u="none" strike="noStrike" cap="none" normalizeH="0" baseline="0" dirty="0" smtClean="0">
                <a:ln>
                  <a:noFill/>
                </a:ln>
                <a:solidFill>
                  <a:schemeClr val="tx1"/>
                </a:solidFill>
                <a:effectLst/>
                <a:latin typeface="Arial" panose="020B0604020202020204" pitchFamily="34" charset="0"/>
              </a:rPr>
              <a:t> no se </a:t>
            </a:r>
            <a:r>
              <a:rPr kumimoji="0" lang="en-US" altLang="en-US" sz="1600" b="0" i="0" u="none" strike="noStrike" cap="none" normalizeH="0" baseline="0" dirty="0" err="1" smtClean="0">
                <a:ln>
                  <a:noFill/>
                </a:ln>
                <a:solidFill>
                  <a:schemeClr val="tx1"/>
                </a:solidFill>
                <a:effectLst/>
                <a:latin typeface="Arial" panose="020B0604020202020204" pitchFamily="34" charset="0"/>
              </a:rPr>
              <a:t>necesita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almacenar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Simplicidad</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Más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sencillo</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1600" b="0" i="0" u="none" strike="noStrike" cap="none" normalizeH="0" baseline="0" dirty="0" smtClean="0">
                <a:ln>
                  <a:noFill/>
                </a:ln>
                <a:solidFill>
                  <a:schemeClr val="tx1"/>
                </a:solidFill>
                <a:effectLst/>
                <a:latin typeface="Arial" panose="020B0604020202020204" pitchFamily="34" charset="0"/>
              </a:rPr>
              <a:t> que no </a:t>
            </a:r>
            <a:r>
              <a:rPr kumimoji="0" lang="en-US" altLang="en-US" sz="1600" b="0" i="0" u="none" strike="noStrike" cap="none" normalizeH="0" baseline="0" dirty="0" err="1" smtClean="0">
                <a:ln>
                  <a:noFill/>
                </a:ln>
                <a:solidFill>
                  <a:schemeClr val="tx1"/>
                </a:solidFill>
                <a:effectLst/>
                <a:latin typeface="Arial" panose="020B0604020202020204" pitchFamily="34" charset="0"/>
              </a:rPr>
              <a:t>requieren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almacenamiento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o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manipulación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compleja</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Transacciones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gestionar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transacciones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directamente</a:t>
            </a:r>
            <a:r>
              <a:rPr kumimoji="0" lang="en-US" altLang="en-US" sz="1600" b="0" i="0" u="none" strike="noStrike" cap="none" normalizeH="0" baseline="0" dirty="0" smtClean="0">
                <a:ln>
                  <a:noFill/>
                </a:ln>
                <a:solidFill>
                  <a:schemeClr val="tx1"/>
                </a:solidFill>
                <a:effectLst/>
                <a:latin typeface="Arial" panose="020B0604020202020204" pitchFamily="34" charset="0"/>
              </a:rPr>
              <a:t> a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través</a:t>
            </a:r>
            <a:r>
              <a:rPr kumimoji="0" lang="en-US" altLang="en-US" sz="1600" b="0" i="0" u="none" strike="noStrike" cap="none" normalizeH="0" baseline="0" dirty="0" smtClean="0">
                <a:ln>
                  <a:noFill/>
                </a:ln>
                <a:solidFill>
                  <a:schemeClr val="tx1"/>
                </a:solidFill>
                <a:effectLst/>
                <a:latin typeface="Arial" panose="020B0604020202020204" pitchFamily="34" charset="0"/>
              </a:rPr>
              <a:t> de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abierta</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92865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11695" y="752199"/>
            <a:ext cx="10515600" cy="2693366"/>
          </a:xfrm>
        </p:spPr>
        <p:txBody>
          <a:bodyPr/>
          <a:lstStyle/>
          <a:p>
            <a:pPr marL="0" indent="0" algn="just">
              <a:buNone/>
            </a:pPr>
            <a:r>
              <a:rPr lang="es-MX" b="1" dirty="0" smtClean="0"/>
              <a:t>Cuándo usar(Entorno conectado):</a:t>
            </a:r>
            <a:endParaRPr lang="es-MX" dirty="0" smtClean="0"/>
          </a:p>
          <a:p>
            <a:pPr algn="just"/>
            <a:r>
              <a:rPr lang="es-MX" b="1" dirty="0" smtClean="0"/>
              <a:t>Consultas Simples y Rápidas:</a:t>
            </a:r>
            <a:r>
              <a:rPr lang="es-MX" dirty="0" smtClean="0"/>
              <a:t> Cuando necesitas realizar consultas rápidas y no necesitas manipular grandes volúmenes de datos.</a:t>
            </a:r>
          </a:p>
          <a:p>
            <a:pPr algn="just"/>
            <a:r>
              <a:rPr lang="es-MX" b="1" dirty="0" smtClean="0"/>
              <a:t>Operaciones de Lectura y Escritura en Tiempo Real:</a:t>
            </a:r>
            <a:r>
              <a:rPr lang="es-MX" dirty="0" smtClean="0"/>
              <a:t> Cuando se requiere acceso en tiempo real a la base de datos y se realizan cambios o lecturas frecuentes.</a:t>
            </a:r>
          </a:p>
          <a:p>
            <a:endParaRPr lang="en-US" dirty="0"/>
          </a:p>
        </p:txBody>
      </p:sp>
      <p:pic>
        <p:nvPicPr>
          <p:cNvPr id="4" name="Imagen 3"/>
          <p:cNvPicPr>
            <a:picLocks noChangeAspect="1"/>
          </p:cNvPicPr>
          <p:nvPr/>
        </p:nvPicPr>
        <p:blipFill>
          <a:blip r:embed="rId2"/>
          <a:stretch>
            <a:fillRect/>
          </a:stretch>
        </p:blipFill>
        <p:spPr>
          <a:xfrm>
            <a:off x="2828336" y="3570687"/>
            <a:ext cx="6482317" cy="2618078"/>
          </a:xfrm>
          <a:prstGeom prst="rect">
            <a:avLst/>
          </a:prstGeom>
        </p:spPr>
      </p:pic>
    </p:spTree>
    <p:extLst>
      <p:ext uri="{BB962C8B-B14F-4D97-AF65-F5344CB8AC3E}">
        <p14:creationId xmlns:p14="http://schemas.microsoft.com/office/powerpoint/2010/main" val="2357107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199" y="902721"/>
            <a:ext cx="10530385"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Entorno </a:t>
            </a:r>
            <a:r>
              <a:rPr kumimoji="0" lang="en-US" altLang="en-US" sz="2400" b="1" i="0" u="none" strike="noStrike" cap="none" normalizeH="0" baseline="0" dirty="0" err="1" smtClean="0">
                <a:ln>
                  <a:noFill/>
                </a:ln>
                <a:solidFill>
                  <a:schemeClr val="tx1"/>
                </a:solidFill>
                <a:effectLst/>
                <a:latin typeface="Arial" panose="020B0604020202020204" pitchFamily="34" charset="0"/>
              </a:rPr>
              <a:t>Desconectado</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Características</a:t>
            </a:r>
            <a:r>
              <a:rPr kumimoji="0" lang="en-US" altLang="en-US" sz="2400" b="1"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1" i="0" u="none" strike="noStrike" cap="none" normalizeH="0" baseline="0" dirty="0" smtClean="0">
                <a:ln>
                  <a:noFill/>
                </a:ln>
                <a:solidFill>
                  <a:schemeClr val="tx1"/>
                </a:solidFill>
                <a:effectLst/>
                <a:latin typeface="Arial" panose="020B0604020202020204" pitchFamily="34" charset="0"/>
              </a:rPr>
              <a:t> No Continua:</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No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mantiene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abierta</a:t>
            </a:r>
            <a:r>
              <a:rPr kumimoji="0" lang="en-US" altLang="en-US" sz="1600" b="0" i="0" u="none" strike="noStrike" cap="none" normalizeH="0" baseline="0" dirty="0" smtClean="0">
                <a:ln>
                  <a:noFill/>
                </a:ln>
                <a:solidFill>
                  <a:schemeClr val="tx1"/>
                </a:solidFill>
                <a:effectLst/>
                <a:latin typeface="Arial" panose="020B0604020202020204" pitchFamily="34" charset="0"/>
              </a:rPr>
              <a:t> a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una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vez</a:t>
            </a:r>
            <a:r>
              <a:rPr kumimoji="0" lang="en-US" altLang="en-US" sz="1600" b="0" i="0" u="none" strike="noStrike" cap="none" normalizeH="0" baseline="0" dirty="0" smtClean="0">
                <a:ln>
                  <a:noFill/>
                </a:ln>
                <a:solidFill>
                  <a:schemeClr val="tx1"/>
                </a:solidFill>
                <a:effectLst/>
                <a:latin typeface="Arial" panose="020B0604020202020204" pitchFamily="34" charset="0"/>
              </a:rPr>
              <a:t> que se ha </a:t>
            </a:r>
            <a:r>
              <a:rPr kumimoji="0" lang="en-US" altLang="en-US" sz="1600" b="0" i="0" u="none" strike="noStrike" cap="none" normalizeH="0" baseline="0" dirty="0" err="1" smtClean="0">
                <a:ln>
                  <a:noFill/>
                </a:ln>
                <a:solidFill>
                  <a:schemeClr val="tx1"/>
                </a:solidFill>
                <a:effectLst/>
                <a:latin typeface="Arial" panose="020B0604020202020204" pitchFamily="34" charset="0"/>
              </a:rPr>
              <a:t>recuperado</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Unicode MS"/>
              </a:rPr>
              <a:t>DataSet</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Trabaja</a:t>
            </a:r>
            <a:r>
              <a:rPr kumimoji="0" lang="en-US" altLang="en-US" sz="1600" b="0" i="0" u="none" strike="noStrike" cap="none" normalizeH="0" baseline="0" dirty="0" smtClean="0">
                <a:ln>
                  <a:noFill/>
                </a:ln>
                <a:solidFill>
                  <a:schemeClr val="tx1"/>
                </a:solidFill>
                <a:effectLst/>
                <a:latin typeface="Arial" panose="020B0604020202020204" pitchFamily="34" charset="0"/>
              </a:rPr>
              <a:t> con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utilizando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DataSet</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latin typeface="Arial Unicode MS"/>
              </a:rPr>
              <a:t>DataTable</a:t>
            </a:r>
            <a:r>
              <a:rPr kumimoji="0" lang="en-US" altLang="en-US" sz="1600" b="0" i="0" u="none" strike="noStrike" cap="none" normalizeH="0" baseline="0" dirty="0" smtClean="0">
                <a:ln>
                  <a:noFill/>
                </a:ln>
                <a:solidFill>
                  <a:schemeClr val="tx1"/>
                </a:solidFill>
                <a:effectLst/>
              </a:rPr>
              <a:t>, y </a:t>
            </a:r>
            <a:r>
              <a:rPr kumimoji="0" lang="en-US" altLang="en-US" sz="1600" b="0" i="0" u="none" strike="noStrike" cap="none" normalizeH="0" baseline="0" dirty="0" err="1" smtClean="0">
                <a:ln>
                  <a:noFill/>
                </a:ln>
                <a:solidFill>
                  <a:schemeClr val="tx1"/>
                </a:solidFill>
                <a:effectLst/>
                <a:latin typeface="Arial Unicode MS"/>
              </a:rPr>
              <a:t>DataRow</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Uso</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Unicode MS"/>
              </a:rPr>
              <a:t>DataSet</a:t>
            </a:r>
            <a:r>
              <a:rPr kumimoji="0" lang="en-US" altLang="en-US" sz="1600" b="1" i="0" u="none" strike="noStrike" cap="none" normalizeH="0" baseline="0" dirty="0" smtClean="0">
                <a:ln>
                  <a:noFill/>
                </a:ln>
                <a:solidFill>
                  <a:schemeClr val="tx1"/>
                </a:solidFill>
                <a:effectLst/>
              </a:rPr>
              <a:t> y </a:t>
            </a:r>
            <a:r>
              <a:rPr kumimoji="0" lang="en-US" altLang="en-US" sz="1600" b="1" i="0" u="none" strike="noStrike" cap="none" normalizeH="0" baseline="0" dirty="0" err="1" smtClean="0">
                <a:ln>
                  <a:noFill/>
                </a:ln>
                <a:solidFill>
                  <a:schemeClr val="tx1"/>
                </a:solidFill>
                <a:effectLst/>
                <a:latin typeface="Arial Unicode MS"/>
              </a:rPr>
              <a:t>DataAdapter</a:t>
            </a:r>
            <a:r>
              <a:rPr kumimoji="0" lang="en-US" altLang="en-US" sz="1600" b="1"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DataAdapter</a:t>
            </a:r>
            <a:r>
              <a:rPr kumimoji="0" lang="en-US" altLang="en-US" sz="1600" b="0" i="0" u="none" strike="noStrike" cap="none" normalizeH="0" baseline="0" dirty="0" smtClean="0">
                <a:ln>
                  <a:noFill/>
                </a:ln>
                <a:solidFill>
                  <a:schemeClr val="tx1"/>
                </a:solidFill>
                <a:effectLst/>
              </a:rPr>
              <a:t> para </a:t>
            </a:r>
            <a:r>
              <a:rPr kumimoji="0" lang="en-US" altLang="en-US" sz="1600" b="0" i="0" u="none" strike="noStrike" cap="none" normalizeH="0" baseline="0" dirty="0" err="1" smtClean="0">
                <a:ln>
                  <a:noFill/>
                </a:ln>
                <a:solidFill>
                  <a:schemeClr val="tx1"/>
                </a:solidFill>
                <a:effectLst/>
              </a:rPr>
              <a:t>llenar</a:t>
            </a:r>
            <a:r>
              <a:rPr kumimoji="0" lang="en-US" altLang="en-US" sz="1600" b="0" i="0" u="none" strike="noStrike" cap="none" normalizeH="0" baseline="0" dirty="0" smtClean="0">
                <a:ln>
                  <a:noFill/>
                </a:ln>
                <a:solidFill>
                  <a:schemeClr val="tx1"/>
                </a:solidFill>
                <a:effectLst/>
              </a:rPr>
              <a:t> un </a:t>
            </a:r>
            <a:r>
              <a:rPr kumimoji="0" lang="en-US" altLang="en-US" sz="1600" b="0" i="0" u="none" strike="noStrike" cap="none" normalizeH="0" baseline="0" dirty="0" err="1" smtClean="0">
                <a:ln>
                  <a:noFill/>
                </a:ln>
                <a:solidFill>
                  <a:schemeClr val="tx1"/>
                </a:solidFill>
                <a:effectLst/>
                <a:latin typeface="Arial Unicode MS"/>
              </a:rPr>
              <a:t>DataSet</a:t>
            </a:r>
            <a:r>
              <a:rPr kumimoji="0" lang="en-US" altLang="en-US" sz="1600" b="0" i="0" u="none" strike="noStrike" cap="none" normalizeH="0" baseline="0" dirty="0" smtClean="0">
                <a:ln>
                  <a:noFill/>
                </a:ln>
                <a:solidFill>
                  <a:schemeClr val="tx1"/>
                </a:solidFill>
                <a:effectLst/>
              </a:rPr>
              <a:t> o </a:t>
            </a:r>
            <a:r>
              <a:rPr kumimoji="0" lang="en-US" altLang="en-US" sz="1600" b="0" i="0" u="none" strike="noStrike" cap="none" normalizeH="0" baseline="0" dirty="0" err="1" smtClean="0">
                <a:ln>
                  <a:noFill/>
                </a:ln>
                <a:solidFill>
                  <a:schemeClr val="tx1"/>
                </a:solidFill>
                <a:effectLst/>
                <a:latin typeface="Arial Unicode MS"/>
              </a:rPr>
              <a:t>DataTable</a:t>
            </a:r>
            <a:r>
              <a:rPr kumimoji="0" lang="en-US" altLang="en-US" sz="1600" b="0" i="0" u="none" strike="noStrike" cap="none" normalizeH="0" baseline="0" dirty="0" smtClean="0">
                <a:ln>
                  <a:noFill/>
                </a:ln>
                <a:solidFill>
                  <a:schemeClr val="tx1"/>
                </a:solidFill>
                <a:effectLst/>
              </a:rPr>
              <a:t> con </a:t>
            </a:r>
            <a:r>
              <a:rPr kumimoji="0" lang="en-US" altLang="en-US" sz="1600" b="0" i="0" u="none" strike="noStrike" cap="none" normalizeH="0" baseline="0" dirty="0" err="1" smtClean="0">
                <a:ln>
                  <a:noFill/>
                </a:ln>
                <a:solidFill>
                  <a:schemeClr val="tx1"/>
                </a:solidFill>
                <a:effectLst/>
              </a:rPr>
              <a:t>datos</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600" b="0" i="0" u="none" strike="noStrike" cap="none" normalizeH="0" baseline="0" dirty="0" smtClean="0">
                <a:ln>
                  <a:noFill/>
                </a:ln>
                <a:solidFill>
                  <a:schemeClr val="tx1"/>
                </a:solidFill>
                <a:effectLst/>
                <a:latin typeface="Arial" panose="020B0604020202020204" pitchFamily="34" charset="0"/>
              </a:rPr>
              <a:t>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manipulación</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y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actualización</a:t>
            </a:r>
            <a:r>
              <a:rPr kumimoji="0" lang="en-US" altLang="en-US" sz="1600" b="0" i="0" u="none" strike="noStrike" cap="none" normalizeH="0" baseline="0" dirty="0" smtClean="0">
                <a:ln>
                  <a:noFill/>
                </a:ln>
                <a:solidFill>
                  <a:schemeClr val="tx1"/>
                </a:solidFill>
                <a:effectLst/>
                <a:latin typeface="Arial" panose="020B0604020202020204" pitchFamily="34" charset="0"/>
              </a:rPr>
              <a:t> de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un </a:t>
            </a:r>
            <a:r>
              <a:rPr kumimoji="0" lang="en-US" altLang="en-US" sz="1600" b="0" i="0" u="none" strike="noStrike" cap="none" normalizeH="0" baseline="0" dirty="0" err="1" smtClean="0">
                <a:ln>
                  <a:noFill/>
                </a:ln>
                <a:solidFill>
                  <a:schemeClr val="tx1"/>
                </a:solidFill>
                <a:effectLst/>
                <a:latin typeface="Arial" panose="020B0604020202020204" pitchFamily="34" charset="0"/>
              </a:rPr>
              <a:t>momento</a:t>
            </a:r>
            <a:r>
              <a:rPr kumimoji="0" lang="en-US" altLang="en-US" sz="1600" b="0" i="0" u="none" strike="noStrike" cap="none" normalizeH="0" baseline="0" dirty="0" smtClean="0">
                <a:ln>
                  <a:noFill/>
                </a:ln>
                <a:solidFill>
                  <a:schemeClr val="tx1"/>
                </a:solidFill>
                <a:effectLst/>
                <a:latin typeface="Arial" panose="020B0604020202020204" pitchFamily="34" charset="0"/>
              </a:rPr>
              <a:t> posterior.</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Rendimiento</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Adecuado</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necesitan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manipular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 o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trabajar</a:t>
            </a:r>
            <a:r>
              <a:rPr kumimoji="0" lang="en-US" altLang="en-US" sz="1600" b="0" i="0" u="none" strike="noStrike" cap="none" normalizeH="0" baseline="0" dirty="0" smtClean="0">
                <a:ln>
                  <a:noFill/>
                </a:ln>
                <a:solidFill>
                  <a:schemeClr val="tx1"/>
                </a:solidFill>
                <a:effectLst/>
                <a:latin typeface="Arial" panose="020B0604020202020204" pitchFamily="34" charset="0"/>
              </a:rPr>
              <a:t> con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fuera</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línea</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ser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más</a:t>
            </a:r>
            <a:r>
              <a:rPr kumimoji="0" lang="en-US" altLang="en-US" sz="1600" b="0" i="0" u="none" strike="noStrike" cap="none" normalizeH="0" baseline="0" dirty="0" smtClean="0">
                <a:ln>
                  <a:noFill/>
                </a:ln>
                <a:solidFill>
                  <a:schemeClr val="tx1"/>
                </a:solidFill>
                <a:effectLst/>
                <a:latin typeface="Arial" panose="020B0604020202020204" pitchFamily="34" charset="0"/>
              </a:rPr>
              <a:t> lento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requieren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sincronización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frecuente</a:t>
            </a:r>
            <a:r>
              <a:rPr kumimoji="0" lang="en-US" altLang="en-US" sz="1600" b="0" i="0" u="none" strike="noStrike" cap="none" normalizeH="0" baseline="0" dirty="0" smtClean="0">
                <a:ln>
                  <a:noFill/>
                </a:ln>
                <a:solidFill>
                  <a:schemeClr val="tx1"/>
                </a:solidFill>
                <a:effectLst/>
                <a:latin typeface="Arial" panose="020B0604020202020204" pitchFamily="34" charset="0"/>
              </a:rPr>
              <a:t> con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debido</a:t>
            </a:r>
            <a:r>
              <a:rPr kumimoji="0" lang="en-US" altLang="en-US" sz="1600" b="0" i="0" u="none" strike="noStrike" cap="none" normalizeH="0" baseline="0" dirty="0" smtClean="0">
                <a:ln>
                  <a:noFill/>
                </a:ln>
                <a:solidFill>
                  <a:schemeClr val="tx1"/>
                </a:solidFill>
                <a:effectLst/>
                <a:latin typeface="Arial" panose="020B0604020202020204" pitchFamily="34" charset="0"/>
              </a:rPr>
              <a:t> al </a:t>
            </a:r>
            <a:r>
              <a:rPr kumimoji="0" lang="en-US" altLang="en-US" sz="1600" b="0" i="0" u="none" strike="noStrike" cap="none" normalizeH="0" baseline="0" dirty="0" err="1" smtClean="0">
                <a:ln>
                  <a:noFill/>
                </a:ln>
                <a:solidFill>
                  <a:schemeClr val="tx1"/>
                </a:solidFill>
                <a:effectLst/>
                <a:latin typeface="Arial" panose="020B0604020202020204" pitchFamily="34" charset="0"/>
              </a:rPr>
              <a:t>almacenamiento</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Flexibilidad</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Ideal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1600" b="0" i="0" u="none" strike="noStrike" cap="none" normalizeH="0" baseline="0" dirty="0" smtClean="0">
                <a:ln>
                  <a:noFill/>
                </a:ln>
                <a:solidFill>
                  <a:schemeClr val="tx1"/>
                </a:solidFill>
                <a:effectLst/>
                <a:latin typeface="Arial" panose="020B0604020202020204" pitchFamily="34" charset="0"/>
              </a:rPr>
              <a:t>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requieren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manipulación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compleja</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o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necesitan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trabajar</a:t>
            </a:r>
            <a:r>
              <a:rPr kumimoji="0" lang="en-US" altLang="en-US" sz="1600" b="0" i="0" u="none" strike="noStrike" cap="none" normalizeH="0" baseline="0" dirty="0" smtClean="0">
                <a:ln>
                  <a:noFill/>
                </a:ln>
                <a:solidFill>
                  <a:schemeClr val="tx1"/>
                </a:solidFill>
                <a:effectLst/>
                <a:latin typeface="Arial" panose="020B0604020202020204" pitchFamily="34" charset="0"/>
              </a:rPr>
              <a:t> con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manera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desconectada</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Transacciones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No </a:t>
            </a:r>
            <a:r>
              <a:rPr kumimoji="0" lang="en-US" altLang="en-US" sz="1600" b="0" i="0" u="none" strike="noStrike" cap="none" normalizeH="0" baseline="0" dirty="0" err="1" smtClean="0">
                <a:ln>
                  <a:noFill/>
                </a:ln>
                <a:solidFill>
                  <a:schemeClr val="tx1"/>
                </a:solidFill>
                <a:effectLst/>
                <a:latin typeface="Arial" panose="020B0604020202020204" pitchFamily="34" charset="0"/>
              </a:rPr>
              <a:t>maneja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transacciones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directamente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el </a:t>
            </a:r>
            <a:r>
              <a:rPr kumimoji="0" lang="en-US" altLang="en-US" sz="1600" b="0" i="0" u="none" strike="noStrike" cap="none" normalizeH="0" baseline="0" dirty="0" err="1" smtClean="0">
                <a:ln>
                  <a:noFill/>
                </a:ln>
                <a:solidFill>
                  <a:schemeClr val="tx1"/>
                </a:solidFill>
                <a:effectLst/>
                <a:latin typeface="Arial Unicode MS"/>
              </a:rPr>
              <a:t>DataSet</a:t>
            </a:r>
            <a:r>
              <a:rPr kumimoji="0" lang="en-US" altLang="en-US" sz="1600" b="0" i="0" u="none" strike="noStrike" cap="none" normalizeH="0" baseline="0" dirty="0" smtClean="0">
                <a:ln>
                  <a:noFill/>
                </a:ln>
                <a:solidFill>
                  <a:schemeClr val="tx1"/>
                </a:solidFill>
                <a:effectLst/>
              </a:rPr>
              <a:t>. Las </a:t>
            </a:r>
            <a:r>
              <a:rPr kumimoji="0" lang="en-US" altLang="en-US" sz="1600" b="0" i="0" u="none" strike="noStrike" cap="none" normalizeH="0" baseline="0" dirty="0" err="1" smtClean="0">
                <a:ln>
                  <a:noFill/>
                </a:ln>
                <a:solidFill>
                  <a:schemeClr val="tx1"/>
                </a:solidFill>
                <a:effectLst/>
              </a:rPr>
              <a:t>transacciones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deben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ser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manejadas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explícitamente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si</a:t>
            </a:r>
            <a:r>
              <a:rPr kumimoji="0" lang="en-US" altLang="en-US" sz="1600" b="0" i="0" u="none" strike="noStrike" cap="none" normalizeH="0" baseline="0" dirty="0" smtClean="0">
                <a:ln>
                  <a:noFill/>
                </a:ln>
                <a:solidFill>
                  <a:schemeClr val="tx1"/>
                </a:solidFill>
                <a:effectLst/>
              </a:rPr>
              <a:t> se </a:t>
            </a:r>
            <a:r>
              <a:rPr kumimoji="0" lang="en-US" altLang="en-US" sz="1600" b="0" i="0" u="none" strike="noStrike" cap="none" normalizeH="0" baseline="0" dirty="0" err="1" smtClean="0">
                <a:ln>
                  <a:noFill/>
                </a:ln>
                <a:solidFill>
                  <a:schemeClr val="tx1"/>
                </a:solidFill>
                <a:effectLst/>
              </a:rPr>
              <a:t>requiere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sincronización</a:t>
            </a:r>
            <a:r>
              <a:rPr kumimoji="0" lang="en-US" altLang="en-US" sz="1600" b="0" i="0" u="none" strike="noStrike" cap="none" normalizeH="0" baseline="0" dirty="0" smtClean="0">
                <a:ln>
                  <a:noFill/>
                </a:ln>
                <a:solidFill>
                  <a:schemeClr val="tx1"/>
                </a:solidFill>
                <a:effectLst/>
              </a:rPr>
              <a:t> con la base de </a:t>
            </a:r>
            <a:r>
              <a:rPr kumimoji="0" lang="en-US" altLang="en-US" sz="1600" b="0" i="0" u="none" strike="noStrike" cap="none" normalizeH="0" baseline="0" dirty="0" err="1" smtClean="0">
                <a:ln>
                  <a:noFill/>
                </a:ln>
                <a:solidFill>
                  <a:schemeClr val="tx1"/>
                </a:solidFill>
                <a:effectLst/>
              </a:rPr>
              <a:t>datos</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28355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9" y="609600"/>
            <a:ext cx="10515600" cy="2173356"/>
          </a:xfrm>
        </p:spPr>
        <p:txBody>
          <a:bodyPr>
            <a:normAutofit fontScale="62500" lnSpcReduction="20000"/>
          </a:bodyPr>
          <a:lstStyle/>
          <a:p>
            <a:pPr marL="0" indent="0" algn="just">
              <a:buNone/>
            </a:pPr>
            <a:r>
              <a:rPr lang="es-MX" sz="3300" b="1" dirty="0" smtClean="0"/>
              <a:t>Cuándo usar(Entorno Desconectado):</a:t>
            </a:r>
            <a:endParaRPr lang="es-MX" sz="3300" dirty="0" smtClean="0"/>
          </a:p>
          <a:p>
            <a:pPr algn="just"/>
            <a:r>
              <a:rPr lang="es-MX" sz="3300" b="1" dirty="0" smtClean="0"/>
              <a:t>Manipulación Compleja de Datos:</a:t>
            </a:r>
            <a:r>
              <a:rPr lang="es-MX" sz="3300" dirty="0" smtClean="0"/>
              <a:t> Cuando necesitas realizar operaciones complejas de manipulación de datos en memoria, como filtrado, ordenamiento y actualización.</a:t>
            </a:r>
          </a:p>
          <a:p>
            <a:pPr algn="just"/>
            <a:r>
              <a:rPr lang="es-MX" sz="3300" b="1" dirty="0" smtClean="0"/>
              <a:t>Trabajar en Entornos con Conectividad Limitada:</a:t>
            </a:r>
            <a:r>
              <a:rPr lang="es-MX" sz="3300" dirty="0" smtClean="0"/>
              <a:t> Cuando los datos deben estar disponibles fuera de línea o en situaciones donde la conectividad de red es intermitente.</a:t>
            </a:r>
          </a:p>
          <a:p>
            <a:pPr algn="just"/>
            <a:r>
              <a:rPr lang="es-MX" sz="3300" b="1" dirty="0" smtClean="0"/>
              <a:t>Aplicaciones con Datos en Caché:</a:t>
            </a:r>
            <a:r>
              <a:rPr lang="es-MX" sz="3300" dirty="0" smtClean="0"/>
              <a:t> Cuando quieres mantener datos en caché para mejorar el rendimiento y reducir la carga en la base de datos.</a:t>
            </a:r>
          </a:p>
          <a:p>
            <a:endParaRPr lang="en-US" dirty="0"/>
          </a:p>
        </p:txBody>
      </p:sp>
      <p:pic>
        <p:nvPicPr>
          <p:cNvPr id="4" name="Imagen 3"/>
          <p:cNvPicPr>
            <a:picLocks noChangeAspect="1"/>
          </p:cNvPicPr>
          <p:nvPr/>
        </p:nvPicPr>
        <p:blipFill>
          <a:blip r:embed="rId2"/>
          <a:stretch>
            <a:fillRect/>
          </a:stretch>
        </p:blipFill>
        <p:spPr>
          <a:xfrm>
            <a:off x="3138074" y="2878991"/>
            <a:ext cx="5915851" cy="3591426"/>
          </a:xfrm>
          <a:prstGeom prst="rect">
            <a:avLst/>
          </a:prstGeom>
        </p:spPr>
      </p:pic>
    </p:spTree>
    <p:extLst>
      <p:ext uri="{BB962C8B-B14F-4D97-AF65-F5344CB8AC3E}">
        <p14:creationId xmlns:p14="http://schemas.microsoft.com/office/powerpoint/2010/main" val="176119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Componentes</a:t>
            </a:r>
            <a:r>
              <a:rPr lang="en-US" dirty="0" smtClean="0"/>
              <a:t> Clave de ADO.NET</a:t>
            </a:r>
            <a:endParaRPr lang="en-US" dirty="0"/>
          </a:p>
        </p:txBody>
      </p:sp>
      <p:sp>
        <p:nvSpPr>
          <p:cNvPr id="4" name="Rectangle 1"/>
          <p:cNvSpPr>
            <a:spLocks noGrp="1" noChangeArrowheads="1"/>
          </p:cNvSpPr>
          <p:nvPr>
            <p:ph idx="1"/>
          </p:nvPr>
        </p:nvSpPr>
        <p:spPr bwMode="auto">
          <a:xfrm>
            <a:off x="838200" y="1462137"/>
            <a:ext cx="105156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Providers: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rgbClr val="FF0000"/>
                </a:solidFill>
                <a:effectLst/>
                <a:latin typeface="Arial Unicode MS"/>
              </a:rPr>
              <a:t>SqlClient</a:t>
            </a:r>
            <a:r>
              <a:rPr kumimoji="0" lang="en-US" altLang="en-US" sz="1800" b="0" i="0" u="none" strike="noStrike" cap="none" normalizeH="0" baseline="0" dirty="0" smtClean="0">
                <a:ln>
                  <a:noFill/>
                </a:ln>
                <a:solidFill>
                  <a:srgbClr val="FF0000"/>
                </a:solidFill>
                <a:effectLst/>
              </a:rPr>
              <a:t>:</a:t>
            </a:r>
            <a:r>
              <a:rPr kumimoji="0" lang="en-US" altLang="en-US" sz="1800" b="0" i="0" u="none" strike="noStrike" cap="none" normalizeH="0" baseline="0" dirty="0" smtClean="0">
                <a:ln>
                  <a:noFill/>
                </a:ln>
                <a:solidFill>
                  <a:schemeClr val="tx1"/>
                </a:solidFill>
                <a:effectLst/>
              </a:rPr>
              <a:t> </a:t>
            </a:r>
            <a:r>
              <a:rPr kumimoji="0" lang="en-US" altLang="en-US" sz="1800" b="1" i="0" u="none" strike="noStrike" cap="none" normalizeH="0" baseline="0" dirty="0" smtClean="0">
                <a:ln>
                  <a:noFill/>
                </a:ln>
                <a:solidFill>
                  <a:srgbClr val="FF0000"/>
                </a:solidFill>
                <a:effectLst/>
              </a:rPr>
              <a:t>Para </a:t>
            </a:r>
            <a:r>
              <a:rPr kumimoji="0" lang="en-US" altLang="en-US" sz="1800" b="1" i="0" u="none" strike="noStrike" cap="none" normalizeH="0" baseline="0" dirty="0" err="1" smtClean="0">
                <a:ln>
                  <a:noFill/>
                </a:ln>
                <a:solidFill>
                  <a:srgbClr val="FF0000"/>
                </a:solidFill>
                <a:effectLst/>
              </a:rPr>
              <a:t>acceder</a:t>
            </a:r>
            <a:r>
              <a:rPr kumimoji="0" lang="en-US" altLang="en-US" sz="1800" b="1" i="0" u="none" strike="noStrike" cap="none" normalizeH="0" baseline="0" dirty="0" smtClean="0">
                <a:ln>
                  <a:noFill/>
                </a:ln>
                <a:solidFill>
                  <a:srgbClr val="FF0000"/>
                </a:solidFill>
                <a:effectLst/>
              </a:rPr>
              <a:t> a bases de </a:t>
            </a:r>
            <a:r>
              <a:rPr kumimoji="0" lang="en-US" altLang="en-US" sz="1800" b="1" i="0" u="none" strike="noStrike" cap="none" normalizeH="0" baseline="0" dirty="0" err="1" smtClean="0">
                <a:ln>
                  <a:noFill/>
                </a:ln>
                <a:solidFill>
                  <a:srgbClr val="FF0000"/>
                </a:solidFill>
                <a:effectLst/>
              </a:rPr>
              <a:t>datos</a:t>
            </a:r>
            <a:r>
              <a:rPr kumimoji="0" lang="en-US" altLang="en-US" sz="1800" b="1" i="0" u="none" strike="noStrike" cap="none" normalizeH="0" baseline="0" dirty="0" smtClean="0">
                <a:ln>
                  <a:noFill/>
                </a:ln>
                <a:solidFill>
                  <a:srgbClr val="FF0000"/>
                </a:solidFill>
                <a:effectLst/>
              </a:rPr>
              <a:t> Microsoft SQL Server.</a:t>
            </a:r>
            <a:endParaRPr kumimoji="0" lang="en-US" altLang="en-US" sz="1800" b="1" i="0" u="none" strike="noStrike" cap="none" normalizeH="0" baseline="0" dirty="0" smtClean="0">
              <a:ln>
                <a:noFill/>
              </a:ln>
              <a:solidFill>
                <a:srgbClr val="FF0000"/>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OleDb</a:t>
            </a:r>
            <a:r>
              <a:rPr kumimoji="0" lang="en-US" altLang="en-US" sz="1800" b="0" i="0" u="none" strike="noStrike" cap="none" normalizeH="0" baseline="0" dirty="0" smtClean="0">
                <a:ln>
                  <a:noFill/>
                </a:ln>
                <a:solidFill>
                  <a:schemeClr val="tx1"/>
                </a:solidFill>
                <a:effectLst/>
              </a:rPr>
              <a:t>: Para </a:t>
            </a:r>
            <a:r>
              <a:rPr kumimoji="0" lang="en-US" altLang="en-US" sz="1800" b="0" i="0" u="none" strike="noStrike" cap="none" normalizeH="0" baseline="0" dirty="0" err="1" smtClean="0">
                <a:ln>
                  <a:noFill/>
                </a:ln>
                <a:solidFill>
                  <a:schemeClr val="tx1"/>
                </a:solidFill>
                <a:effectLst/>
              </a:rPr>
              <a:t>acceder</a:t>
            </a:r>
            <a:r>
              <a:rPr kumimoji="0" lang="en-US" altLang="en-US" sz="1800" b="0" i="0" u="none" strike="noStrike" cap="none" normalizeH="0" baseline="0" dirty="0" smtClean="0">
                <a:ln>
                  <a:noFill/>
                </a:ln>
                <a:solidFill>
                  <a:schemeClr val="tx1"/>
                </a:solidFill>
                <a:effectLst/>
              </a:rPr>
              <a:t> a bases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 </a:t>
            </a:r>
            <a:r>
              <a:rPr kumimoji="0" lang="en-US" altLang="en-US" sz="1800" b="0" i="0" u="none" strike="noStrike" cap="none" normalizeH="0" baseline="0" dirty="0" err="1" smtClean="0">
                <a:ln>
                  <a:noFill/>
                </a:ln>
                <a:solidFill>
                  <a:schemeClr val="tx1"/>
                </a:solidFill>
                <a:effectLst/>
              </a:rPr>
              <a:t>través</a:t>
            </a:r>
            <a:r>
              <a:rPr kumimoji="0" lang="en-US" altLang="en-US" sz="1800" b="0" i="0" u="none" strike="noStrike" cap="none" normalizeH="0" baseline="0" dirty="0" smtClean="0">
                <a:ln>
                  <a:noFill/>
                </a:ln>
                <a:solidFill>
                  <a:schemeClr val="tx1"/>
                </a:solidFill>
                <a:effectLst/>
              </a:rPr>
              <a:t> del </a:t>
            </a:r>
            <a:r>
              <a:rPr kumimoji="0" lang="en-US" altLang="en-US" sz="1800" b="0" i="0" u="none" strike="noStrike" cap="none" normalizeH="0" baseline="0" dirty="0" err="1" smtClean="0">
                <a:ln>
                  <a:noFill/>
                </a:ln>
                <a:solidFill>
                  <a:schemeClr val="tx1"/>
                </a:solidFill>
                <a:effectLst/>
              </a:rPr>
              <a:t>proveedor</a:t>
            </a:r>
            <a:r>
              <a:rPr kumimoji="0" lang="en-US" altLang="en-US" sz="1800" b="0" i="0" u="none" strike="noStrike" cap="none" normalizeH="0" baseline="0" dirty="0" smtClean="0">
                <a:ln>
                  <a:noFill/>
                </a:ln>
                <a:solidFill>
                  <a:schemeClr val="tx1"/>
                </a:solidFill>
                <a:effectLst/>
              </a:rPr>
              <a:t> OLE DB.</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Odbc</a:t>
            </a:r>
            <a:r>
              <a:rPr kumimoji="0" lang="en-US" altLang="en-US" sz="1800" b="0" i="0" u="none" strike="noStrike" cap="none" normalizeH="0" baseline="0" dirty="0" smtClean="0">
                <a:ln>
                  <a:noFill/>
                </a:ln>
                <a:solidFill>
                  <a:schemeClr val="tx1"/>
                </a:solidFill>
                <a:effectLst/>
              </a:rPr>
              <a:t>: Para </a:t>
            </a:r>
            <a:r>
              <a:rPr kumimoji="0" lang="en-US" altLang="en-US" sz="1800" b="0" i="0" u="none" strike="noStrike" cap="none" normalizeH="0" baseline="0" dirty="0" err="1" smtClean="0">
                <a:ln>
                  <a:noFill/>
                </a:ln>
                <a:solidFill>
                  <a:schemeClr val="tx1"/>
                </a:solidFill>
                <a:effectLst/>
              </a:rPr>
              <a:t>acceder</a:t>
            </a:r>
            <a:r>
              <a:rPr kumimoji="0" lang="en-US" altLang="en-US" sz="1800" b="0" i="0" u="none" strike="noStrike" cap="none" normalizeH="0" baseline="0" dirty="0" smtClean="0">
                <a:ln>
                  <a:noFill/>
                </a:ln>
                <a:solidFill>
                  <a:schemeClr val="tx1"/>
                </a:solidFill>
                <a:effectLst/>
              </a:rPr>
              <a:t> a bases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 </a:t>
            </a:r>
            <a:r>
              <a:rPr kumimoji="0" lang="en-US" altLang="en-US" sz="1800" b="0" i="0" u="none" strike="noStrike" cap="none" normalizeH="0" baseline="0" dirty="0" err="1" smtClean="0">
                <a:ln>
                  <a:noFill/>
                </a:ln>
                <a:solidFill>
                  <a:schemeClr val="tx1"/>
                </a:solidFill>
                <a:effectLst/>
              </a:rPr>
              <a:t>través</a:t>
            </a:r>
            <a:r>
              <a:rPr kumimoji="0" lang="en-US" altLang="en-US" sz="1800" b="0" i="0" u="none" strike="noStrike" cap="none" normalizeH="0" baseline="0" dirty="0" smtClean="0">
                <a:ln>
                  <a:noFill/>
                </a:ln>
                <a:solidFill>
                  <a:schemeClr val="tx1"/>
                </a:solidFill>
                <a:effectLst/>
              </a:rPr>
              <a:t> del </a:t>
            </a:r>
            <a:r>
              <a:rPr kumimoji="0" lang="en-US" altLang="en-US" sz="1800" b="0" i="0" u="none" strike="noStrike" cap="none" normalizeH="0" baseline="0" dirty="0" err="1" smtClean="0">
                <a:ln>
                  <a:noFill/>
                </a:ln>
                <a:solidFill>
                  <a:schemeClr val="tx1"/>
                </a:solidFill>
                <a:effectLst/>
              </a:rPr>
              <a:t>estándar</a:t>
            </a:r>
            <a:r>
              <a:rPr kumimoji="0" lang="en-US" altLang="en-US" sz="1800" b="0" i="0" u="none" strike="noStrike" cap="none" normalizeH="0" baseline="0" dirty="0" smtClean="0">
                <a:ln>
                  <a:noFill/>
                </a:ln>
                <a:solidFill>
                  <a:schemeClr val="tx1"/>
                </a:solidFill>
                <a:effectLst/>
              </a:rPr>
              <a:t> ODBC (Open Database Connectivity).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OracleClient</a:t>
            </a:r>
            <a:r>
              <a:rPr kumimoji="0" lang="en-US" altLang="en-US" sz="1800" b="0" i="0" u="none" strike="noStrike" cap="none" normalizeH="0" baseline="0" dirty="0" smtClean="0">
                <a:ln>
                  <a:noFill/>
                </a:ln>
                <a:solidFill>
                  <a:schemeClr val="tx1"/>
                </a:solidFill>
                <a:effectLst/>
              </a:rPr>
              <a:t>: Para </a:t>
            </a:r>
            <a:r>
              <a:rPr kumimoji="0" lang="en-US" altLang="en-US" sz="1800" b="0" i="0" u="none" strike="noStrike" cap="none" normalizeH="0" baseline="0" dirty="0" err="1" smtClean="0">
                <a:ln>
                  <a:noFill/>
                </a:ln>
                <a:solidFill>
                  <a:schemeClr val="tx1"/>
                </a:solidFill>
                <a:effectLst/>
              </a:rPr>
              <a:t>acceder</a:t>
            </a:r>
            <a:r>
              <a:rPr kumimoji="0" lang="en-US" altLang="en-US" sz="1800" b="0" i="0" u="none" strike="noStrike" cap="none" normalizeH="0" baseline="0" dirty="0" smtClean="0">
                <a:ln>
                  <a:noFill/>
                </a:ln>
                <a:solidFill>
                  <a:schemeClr val="tx1"/>
                </a:solidFill>
                <a:effectLst/>
              </a:rPr>
              <a:t> a bases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Oracle (</a:t>
            </a:r>
            <a:r>
              <a:rPr kumimoji="0" lang="en-US" altLang="en-US" sz="1800" b="0" i="0" u="none" strike="noStrike" cap="none" normalizeH="0" baseline="0" dirty="0" err="1" smtClean="0">
                <a:ln>
                  <a:noFill/>
                </a:ln>
                <a:solidFill>
                  <a:schemeClr val="tx1"/>
                </a:solidFill>
                <a:effectLst/>
              </a:rPr>
              <a:t>aunque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este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proveedor</a:t>
            </a:r>
            <a:r>
              <a:rPr kumimoji="0" lang="en-US" altLang="en-US" sz="1800" b="0" i="0" u="none" strike="noStrike" cap="none" normalizeH="0" baseline="0" dirty="0" smtClean="0">
                <a:ln>
                  <a:noFill/>
                </a:ln>
                <a:solidFill>
                  <a:schemeClr val="tx1"/>
                </a:solidFill>
                <a:effectLst/>
              </a:rPr>
              <a:t> ha </a:t>
            </a:r>
            <a:r>
              <a:rPr kumimoji="0" lang="en-US" altLang="en-US" sz="1800" b="0" i="0" u="none" strike="noStrike" cap="none" normalizeH="0" baseline="0" dirty="0" err="1" smtClean="0">
                <a:ln>
                  <a:noFill/>
                </a:ln>
                <a:solidFill>
                  <a:schemeClr val="tx1"/>
                </a:solidFill>
                <a:effectLst/>
              </a:rPr>
              <a:t>sido</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descontinuado</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las </a:t>
            </a:r>
            <a:r>
              <a:rPr kumimoji="0" lang="en-US" altLang="en-US" sz="1800" b="0" i="0" u="none" strike="noStrike" cap="none" normalizeH="0" baseline="0" dirty="0" err="1" smtClean="0">
                <a:ln>
                  <a:noFill/>
                </a:ln>
                <a:solidFill>
                  <a:schemeClr val="tx1"/>
                </a:solidFill>
                <a:effectLst/>
              </a:rPr>
              <a:t>versiones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más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recientes</a:t>
            </a:r>
            <a:r>
              <a:rPr kumimoji="0" lang="en-US" altLang="en-US" sz="1800" b="0" i="0" u="none" strike="noStrike" cap="none" normalizeH="0" baseline="0" dirty="0" smtClean="0">
                <a:ln>
                  <a:noFill/>
                </a:ln>
                <a:solidFill>
                  <a:schemeClr val="tx1"/>
                </a:solidFill>
                <a:effectLst/>
              </a:rPr>
              <a:t> de .NET).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DataSet</a:t>
            </a:r>
            <a:r>
              <a:rPr kumimoji="0" lang="en-US" altLang="en-US" sz="1800" b="1" i="0" u="none" strike="noStrike" cap="none" normalizeH="0" baseline="0" dirty="0" smtClean="0">
                <a:ln>
                  <a:noFill/>
                </a:ln>
                <a:solidFill>
                  <a:schemeClr val="tx1"/>
                </a:solidFill>
                <a:effectLst/>
                <a:latin typeface="Arial" panose="020B0604020202020204" pitchFamily="34" charset="0"/>
              </a:rPr>
              <a:t> y </a:t>
            </a:r>
            <a:r>
              <a:rPr kumimoji="0" lang="en-US" altLang="en-US" sz="1800" b="1" i="0" u="none" strike="noStrike" cap="none" normalizeH="0" baseline="0" dirty="0" err="1" smtClean="0">
                <a:ln>
                  <a:noFill/>
                </a:ln>
                <a:solidFill>
                  <a:schemeClr val="tx1"/>
                </a:solidFill>
                <a:effectLst/>
                <a:latin typeface="Arial" panose="020B0604020202020204" pitchFamily="34" charset="0"/>
              </a:rPr>
              <a:t>DataTable</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Un </a:t>
            </a:r>
            <a:r>
              <a:rPr kumimoji="0" lang="en-US" altLang="en-US" sz="1800" b="0" i="0" u="none" strike="noStrike" cap="none" normalizeH="0" baseline="0" dirty="0" err="1" smtClean="0">
                <a:ln>
                  <a:noFill/>
                </a:ln>
                <a:solidFill>
                  <a:schemeClr val="tx1"/>
                </a:solidFill>
                <a:effectLst/>
              </a:rPr>
              <a:t>contenedor</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memoria</a:t>
            </a:r>
            <a:r>
              <a:rPr kumimoji="0" lang="en-US" altLang="en-US" sz="1800" b="0" i="0" u="none" strike="noStrike" cap="none" normalizeH="0" baseline="0" dirty="0" smtClean="0">
                <a:ln>
                  <a:noFill/>
                </a:ln>
                <a:solidFill>
                  <a:schemeClr val="tx1"/>
                </a:solidFill>
                <a:effectLst/>
              </a:rPr>
              <a:t> que </a:t>
            </a:r>
            <a:r>
              <a:rPr kumimoji="0" lang="en-US" altLang="en-US" sz="1800" b="0" i="0" u="none" strike="noStrike" cap="none" normalizeH="0" baseline="0" dirty="0" err="1" smtClean="0">
                <a:ln>
                  <a:noFill/>
                </a:ln>
                <a:solidFill>
                  <a:schemeClr val="tx1"/>
                </a:solidFill>
                <a:effectLst/>
              </a:rPr>
              <a:t>puede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contener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uno</a:t>
            </a:r>
            <a:r>
              <a:rPr kumimoji="0" lang="en-US" altLang="en-US" sz="1800" b="0" i="0" u="none" strike="noStrike" cap="none" normalizeH="0" baseline="0" dirty="0" smtClean="0">
                <a:ln>
                  <a:noFill/>
                </a:ln>
                <a:solidFill>
                  <a:schemeClr val="tx1"/>
                </a:solidFill>
                <a:effectLst/>
              </a:rPr>
              <a:t> o </a:t>
            </a:r>
            <a:r>
              <a:rPr kumimoji="0" lang="en-US" altLang="en-US" sz="1800" b="0" i="0" u="none" strike="noStrike" cap="none" normalizeH="0" baseline="0" dirty="0" err="1" smtClean="0">
                <a:ln>
                  <a:noFill/>
                </a:ln>
                <a:solidFill>
                  <a:schemeClr val="tx1"/>
                </a:solidFill>
                <a:effectLst/>
              </a:rPr>
              <a:t>más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latin typeface="Arial Unicode MS"/>
              </a:rPr>
              <a:t>DataTable</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relaciones</a:t>
            </a:r>
            <a:r>
              <a:rPr kumimoji="0" lang="en-US" altLang="en-US" sz="1800" b="0" i="0" u="none" strike="noStrike" cap="none" normalizeH="0" baseline="0" dirty="0" smtClean="0">
                <a:ln>
                  <a:noFill/>
                </a:ln>
                <a:solidFill>
                  <a:schemeClr val="tx1"/>
                </a:solidFill>
                <a:effectLst/>
              </a:rPr>
              <a:t> entre </a:t>
            </a:r>
            <a:r>
              <a:rPr kumimoji="0" lang="en-US" altLang="en-US" sz="1800" b="0" i="0" u="none" strike="noStrike" cap="none" normalizeH="0" baseline="0" dirty="0" err="1" smtClean="0">
                <a:ln>
                  <a:noFill/>
                </a:ln>
                <a:solidFill>
                  <a:schemeClr val="tx1"/>
                </a:solidFill>
                <a:effectLst/>
              </a:rPr>
              <a:t>ellos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útil</a:t>
            </a:r>
            <a:r>
              <a:rPr kumimoji="0" lang="en-US" altLang="en-US" sz="1800" b="0" i="0" u="none" strike="noStrike" cap="none" normalizeH="0" baseline="0" dirty="0" smtClean="0">
                <a:ln>
                  <a:noFill/>
                </a:ln>
                <a:solidFill>
                  <a:schemeClr val="tx1"/>
                </a:solidFill>
                <a:effectLst/>
              </a:rPr>
              <a:t> para </a:t>
            </a:r>
            <a:r>
              <a:rPr kumimoji="0" lang="en-US" altLang="en-US" sz="1800" b="0" i="0" u="none" strike="noStrike" cap="none" normalizeH="0" baseline="0" dirty="0" err="1" smtClean="0">
                <a:ln>
                  <a:noFill/>
                </a:ln>
                <a:solidFill>
                  <a:schemeClr val="tx1"/>
                </a:solidFill>
                <a:effectLst/>
              </a:rPr>
              <a:t>trabajar</a:t>
            </a:r>
            <a:r>
              <a:rPr kumimoji="0" lang="en-US" altLang="en-US" sz="1800" b="0" i="0" u="none" strike="noStrike" cap="none" normalizeH="0" baseline="0" dirty="0" smtClean="0">
                <a:ln>
                  <a:noFill/>
                </a:ln>
                <a:solidFill>
                  <a:schemeClr val="tx1"/>
                </a:solidFill>
                <a:effectLst/>
              </a:rPr>
              <a:t> con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desconectados</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permite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manipular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memoria</a:t>
            </a:r>
            <a:r>
              <a:rPr kumimoji="0" lang="en-US" altLang="en-US" sz="1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DataTable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Representa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tabla</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memoria</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contiene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filas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latin typeface="Arial Unicode MS"/>
              </a:rPr>
              <a:t>DataRow</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columnas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latin typeface="Arial Unicode MS"/>
              </a:rPr>
              <a:t>DataColumn</a:t>
            </a:r>
            <a:r>
              <a:rPr kumimoji="0" lang="en-US" altLang="en-US" sz="18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DataAdapter</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Unicode MS"/>
              </a:rPr>
              <a:t>DataAdapter</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Actúa</a:t>
            </a:r>
            <a:r>
              <a:rPr kumimoji="0" lang="en-US" altLang="en-US" sz="1800" b="0" i="0" u="none" strike="noStrike" cap="none" normalizeH="0" baseline="0" dirty="0" smtClean="0">
                <a:ln>
                  <a:noFill/>
                </a:ln>
                <a:solidFill>
                  <a:schemeClr val="tx1"/>
                </a:solidFill>
                <a:effectLst/>
              </a:rPr>
              <a:t> como un </a:t>
            </a:r>
            <a:r>
              <a:rPr kumimoji="0" lang="en-US" altLang="en-US" sz="1800" b="0" i="0" u="none" strike="noStrike" cap="none" normalizeH="0" baseline="0" dirty="0" err="1" smtClean="0">
                <a:ln>
                  <a:noFill/>
                </a:ln>
                <a:solidFill>
                  <a:schemeClr val="tx1"/>
                </a:solidFill>
                <a:effectLst/>
              </a:rPr>
              <a:t>puente</a:t>
            </a:r>
            <a:r>
              <a:rPr kumimoji="0" lang="en-US" altLang="en-US" sz="1800" b="0" i="0" u="none" strike="noStrike" cap="none" normalizeH="0" baseline="0" dirty="0" smtClean="0">
                <a:ln>
                  <a:noFill/>
                </a:ln>
                <a:solidFill>
                  <a:schemeClr val="tx1"/>
                </a:solidFill>
                <a:effectLst/>
              </a:rPr>
              <a:t> entre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y un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o </a:t>
            </a:r>
            <a:r>
              <a:rPr kumimoji="0" lang="en-US" altLang="en-US" sz="1800" b="0" i="0" u="none" strike="noStrike" cap="none" normalizeH="0" baseline="0" dirty="0" err="1" smtClean="0">
                <a:ln>
                  <a:noFill/>
                </a:ln>
                <a:solidFill>
                  <a:schemeClr val="tx1"/>
                </a:solidFill>
                <a:effectLst/>
                <a:latin typeface="Arial Unicode MS"/>
              </a:rPr>
              <a:t>DataTable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Permite</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llenar</a:t>
            </a:r>
            <a:r>
              <a:rPr kumimoji="0" lang="en-US" altLang="en-US" sz="1800" b="0" i="0" u="none" strike="noStrike" cap="none" normalizeH="0" baseline="0" dirty="0" smtClean="0">
                <a:ln>
                  <a:noFill/>
                </a:ln>
                <a:solidFill>
                  <a:schemeClr val="tx1"/>
                </a:solidFill>
                <a:effectLst/>
              </a:rPr>
              <a:t> un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 con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de </a:t>
            </a:r>
            <a:r>
              <a:rPr kumimoji="0" lang="en-US" altLang="en-US" sz="1800" b="0" i="0" u="none" strike="noStrike" cap="none" normalizeH="0" baseline="0" dirty="0" err="1" smtClean="0">
                <a:ln>
                  <a:noFill/>
                </a:ln>
                <a:solidFill>
                  <a:schemeClr val="tx1"/>
                </a:solidFill>
                <a:effectLst/>
              </a:rPr>
              <a:t>una</a:t>
            </a:r>
            <a:r>
              <a:rPr kumimoji="0" lang="en-US" altLang="en-US" sz="1800" b="0" i="0" u="none" strike="noStrike" cap="none" normalizeH="0" baseline="0" dirty="0" smtClean="0">
                <a:ln>
                  <a:noFill/>
                </a:ln>
                <a:solidFill>
                  <a:schemeClr val="tx1"/>
                </a:solidFill>
                <a:effectLst/>
              </a:rPr>
              <a:t>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y </a:t>
            </a:r>
            <a:r>
              <a:rPr kumimoji="0" lang="en-US" altLang="en-US" sz="1800" b="0" i="0" u="none" strike="noStrike" cap="none" normalizeH="0" baseline="0" dirty="0" err="1" smtClean="0">
                <a:ln>
                  <a:noFill/>
                </a:ln>
                <a:solidFill>
                  <a:schemeClr val="tx1"/>
                </a:solidFill>
                <a:effectLst/>
              </a:rPr>
              <a:t>actualizar</a:t>
            </a:r>
            <a:r>
              <a:rPr kumimoji="0" lang="en-US" altLang="en-US" sz="1800" b="0" i="0" u="none" strike="noStrike" cap="none" normalizeH="0" baseline="0" dirty="0" smtClean="0">
                <a:ln>
                  <a:noFill/>
                </a:ln>
                <a:solidFill>
                  <a:schemeClr val="tx1"/>
                </a:solidFill>
                <a:effectLst/>
              </a:rPr>
              <a:t> la base de </a:t>
            </a:r>
            <a:r>
              <a:rPr kumimoji="0" lang="en-US" altLang="en-US" sz="1800" b="0" i="0" u="none" strike="noStrike" cap="none" normalizeH="0" baseline="0" dirty="0" err="1" smtClean="0">
                <a:ln>
                  <a:noFill/>
                </a:ln>
                <a:solidFill>
                  <a:schemeClr val="tx1"/>
                </a:solidFill>
                <a:effectLst/>
              </a:rPr>
              <a:t>datos</a:t>
            </a:r>
            <a:r>
              <a:rPr kumimoji="0" lang="en-US" altLang="en-US" sz="1800" b="0" i="0" u="none" strike="noStrike" cap="none" normalizeH="0" baseline="0" dirty="0" smtClean="0">
                <a:ln>
                  <a:noFill/>
                </a:ln>
                <a:solidFill>
                  <a:schemeClr val="tx1"/>
                </a:solidFill>
                <a:effectLst/>
              </a:rPr>
              <a:t> con </a:t>
            </a:r>
            <a:r>
              <a:rPr kumimoji="0" lang="en-US" altLang="en-US" sz="1800" b="0" i="0" u="none" strike="noStrike" cap="none" normalizeH="0" baseline="0" dirty="0" err="1" smtClean="0">
                <a:ln>
                  <a:noFill/>
                </a:ln>
                <a:solidFill>
                  <a:schemeClr val="tx1"/>
                </a:solidFill>
                <a:effectLst/>
              </a:rPr>
              <a:t>los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cambios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realizados</a:t>
            </a:r>
            <a:r>
              <a:rPr kumimoji="0" lang="en-US" altLang="en-US" sz="1800" b="0" i="0" u="none" strike="noStrike" cap="none" normalizeH="0" baseline="0" dirty="0" smtClean="0">
                <a:ln>
                  <a:noFill/>
                </a:ln>
                <a:solidFill>
                  <a:schemeClr val="tx1"/>
                </a:solidFill>
                <a:effectLst/>
              </a:rPr>
              <a:t> </a:t>
            </a:r>
            <a:r>
              <a:rPr kumimoji="0" lang="en-US" altLang="en-US" sz="1800" b="0" i="0" u="none" strike="noStrike" cap="none" normalizeH="0" baseline="0" dirty="0" err="1" smtClean="0">
                <a:ln>
                  <a:noFill/>
                </a:ln>
                <a:solidFill>
                  <a:schemeClr val="tx1"/>
                </a:solidFill>
                <a:effectLst/>
              </a:rPr>
              <a:t>en</a:t>
            </a:r>
            <a:r>
              <a:rPr kumimoji="0" lang="en-US" altLang="en-US" sz="1800" b="0" i="0" u="none" strike="noStrike" cap="none" normalizeH="0" baseline="0" dirty="0" smtClean="0">
                <a:ln>
                  <a:noFill/>
                </a:ln>
                <a:solidFill>
                  <a:schemeClr val="tx1"/>
                </a:solidFill>
                <a:effectLst/>
              </a:rPr>
              <a:t> el </a:t>
            </a:r>
            <a:r>
              <a:rPr kumimoji="0" lang="en-US" altLang="en-US" sz="1800" b="0" i="0" u="none" strike="noStrike" cap="none" normalizeH="0" baseline="0" dirty="0" err="1" smtClean="0">
                <a:ln>
                  <a:noFill/>
                </a:ln>
                <a:solidFill>
                  <a:schemeClr val="tx1"/>
                </a:solidFill>
                <a:effectLst/>
                <a:latin typeface="Arial Unicode MS"/>
              </a:rPr>
              <a:t>DataSet</a:t>
            </a:r>
            <a:r>
              <a:rPr kumimoji="0" lang="en-US" altLang="en-US" sz="18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0865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ESARROLLO DE APLICACIONES WEB EN ASP.NET: ACCESO DE DATOS CON ADO.N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7403" y="1755879"/>
            <a:ext cx="5794827" cy="317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747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38199" y="819429"/>
            <a:ext cx="10545417"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err="1" smtClean="0">
                <a:ln>
                  <a:noFill/>
                </a:ln>
                <a:solidFill>
                  <a:schemeClr val="tx1"/>
                </a:solidFill>
                <a:effectLst/>
                <a:latin typeface="Arial" panose="020B0604020202020204" pitchFamily="34" charset="0"/>
              </a:rPr>
              <a:t>DataReader</a:t>
            </a:r>
            <a:r>
              <a:rPr kumimoji="0" lang="en-US" altLang="en-US" sz="2000" b="1" i="0" u="none" strike="noStrike" cap="none" normalizeH="0" baseline="0" dirty="0" smtClean="0">
                <a:ln>
                  <a:noFill/>
                </a:ln>
                <a:solidFill>
                  <a:schemeClr val="tx1"/>
                </a:solidFill>
                <a:effectLst/>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Arial Unicode MS"/>
              </a:rPr>
              <a:t>DataReader</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Proporciona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manera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rápida</a:t>
            </a:r>
            <a:r>
              <a:rPr kumimoji="0" lang="en-US" altLang="en-US" sz="2000" b="0" i="0" u="none" strike="noStrike" cap="none" normalizeH="0" baseline="0" dirty="0" smtClean="0">
                <a:ln>
                  <a:noFill/>
                </a:ln>
                <a:solidFill>
                  <a:schemeClr val="tx1"/>
                </a:solidFill>
                <a:effectLst/>
              </a:rPr>
              <a:t> y de solo </a:t>
            </a:r>
            <a:r>
              <a:rPr kumimoji="0" lang="en-US" altLang="en-US" sz="2000" b="0" i="0" u="none" strike="noStrike" cap="none" normalizeH="0" baseline="0" dirty="0" err="1" smtClean="0">
                <a:ln>
                  <a:noFill/>
                </a:ln>
                <a:solidFill>
                  <a:schemeClr val="tx1"/>
                </a:solidFill>
                <a:effectLst/>
              </a:rPr>
              <a:t>lectura</a:t>
            </a:r>
            <a:r>
              <a:rPr kumimoji="0" lang="en-US" altLang="en-US" sz="2000" b="0" i="0" u="none" strike="noStrike" cap="none" normalizeH="0" baseline="0" dirty="0" smtClean="0">
                <a:ln>
                  <a:noFill/>
                </a:ln>
                <a:solidFill>
                  <a:schemeClr val="tx1"/>
                </a:solidFill>
                <a:effectLst/>
              </a:rPr>
              <a:t> para leer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base de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utiliza</a:t>
            </a:r>
            <a:r>
              <a:rPr kumimoji="0" lang="en-US" altLang="en-US" sz="2000" b="0" i="0" u="none" strike="noStrike" cap="none" normalizeH="0" baseline="0" dirty="0" smtClean="0">
                <a:ln>
                  <a:noFill/>
                </a:ln>
                <a:solidFill>
                  <a:schemeClr val="tx1"/>
                </a:solidFill>
                <a:effectLst/>
              </a:rPr>
              <a:t> para </a:t>
            </a:r>
            <a:r>
              <a:rPr kumimoji="0" lang="en-US" altLang="en-US" sz="2000" b="0" i="0" u="none" strike="noStrike" cap="none" normalizeH="0" baseline="0" dirty="0" err="1" smtClean="0">
                <a:ln>
                  <a:noFill/>
                </a:ln>
                <a:solidFill>
                  <a:schemeClr val="tx1"/>
                </a:solidFill>
                <a:effectLst/>
              </a:rPr>
              <a:t>operaciones</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lectura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base de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manera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eficiente</a:t>
            </a:r>
            <a:r>
              <a:rPr kumimoji="0" lang="en-US" altLang="en-US" sz="20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Command:</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rgbClr val="FF0000"/>
                </a:solidFill>
                <a:effectLst/>
                <a:latin typeface="Arial Unicode MS"/>
              </a:rPr>
              <a:t>SqlCommand</a:t>
            </a:r>
            <a:r>
              <a:rPr kumimoji="0" lang="en-US" altLang="en-US" sz="2000" b="1"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latin typeface="Arial Unicode MS"/>
              </a:rPr>
              <a:t>OleDbCommand</a:t>
            </a:r>
            <a:r>
              <a:rPr kumimoji="0" lang="en-US" altLang="en-US" sz="2000" b="1"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latin typeface="Arial Unicode MS"/>
              </a:rPr>
              <a:t>OdbcCommand</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Ejecuta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comandos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base de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como </a:t>
            </a:r>
            <a:r>
              <a:rPr kumimoji="0" lang="en-US" altLang="en-US" sz="2000" b="0" i="0" u="none" strike="noStrike" cap="none" normalizeH="0" baseline="0" dirty="0" err="1" smtClean="0">
                <a:ln>
                  <a:noFill/>
                </a:ln>
                <a:solidFill>
                  <a:schemeClr val="tx1"/>
                </a:solidFill>
                <a:effectLst/>
              </a:rPr>
              <a:t>consultas</a:t>
            </a:r>
            <a:r>
              <a:rPr kumimoji="0" lang="en-US" altLang="en-US" sz="2000" b="0" i="0" u="none" strike="noStrike" cap="none" normalizeH="0" baseline="0" dirty="0" smtClean="0">
                <a:ln>
                  <a:noFill/>
                </a:ln>
                <a:solidFill>
                  <a:schemeClr val="tx1"/>
                </a:solidFill>
                <a:effectLst/>
              </a:rPr>
              <a:t> SQL (</a:t>
            </a:r>
            <a:r>
              <a:rPr kumimoji="0" lang="en-US" altLang="en-US" sz="2000" b="0" i="0" u="none" strike="noStrike" cap="none" normalizeH="0" baseline="0" dirty="0" smtClean="0">
                <a:ln>
                  <a:noFill/>
                </a:ln>
                <a:solidFill>
                  <a:schemeClr val="tx1"/>
                </a:solidFill>
                <a:effectLst/>
                <a:latin typeface="Arial Unicode MS"/>
              </a:rPr>
              <a:t>SELECT</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comandos</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modificación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latin typeface="Arial Unicode MS"/>
              </a:rPr>
              <a:t>INSERT</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latin typeface="Arial Unicode MS"/>
              </a:rPr>
              <a:t>UPDATE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latin typeface="Arial Unicode MS"/>
              </a:rPr>
              <a:t>DELETE</a:t>
            </a:r>
            <a:r>
              <a:rPr kumimoji="0" lang="en-US" altLang="en-US" sz="2000" b="0" i="0" u="none" strike="noStrike" cap="none" normalizeH="0" baseline="0" dirty="0" smtClean="0">
                <a:ln>
                  <a:noFill/>
                </a:ln>
                <a:solidFill>
                  <a:schemeClr val="tx1"/>
                </a:solidFill>
                <a:effectLst/>
              </a:rPr>
              <a:t>), y </a:t>
            </a:r>
            <a:r>
              <a:rPr kumimoji="0" lang="en-US" altLang="en-US" sz="2000" b="1" i="0" u="none" strike="noStrike" cap="none" normalizeH="0" baseline="0" dirty="0" err="1" smtClean="0">
                <a:ln>
                  <a:noFill/>
                </a:ln>
                <a:solidFill>
                  <a:srgbClr val="FF0000"/>
                </a:solidFill>
                <a:effectLst/>
              </a:rPr>
              <a:t>procedimientos</a:t>
            </a:r>
            <a:r>
              <a:rPr kumimoji="0" lang="en-US" altLang="en-US" sz="2000" b="1" i="0" u="none" strike="noStrike" cap="none" normalizeH="0" baseline="0" dirty="0" smtClean="0">
                <a:ln>
                  <a:noFill/>
                </a:ln>
                <a:solidFill>
                  <a:srgbClr val="FF0000"/>
                </a:solidFill>
                <a:effectLst/>
              </a:rPr>
              <a:t> </a:t>
            </a:r>
            <a:r>
              <a:rPr kumimoji="0" lang="en-US" altLang="en-US" sz="2000" b="1" i="0" u="none" strike="noStrike" cap="none" normalizeH="0" baseline="0" dirty="0" err="1" smtClean="0">
                <a:ln>
                  <a:noFill/>
                </a:ln>
                <a:solidFill>
                  <a:srgbClr val="FF0000"/>
                </a:solidFill>
                <a:effectLst/>
              </a:rPr>
              <a:t>almacenados</a:t>
            </a:r>
            <a:r>
              <a:rPr kumimoji="0" lang="en-US" altLang="en-US" sz="2000" b="1" i="0" u="none" strike="noStrike" cap="none" normalizeH="0" baseline="0" dirty="0" smtClean="0">
                <a:ln>
                  <a:noFill/>
                </a:ln>
                <a:solidFill>
                  <a:srgbClr val="FF0000"/>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Connection:</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err="1" smtClean="0">
                <a:ln>
                  <a:noFill/>
                </a:ln>
                <a:solidFill>
                  <a:schemeClr val="tx1"/>
                </a:solidFill>
                <a:effectLst/>
                <a:latin typeface="Arial Unicode MS"/>
              </a:rPr>
              <a:t>SqlConnection</a:t>
            </a:r>
            <a:r>
              <a:rPr kumimoji="0" lang="en-US" altLang="en-US" sz="2000" b="1"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latin typeface="Arial Unicode MS"/>
              </a:rPr>
              <a:t>OleDbConnection</a:t>
            </a:r>
            <a:r>
              <a:rPr kumimoji="0" lang="en-US" altLang="en-US" sz="2000" b="1"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latin typeface="Arial Unicode MS"/>
              </a:rPr>
              <a:t>OdbcConnection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Establece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conexión</a:t>
            </a:r>
            <a:r>
              <a:rPr kumimoji="0" lang="en-US" altLang="en-US" sz="2000" b="0" i="0" u="none" strike="noStrike" cap="none" normalizeH="0" baseline="0" dirty="0" smtClean="0">
                <a:ln>
                  <a:noFill/>
                </a:ln>
                <a:solidFill>
                  <a:schemeClr val="tx1"/>
                </a:solidFill>
                <a:effectLst/>
              </a:rPr>
              <a:t> a </a:t>
            </a:r>
            <a:r>
              <a:rPr kumimoji="0" lang="en-US" altLang="en-US" sz="2000" b="0" i="0" u="none" strike="noStrike" cap="none" normalizeH="0" baseline="0" dirty="0" err="1" smtClean="0">
                <a:ln>
                  <a:noFill/>
                </a:ln>
                <a:solidFill>
                  <a:schemeClr val="tx1"/>
                </a:solidFill>
                <a:effectLst/>
              </a:rPr>
              <a:t>una</a:t>
            </a:r>
            <a:r>
              <a:rPr kumimoji="0" lang="en-US" altLang="en-US" sz="2000" b="0" i="0" u="none" strike="noStrike" cap="none" normalizeH="0" baseline="0" dirty="0" smtClean="0">
                <a:ln>
                  <a:noFill/>
                </a:ln>
                <a:solidFill>
                  <a:schemeClr val="tx1"/>
                </a:solidFill>
                <a:effectLst/>
              </a:rPr>
              <a:t> base de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Transaction:</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Arial Unicode MS"/>
              </a:rPr>
              <a:t>SqlTransaction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Maneja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transacciones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la base de </a:t>
            </a:r>
            <a:r>
              <a:rPr kumimoji="0" lang="en-US" altLang="en-US" sz="2000" b="0" i="0" u="none" strike="noStrike" cap="none" normalizeH="0" baseline="0" dirty="0" err="1" smtClean="0">
                <a:ln>
                  <a:noFill/>
                </a:ln>
                <a:solidFill>
                  <a:schemeClr val="tx1"/>
                </a:solidFill>
                <a:effectLst/>
              </a:rPr>
              <a:t>datos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asegurando</a:t>
            </a:r>
            <a:r>
              <a:rPr kumimoji="0" lang="en-US" altLang="en-US" sz="2000" b="0" i="0" u="none" strike="noStrike" cap="none" normalizeH="0" baseline="0" dirty="0" smtClean="0">
                <a:ln>
                  <a:noFill/>
                </a:ln>
                <a:solidFill>
                  <a:schemeClr val="tx1"/>
                </a:solidFill>
                <a:effectLst/>
              </a:rPr>
              <a:t> que un </a:t>
            </a:r>
            <a:r>
              <a:rPr kumimoji="0" lang="en-US" altLang="en-US" sz="2000" b="0" i="0" u="none" strike="noStrike" cap="none" normalizeH="0" baseline="0" dirty="0" err="1" smtClean="0">
                <a:ln>
                  <a:noFill/>
                </a:ln>
                <a:solidFill>
                  <a:schemeClr val="tx1"/>
                </a:solidFill>
                <a:effectLst/>
              </a:rPr>
              <a:t>conjunto</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operaciones</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ejecute</a:t>
            </a:r>
            <a:r>
              <a:rPr kumimoji="0" lang="en-US" altLang="en-US" sz="2000" b="0" i="0" u="none" strike="noStrike" cap="none" normalizeH="0" baseline="0" dirty="0" smtClean="0">
                <a:ln>
                  <a:noFill/>
                </a:ln>
                <a:solidFill>
                  <a:schemeClr val="tx1"/>
                </a:solidFill>
                <a:effectLst/>
              </a:rPr>
              <a:t> de </a:t>
            </a:r>
            <a:r>
              <a:rPr kumimoji="0" lang="en-US" altLang="en-US" sz="2000" b="0" i="0" u="none" strike="noStrike" cap="none" normalizeH="0" baseline="0" dirty="0" err="1" smtClean="0">
                <a:ln>
                  <a:noFill/>
                </a:ln>
                <a:solidFill>
                  <a:schemeClr val="tx1"/>
                </a:solidFill>
                <a:effectLst/>
              </a:rPr>
              <a:t>manera</a:t>
            </a:r>
            <a:r>
              <a:rPr kumimoji="0" lang="en-US" altLang="en-US" sz="2000" b="0"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rgbClr val="FF0000"/>
                </a:solidFill>
                <a:effectLst/>
              </a:rPr>
              <a:t>atómica</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todas</a:t>
            </a:r>
            <a:r>
              <a:rPr kumimoji="0" lang="en-US" altLang="en-US" sz="2000" b="0" i="0" u="none" strike="noStrike" cap="none" normalizeH="0" baseline="0" dirty="0" smtClean="0">
                <a:ln>
                  <a:noFill/>
                </a:ln>
                <a:solidFill>
                  <a:schemeClr val="tx1"/>
                </a:solidFill>
                <a:effectLst/>
              </a:rPr>
              <a:t> o </a:t>
            </a:r>
            <a:r>
              <a:rPr kumimoji="0" lang="en-US" altLang="en-US" sz="2000" b="0" i="0" u="none" strike="noStrike" cap="none" normalizeH="0" baseline="0" dirty="0" err="1" smtClean="0">
                <a:ln>
                  <a:noFill/>
                </a:ln>
                <a:solidFill>
                  <a:schemeClr val="tx1"/>
                </a:solidFill>
                <a:effectLst/>
              </a:rPr>
              <a:t>ninguna</a:t>
            </a:r>
            <a:r>
              <a:rPr kumimoji="0" lang="en-US" altLang="en-US" sz="2000" b="0" i="0" u="none" strike="noStrike" cap="none" normalizeH="0" baseline="0" dirty="0" smtClean="0">
                <a:ln>
                  <a:noFill/>
                </a:ln>
                <a:solidFill>
                  <a:schemeClr val="tx1"/>
                </a:solidFill>
                <a:effectLst/>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218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789194"/>
            <a:ext cx="10515600" cy="562527"/>
          </a:xfrm>
        </p:spPr>
        <p:txBody>
          <a:bodyPr>
            <a:normAutofit/>
          </a:bodyPr>
          <a:lstStyle/>
          <a:p>
            <a:r>
              <a:rPr lang="en-US" sz="3200" b="1" dirty="0"/>
              <a:t>¿</a:t>
            </a:r>
            <a:r>
              <a:rPr lang="en-US" sz="3200" b="1" dirty="0" err="1"/>
              <a:t>Qué</a:t>
            </a:r>
            <a:r>
              <a:rPr lang="en-US" sz="3200" b="1" dirty="0"/>
              <a:t> </a:t>
            </a:r>
            <a:r>
              <a:rPr lang="en-US" sz="3200" b="1" dirty="0" err="1"/>
              <a:t>es</a:t>
            </a:r>
            <a:r>
              <a:rPr lang="en-US" sz="3200" b="1" dirty="0"/>
              <a:t> ADO.NET?</a:t>
            </a:r>
          </a:p>
        </p:txBody>
      </p:sp>
      <p:sp>
        <p:nvSpPr>
          <p:cNvPr id="3" name="Marcador de contenido 2"/>
          <p:cNvSpPr>
            <a:spLocks noGrp="1"/>
          </p:cNvSpPr>
          <p:nvPr>
            <p:ph idx="1"/>
          </p:nvPr>
        </p:nvSpPr>
        <p:spPr>
          <a:xfrm>
            <a:off x="838200" y="1351721"/>
            <a:ext cx="10515600" cy="4823791"/>
          </a:xfrm>
        </p:spPr>
        <p:txBody>
          <a:bodyPr>
            <a:normAutofit/>
          </a:bodyPr>
          <a:lstStyle/>
          <a:p>
            <a:pPr marL="0" indent="0" algn="just">
              <a:buNone/>
            </a:pPr>
            <a:r>
              <a:rPr lang="es-MX" sz="2600" dirty="0"/>
              <a:t>ADO.NET es un conjunto de clases en el marco .NET que permite interactuar con bases de datos. Es una tecnología robusta que permite manejar datos de forma eficiente tanto en aplicaciones conectadas como desconectadas</a:t>
            </a:r>
            <a:r>
              <a:rPr lang="es-MX" sz="2600" dirty="0" smtClean="0"/>
              <a:t>.</a:t>
            </a:r>
          </a:p>
          <a:p>
            <a:pPr marL="0" indent="0" algn="just">
              <a:buNone/>
            </a:pPr>
            <a:r>
              <a:rPr lang="es-MX" sz="2600" b="1" dirty="0"/>
              <a:t>Conceptos </a:t>
            </a:r>
            <a:r>
              <a:rPr lang="es-MX" sz="2600" b="1" dirty="0" smtClean="0"/>
              <a:t>básicos </a:t>
            </a:r>
            <a:r>
              <a:rPr lang="es-MX" sz="2600" b="1" dirty="0"/>
              <a:t>que deben aprender primero</a:t>
            </a:r>
            <a:r>
              <a:rPr lang="es-MX" sz="2600" b="1" dirty="0" smtClean="0"/>
              <a:t>:</a:t>
            </a:r>
          </a:p>
          <a:p>
            <a:pPr marL="0" indent="0" algn="just">
              <a:buNone/>
            </a:pPr>
            <a:endParaRPr lang="es-MX" sz="800" b="1" dirty="0" smtClean="0"/>
          </a:p>
          <a:p>
            <a:pPr marL="0" lvl="0" indent="0" algn="just" eaLnBrk="0" fontAlgn="base" hangingPunct="0">
              <a:lnSpc>
                <a:spcPct val="100000"/>
              </a:lnSpc>
              <a:spcBef>
                <a:spcPct val="0"/>
              </a:spcBef>
              <a:spcAft>
                <a:spcPct val="0"/>
              </a:spcAft>
              <a:buFontTx/>
              <a:buChar char="•"/>
            </a:pPr>
            <a:r>
              <a:rPr lang="en-US" altLang="en-US" sz="2600" b="1" dirty="0" err="1">
                <a:latin typeface="Arial" panose="020B0604020202020204" pitchFamily="34" charset="0"/>
              </a:rPr>
              <a:t>Proveedores</a:t>
            </a:r>
            <a:r>
              <a:rPr lang="en-US" altLang="en-US" sz="2600" b="1" dirty="0">
                <a:latin typeface="Arial" panose="020B0604020202020204" pitchFamily="34" charset="0"/>
              </a:rPr>
              <a:t> de </a:t>
            </a:r>
            <a:r>
              <a:rPr lang="en-US" altLang="en-US" sz="2600" b="1" dirty="0" err="1">
                <a:latin typeface="Arial" panose="020B0604020202020204" pitchFamily="34" charset="0"/>
              </a:rPr>
              <a:t>datos</a:t>
            </a:r>
            <a:r>
              <a:rPr lang="en-US" altLang="en-US" sz="2600" dirty="0">
                <a:latin typeface="Arial" panose="020B0604020202020204" pitchFamily="34" charset="0"/>
              </a:rPr>
              <a:t>: </a:t>
            </a:r>
            <a:r>
              <a:rPr lang="en-US" altLang="en-US" sz="2600" dirty="0" err="1">
                <a:latin typeface="Arial" panose="020B0604020202020204" pitchFamily="34" charset="0"/>
              </a:rPr>
              <a:t>Cada</a:t>
            </a:r>
            <a:r>
              <a:rPr lang="en-US" altLang="en-US" sz="2600" dirty="0">
                <a:latin typeface="Arial" panose="020B0604020202020204" pitchFamily="34" charset="0"/>
              </a:rPr>
              <a:t> base de </a:t>
            </a:r>
            <a:r>
              <a:rPr lang="en-US" altLang="en-US" sz="2600" dirty="0" err="1">
                <a:latin typeface="Arial" panose="020B0604020202020204" pitchFamily="34" charset="0"/>
              </a:rPr>
              <a:t>datos</a:t>
            </a:r>
            <a:r>
              <a:rPr lang="en-US" altLang="en-US" sz="2600" dirty="0">
                <a:latin typeface="Arial" panose="020B0604020202020204" pitchFamily="34" charset="0"/>
              </a:rPr>
              <a:t> </a:t>
            </a:r>
            <a:r>
              <a:rPr lang="en-US" altLang="en-US" sz="2600" dirty="0" err="1">
                <a:latin typeface="Arial" panose="020B0604020202020204" pitchFamily="34" charset="0"/>
              </a:rPr>
              <a:t>tiene</a:t>
            </a:r>
            <a:r>
              <a:rPr lang="en-US" altLang="en-US" sz="2600" dirty="0">
                <a:latin typeface="Arial" panose="020B0604020202020204" pitchFamily="34" charset="0"/>
              </a:rPr>
              <a:t> un </a:t>
            </a:r>
            <a:r>
              <a:rPr lang="en-US" altLang="en-US" sz="2600" dirty="0" err="1">
                <a:latin typeface="Arial" panose="020B0604020202020204" pitchFamily="34" charset="0"/>
              </a:rPr>
              <a:t>proveedor</a:t>
            </a:r>
            <a:r>
              <a:rPr lang="en-US" altLang="en-US" sz="2600" dirty="0">
                <a:latin typeface="Arial" panose="020B0604020202020204" pitchFamily="34" charset="0"/>
              </a:rPr>
              <a:t> (SQL Server, Oracle, etc.). El </a:t>
            </a:r>
            <a:r>
              <a:rPr lang="en-US" altLang="en-US" sz="2600" dirty="0" err="1">
                <a:latin typeface="Arial" panose="020B0604020202020204" pitchFamily="34" charset="0"/>
              </a:rPr>
              <a:t>más</a:t>
            </a:r>
            <a:r>
              <a:rPr lang="en-US" altLang="en-US" sz="2600" dirty="0">
                <a:latin typeface="Arial" panose="020B0604020202020204" pitchFamily="34" charset="0"/>
              </a:rPr>
              <a:t> </a:t>
            </a:r>
            <a:r>
              <a:rPr lang="en-US" altLang="en-US" sz="2600" dirty="0" err="1">
                <a:latin typeface="Arial" panose="020B0604020202020204" pitchFamily="34" charset="0"/>
              </a:rPr>
              <a:t>común</a:t>
            </a:r>
            <a:r>
              <a:rPr lang="en-US" altLang="en-US" sz="2600" dirty="0">
                <a:latin typeface="Arial" panose="020B0604020202020204" pitchFamily="34" charset="0"/>
              </a:rPr>
              <a:t> </a:t>
            </a:r>
            <a:r>
              <a:rPr lang="en-US" altLang="en-US" sz="2600" dirty="0" err="1">
                <a:latin typeface="Arial" panose="020B0604020202020204" pitchFamily="34" charset="0"/>
              </a:rPr>
              <a:t>es</a:t>
            </a:r>
            <a:r>
              <a:rPr lang="en-US" altLang="en-US" sz="2600" dirty="0">
                <a:latin typeface="Arial" panose="020B0604020202020204" pitchFamily="34" charset="0"/>
              </a:rPr>
              <a:t> </a:t>
            </a:r>
            <a:r>
              <a:rPr lang="en-US" altLang="en-US" sz="2600" dirty="0" err="1">
                <a:latin typeface="Arial Unicode MS"/>
              </a:rPr>
              <a:t>System.Data.SqlClient</a:t>
            </a:r>
            <a:r>
              <a:rPr lang="en-US" altLang="en-US" sz="2600" dirty="0" smtClean="0"/>
              <a:t>.</a:t>
            </a:r>
          </a:p>
          <a:p>
            <a:pPr marL="0" lvl="0" indent="0" algn="just" eaLnBrk="0" fontAlgn="base" hangingPunct="0">
              <a:lnSpc>
                <a:spcPct val="100000"/>
              </a:lnSpc>
              <a:spcBef>
                <a:spcPct val="0"/>
              </a:spcBef>
              <a:spcAft>
                <a:spcPct val="0"/>
              </a:spcAft>
              <a:buFontTx/>
              <a:buChar char="•"/>
            </a:pPr>
            <a:endParaRPr lang="en-US" altLang="en-US" sz="2600" dirty="0">
              <a:latin typeface="Arial" panose="020B0604020202020204" pitchFamily="34" charset="0"/>
            </a:endParaRPr>
          </a:p>
          <a:p>
            <a:pPr marL="0" lvl="0" indent="0" algn="just" eaLnBrk="0" fontAlgn="base" hangingPunct="0">
              <a:lnSpc>
                <a:spcPct val="100000"/>
              </a:lnSpc>
              <a:spcBef>
                <a:spcPct val="0"/>
              </a:spcBef>
              <a:spcAft>
                <a:spcPct val="0"/>
              </a:spcAft>
              <a:buFontTx/>
              <a:buChar char="•"/>
            </a:pPr>
            <a:r>
              <a:rPr lang="en-US" altLang="en-US" sz="2600" b="1" dirty="0" err="1">
                <a:latin typeface="Arial" panose="020B0604020202020204" pitchFamily="34" charset="0"/>
              </a:rPr>
              <a:t>Componentes</a:t>
            </a:r>
            <a:r>
              <a:rPr lang="en-US" altLang="en-US" sz="2600" b="1" dirty="0">
                <a:latin typeface="Arial" panose="020B0604020202020204" pitchFamily="34" charset="0"/>
              </a:rPr>
              <a:t> </a:t>
            </a:r>
            <a:r>
              <a:rPr lang="en-US" altLang="en-US" sz="2600" b="1" dirty="0" err="1">
                <a:latin typeface="Arial" panose="020B0604020202020204" pitchFamily="34" charset="0"/>
              </a:rPr>
              <a:t>principales</a:t>
            </a:r>
            <a:r>
              <a:rPr lang="en-US" altLang="en-US" sz="2600" dirty="0">
                <a:latin typeface="Arial" panose="020B0604020202020204" pitchFamily="34" charset="0"/>
              </a:rPr>
              <a:t>:</a:t>
            </a:r>
          </a:p>
          <a:p>
            <a:pPr marL="457200" lvl="1" indent="0" algn="just" eaLnBrk="0" fontAlgn="base" hangingPunct="0">
              <a:lnSpc>
                <a:spcPct val="100000"/>
              </a:lnSpc>
              <a:spcBef>
                <a:spcPct val="0"/>
              </a:spcBef>
              <a:spcAft>
                <a:spcPct val="0"/>
              </a:spcAft>
              <a:buFontTx/>
              <a:buChar char="•"/>
            </a:pPr>
            <a:r>
              <a:rPr lang="en-US" altLang="en-US" sz="2200" b="1" dirty="0">
                <a:latin typeface="Arial" panose="020B0604020202020204" pitchFamily="34" charset="0"/>
              </a:rPr>
              <a:t>Connection</a:t>
            </a:r>
            <a:r>
              <a:rPr lang="en-US" altLang="en-US" sz="2200" dirty="0">
                <a:latin typeface="Arial" panose="020B0604020202020204" pitchFamily="34" charset="0"/>
              </a:rPr>
              <a:t>: </a:t>
            </a:r>
            <a:r>
              <a:rPr lang="en-US" altLang="en-US" sz="2200" dirty="0" err="1">
                <a:latin typeface="Arial" panose="020B0604020202020204" pitchFamily="34" charset="0"/>
              </a:rPr>
              <a:t>Establece</a:t>
            </a:r>
            <a:r>
              <a:rPr lang="en-US" altLang="en-US" sz="2200" dirty="0">
                <a:latin typeface="Arial" panose="020B0604020202020204" pitchFamily="34" charset="0"/>
              </a:rPr>
              <a:t> la </a:t>
            </a:r>
            <a:r>
              <a:rPr lang="en-US" altLang="en-US" sz="2200" dirty="0" err="1">
                <a:latin typeface="Arial" panose="020B0604020202020204" pitchFamily="34" charset="0"/>
              </a:rPr>
              <a:t>conexión</a:t>
            </a:r>
            <a:r>
              <a:rPr lang="en-US" altLang="en-US" sz="2200" dirty="0">
                <a:latin typeface="Arial" panose="020B0604020202020204" pitchFamily="34" charset="0"/>
              </a:rPr>
              <a:t> con la base de </a:t>
            </a:r>
            <a:r>
              <a:rPr lang="en-US" altLang="en-US" sz="2200" dirty="0" err="1">
                <a:latin typeface="Arial" panose="020B0604020202020204" pitchFamily="34" charset="0"/>
              </a:rPr>
              <a:t>datos</a:t>
            </a:r>
            <a:r>
              <a:rPr lang="en-US" altLang="en-US" sz="2200" dirty="0">
                <a:latin typeface="Arial" panose="020B0604020202020204" pitchFamily="34" charset="0"/>
              </a:rPr>
              <a:t>.</a:t>
            </a:r>
          </a:p>
          <a:p>
            <a:pPr marL="457200" lvl="1" indent="0" algn="just" eaLnBrk="0" fontAlgn="base" hangingPunct="0">
              <a:lnSpc>
                <a:spcPct val="100000"/>
              </a:lnSpc>
              <a:spcBef>
                <a:spcPct val="0"/>
              </a:spcBef>
              <a:spcAft>
                <a:spcPct val="0"/>
              </a:spcAft>
              <a:buFontTx/>
              <a:buChar char="•"/>
            </a:pPr>
            <a:r>
              <a:rPr lang="en-US" altLang="en-US" sz="2200" b="1" dirty="0">
                <a:latin typeface="Arial" panose="020B0604020202020204" pitchFamily="34" charset="0"/>
              </a:rPr>
              <a:t>Command</a:t>
            </a:r>
            <a:r>
              <a:rPr lang="en-US" altLang="en-US" sz="2200" dirty="0">
                <a:latin typeface="Arial" panose="020B0604020202020204" pitchFamily="34" charset="0"/>
              </a:rPr>
              <a:t>: </a:t>
            </a:r>
            <a:r>
              <a:rPr lang="en-US" altLang="en-US" sz="2200" dirty="0" err="1">
                <a:latin typeface="Arial" panose="020B0604020202020204" pitchFamily="34" charset="0"/>
              </a:rPr>
              <a:t>Ejecuta</a:t>
            </a:r>
            <a:r>
              <a:rPr lang="en-US" altLang="en-US" sz="2200" dirty="0">
                <a:latin typeface="Arial" panose="020B0604020202020204" pitchFamily="34" charset="0"/>
              </a:rPr>
              <a:t> </a:t>
            </a:r>
            <a:r>
              <a:rPr lang="en-US" altLang="en-US" sz="2200" dirty="0" err="1">
                <a:latin typeface="Arial" panose="020B0604020202020204" pitchFamily="34" charset="0"/>
              </a:rPr>
              <a:t>instrucciones</a:t>
            </a:r>
            <a:r>
              <a:rPr lang="en-US" altLang="en-US" sz="2200" dirty="0">
                <a:latin typeface="Arial" panose="020B0604020202020204" pitchFamily="34" charset="0"/>
              </a:rPr>
              <a:t> SQL.</a:t>
            </a:r>
          </a:p>
          <a:p>
            <a:pPr marL="457200" lvl="1" indent="0" algn="just" eaLnBrk="0" fontAlgn="base" hangingPunct="0">
              <a:lnSpc>
                <a:spcPct val="100000"/>
              </a:lnSpc>
              <a:spcBef>
                <a:spcPct val="0"/>
              </a:spcBef>
              <a:spcAft>
                <a:spcPct val="0"/>
              </a:spcAft>
              <a:buFontTx/>
              <a:buChar char="•"/>
            </a:pPr>
            <a:r>
              <a:rPr lang="en-US" altLang="en-US" sz="2200" b="1" dirty="0" err="1">
                <a:latin typeface="Arial" panose="020B0604020202020204" pitchFamily="34" charset="0"/>
              </a:rPr>
              <a:t>DataReader</a:t>
            </a:r>
            <a:r>
              <a:rPr lang="en-US" altLang="en-US" sz="2200" dirty="0">
                <a:latin typeface="Arial" panose="020B0604020202020204" pitchFamily="34" charset="0"/>
              </a:rPr>
              <a:t>: Lee </a:t>
            </a:r>
            <a:r>
              <a:rPr lang="en-US" altLang="en-US" sz="2200" dirty="0" err="1">
                <a:latin typeface="Arial" panose="020B0604020202020204" pitchFamily="34" charset="0"/>
              </a:rPr>
              <a:t>los</a:t>
            </a:r>
            <a:r>
              <a:rPr lang="en-US" altLang="en-US" sz="2200" dirty="0">
                <a:latin typeface="Arial" panose="020B0604020202020204" pitchFamily="34" charset="0"/>
              </a:rPr>
              <a:t> </a:t>
            </a:r>
            <a:r>
              <a:rPr lang="en-US" altLang="en-US" sz="2200" dirty="0" err="1">
                <a:latin typeface="Arial" panose="020B0604020202020204" pitchFamily="34" charset="0"/>
              </a:rPr>
              <a:t>datos</a:t>
            </a:r>
            <a:r>
              <a:rPr lang="en-US" altLang="en-US" sz="2200" dirty="0">
                <a:latin typeface="Arial" panose="020B0604020202020204" pitchFamily="34" charset="0"/>
              </a:rPr>
              <a:t> de forma </a:t>
            </a:r>
            <a:r>
              <a:rPr lang="en-US" altLang="en-US" sz="2200" dirty="0" err="1">
                <a:latin typeface="Arial" panose="020B0604020202020204" pitchFamily="34" charset="0"/>
              </a:rPr>
              <a:t>eficiente</a:t>
            </a:r>
            <a:r>
              <a:rPr lang="en-US" altLang="en-US" sz="2200" dirty="0">
                <a:latin typeface="Arial" panose="020B0604020202020204" pitchFamily="34" charset="0"/>
              </a:rPr>
              <a:t> (</a:t>
            </a:r>
            <a:r>
              <a:rPr lang="en-US" altLang="en-US" sz="2200" dirty="0" err="1">
                <a:latin typeface="Arial" panose="020B0604020202020204" pitchFamily="34" charset="0"/>
              </a:rPr>
              <a:t>modelo</a:t>
            </a:r>
            <a:r>
              <a:rPr lang="en-US" altLang="en-US" sz="2200" dirty="0">
                <a:latin typeface="Arial" panose="020B0604020202020204" pitchFamily="34" charset="0"/>
              </a:rPr>
              <a:t> </a:t>
            </a:r>
            <a:r>
              <a:rPr lang="en-US" altLang="en-US" sz="2200" dirty="0" err="1">
                <a:latin typeface="Arial" panose="020B0604020202020204" pitchFamily="34" charset="0"/>
              </a:rPr>
              <a:t>conectado</a:t>
            </a:r>
            <a:r>
              <a:rPr lang="en-US" altLang="en-US" sz="2200" dirty="0">
                <a:latin typeface="Arial" panose="020B0604020202020204" pitchFamily="34" charset="0"/>
              </a:rPr>
              <a:t>).</a:t>
            </a:r>
          </a:p>
          <a:p>
            <a:pPr marL="457200" lvl="1" indent="0" algn="just" eaLnBrk="0" fontAlgn="base" hangingPunct="0">
              <a:lnSpc>
                <a:spcPct val="100000"/>
              </a:lnSpc>
              <a:spcBef>
                <a:spcPct val="0"/>
              </a:spcBef>
              <a:spcAft>
                <a:spcPct val="0"/>
              </a:spcAft>
              <a:buFontTx/>
              <a:buChar char="•"/>
            </a:pPr>
            <a:r>
              <a:rPr lang="en-US" altLang="en-US" sz="2200" b="1" dirty="0" err="1">
                <a:latin typeface="Arial" panose="020B0604020202020204" pitchFamily="34" charset="0"/>
              </a:rPr>
              <a:t>DataSet</a:t>
            </a:r>
            <a:r>
              <a:rPr lang="en-US" altLang="en-US" sz="2200" b="1" dirty="0">
                <a:latin typeface="Arial" panose="020B0604020202020204" pitchFamily="34" charset="0"/>
              </a:rPr>
              <a:t> y </a:t>
            </a:r>
            <a:r>
              <a:rPr lang="en-US" altLang="en-US" sz="2200" b="1" dirty="0" err="1">
                <a:latin typeface="Arial" panose="020B0604020202020204" pitchFamily="34" charset="0"/>
              </a:rPr>
              <a:t>DataAdapter</a:t>
            </a:r>
            <a:r>
              <a:rPr lang="en-US" altLang="en-US" sz="2200" dirty="0">
                <a:latin typeface="Arial" panose="020B0604020202020204" pitchFamily="34" charset="0"/>
              </a:rPr>
              <a:t>: </a:t>
            </a:r>
            <a:r>
              <a:rPr lang="en-US" altLang="en-US" sz="2200" dirty="0" err="1">
                <a:latin typeface="Arial" panose="020B0604020202020204" pitchFamily="34" charset="0"/>
              </a:rPr>
              <a:t>Manejan</a:t>
            </a:r>
            <a:r>
              <a:rPr lang="en-US" altLang="en-US" sz="2200" dirty="0">
                <a:latin typeface="Arial" panose="020B0604020202020204" pitchFamily="34" charset="0"/>
              </a:rPr>
              <a:t> </a:t>
            </a:r>
            <a:r>
              <a:rPr lang="en-US" altLang="en-US" sz="2200" dirty="0" err="1">
                <a:latin typeface="Arial" panose="020B0604020202020204" pitchFamily="34" charset="0"/>
              </a:rPr>
              <a:t>datos</a:t>
            </a:r>
            <a:r>
              <a:rPr lang="en-US" altLang="en-US" sz="2200" dirty="0">
                <a:latin typeface="Arial" panose="020B0604020202020204" pitchFamily="34" charset="0"/>
              </a:rPr>
              <a:t> en </a:t>
            </a:r>
            <a:r>
              <a:rPr lang="en-US" altLang="en-US" sz="2200" dirty="0" err="1">
                <a:latin typeface="Arial" panose="020B0604020202020204" pitchFamily="34" charset="0"/>
              </a:rPr>
              <a:t>memoria</a:t>
            </a:r>
            <a:r>
              <a:rPr lang="en-US" altLang="en-US" sz="2200" dirty="0">
                <a:latin typeface="Arial" panose="020B0604020202020204" pitchFamily="34" charset="0"/>
              </a:rPr>
              <a:t> (</a:t>
            </a:r>
            <a:r>
              <a:rPr lang="en-US" altLang="en-US" sz="2200" dirty="0" err="1">
                <a:latin typeface="Arial" panose="020B0604020202020204" pitchFamily="34" charset="0"/>
              </a:rPr>
              <a:t>modelo</a:t>
            </a:r>
            <a:r>
              <a:rPr lang="en-US" altLang="en-US" sz="2200" dirty="0">
                <a:latin typeface="Arial" panose="020B0604020202020204" pitchFamily="34" charset="0"/>
              </a:rPr>
              <a:t> </a:t>
            </a:r>
            <a:r>
              <a:rPr lang="en-US" altLang="en-US" sz="2200" dirty="0" err="1">
                <a:latin typeface="Arial" panose="020B0604020202020204" pitchFamily="34" charset="0"/>
              </a:rPr>
              <a:t>desconectado</a:t>
            </a:r>
            <a:r>
              <a:rPr lang="en-US" altLang="en-US" sz="2200" dirty="0" smtClean="0">
                <a:latin typeface="Arial" panose="020B0604020202020204" pitchFamily="34" charset="0"/>
              </a:rPr>
              <a:t>).</a:t>
            </a:r>
            <a:endParaRPr lang="en-US" altLang="en-US" sz="2200" dirty="0">
              <a:latin typeface="Arial" panose="020B0604020202020204" pitchFamily="34" charset="0"/>
            </a:endParaRPr>
          </a:p>
        </p:txBody>
      </p:sp>
    </p:spTree>
    <p:extLst>
      <p:ext uri="{BB962C8B-B14F-4D97-AF65-F5344CB8AC3E}">
        <p14:creationId xmlns:p14="http://schemas.microsoft.com/office/powerpoint/2010/main" val="421804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67200" y="563908"/>
            <a:ext cx="9136974" cy="748058"/>
          </a:xfrm>
        </p:spPr>
        <p:txBody>
          <a:bodyPr>
            <a:noAutofit/>
          </a:bodyPr>
          <a:lstStyle/>
          <a:p>
            <a:r>
              <a:rPr lang="es-MX" sz="2200" b="1" dirty="0"/>
              <a:t>Ejemplo básico de ADO.NET: Modelo Conectado</a:t>
            </a:r>
            <a:br>
              <a:rPr lang="es-MX" sz="2200" b="1" dirty="0"/>
            </a:br>
            <a:r>
              <a:rPr lang="es-MX" sz="2200" b="1" dirty="0"/>
              <a:t>Tarea: Consultar una lista de productos desde una base de datos SQL Server</a:t>
            </a:r>
            <a:r>
              <a:rPr lang="es-MX" sz="2200" b="1" dirty="0" smtClean="0"/>
              <a:t>.</a:t>
            </a:r>
            <a:endParaRPr lang="en-US" sz="2200" dirty="0"/>
          </a:p>
        </p:txBody>
      </p:sp>
      <p:pic>
        <p:nvPicPr>
          <p:cNvPr id="4" name="Marcador de contenido 3"/>
          <p:cNvPicPr>
            <a:picLocks noGrp="1" noChangeAspect="1"/>
          </p:cNvPicPr>
          <p:nvPr>
            <p:ph idx="1"/>
          </p:nvPr>
        </p:nvPicPr>
        <p:blipFill>
          <a:blip r:embed="rId2"/>
          <a:stretch>
            <a:fillRect/>
          </a:stretch>
        </p:blipFill>
        <p:spPr>
          <a:xfrm>
            <a:off x="1067200" y="1641649"/>
            <a:ext cx="6510533" cy="4559723"/>
          </a:xfrm>
          <a:prstGeom prst="rect">
            <a:avLst/>
          </a:prstGeom>
        </p:spPr>
      </p:pic>
      <p:sp>
        <p:nvSpPr>
          <p:cNvPr id="5" name="Rectangle 1"/>
          <p:cNvSpPr>
            <a:spLocks noChangeArrowheads="1"/>
          </p:cNvSpPr>
          <p:nvPr/>
        </p:nvSpPr>
        <p:spPr bwMode="auto">
          <a:xfrm rot="10800000" flipV="1">
            <a:off x="7832034" y="1472372"/>
            <a:ext cx="3472070" cy="48320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latin typeface="Arial" panose="020B0604020202020204" pitchFamily="34" charset="0"/>
              </a:rPr>
              <a:t>Se </a:t>
            </a:r>
            <a:r>
              <a:rPr kumimoji="0" lang="en-US" altLang="en-US" sz="2200" b="0" i="0" u="none" strike="noStrike" cap="none" normalizeH="0" baseline="0" dirty="0" err="1" smtClean="0">
                <a:ln>
                  <a:noFill/>
                </a:ln>
                <a:solidFill>
                  <a:schemeClr val="tx1"/>
                </a:solidFill>
                <a:effectLst/>
                <a:latin typeface="Arial" panose="020B0604020202020204" pitchFamily="34" charset="0"/>
              </a:rPr>
              <a:t>abre</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una</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2200" b="0" i="0" u="none" strike="noStrike" cap="none" normalizeH="0" baseline="0" dirty="0" smtClean="0">
                <a:ln>
                  <a:noFill/>
                </a:ln>
                <a:solidFill>
                  <a:schemeClr val="tx1"/>
                </a:solidFill>
                <a:effectLst/>
                <a:latin typeface="Arial" panose="020B0604020202020204" pitchFamily="34" charset="0"/>
              </a:rPr>
              <a:t> a la base de </a:t>
            </a:r>
            <a:r>
              <a:rPr kumimoji="0" lang="en-US" altLang="en-US" sz="22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2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latin typeface="Arial" panose="020B0604020202020204" pitchFamily="34" charset="0"/>
              </a:rPr>
              <a:t>Se </a:t>
            </a:r>
            <a:r>
              <a:rPr kumimoji="0" lang="en-US" altLang="en-US" sz="2200" b="0" i="0" u="none" strike="noStrike" cap="none" normalizeH="0" baseline="0" dirty="0" err="1" smtClean="0">
                <a:ln>
                  <a:noFill/>
                </a:ln>
                <a:solidFill>
                  <a:schemeClr val="tx1"/>
                </a:solidFill>
                <a:effectLst/>
                <a:latin typeface="Arial" panose="020B0604020202020204" pitchFamily="34" charset="0"/>
              </a:rPr>
              <a:t>ejecuta</a:t>
            </a:r>
            <a:r>
              <a:rPr kumimoji="0" lang="en-US" altLang="en-US" sz="2200" b="0" i="0" u="none" strike="noStrike" cap="none" normalizeH="0" baseline="0" dirty="0" smtClean="0">
                <a:ln>
                  <a:noFill/>
                </a:ln>
                <a:solidFill>
                  <a:schemeClr val="tx1"/>
                </a:solidFill>
                <a:effectLst/>
                <a:latin typeface="Arial" panose="020B0604020202020204" pitchFamily="34" charset="0"/>
              </a:rPr>
              <a:t> un </a:t>
            </a:r>
            <a:r>
              <a:rPr kumimoji="0" lang="en-US" altLang="en-US" sz="2200" b="0" i="0" u="none" strike="noStrike" cap="none" normalizeH="0" baseline="0" dirty="0" err="1" smtClean="0">
                <a:ln>
                  <a:noFill/>
                </a:ln>
                <a:solidFill>
                  <a:schemeClr val="tx1"/>
                </a:solidFill>
                <a:effectLst/>
                <a:latin typeface="Arial" panose="020B0604020202020204" pitchFamily="34" charset="0"/>
              </a:rPr>
              <a:t>comando</a:t>
            </a:r>
            <a:r>
              <a:rPr kumimoji="0" lang="en-US" altLang="en-US" sz="2200" b="0" i="0" u="none" strike="noStrike" cap="none" normalizeH="0" baseline="0" dirty="0" smtClean="0">
                <a:ln>
                  <a:noFill/>
                </a:ln>
                <a:solidFill>
                  <a:schemeClr val="tx1"/>
                </a:solidFill>
                <a:effectLst/>
                <a:latin typeface="Arial" panose="020B0604020202020204" pitchFamily="34" charset="0"/>
              </a:rPr>
              <a:t> SQL </a:t>
            </a:r>
            <a:r>
              <a:rPr kumimoji="0" lang="en-US" altLang="en-US" sz="2200" b="0" i="0" u="none" strike="noStrike" cap="none" normalizeH="0" baseline="0" dirty="0" err="1" smtClean="0">
                <a:ln>
                  <a:noFill/>
                </a:ln>
                <a:solidFill>
                  <a:schemeClr val="tx1"/>
                </a:solidFill>
                <a:effectLst/>
                <a:latin typeface="Arial" panose="020B0604020202020204" pitchFamily="34" charset="0"/>
              </a:rPr>
              <a:t>usando</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Unicode MS"/>
              </a:rPr>
              <a:t>SqlCommand</a:t>
            </a:r>
            <a:r>
              <a:rPr kumimoji="0" lang="en-US" altLang="en-US" sz="22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err="1" smtClean="0">
                <a:ln>
                  <a:noFill/>
                </a:ln>
                <a:solidFill>
                  <a:schemeClr val="tx1"/>
                </a:solidFill>
                <a:effectLst/>
                <a:latin typeface="Arial Unicode MS"/>
              </a:rPr>
              <a:t>SqlDataReader</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obtiene</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los</a:t>
            </a: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err="1" smtClean="0">
                <a:ln>
                  <a:noFill/>
                </a:ln>
                <a:solidFill>
                  <a:schemeClr val="tx1"/>
                </a:solidFill>
                <a:effectLst/>
              </a:rPr>
              <a:t>resultados</a:t>
            </a:r>
            <a:r>
              <a:rPr kumimoji="0" lang="en-US" altLang="en-US" sz="2200" b="0" i="0" u="none" strike="noStrike" cap="none" normalizeH="0" baseline="0" dirty="0" smtClean="0">
                <a:ln>
                  <a:noFill/>
                </a:ln>
                <a:solidFill>
                  <a:schemeClr val="tx1"/>
                </a:solidFill>
                <a:effectLst/>
              </a:rPr>
              <a:t> fila </a:t>
            </a:r>
            <a:r>
              <a:rPr kumimoji="0" lang="en-US" altLang="en-US" sz="2200" b="0" i="0" u="none" strike="noStrike" cap="none" normalizeH="0" baseline="0" dirty="0" err="1" smtClean="0">
                <a:ln>
                  <a:noFill/>
                </a:ln>
                <a:solidFill>
                  <a:schemeClr val="tx1"/>
                </a:solidFill>
                <a:effectLst/>
              </a:rPr>
              <a:t>por</a:t>
            </a:r>
            <a:r>
              <a:rPr kumimoji="0" lang="en-US" altLang="en-US" sz="2200" b="0" i="0" u="none" strike="noStrike" cap="none" normalizeH="0" baseline="0" dirty="0" smtClean="0">
                <a:ln>
                  <a:noFill/>
                </a:ln>
                <a:solidFill>
                  <a:schemeClr val="tx1"/>
                </a:solidFill>
                <a:effectLst/>
              </a:rPr>
              <a:t> fila</a:t>
            </a:r>
            <a:r>
              <a:rPr kumimoji="0" lang="en-US" altLang="en-US" sz="22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smtClean="0">
                <a:ln>
                  <a:noFill/>
                </a:ln>
                <a:solidFill>
                  <a:schemeClr val="tx1"/>
                </a:solidFill>
                <a:effectLst/>
              </a:rPr>
              <a:t> </a:t>
            </a:r>
            <a:r>
              <a:rPr kumimoji="0" lang="en-US" altLang="en-US" sz="2200" b="0" i="0" u="none" strike="noStrike" cap="none" normalizeH="0" baseline="0" dirty="0" smtClean="0">
                <a:ln>
                  <a:noFill/>
                </a:ln>
                <a:solidFill>
                  <a:schemeClr val="tx1"/>
                </a:solidFill>
                <a:effectLst/>
              </a:rPr>
              <a:t>Este </a:t>
            </a:r>
            <a:r>
              <a:rPr kumimoji="0" lang="en-US" altLang="en-US" sz="2200" b="0" i="0" u="none" strike="noStrike" cap="none" normalizeH="0" baseline="0" dirty="0" err="1" smtClean="0">
                <a:ln>
                  <a:noFill/>
                </a:ln>
                <a:solidFill>
                  <a:schemeClr val="tx1"/>
                </a:solidFill>
                <a:effectLst/>
              </a:rPr>
              <a:t>es</a:t>
            </a:r>
            <a:r>
              <a:rPr kumimoji="0" lang="en-US" altLang="en-US" sz="2200" b="0" i="0" u="none" strike="noStrike" cap="none" normalizeH="0" baseline="0" dirty="0" smtClean="0">
                <a:ln>
                  <a:noFill/>
                </a:ln>
                <a:solidFill>
                  <a:schemeClr val="tx1"/>
                </a:solidFill>
                <a:effectLst/>
              </a:rPr>
              <a:t> el </a:t>
            </a:r>
            <a:r>
              <a:rPr kumimoji="0" lang="en-US" altLang="en-US" sz="2200" b="0" i="0" u="none" strike="noStrike" cap="none" normalizeH="0" baseline="0" dirty="0" err="1" smtClean="0">
                <a:ln>
                  <a:noFill/>
                </a:ln>
                <a:solidFill>
                  <a:schemeClr val="tx1"/>
                </a:solidFill>
                <a:effectLst/>
              </a:rPr>
              <a:t>modelo</a:t>
            </a:r>
            <a:r>
              <a:rPr kumimoji="0" lang="en-US" altLang="en-US" sz="2200" b="0" i="0" u="none" strike="noStrike" cap="none" normalizeH="0" baseline="0" dirty="0" smtClean="0">
                <a:ln>
                  <a:noFill/>
                </a:ln>
                <a:solidFill>
                  <a:schemeClr val="tx1"/>
                </a:solidFill>
                <a:effectLst/>
              </a:rPr>
              <a:t> </a:t>
            </a:r>
            <a:r>
              <a:rPr kumimoji="0" lang="en-US" altLang="en-US" sz="2200" b="1" i="0" u="none" strike="noStrike" cap="none" normalizeH="0" baseline="0" dirty="0" err="1" smtClean="0">
                <a:ln>
                  <a:noFill/>
                </a:ln>
                <a:solidFill>
                  <a:schemeClr val="tx1"/>
                </a:solidFill>
                <a:effectLst/>
                <a:latin typeface="Arial" panose="020B0604020202020204" pitchFamily="34" charset="0"/>
              </a:rPr>
              <a:t>conectado</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ya</a:t>
            </a:r>
            <a:r>
              <a:rPr kumimoji="0" lang="en-US" altLang="en-US" sz="2200" b="0" i="0" u="none" strike="noStrike" cap="none" normalizeH="0" baseline="0" dirty="0" smtClean="0">
                <a:ln>
                  <a:noFill/>
                </a:ln>
                <a:solidFill>
                  <a:schemeClr val="tx1"/>
                </a:solidFill>
                <a:effectLst/>
                <a:latin typeface="Arial" panose="020B0604020202020204" pitchFamily="34" charset="0"/>
              </a:rPr>
              <a:t> que la </a:t>
            </a:r>
            <a:r>
              <a:rPr kumimoji="0" lang="en-US" altLang="en-US" sz="2200" b="0" i="0" u="none" strike="noStrike" cap="none" normalizeH="0" baseline="0" dirty="0" err="1" smtClean="0">
                <a:ln>
                  <a:noFill/>
                </a:ln>
                <a:solidFill>
                  <a:schemeClr val="tx1"/>
                </a:solidFill>
                <a:effectLst/>
                <a:latin typeface="Arial" panose="020B0604020202020204" pitchFamily="34" charset="0"/>
              </a:rPr>
              <a:t>conexión</a:t>
            </a:r>
            <a:r>
              <a:rPr kumimoji="0" lang="en-US" altLang="en-US" sz="2200" b="0" i="0" u="none" strike="noStrike" cap="none" normalizeH="0" baseline="0" dirty="0" smtClean="0">
                <a:ln>
                  <a:noFill/>
                </a:ln>
                <a:solidFill>
                  <a:schemeClr val="tx1"/>
                </a:solidFill>
                <a:effectLst/>
                <a:latin typeface="Arial" panose="020B0604020202020204" pitchFamily="34" charset="0"/>
              </a:rPr>
              <a:t> se </a:t>
            </a:r>
            <a:r>
              <a:rPr kumimoji="0" lang="en-US" altLang="en-US" sz="2200" b="0" i="0" u="none" strike="noStrike" cap="none" normalizeH="0" baseline="0" dirty="0" err="1" smtClean="0">
                <a:ln>
                  <a:noFill/>
                </a:ln>
                <a:solidFill>
                  <a:schemeClr val="tx1"/>
                </a:solidFill>
                <a:effectLst/>
                <a:latin typeface="Arial" panose="020B0604020202020204" pitchFamily="34" charset="0"/>
              </a:rPr>
              <a:t>mantiene</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abierta</a:t>
            </a:r>
            <a:r>
              <a:rPr kumimoji="0" lang="en-US" altLang="en-US" sz="2200" b="0" i="0" u="none" strike="noStrike" cap="none" normalizeH="0" baseline="0" dirty="0" smtClean="0">
                <a:ln>
                  <a:noFill/>
                </a:ln>
                <a:solidFill>
                  <a:schemeClr val="tx1"/>
                </a:solidFill>
                <a:effectLst/>
                <a:latin typeface="Arial" panose="020B0604020202020204" pitchFamily="34" charset="0"/>
              </a:rPr>
              <a:t> </a:t>
            </a:r>
            <a:r>
              <a:rPr kumimoji="0" lang="en-US" altLang="en-US" sz="2200" b="0" i="0" u="none" strike="noStrike" cap="none" normalizeH="0" baseline="0" dirty="0" err="1" smtClean="0">
                <a:ln>
                  <a:noFill/>
                </a:ln>
                <a:solidFill>
                  <a:schemeClr val="tx1"/>
                </a:solidFill>
                <a:effectLst/>
                <a:latin typeface="Arial" panose="020B0604020202020204" pitchFamily="34" charset="0"/>
              </a:rPr>
              <a:t>durante</a:t>
            </a:r>
            <a:r>
              <a:rPr kumimoji="0" lang="en-US" altLang="en-US" sz="2200" b="0" i="0" u="none" strike="noStrike" cap="none" normalizeH="0" baseline="0" dirty="0" smtClean="0">
                <a:ln>
                  <a:noFill/>
                </a:ln>
                <a:solidFill>
                  <a:schemeClr val="tx1"/>
                </a:solidFill>
                <a:effectLst/>
                <a:latin typeface="Arial" panose="020B0604020202020204" pitchFamily="34" charset="0"/>
              </a:rPr>
              <a:t> la </a:t>
            </a:r>
            <a:r>
              <a:rPr kumimoji="0" lang="en-US" altLang="en-US" sz="2200" b="0" i="0" u="none" strike="noStrike" cap="none" normalizeH="0" baseline="0" dirty="0" err="1" smtClean="0">
                <a:ln>
                  <a:noFill/>
                </a:ln>
                <a:solidFill>
                  <a:schemeClr val="tx1"/>
                </a:solidFill>
                <a:effectLst/>
                <a:latin typeface="Arial" panose="020B0604020202020204" pitchFamily="34" charset="0"/>
              </a:rPr>
              <a:t>lectura</a:t>
            </a:r>
            <a:r>
              <a:rPr kumimoji="0" lang="en-US" altLang="en-US" sz="2200"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94651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5"/>
            <a:ext cx="10515600" cy="840823"/>
          </a:xfrm>
        </p:spPr>
        <p:txBody>
          <a:bodyPr>
            <a:normAutofit fontScale="90000"/>
          </a:bodyPr>
          <a:lstStyle/>
          <a:p>
            <a:r>
              <a:rPr lang="es-MX" sz="2000" b="1" dirty="0"/>
              <a:t>Modelo Desconectado con </a:t>
            </a:r>
            <a:r>
              <a:rPr lang="es-MX" sz="2000" b="1" dirty="0" err="1"/>
              <a:t>DataSet</a:t>
            </a:r>
            <a:r>
              <a:rPr lang="es-MX" sz="2000" b="1" dirty="0"/>
              <a:t> y </a:t>
            </a:r>
            <a:r>
              <a:rPr lang="es-MX" sz="2000" b="1" dirty="0" err="1"/>
              <a:t>DataAdapter</a:t>
            </a:r>
            <a:r>
              <a:rPr lang="es-MX" sz="2000" b="1" dirty="0"/>
              <a:t/>
            </a:r>
            <a:br>
              <a:rPr lang="es-MX" sz="2000" b="1" dirty="0"/>
            </a:br>
            <a:r>
              <a:rPr lang="es-MX" sz="2000" dirty="0"/>
              <a:t>El modelo desconectado permite trabajar con los datos en memoria. Es útil cuando necesitas manipular datos sin mantener una conexión constante</a:t>
            </a:r>
            <a:r>
              <a:rPr lang="es-MX" sz="2000" dirty="0" smtClean="0"/>
              <a:t>.</a:t>
            </a:r>
            <a:endParaRPr lang="en-US" sz="2000" dirty="0"/>
          </a:p>
        </p:txBody>
      </p:sp>
      <p:pic>
        <p:nvPicPr>
          <p:cNvPr id="4" name="Marcador de contenido 3"/>
          <p:cNvPicPr>
            <a:picLocks noGrp="1" noChangeAspect="1"/>
          </p:cNvPicPr>
          <p:nvPr>
            <p:ph idx="1"/>
          </p:nvPr>
        </p:nvPicPr>
        <p:blipFill>
          <a:blip r:embed="rId2"/>
          <a:stretch>
            <a:fillRect/>
          </a:stretch>
        </p:blipFill>
        <p:spPr>
          <a:xfrm>
            <a:off x="838200" y="1339807"/>
            <a:ext cx="6796791" cy="5167010"/>
          </a:xfrm>
          <a:prstGeom prst="rect">
            <a:avLst/>
          </a:prstGeom>
        </p:spPr>
      </p:pic>
      <p:sp>
        <p:nvSpPr>
          <p:cNvPr id="6" name="Rectángulo 5"/>
          <p:cNvSpPr/>
          <p:nvPr/>
        </p:nvSpPr>
        <p:spPr>
          <a:xfrm>
            <a:off x="8507895" y="1339807"/>
            <a:ext cx="2411895" cy="4832092"/>
          </a:xfrm>
          <a:prstGeom prst="rect">
            <a:avLst/>
          </a:prstGeom>
          <a:ln w="12700">
            <a:solidFill>
              <a:schemeClr val="tx1"/>
            </a:solidFill>
          </a:ln>
        </p:spPr>
        <p:txBody>
          <a:bodyPr wrap="square">
            <a:spAutoFit/>
          </a:bodyPr>
          <a:lstStyle/>
          <a:p>
            <a:pPr lvl="0" algn="just" eaLnBrk="0" fontAlgn="base" hangingPunct="0">
              <a:spcBef>
                <a:spcPct val="0"/>
              </a:spcBef>
              <a:spcAft>
                <a:spcPct val="0"/>
              </a:spcAft>
              <a:buFontTx/>
              <a:buChar char="•"/>
            </a:pPr>
            <a:r>
              <a:rPr lang="en-US" altLang="en-US" sz="2200" dirty="0" err="1">
                <a:latin typeface="Arial Unicode MS"/>
              </a:rPr>
              <a:t>SqlDataAdapter</a:t>
            </a:r>
            <a:r>
              <a:rPr lang="en-US" altLang="en-US" sz="2200" dirty="0"/>
              <a:t> </a:t>
            </a:r>
            <a:r>
              <a:rPr lang="en-US" altLang="en-US" sz="2200" dirty="0" err="1"/>
              <a:t>llena</a:t>
            </a:r>
            <a:r>
              <a:rPr lang="en-US" altLang="en-US" sz="2200" dirty="0"/>
              <a:t> un </a:t>
            </a:r>
            <a:r>
              <a:rPr lang="en-US" altLang="en-US" sz="2200" dirty="0" err="1">
                <a:latin typeface="Arial Unicode MS"/>
              </a:rPr>
              <a:t>DataSet</a:t>
            </a:r>
            <a:r>
              <a:rPr lang="en-US" altLang="en-US" sz="2200" dirty="0"/>
              <a:t> con </a:t>
            </a:r>
            <a:r>
              <a:rPr lang="en-US" altLang="en-US" sz="2200" dirty="0" err="1"/>
              <a:t>los</a:t>
            </a:r>
            <a:r>
              <a:rPr lang="en-US" altLang="en-US" sz="2200" dirty="0"/>
              <a:t> </a:t>
            </a:r>
            <a:r>
              <a:rPr lang="en-US" altLang="en-US" sz="2200" dirty="0" err="1"/>
              <a:t>datos</a:t>
            </a:r>
            <a:r>
              <a:rPr lang="en-US" altLang="en-US" sz="2200" dirty="0"/>
              <a:t> de la </a:t>
            </a:r>
            <a:r>
              <a:rPr lang="en-US" altLang="en-US" sz="2200" dirty="0" err="1"/>
              <a:t>consulta</a:t>
            </a:r>
            <a:r>
              <a:rPr lang="en-US" altLang="en-US" sz="2200" dirty="0" smtClean="0"/>
              <a:t>.</a:t>
            </a:r>
          </a:p>
          <a:p>
            <a:pPr lvl="0" algn="just" eaLnBrk="0" fontAlgn="base" hangingPunct="0">
              <a:spcBef>
                <a:spcPct val="0"/>
              </a:spcBef>
              <a:spcAft>
                <a:spcPct val="0"/>
              </a:spcAft>
              <a:buFontTx/>
              <a:buChar char="•"/>
            </a:pPr>
            <a:endParaRPr lang="en-US" altLang="en-US" sz="2200" dirty="0">
              <a:latin typeface="Arial" panose="020B0604020202020204" pitchFamily="34" charset="0"/>
            </a:endParaRPr>
          </a:p>
          <a:p>
            <a:pPr lvl="0" algn="just" eaLnBrk="0" fontAlgn="base" hangingPunct="0">
              <a:spcBef>
                <a:spcPct val="0"/>
              </a:spcBef>
              <a:spcAft>
                <a:spcPct val="0"/>
              </a:spcAft>
              <a:buFontTx/>
              <a:buChar char="•"/>
            </a:pPr>
            <a:r>
              <a:rPr lang="en-US" altLang="en-US" sz="2200" dirty="0">
                <a:latin typeface="Arial" panose="020B0604020202020204" pitchFamily="34" charset="0"/>
              </a:rPr>
              <a:t>El </a:t>
            </a:r>
            <a:r>
              <a:rPr lang="en-US" altLang="en-US" sz="2200" dirty="0" err="1">
                <a:latin typeface="Arial Unicode MS"/>
              </a:rPr>
              <a:t>DataSet</a:t>
            </a:r>
            <a:r>
              <a:rPr lang="en-US" altLang="en-US" sz="2200" dirty="0"/>
              <a:t> </a:t>
            </a:r>
            <a:r>
              <a:rPr lang="en-US" altLang="en-US" sz="2200" dirty="0" err="1"/>
              <a:t>almacena</a:t>
            </a:r>
            <a:r>
              <a:rPr lang="en-US" altLang="en-US" sz="2200" dirty="0"/>
              <a:t> </a:t>
            </a:r>
            <a:r>
              <a:rPr lang="en-US" altLang="en-US" sz="2200" dirty="0" err="1"/>
              <a:t>los</a:t>
            </a:r>
            <a:r>
              <a:rPr lang="en-US" altLang="en-US" sz="2200" dirty="0"/>
              <a:t> </a:t>
            </a:r>
            <a:r>
              <a:rPr lang="en-US" altLang="en-US" sz="2200" dirty="0" err="1"/>
              <a:t>datos</a:t>
            </a:r>
            <a:r>
              <a:rPr lang="en-US" altLang="en-US" sz="2200" dirty="0"/>
              <a:t> en </a:t>
            </a:r>
            <a:r>
              <a:rPr lang="en-US" altLang="en-US" sz="2200" dirty="0" err="1"/>
              <a:t>memoria</a:t>
            </a:r>
            <a:r>
              <a:rPr lang="en-US" altLang="en-US" sz="2200" dirty="0" smtClean="0"/>
              <a:t>.</a:t>
            </a:r>
          </a:p>
          <a:p>
            <a:pPr lvl="0" algn="just" eaLnBrk="0" fontAlgn="base" hangingPunct="0">
              <a:spcBef>
                <a:spcPct val="0"/>
              </a:spcBef>
              <a:spcAft>
                <a:spcPct val="0"/>
              </a:spcAft>
              <a:buFontTx/>
              <a:buChar char="•"/>
            </a:pPr>
            <a:endParaRPr lang="en-US" altLang="en-US" sz="2200" dirty="0">
              <a:latin typeface="Arial" panose="020B0604020202020204" pitchFamily="34" charset="0"/>
            </a:endParaRPr>
          </a:p>
          <a:p>
            <a:pPr lvl="0" algn="just" eaLnBrk="0" fontAlgn="base" hangingPunct="0">
              <a:spcBef>
                <a:spcPct val="0"/>
              </a:spcBef>
              <a:spcAft>
                <a:spcPct val="0"/>
              </a:spcAft>
              <a:buFontTx/>
              <a:buChar char="•"/>
            </a:pPr>
            <a:r>
              <a:rPr lang="en-US" altLang="en-US" sz="2200" dirty="0" err="1">
                <a:latin typeface="Arial" panose="020B0604020202020204" pitchFamily="34" charset="0"/>
              </a:rPr>
              <a:t>Puedes</a:t>
            </a:r>
            <a:r>
              <a:rPr lang="en-US" altLang="en-US" sz="2200" dirty="0">
                <a:latin typeface="Arial" panose="020B0604020202020204" pitchFamily="34" charset="0"/>
              </a:rPr>
              <a:t> </a:t>
            </a:r>
            <a:r>
              <a:rPr lang="en-US" altLang="en-US" sz="2200" dirty="0" err="1">
                <a:latin typeface="Arial" panose="020B0604020202020204" pitchFamily="34" charset="0"/>
              </a:rPr>
              <a:t>trabajar</a:t>
            </a:r>
            <a:r>
              <a:rPr lang="en-US" altLang="en-US" sz="2200" dirty="0">
                <a:latin typeface="Arial" panose="020B0604020202020204" pitchFamily="34" charset="0"/>
              </a:rPr>
              <a:t> con el </a:t>
            </a:r>
            <a:r>
              <a:rPr lang="en-US" altLang="en-US" sz="2200" dirty="0" err="1">
                <a:latin typeface="Arial Unicode MS"/>
              </a:rPr>
              <a:t>DataSet</a:t>
            </a:r>
            <a:r>
              <a:rPr lang="en-US" altLang="en-US" sz="2200" dirty="0"/>
              <a:t> sin </a:t>
            </a:r>
            <a:r>
              <a:rPr lang="en-US" altLang="en-US" sz="2200" dirty="0" err="1"/>
              <a:t>necesidad</a:t>
            </a:r>
            <a:r>
              <a:rPr lang="en-US" altLang="en-US" sz="2200" dirty="0"/>
              <a:t> de </a:t>
            </a:r>
            <a:r>
              <a:rPr lang="en-US" altLang="en-US" sz="2200" dirty="0" err="1"/>
              <a:t>mantener</a:t>
            </a:r>
            <a:r>
              <a:rPr lang="en-US" altLang="en-US" sz="2200" dirty="0"/>
              <a:t> la </a:t>
            </a:r>
            <a:r>
              <a:rPr lang="en-US" altLang="en-US" sz="2200" dirty="0" err="1"/>
              <a:t>conexión</a:t>
            </a:r>
            <a:r>
              <a:rPr lang="en-US" altLang="en-US" sz="2200" dirty="0"/>
              <a:t> </a:t>
            </a:r>
            <a:r>
              <a:rPr lang="en-US" altLang="en-US" sz="2200" dirty="0" err="1"/>
              <a:t>abierta</a:t>
            </a:r>
            <a:endParaRPr lang="en-US" sz="2200" dirty="0"/>
          </a:p>
        </p:txBody>
      </p:sp>
    </p:spTree>
    <p:extLst>
      <p:ext uri="{BB962C8B-B14F-4D97-AF65-F5344CB8AC3E}">
        <p14:creationId xmlns:p14="http://schemas.microsoft.com/office/powerpoint/2010/main" val="3703368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689114"/>
            <a:ext cx="10515600" cy="516834"/>
          </a:xfrm>
        </p:spPr>
        <p:txBody>
          <a:bodyPr>
            <a:noAutofit/>
          </a:bodyPr>
          <a:lstStyle/>
          <a:p>
            <a:r>
              <a:rPr lang="es-PE" sz="3600" dirty="0" smtClean="0"/>
              <a:t>Usos de ADO .NET</a:t>
            </a:r>
            <a:endParaRPr lang="en-US" sz="3600" dirty="0"/>
          </a:p>
        </p:txBody>
      </p:sp>
      <p:sp>
        <p:nvSpPr>
          <p:cNvPr id="4" name="Rectangle 1"/>
          <p:cNvSpPr>
            <a:spLocks noGrp="1" noChangeArrowheads="1"/>
          </p:cNvSpPr>
          <p:nvPr>
            <p:ph idx="1"/>
          </p:nvPr>
        </p:nvSpPr>
        <p:spPr bwMode="auto">
          <a:xfrm>
            <a:off x="838200" y="1388604"/>
            <a:ext cx="105156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Conexión</a:t>
            </a:r>
            <a:r>
              <a:rPr kumimoji="0" lang="en-US" altLang="en-US" sz="1600" b="1" i="0" u="none" strike="noStrike" cap="none" normalizeH="0" baseline="0" dirty="0" smtClean="0">
                <a:ln>
                  <a:noFill/>
                </a:ln>
                <a:solidFill>
                  <a:schemeClr val="tx1"/>
                </a:solidFill>
                <a:effectLst/>
                <a:latin typeface="Arial" panose="020B0604020202020204" pitchFamily="34" charset="0"/>
              </a:rPr>
              <a:t> a Bases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ADO.NET </a:t>
            </a:r>
            <a:r>
              <a:rPr kumimoji="0" lang="en-US" altLang="en-US" sz="16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600" b="0" i="0" u="none" strike="noStrike" cap="none" normalizeH="0" baseline="0" dirty="0" smtClean="0">
                <a:ln>
                  <a:noFill/>
                </a:ln>
                <a:solidFill>
                  <a:schemeClr val="tx1"/>
                </a:solidFill>
                <a:effectLst/>
                <a:latin typeface="Arial" panose="020B0604020202020204" pitchFamily="34" charset="0"/>
              </a:rPr>
              <a:t> a las </a:t>
            </a:r>
            <a:r>
              <a:rPr kumimoji="0" lang="en-US" altLang="en-US" sz="1600" b="0" i="0" u="none" strike="noStrike" cap="none" normalizeH="0" baseline="0" dirty="0" err="1" smtClean="0">
                <a:ln>
                  <a:noFill/>
                </a:ln>
                <a:solidFill>
                  <a:schemeClr val="tx1"/>
                </a:solidFill>
                <a:effectLst/>
                <a:latin typeface="Arial" panose="020B0604020202020204" pitchFamily="34" charset="0"/>
              </a:rPr>
              <a:t>aplicaciones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conectarse</a:t>
            </a:r>
            <a:r>
              <a:rPr kumimoji="0" lang="en-US" altLang="en-US" sz="1600" b="0" i="0" u="none" strike="noStrike" cap="none" normalizeH="0" baseline="0" dirty="0" smtClean="0">
                <a:ln>
                  <a:noFill/>
                </a:ln>
                <a:solidFill>
                  <a:schemeClr val="tx1"/>
                </a:solidFill>
                <a:effectLst/>
                <a:latin typeface="Arial" panose="020B0604020202020204" pitchFamily="34" charset="0"/>
              </a:rPr>
              <a:t> a </a:t>
            </a:r>
            <a:r>
              <a:rPr kumimoji="0" lang="en-US" altLang="en-US" sz="1600" b="0" i="0" u="none" strike="noStrike" cap="none" normalizeH="0" baseline="0" dirty="0" err="1" smtClean="0">
                <a:ln>
                  <a:noFill/>
                </a:ln>
                <a:solidFill>
                  <a:schemeClr val="tx1"/>
                </a:solidFill>
                <a:effectLst/>
                <a:latin typeface="Arial" panose="020B0604020202020204" pitchFamily="34" charset="0"/>
              </a:rPr>
              <a:t>diversas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fuentes</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incluyendo</a:t>
            </a:r>
            <a:r>
              <a:rPr kumimoji="0" lang="en-US" altLang="en-US" sz="1600" b="0" i="0" u="none" strike="noStrike" cap="none" normalizeH="0" baseline="0" dirty="0" smtClean="0">
                <a:ln>
                  <a:noFill/>
                </a:ln>
                <a:solidFill>
                  <a:schemeClr val="tx1"/>
                </a:solidFill>
                <a:effectLst/>
                <a:latin typeface="Arial" panose="020B0604020202020204" pitchFamily="34" charset="0"/>
              </a:rPr>
              <a:t> bases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relacionales</a:t>
            </a:r>
            <a:r>
              <a:rPr kumimoji="0" lang="en-US" altLang="en-US" sz="1600" b="0" i="0" u="none" strike="noStrike" cap="none" normalizeH="0" baseline="0" dirty="0" smtClean="0">
                <a:ln>
                  <a:noFill/>
                </a:ln>
                <a:solidFill>
                  <a:schemeClr val="tx1"/>
                </a:solidFill>
                <a:effectLst/>
                <a:latin typeface="Arial" panose="020B0604020202020204" pitchFamily="34" charset="0"/>
              </a:rPr>
              <a:t> como SQL Server, Oracle, y MySQL, </a:t>
            </a:r>
            <a:r>
              <a:rPr kumimoji="0" lang="en-US" altLang="en-US" sz="1600" b="0" i="0" u="none" strike="noStrike" cap="none" normalizeH="0" baseline="0" dirty="0" err="1" smtClean="0">
                <a:ln>
                  <a:noFill/>
                </a:ln>
                <a:solidFill>
                  <a:schemeClr val="tx1"/>
                </a:solidFill>
                <a:effectLst/>
                <a:latin typeface="Arial" panose="020B0604020202020204" pitchFamily="34" charset="0"/>
              </a:rPr>
              <a:t>así</a:t>
            </a:r>
            <a:r>
              <a:rPr kumimoji="0" lang="en-US" altLang="en-US" sz="1600" b="0" i="0" u="none" strike="noStrike" cap="none" normalizeH="0" baseline="0" dirty="0" smtClean="0">
                <a:ln>
                  <a:noFill/>
                </a:ln>
                <a:solidFill>
                  <a:schemeClr val="tx1"/>
                </a:solidFill>
                <a:effectLst/>
                <a:latin typeface="Arial" panose="020B0604020202020204" pitchFamily="34" charset="0"/>
              </a:rPr>
              <a:t> como </a:t>
            </a:r>
            <a:r>
              <a:rPr kumimoji="0" lang="en-US" altLang="en-US" sz="1600" b="0" i="0" u="none" strike="noStrike" cap="none" normalizeH="0" baseline="0" dirty="0" err="1" smtClean="0">
                <a:ln>
                  <a:noFill/>
                </a:ln>
                <a:solidFill>
                  <a:schemeClr val="tx1"/>
                </a:solidFill>
                <a:effectLst/>
                <a:latin typeface="Arial" panose="020B0604020202020204" pitchFamily="34" charset="0"/>
              </a:rPr>
              <a:t>fuentes</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no </a:t>
            </a:r>
            <a:r>
              <a:rPr kumimoji="0" lang="en-US" altLang="en-US" sz="1600" b="0" i="0" u="none" strike="noStrike" cap="none" normalizeH="0" baseline="0" dirty="0" err="1" smtClean="0">
                <a:ln>
                  <a:noFill/>
                </a:ln>
                <a:solidFill>
                  <a:schemeClr val="tx1"/>
                </a:solidFill>
                <a:effectLst/>
                <a:latin typeface="Arial" panose="020B0604020202020204" pitchFamily="34" charset="0"/>
              </a:rPr>
              <a:t>relacionales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Consultas</a:t>
            </a:r>
            <a:r>
              <a:rPr kumimoji="0" lang="en-US" altLang="en-US" sz="1600" b="1" i="0" u="none" strike="noStrike" cap="none" normalizeH="0" baseline="0" dirty="0" smtClean="0">
                <a:ln>
                  <a:noFill/>
                </a:ln>
                <a:solidFill>
                  <a:schemeClr val="tx1"/>
                </a:solidFill>
                <a:effectLst/>
                <a:latin typeface="Arial" panose="020B0604020202020204" pitchFamily="34" charset="0"/>
              </a:rPr>
              <a:t> y </a:t>
            </a:r>
            <a:r>
              <a:rPr kumimoji="0" lang="en-US" altLang="en-US" sz="1600" b="1" i="0" u="none" strike="noStrike" cap="none" normalizeH="0" baseline="0" dirty="0" err="1" smtClean="0">
                <a:ln>
                  <a:noFill/>
                </a:ln>
                <a:solidFill>
                  <a:schemeClr val="tx1"/>
                </a:solidFill>
                <a:effectLst/>
                <a:latin typeface="Arial" panose="020B0604020202020204" pitchFamily="34" charset="0"/>
              </a:rPr>
              <a:t>Comandos</a:t>
            </a:r>
            <a:r>
              <a:rPr kumimoji="0" lang="en-US" altLang="en-US" sz="1600" b="1" i="0" u="none" strike="noStrike" cap="none" normalizeH="0" baseline="0" dirty="0" smtClean="0">
                <a:ln>
                  <a:noFill/>
                </a:ln>
                <a:solidFill>
                  <a:schemeClr val="tx1"/>
                </a:solidFill>
                <a:effectLst/>
                <a:latin typeface="Arial" panose="020B0604020202020204" pitchFamily="34" charset="0"/>
              </a:rPr>
              <a:t> SQL:</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comandos</a:t>
            </a:r>
            <a:r>
              <a:rPr kumimoji="0" lang="en-US" altLang="en-US" sz="1600" b="0" i="0" u="none" strike="noStrike" cap="none" normalizeH="0" baseline="0" dirty="0" smtClean="0">
                <a:ln>
                  <a:noFill/>
                </a:ln>
                <a:solidFill>
                  <a:schemeClr val="tx1"/>
                </a:solidFill>
                <a:effectLst/>
                <a:latin typeface="Arial" panose="020B0604020202020204" pitchFamily="34" charset="0"/>
              </a:rPr>
              <a:t> SQL </a:t>
            </a:r>
            <a:r>
              <a:rPr kumimoji="0" lang="en-US" altLang="en-US" sz="1600" b="0" i="0" u="none" strike="noStrike" cap="none" normalizeH="0" baseline="0" dirty="0" err="1" smtClean="0">
                <a:ln>
                  <a:noFill/>
                </a:ln>
                <a:solidFill>
                  <a:schemeClr val="tx1"/>
                </a:solidFill>
                <a:effectLst/>
                <a:latin typeface="Arial" panose="020B0604020202020204" pitchFamily="34" charset="0"/>
              </a:rPr>
              <a:t>directamente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para </a:t>
            </a:r>
            <a:r>
              <a:rPr kumimoji="0" lang="en-US" altLang="en-US" sz="1600" b="0" i="0" u="none" strike="noStrike" cap="none" normalizeH="0" baseline="0" dirty="0" err="1" smtClean="0">
                <a:ln>
                  <a:noFill/>
                </a:ln>
                <a:solidFill>
                  <a:schemeClr val="tx1"/>
                </a:solidFill>
                <a:effectLst/>
                <a:latin typeface="Arial" panose="020B0604020202020204" pitchFamily="34" charset="0"/>
              </a:rPr>
              <a:t>recuperar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insertar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actualizar</a:t>
            </a:r>
            <a:r>
              <a:rPr kumimoji="0" lang="en-US" altLang="en-US" sz="1600" b="0" i="0" u="none" strike="noStrike" cap="none" normalizeH="0" baseline="0" dirty="0" smtClean="0">
                <a:ln>
                  <a:noFill/>
                </a:ln>
                <a:solidFill>
                  <a:schemeClr val="tx1"/>
                </a:solidFill>
                <a:effectLst/>
                <a:latin typeface="Arial" panose="020B0604020202020204" pitchFamily="34" charset="0"/>
              </a:rPr>
              <a:t> o </a:t>
            </a:r>
            <a:r>
              <a:rPr kumimoji="0" lang="en-US" altLang="en-US" sz="1600" b="0" i="0" u="none" strike="noStrike" cap="none" normalizeH="0" baseline="0" dirty="0" err="1" smtClean="0">
                <a:ln>
                  <a:noFill/>
                </a:ln>
                <a:solidFill>
                  <a:schemeClr val="tx1"/>
                </a:solidFill>
                <a:effectLst/>
                <a:latin typeface="Arial" panose="020B0604020202020204" pitchFamily="34" charset="0"/>
              </a:rPr>
              <a:t>eliminar</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Manipulación</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en</a:t>
            </a:r>
            <a:r>
              <a:rPr kumimoji="0" lang="en-US" altLang="en-US" sz="1600" b="1" i="0" u="none" strike="noStrike" cap="none" normalizeH="0" baseline="0" dirty="0" smtClean="0">
                <a:ln>
                  <a:noFill/>
                </a:ln>
                <a:solidFill>
                  <a:schemeClr val="tx1"/>
                </a:solidFill>
                <a:effectLst/>
                <a:latin typeface="Arial" panose="020B0604020202020204" pitchFamily="34" charset="0"/>
              </a:rPr>
              <a:t> </a:t>
            </a:r>
            <a:r>
              <a:rPr kumimoji="0" lang="en-US" altLang="en-US" sz="1600" b="1" i="0" u="none" strike="noStrike" cap="none" normalizeH="0" baseline="0" dirty="0" err="1" smtClean="0">
                <a:ln>
                  <a:noFill/>
                </a:ln>
                <a:solidFill>
                  <a:schemeClr val="tx1"/>
                </a:solidFill>
                <a:effectLst/>
                <a:latin typeface="Arial" panose="020B0604020202020204" pitchFamily="34" charset="0"/>
              </a:rPr>
              <a:t>Memoria</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Utiliza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Unicode MS"/>
              </a:rPr>
              <a:t>DataSet</a:t>
            </a:r>
            <a:r>
              <a:rPr kumimoji="0" lang="en-US" altLang="en-US" sz="1600" b="0" i="0" u="none" strike="noStrike" cap="none" normalizeH="0" baseline="0" dirty="0" smtClean="0">
                <a:ln>
                  <a:noFill/>
                </a:ln>
                <a:solidFill>
                  <a:schemeClr val="tx1"/>
                </a:solidFill>
                <a:effectLst/>
              </a:rPr>
              <a:t> y </a:t>
            </a:r>
            <a:r>
              <a:rPr kumimoji="0" lang="en-US" altLang="en-US" sz="1600" b="0" i="0" u="none" strike="noStrike" cap="none" normalizeH="0" baseline="0" dirty="0" err="1" smtClean="0">
                <a:ln>
                  <a:noFill/>
                </a:ln>
                <a:solidFill>
                  <a:schemeClr val="tx1"/>
                </a:solidFill>
                <a:effectLst/>
                <a:latin typeface="Arial Unicode MS"/>
              </a:rPr>
              <a:t>DataTable</a:t>
            </a:r>
            <a:r>
              <a:rPr kumimoji="0" lang="en-US" altLang="en-US" sz="1600" b="0" i="0" u="none" strike="noStrike" cap="none" normalizeH="0" baseline="0" dirty="0" smtClean="0">
                <a:ln>
                  <a:noFill/>
                </a:ln>
                <a:solidFill>
                  <a:schemeClr val="tx1"/>
                </a:solidFill>
                <a:effectLst/>
              </a:rPr>
              <a:t> para </a:t>
            </a:r>
            <a:r>
              <a:rPr kumimoji="0" lang="en-US" altLang="en-US" sz="1600" b="0" i="0" u="none" strike="noStrike" cap="none" normalizeH="0" baseline="0" dirty="0" err="1" smtClean="0">
                <a:ln>
                  <a:noFill/>
                </a:ln>
                <a:solidFill>
                  <a:schemeClr val="tx1"/>
                </a:solidFill>
                <a:effectLst/>
              </a:rPr>
              <a:t>trabajar</a:t>
            </a:r>
            <a:r>
              <a:rPr kumimoji="0" lang="en-US" altLang="en-US" sz="1600" b="0" i="0" u="none" strike="noStrike" cap="none" normalizeH="0" baseline="0" dirty="0" smtClean="0">
                <a:ln>
                  <a:noFill/>
                </a:ln>
                <a:solidFill>
                  <a:schemeClr val="tx1"/>
                </a:solidFill>
                <a:effectLst/>
              </a:rPr>
              <a:t> con </a:t>
            </a:r>
            <a:r>
              <a:rPr kumimoji="0" lang="en-US" altLang="en-US" sz="1600" b="0" i="0" u="none" strike="noStrike" cap="none" normalizeH="0" baseline="0" dirty="0" err="1" smtClean="0">
                <a:ln>
                  <a:noFill/>
                </a:ln>
                <a:solidFill>
                  <a:schemeClr val="tx1"/>
                </a:solidFill>
                <a:effectLst/>
              </a:rPr>
              <a:t>datos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memoria</a:t>
            </a:r>
            <a:r>
              <a:rPr kumimoji="0" lang="en-US" altLang="en-US" sz="1600" b="0" i="0" u="none" strike="noStrike" cap="none" normalizeH="0" baseline="0" dirty="0" smtClean="0">
                <a:ln>
                  <a:noFill/>
                </a:ln>
                <a:solidFill>
                  <a:schemeClr val="tx1"/>
                </a:solidFill>
                <a:effectLst/>
              </a:rPr>
              <a:t> sin </a:t>
            </a:r>
            <a:r>
              <a:rPr kumimoji="0" lang="en-US" altLang="en-US" sz="1600" b="0" i="0" u="none" strike="noStrike" cap="none" normalizeH="0" baseline="0" dirty="0" err="1" smtClean="0">
                <a:ln>
                  <a:noFill/>
                </a:ln>
                <a:solidFill>
                  <a:schemeClr val="tx1"/>
                </a:solidFill>
                <a:effectLst/>
              </a:rPr>
              <a:t>necesidad</a:t>
            </a:r>
            <a:r>
              <a:rPr kumimoji="0" lang="en-US" altLang="en-US" sz="1600" b="0" i="0" u="none" strike="noStrike" cap="none" normalizeH="0" baseline="0" dirty="0" smtClean="0">
                <a:ln>
                  <a:noFill/>
                </a:ln>
                <a:solidFill>
                  <a:schemeClr val="tx1"/>
                </a:solidFill>
                <a:effectLst/>
              </a:rPr>
              <a:t> de </a:t>
            </a:r>
            <a:r>
              <a:rPr kumimoji="0" lang="en-US" altLang="en-US" sz="1600" b="0" i="0" u="none" strike="noStrike" cap="none" normalizeH="0" baseline="0" dirty="0" err="1" smtClean="0">
                <a:ln>
                  <a:noFill/>
                </a:ln>
                <a:solidFill>
                  <a:schemeClr val="tx1"/>
                </a:solidFill>
                <a:effectLst/>
              </a:rPr>
              <a:t>mantener</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una</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conexión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abierta</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continuamente</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Esto</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útil</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aplicaciones</a:t>
            </a:r>
            <a:r>
              <a:rPr kumimoji="0" lang="en-US" altLang="en-US" sz="1600" b="0" i="0" u="none" strike="noStrike" cap="none" normalizeH="0" baseline="0" dirty="0" smtClean="0">
                <a:ln>
                  <a:noFill/>
                </a:ln>
                <a:solidFill>
                  <a:schemeClr val="tx1"/>
                </a:solidFill>
                <a:effectLst/>
              </a:rPr>
              <a:t> que </a:t>
            </a:r>
            <a:r>
              <a:rPr kumimoji="0" lang="en-US" altLang="en-US" sz="1600" b="0" i="0" u="none" strike="noStrike" cap="none" normalizeH="0" baseline="0" dirty="0" err="1" smtClean="0">
                <a:ln>
                  <a:noFill/>
                </a:ln>
                <a:solidFill>
                  <a:schemeClr val="tx1"/>
                </a:solidFill>
                <a:effectLst/>
              </a:rPr>
              <a:t>trabajan</a:t>
            </a:r>
            <a:r>
              <a:rPr kumimoji="0" lang="en-US" altLang="en-US" sz="1600" b="0" i="0" u="none" strike="noStrike" cap="none" normalizeH="0" baseline="0" dirty="0" smtClean="0">
                <a:ln>
                  <a:noFill/>
                </a:ln>
                <a:solidFill>
                  <a:schemeClr val="tx1"/>
                </a:solidFill>
                <a:effectLst/>
              </a:rPr>
              <a:t> con </a:t>
            </a:r>
            <a:r>
              <a:rPr kumimoji="0" lang="en-US" altLang="en-US" sz="1600" b="0" i="0" u="none" strike="noStrike" cap="none" normalizeH="0" baseline="0" dirty="0" err="1" smtClean="0">
                <a:ln>
                  <a:noFill/>
                </a:ln>
                <a:solidFill>
                  <a:schemeClr val="tx1"/>
                </a:solidFill>
                <a:effectLst/>
              </a:rPr>
              <a:t>grandes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volúmenes</a:t>
            </a:r>
            <a:r>
              <a:rPr kumimoji="0" lang="en-US" altLang="en-US" sz="1600" b="0" i="0" u="none" strike="noStrike" cap="none" normalizeH="0" baseline="0" dirty="0" smtClean="0">
                <a:ln>
                  <a:noFill/>
                </a:ln>
                <a:solidFill>
                  <a:schemeClr val="tx1"/>
                </a:solidFill>
                <a:effectLst/>
              </a:rPr>
              <a:t> de </a:t>
            </a:r>
            <a:r>
              <a:rPr kumimoji="0" lang="en-US" altLang="en-US" sz="1600" b="0" i="0" u="none" strike="noStrike" cap="none" normalizeH="0" baseline="0" dirty="0" err="1" smtClean="0">
                <a:ln>
                  <a:noFill/>
                </a:ln>
                <a:solidFill>
                  <a:schemeClr val="tx1"/>
                </a:solidFill>
                <a:effectLst/>
              </a:rPr>
              <a:t>datos</a:t>
            </a:r>
            <a:r>
              <a:rPr kumimoji="0" lang="en-US" altLang="en-US" sz="1600" b="0" i="0" u="none" strike="noStrike" cap="none" normalizeH="0" baseline="0" dirty="0" smtClean="0">
                <a:ln>
                  <a:noFill/>
                </a:ln>
                <a:solidFill>
                  <a:schemeClr val="tx1"/>
                </a:solidFill>
                <a:effectLst/>
              </a:rPr>
              <a:t> o </a:t>
            </a:r>
            <a:r>
              <a:rPr kumimoji="0" lang="en-US" altLang="en-US" sz="1600" b="0" i="0" u="none" strike="noStrike" cap="none" normalizeH="0" baseline="0" dirty="0" err="1" smtClean="0">
                <a:ln>
                  <a:noFill/>
                </a:ln>
                <a:solidFill>
                  <a:schemeClr val="tx1"/>
                </a:solidFill>
                <a:effectLst/>
              </a:rPr>
              <a:t>en</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entornos</a:t>
            </a:r>
            <a:r>
              <a:rPr kumimoji="0" lang="en-US" altLang="en-US" sz="1600" b="0" i="0" u="none" strike="noStrike" cap="none" normalizeH="0" baseline="0" dirty="0" smtClean="0">
                <a:ln>
                  <a:noFill/>
                </a:ln>
                <a:solidFill>
                  <a:schemeClr val="tx1"/>
                </a:solidFill>
                <a:effectLst/>
              </a:rPr>
              <a:t> </a:t>
            </a:r>
            <a:r>
              <a:rPr kumimoji="0" lang="en-US" altLang="en-US" sz="1600" b="0" i="0" u="none" strike="noStrike" cap="none" normalizeH="0" baseline="0" dirty="0" err="1" smtClean="0">
                <a:ln>
                  <a:noFill/>
                </a:ln>
                <a:solidFill>
                  <a:schemeClr val="tx1"/>
                </a:solidFill>
                <a:effectLst/>
              </a:rPr>
              <a:t>desconectados</a:t>
            </a:r>
            <a:r>
              <a:rPr kumimoji="0" lang="en-US" altLang="en-US" sz="1600" b="0" i="0" u="none" strike="noStrike" cap="none" normalizeH="0" baseline="0" dirty="0" smtClean="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Gestión</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Transacciones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err="1" smtClean="0">
                <a:ln>
                  <a:noFill/>
                </a:ln>
                <a:solidFill>
                  <a:schemeClr val="tx1"/>
                </a:solidFill>
                <a:effectLst/>
                <a:latin typeface="Arial" panose="020B0604020202020204" pitchFamily="34" charset="0"/>
              </a:rPr>
              <a:t>Soporta</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transacciones</a:t>
            </a:r>
            <a:r>
              <a:rPr kumimoji="0" lang="en-US" altLang="en-US" sz="1600" b="0" i="0" u="none" strike="noStrike" cap="none" normalizeH="0" baseline="0" dirty="0" smtClean="0">
                <a:ln>
                  <a:noFill/>
                </a:ln>
                <a:solidFill>
                  <a:schemeClr val="tx1"/>
                </a:solidFill>
                <a:effectLst/>
                <a:latin typeface="Arial" panose="020B0604020202020204" pitchFamily="34" charset="0"/>
              </a:rPr>
              <a:t>, lo que </a:t>
            </a:r>
            <a:r>
              <a:rPr kumimoji="0" lang="en-US" altLang="en-US" sz="16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garantizar</a:t>
            </a:r>
            <a:r>
              <a:rPr kumimoji="0" lang="en-US" altLang="en-US" sz="1600" b="0" i="0" u="none" strike="noStrike" cap="none" normalizeH="0" baseline="0" dirty="0" smtClean="0">
                <a:ln>
                  <a:noFill/>
                </a:ln>
                <a:solidFill>
                  <a:schemeClr val="tx1"/>
                </a:solidFill>
                <a:effectLst/>
                <a:latin typeface="Arial" panose="020B0604020202020204" pitchFamily="34" charset="0"/>
              </a:rPr>
              <a:t>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integridad</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los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mediante la </a:t>
            </a:r>
            <a:r>
              <a:rPr kumimoji="0" lang="en-US" altLang="en-US" sz="1600" b="0" i="0" u="none" strike="noStrike" cap="none" normalizeH="0" baseline="0" dirty="0" err="1" smtClean="0">
                <a:ln>
                  <a:noFill/>
                </a:ln>
                <a:solidFill>
                  <a:schemeClr val="tx1"/>
                </a:solidFill>
                <a:effectLst/>
                <a:latin typeface="Arial" panose="020B0604020202020204" pitchFamily="34" charset="0"/>
              </a:rPr>
              <a:t>ejecución</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atómica</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operaciones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múltiples</a:t>
            </a:r>
            <a:r>
              <a:rPr kumimoji="0" lang="en-US" altLang="en-US" sz="16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err="1" smtClean="0">
                <a:ln>
                  <a:noFill/>
                </a:ln>
                <a:solidFill>
                  <a:schemeClr val="tx1"/>
                </a:solidFill>
                <a:effectLst/>
                <a:latin typeface="Arial" panose="020B0604020202020204" pitchFamily="34" charset="0"/>
              </a:rPr>
              <a:t>Actualización</a:t>
            </a:r>
            <a:r>
              <a:rPr kumimoji="0" lang="en-US" altLang="en-US" sz="1600" b="1" i="0" u="none" strike="noStrike" cap="none" normalizeH="0" baseline="0" dirty="0" smtClean="0">
                <a:ln>
                  <a:noFill/>
                </a:ln>
                <a:solidFill>
                  <a:schemeClr val="tx1"/>
                </a:solidFill>
                <a:effectLst/>
                <a:latin typeface="Arial" panose="020B0604020202020204" pitchFamily="34" charset="0"/>
              </a:rPr>
              <a:t> de </a:t>
            </a:r>
            <a:r>
              <a:rPr kumimoji="0" lang="en-US" altLang="en-US" sz="1600" b="1"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1" i="0" u="none" strike="noStrike" cap="none" normalizeH="0" baseline="0" dirty="0" smtClean="0">
                <a:ln>
                  <a:noFill/>
                </a:ln>
                <a:solidFill>
                  <a:schemeClr val="tx1"/>
                </a:solidFill>
                <a:effectLst/>
                <a:latin typeface="Arial" panose="020B0604020202020204" pitchFamily="34" charset="0"/>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Arial" panose="020B0604020202020204" pitchFamily="34" charset="0"/>
              </a:rPr>
              <a:t>ADO.NET </a:t>
            </a:r>
            <a:r>
              <a:rPr kumimoji="0" lang="en-US" altLang="en-US" sz="1600" b="0" i="0" u="none" strike="noStrike" cap="none" normalizeH="0" baseline="0" dirty="0" err="1" smtClean="0">
                <a:ln>
                  <a:noFill/>
                </a:ln>
                <a:solidFill>
                  <a:schemeClr val="tx1"/>
                </a:solidFill>
                <a:effectLst/>
                <a:latin typeface="Arial" panose="020B0604020202020204" pitchFamily="34" charset="0"/>
              </a:rPr>
              <a:t>puede</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actualizar</a:t>
            </a:r>
            <a:r>
              <a:rPr kumimoji="0" lang="en-US" altLang="en-US" sz="1600" b="0" i="0" u="none" strike="noStrike" cap="none" normalizeH="0" baseline="0" dirty="0" smtClean="0">
                <a:ln>
                  <a:noFill/>
                </a:ln>
                <a:solidFill>
                  <a:schemeClr val="tx1"/>
                </a:solidFill>
                <a:effectLst/>
                <a:latin typeface="Arial" panose="020B0604020202020204" pitchFamily="34" charset="0"/>
              </a:rPr>
              <a:t> la base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datos</a:t>
            </a:r>
            <a:r>
              <a:rPr kumimoji="0" lang="en-US" altLang="en-US" sz="1600" b="0" i="0" u="none" strike="noStrike" cap="none" normalizeH="0" baseline="0" dirty="0" smtClean="0">
                <a:ln>
                  <a:noFill/>
                </a:ln>
                <a:solidFill>
                  <a:schemeClr val="tx1"/>
                </a:solidFill>
                <a:effectLst/>
                <a:latin typeface="Arial" panose="020B0604020202020204" pitchFamily="34" charset="0"/>
              </a:rPr>
              <a:t> a </a:t>
            </a:r>
            <a:r>
              <a:rPr kumimoji="0" lang="en-US" altLang="en-US" sz="1600" b="0" i="0" u="none" strike="noStrike" cap="none" normalizeH="0" baseline="0" dirty="0" err="1" smtClean="0">
                <a:ln>
                  <a:noFill/>
                </a:ln>
                <a:solidFill>
                  <a:schemeClr val="tx1"/>
                </a:solidFill>
                <a:effectLst/>
                <a:latin typeface="Arial" panose="020B0604020202020204" pitchFamily="34" charset="0"/>
              </a:rPr>
              <a:t>partir</a:t>
            </a:r>
            <a:r>
              <a:rPr kumimoji="0" lang="en-US" altLang="en-US" sz="1600" b="0" i="0" u="none" strike="noStrike" cap="none" normalizeH="0" baseline="0" dirty="0" smtClean="0">
                <a:ln>
                  <a:noFill/>
                </a:ln>
                <a:solidFill>
                  <a:schemeClr val="tx1"/>
                </a:solidFill>
                <a:effectLst/>
                <a:latin typeface="Arial" panose="020B0604020202020204" pitchFamily="34" charset="0"/>
              </a:rPr>
              <a:t> de </a:t>
            </a:r>
            <a:r>
              <a:rPr kumimoji="0" lang="en-US" altLang="en-US" sz="1600" b="0" i="0" u="none" strike="noStrike" cap="none" normalizeH="0" baseline="0" dirty="0" err="1" smtClean="0">
                <a:ln>
                  <a:noFill/>
                </a:ln>
                <a:solidFill>
                  <a:schemeClr val="tx1"/>
                </a:solidFill>
                <a:effectLst/>
                <a:latin typeface="Arial" panose="020B0604020202020204" pitchFamily="34" charset="0"/>
              </a:rPr>
              <a:t>los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cambios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realizados</a:t>
            </a:r>
            <a:r>
              <a:rPr kumimoji="0" lang="en-US" altLang="en-US" sz="1600" b="0" i="0" u="none" strike="noStrike" cap="none" normalizeH="0" baseline="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err="1" smtClean="0">
                <a:ln>
                  <a:noFill/>
                </a:ln>
                <a:solidFill>
                  <a:schemeClr val="tx1"/>
                </a:solidFill>
                <a:effectLst/>
                <a:latin typeface="Arial" panose="020B0604020202020204" pitchFamily="34" charset="0"/>
              </a:rPr>
              <a:t>en</a:t>
            </a:r>
            <a:r>
              <a:rPr kumimoji="0" lang="en-US" altLang="en-US" sz="1600" b="0" i="0" u="none" strike="noStrike" cap="none" normalizeH="0" baseline="0" dirty="0" smtClean="0">
                <a:ln>
                  <a:noFill/>
                </a:ln>
                <a:solidFill>
                  <a:schemeClr val="tx1"/>
                </a:solidFill>
                <a:effectLst/>
                <a:latin typeface="Arial" panose="020B0604020202020204" pitchFamily="34" charset="0"/>
              </a:rPr>
              <a:t> un </a:t>
            </a:r>
            <a:r>
              <a:rPr kumimoji="0" lang="en-US" altLang="en-US" sz="1600" b="0" i="0" u="none" strike="noStrike" cap="none" normalizeH="0" baseline="0" dirty="0" err="1" smtClean="0">
                <a:ln>
                  <a:noFill/>
                </a:ln>
                <a:solidFill>
                  <a:schemeClr val="tx1"/>
                </a:solidFill>
                <a:effectLst/>
                <a:latin typeface="Arial Unicode MS"/>
              </a:rPr>
              <a:t>DataSet</a:t>
            </a:r>
            <a:r>
              <a:rPr kumimoji="0" lang="en-US" altLang="en-US" sz="1600" b="0" i="0" u="none" strike="noStrike" cap="none" normalizeH="0" baseline="0" dirty="0" smtClean="0">
                <a:ln>
                  <a:noFill/>
                </a:ln>
                <a:solidFill>
                  <a:schemeClr val="tx1"/>
                </a:solidFill>
                <a:effectLst/>
              </a:rPr>
              <a:t> o </a:t>
            </a:r>
            <a:r>
              <a:rPr kumimoji="0" lang="en-US" altLang="en-US" sz="1600" b="0" i="0" u="none" strike="noStrike" cap="none" normalizeH="0" baseline="0" dirty="0" err="1" smtClean="0">
                <a:ln>
                  <a:noFill/>
                </a:ln>
                <a:solidFill>
                  <a:schemeClr val="tx1"/>
                </a:solidFill>
                <a:effectLst/>
                <a:latin typeface="Arial Unicode MS"/>
              </a:rPr>
              <a:t>DataTable</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992264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823</TotalTime>
  <Words>2094</Words>
  <Application>Microsoft Office PowerPoint</Application>
  <PresentationFormat>Panorámica</PresentationFormat>
  <Paragraphs>168</Paragraphs>
  <Slides>24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24</vt:i4>
      </vt:variant>
    </vt:vector>
  </HeadingPairs>
  <TitlesOfParts>
    <vt:vector size="30" baseType="lpstr">
      <vt:lpstr>Arial</vt:lpstr>
      <vt:lpstr>Arial Unicode MS</vt:lpstr>
      <vt:lpstr>Calibri</vt:lpstr>
      <vt:lpstr>Calibri Light</vt:lpstr>
      <vt:lpstr>Helvetica-Neue</vt:lpstr>
      <vt:lpstr>Tema de Office</vt:lpstr>
      <vt:lpstr>ADO . NET</vt:lpstr>
      <vt:lpstr>Presentación de PowerPoint</vt:lpstr>
      <vt:lpstr>Componentes Clave de ADO.NET</vt:lpstr>
      <vt:lpstr>Presentación de PowerPoint</vt:lpstr>
      <vt:lpstr>Presentación de PowerPoint</vt:lpstr>
      <vt:lpstr>¿Qué es ADO.NET?</vt:lpstr>
      <vt:lpstr>Ejemplo básico de ADO.NET: Modelo Conectado Tarea: Consultar una lista de productos desde una base de datos SQL Server.</vt:lpstr>
      <vt:lpstr>Modelo Desconectado con DataSet y DataAdapter El modelo desconectado permite trabajar con los datos en memoria. Es útil cuando necesitas manipular datos sin mantener una conexión constante.</vt:lpstr>
      <vt:lpstr>Usos de ADO .NET</vt:lpstr>
      <vt:lpstr>Modelo Conectado</vt:lpstr>
      <vt:lpstr>Modelo Desconectado  -  Modelo Conectado</vt:lpstr>
      <vt:lpstr>Modelo Conectado</vt:lpstr>
      <vt:lpstr>Pasos para Realizar Consultas con el Modelo Conectado en ADO.NET</vt:lpstr>
      <vt:lpstr>Presentación de PowerPoint</vt:lpstr>
      <vt:lpstr>Presentación de PowerPoint</vt:lpstr>
      <vt:lpstr>Modelo Desconectado</vt:lpstr>
      <vt:lpstr>Presentación de PowerPoint</vt:lpstr>
      <vt:lpstr>Conceptos Clave del Entorno Desconectado</vt:lpstr>
      <vt:lpstr>Pasos para Trabajar en un Entorno Desconectado</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gabriel</dc:creator>
  <cp:lastModifiedBy>gabriel</cp:lastModifiedBy>
  <cp:revision>15</cp:revision>
  <dcterms:created xsi:type="dcterms:W3CDTF">2024-08-12T16:09:23Z</dcterms:created>
  <dcterms:modified xsi:type="dcterms:W3CDTF">2024-12-08T16:31:43Z</dcterms:modified>
</cp:coreProperties>
</file>