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375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9834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62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6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266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95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322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27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24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758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DEFD8-AC0A-4F69-8EDE-96BD33DD5C80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4C80B-139C-4181-AB15-83EF9193776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668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Arquitectura N-Capas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203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734686"/>
            <a:ext cx="10515600" cy="602284"/>
          </a:xfrm>
        </p:spPr>
        <p:txBody>
          <a:bodyPr>
            <a:normAutofit/>
          </a:bodyPr>
          <a:lstStyle/>
          <a:p>
            <a:r>
              <a:rPr lang="es-MX" sz="2800" b="1" dirty="0"/>
              <a:t>Diferencias entre </a:t>
            </a:r>
            <a:r>
              <a:rPr lang="es-MX" sz="2800" b="1" dirty="0" err="1"/>
              <a:t>Dapper</a:t>
            </a:r>
            <a:r>
              <a:rPr lang="es-MX" sz="2800" b="1" dirty="0"/>
              <a:t> y </a:t>
            </a:r>
            <a:r>
              <a:rPr lang="es-MX" sz="2800" b="1" dirty="0" err="1"/>
              <a:t>Entity</a:t>
            </a:r>
            <a:r>
              <a:rPr lang="es-MX" sz="2800" b="1" dirty="0"/>
              <a:t> Framework (EF Core)</a:t>
            </a:r>
            <a:endParaRPr lang="en-US" sz="2800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56239"/>
            <a:ext cx="8637104" cy="429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894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5779"/>
          </a:xfrm>
        </p:spPr>
        <p:txBody>
          <a:bodyPr>
            <a:normAutofit/>
          </a:bodyPr>
          <a:lstStyle/>
          <a:p>
            <a:r>
              <a:rPr lang="es-MX" sz="2800" b="1" dirty="0"/>
              <a:t>¿Cuándo usar </a:t>
            </a:r>
            <a:r>
              <a:rPr lang="es-MX" sz="2800" b="1" dirty="0" err="1"/>
              <a:t>Dapper</a:t>
            </a:r>
            <a:r>
              <a:rPr lang="es-MX" sz="2800" b="1" dirty="0"/>
              <a:t> y cuándo </a:t>
            </a:r>
            <a:r>
              <a:rPr lang="es-MX" sz="2800" b="1" dirty="0" err="1"/>
              <a:t>Entity</a:t>
            </a:r>
            <a:r>
              <a:rPr lang="es-MX" sz="2800" b="1" dirty="0"/>
              <a:t> Framework?</a:t>
            </a:r>
            <a:endParaRPr lang="en-US" sz="28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13182"/>
            <a:ext cx="10515600" cy="52360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/>
              <a:t>✅ Usar </a:t>
            </a:r>
            <a:r>
              <a:rPr lang="es-MX" sz="2400" b="1" dirty="0" err="1"/>
              <a:t>Dapper</a:t>
            </a:r>
            <a:r>
              <a:rPr lang="es-MX" sz="2400" b="1" dirty="0"/>
              <a:t> cuando:</a:t>
            </a:r>
          </a:p>
          <a:p>
            <a:r>
              <a:rPr lang="es-MX" sz="2400" dirty="0"/>
              <a:t>Necesitas </a:t>
            </a:r>
            <a:r>
              <a:rPr lang="es-MX" sz="2400" b="1" dirty="0"/>
              <a:t>alto rendimiento</a:t>
            </a:r>
            <a:r>
              <a:rPr lang="es-MX" sz="2400" dirty="0"/>
              <a:t> (</a:t>
            </a:r>
            <a:r>
              <a:rPr lang="es-MX" sz="2400" dirty="0" err="1"/>
              <a:t>Dapper</a:t>
            </a:r>
            <a:r>
              <a:rPr lang="es-MX" sz="2400" dirty="0"/>
              <a:t> es más rápido).</a:t>
            </a:r>
          </a:p>
          <a:p>
            <a:r>
              <a:rPr lang="es-MX" sz="2400" dirty="0"/>
              <a:t>Quieres </a:t>
            </a:r>
            <a:r>
              <a:rPr lang="es-MX" sz="2400" b="1" dirty="0"/>
              <a:t>control total sobre las consultas SQL</a:t>
            </a:r>
            <a:r>
              <a:rPr lang="es-MX" sz="2400" dirty="0"/>
              <a:t>.</a:t>
            </a:r>
          </a:p>
          <a:p>
            <a:r>
              <a:rPr lang="es-MX" sz="2400" dirty="0"/>
              <a:t>Trabajas con </a:t>
            </a:r>
            <a:r>
              <a:rPr lang="es-MX" sz="2400" b="1" dirty="0"/>
              <a:t>grandes volúmenes de datos</a:t>
            </a:r>
            <a:r>
              <a:rPr lang="es-MX" sz="2400" dirty="0"/>
              <a:t> y necesitas eficiencia.</a:t>
            </a:r>
          </a:p>
          <a:p>
            <a:r>
              <a:rPr lang="es-MX" sz="2400" dirty="0"/>
              <a:t>Solo necesitas operaciones CRUD simples sin lógica compleja</a:t>
            </a:r>
            <a:r>
              <a:rPr lang="es-MX" sz="2400" dirty="0" smtClean="0"/>
              <a:t>.</a:t>
            </a:r>
          </a:p>
          <a:p>
            <a:pPr marL="0" indent="0">
              <a:buNone/>
            </a:pPr>
            <a:endParaRPr lang="es-MX" sz="2400" dirty="0"/>
          </a:p>
          <a:p>
            <a:pPr marL="0" indent="0">
              <a:buNone/>
            </a:pPr>
            <a:r>
              <a:rPr lang="es-MX" sz="2400" b="1" dirty="0"/>
              <a:t>✅ Usar </a:t>
            </a:r>
            <a:r>
              <a:rPr lang="es-MX" sz="2400" b="1" dirty="0" err="1"/>
              <a:t>Entity</a:t>
            </a:r>
            <a:r>
              <a:rPr lang="es-MX" sz="2400" b="1" dirty="0"/>
              <a:t> Framework cuando:</a:t>
            </a:r>
          </a:p>
          <a:p>
            <a:r>
              <a:rPr lang="es-MX" sz="2400" dirty="0"/>
              <a:t>Quieres </a:t>
            </a:r>
            <a:r>
              <a:rPr lang="es-MX" sz="2400" b="1" dirty="0"/>
              <a:t>evitar escribir SQL manualmente</a:t>
            </a:r>
            <a:r>
              <a:rPr lang="es-MX" sz="2400" dirty="0"/>
              <a:t>.</a:t>
            </a:r>
          </a:p>
          <a:p>
            <a:r>
              <a:rPr lang="es-MX" sz="2400" dirty="0"/>
              <a:t>Prefieres </a:t>
            </a:r>
            <a:r>
              <a:rPr lang="es-MX" sz="2400" b="1" dirty="0"/>
              <a:t>abstracción y facilidad de mantenimiento</a:t>
            </a:r>
            <a:r>
              <a:rPr lang="es-MX" sz="2400" dirty="0"/>
              <a:t>.</a:t>
            </a:r>
          </a:p>
          <a:p>
            <a:r>
              <a:rPr lang="es-MX" sz="2400" dirty="0"/>
              <a:t>Trabajas con un </a:t>
            </a:r>
            <a:r>
              <a:rPr lang="es-MX" sz="2400" b="1" dirty="0"/>
              <a:t>modelo de datos complejo</a:t>
            </a:r>
            <a:r>
              <a:rPr lang="es-MX" sz="2400" dirty="0"/>
              <a:t> con relaciones entre entidades.</a:t>
            </a:r>
          </a:p>
          <a:p>
            <a:r>
              <a:rPr lang="es-MX" sz="2400" dirty="0"/>
              <a:t>Necesitas </a:t>
            </a:r>
            <a:r>
              <a:rPr lang="es-MX" sz="2400" b="1" dirty="0"/>
              <a:t>migraciones automáticas</a:t>
            </a:r>
            <a:r>
              <a:rPr lang="es-MX" sz="2400" dirty="0"/>
              <a:t> para actualizar la base de datos.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903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43258"/>
          </a:xfrm>
        </p:spPr>
        <p:txBody>
          <a:bodyPr>
            <a:noAutofit/>
          </a:bodyPr>
          <a:lstStyle/>
          <a:p>
            <a:r>
              <a:rPr lang="en-US" sz="3200" b="1" dirty="0"/>
              <a:t>Ejemplo de código en Dapper vs. Entity Framework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993915"/>
            <a:ext cx="10515600" cy="2517911"/>
          </a:xfrm>
          <a:ln w="28575">
            <a:solidFill>
              <a:srgbClr val="FF0000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/>
              <a:t>Con </a:t>
            </a:r>
            <a:r>
              <a:rPr lang="es-MX" b="1" dirty="0" err="1"/>
              <a:t>Dapper</a:t>
            </a:r>
            <a:r>
              <a:rPr lang="es-MX" b="1" dirty="0"/>
              <a:t> (requiere </a:t>
            </a:r>
            <a:r>
              <a:rPr lang="es-MX" b="1" dirty="0" smtClean="0"/>
              <a:t>escribir </a:t>
            </a:r>
            <a:r>
              <a:rPr lang="es-MX" b="1" dirty="0"/>
              <a:t>SQL manualmente</a:t>
            </a:r>
            <a:r>
              <a:rPr lang="es-MX" b="1" dirty="0" smtClean="0"/>
              <a:t>)</a:t>
            </a:r>
          </a:p>
          <a:p>
            <a:endParaRPr lang="es-MX" sz="2000" dirty="0"/>
          </a:p>
          <a:p>
            <a:endParaRPr lang="es-MX" sz="2000" dirty="0" smtClean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s-PE" altLang="en-US" sz="2000" dirty="0" smtClean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Se escribe </a:t>
            </a:r>
            <a:r>
              <a:rPr lang="en-US" altLang="en-US" sz="2000" b="1" dirty="0">
                <a:latin typeface="Arial" panose="020B0604020202020204" pitchFamily="34" charset="0"/>
              </a:rPr>
              <a:t>SQL </a:t>
            </a:r>
            <a:r>
              <a:rPr lang="en-US" altLang="en-US" sz="2000" b="1" dirty="0" err="1">
                <a:latin typeface="Arial" panose="020B0604020202020204" pitchFamily="34" charset="0"/>
              </a:rPr>
              <a:t>directamente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Se usa </a:t>
            </a:r>
            <a:r>
              <a:rPr lang="en-US" altLang="en-US" sz="2000" dirty="0" err="1">
                <a:latin typeface="Arial Unicode MS"/>
              </a:rPr>
              <a:t>QueryFirstOrDefault</a:t>
            </a:r>
            <a:r>
              <a:rPr lang="en-US" altLang="en-US" sz="2000" dirty="0">
                <a:latin typeface="Arial Unicode MS"/>
              </a:rPr>
              <a:t>&lt;T&gt;()</a:t>
            </a:r>
            <a:r>
              <a:rPr lang="en-US" altLang="en-US" sz="2000" dirty="0"/>
              <a:t> para </a:t>
            </a:r>
            <a:r>
              <a:rPr lang="en-US" altLang="en-US" sz="2000" dirty="0" err="1"/>
              <a:t>obtener</a:t>
            </a:r>
            <a:r>
              <a:rPr lang="en-US" altLang="en-US" sz="2000" dirty="0"/>
              <a:t> un </a:t>
            </a:r>
            <a:r>
              <a:rPr lang="en-US" altLang="en-US" sz="2000" dirty="0" err="1"/>
              <a:t>único</a:t>
            </a:r>
            <a:r>
              <a:rPr lang="en-US" altLang="en-US" sz="2000" dirty="0"/>
              <a:t> resultado.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 err="1">
                <a:latin typeface="Arial" panose="020B0604020202020204" pitchFamily="34" charset="0"/>
              </a:rPr>
              <a:t>Más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latin typeface="Arial" panose="020B0604020202020204" pitchFamily="34" charset="0"/>
              </a:rPr>
              <a:t>rápido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latin typeface="Arial" panose="020B0604020202020204" pitchFamily="34" charset="0"/>
              </a:rPr>
              <a:t>porque</a:t>
            </a:r>
            <a:r>
              <a:rPr lang="en-US" altLang="en-US" sz="2000" dirty="0">
                <a:latin typeface="Arial" panose="020B0604020202020204" pitchFamily="34" charset="0"/>
              </a:rPr>
              <a:t> no tiene </a:t>
            </a:r>
            <a:r>
              <a:rPr lang="en-US" altLang="en-US" sz="2000" dirty="0" err="1">
                <a:latin typeface="Arial" panose="020B0604020202020204" pitchFamily="34" charset="0"/>
              </a:rPr>
              <a:t>sobrecarga</a:t>
            </a:r>
            <a:r>
              <a:rPr lang="en-US" altLang="en-US" sz="2000" dirty="0">
                <a:latin typeface="Arial" panose="020B0604020202020204" pitchFamily="34" charset="0"/>
              </a:rPr>
              <a:t> de EF. </a:t>
            </a:r>
            <a:endParaRPr lang="es-MX" dirty="0" smtClean="0"/>
          </a:p>
          <a:p>
            <a:endParaRPr lang="es-PE" dirty="0" smtClean="0"/>
          </a:p>
          <a:p>
            <a:endParaRPr lang="es-PE" dirty="0"/>
          </a:p>
          <a:p>
            <a:endParaRPr lang="en-U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3390" y="1430654"/>
            <a:ext cx="5923722" cy="1156117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838200" y="3638300"/>
            <a:ext cx="10515600" cy="2677656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 Entity Framework (ORM, no necesita SQL manual)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PE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PE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No </a:t>
            </a:r>
            <a:r>
              <a:rPr lang="en-US" altLang="en-US" b="1" dirty="0" err="1">
                <a:latin typeface="Arial" panose="020B0604020202020204" pitchFamily="34" charset="0"/>
              </a:rPr>
              <a:t>necesitas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escribir</a:t>
            </a:r>
            <a:r>
              <a:rPr lang="en-US" altLang="en-US" b="1" dirty="0">
                <a:latin typeface="Arial" panose="020B0604020202020204" pitchFamily="34" charset="0"/>
              </a:rPr>
              <a:t> SQL manualmente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b="1" dirty="0">
                <a:latin typeface="Arial" panose="020B0604020202020204" pitchFamily="34" charset="0"/>
              </a:rPr>
              <a:t>EF genera automáticamente la </a:t>
            </a:r>
            <a:r>
              <a:rPr lang="en-US" altLang="en-US" b="1" dirty="0" err="1">
                <a:latin typeface="Arial" panose="020B0604020202020204" pitchFamily="34" charset="0"/>
              </a:rPr>
              <a:t>consulta</a:t>
            </a:r>
            <a:r>
              <a:rPr lang="en-US" altLang="en-US" b="1" dirty="0">
                <a:latin typeface="Arial" panose="020B0604020202020204" pitchFamily="34" charset="0"/>
              </a:rPr>
              <a:t> SQL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Es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más</a:t>
            </a:r>
            <a:r>
              <a:rPr lang="en-US" altLang="en-US" b="1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fácil</a:t>
            </a:r>
            <a:r>
              <a:rPr lang="en-US" altLang="en-US" b="1" dirty="0">
                <a:latin typeface="Arial" panose="020B0604020202020204" pitchFamily="34" charset="0"/>
              </a:rPr>
              <a:t> de </a:t>
            </a:r>
            <a:r>
              <a:rPr lang="en-US" altLang="en-US" b="1" dirty="0" err="1">
                <a:latin typeface="Arial" panose="020B0604020202020204" pitchFamily="34" charset="0"/>
              </a:rPr>
              <a:t>mantener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pero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</a:rPr>
              <a:t>más</a:t>
            </a:r>
            <a:r>
              <a:rPr lang="en-US" altLang="en-US" b="1" dirty="0">
                <a:latin typeface="Arial" panose="020B0604020202020204" pitchFamily="34" charset="0"/>
              </a:rPr>
              <a:t> lento</a:t>
            </a:r>
            <a:r>
              <a:rPr lang="en-US" altLang="en-US" dirty="0">
                <a:latin typeface="Arial" panose="020B0604020202020204" pitchFamily="34" charset="0"/>
              </a:rPr>
              <a:t> en </a:t>
            </a:r>
            <a:r>
              <a:rPr lang="en-US" altLang="en-US" dirty="0" err="1">
                <a:latin typeface="Arial" panose="020B0604020202020204" pitchFamily="34" charset="0"/>
              </a:rPr>
              <a:t>ejecución</a:t>
            </a:r>
            <a:r>
              <a:rPr lang="en-US" altLang="en-US" dirty="0">
                <a:latin typeface="Arial" panose="020B0604020202020204" pitchFamily="34" charset="0"/>
              </a:rPr>
              <a:t> que Dapper. 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9213" y="4120948"/>
            <a:ext cx="7052859" cy="124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105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24948" y="950982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b="1" dirty="0"/>
              <a:t>Conclusión</a:t>
            </a:r>
          </a:p>
          <a:p>
            <a:pPr algn="just"/>
            <a:r>
              <a:rPr lang="es-MX" b="1" dirty="0" err="1"/>
              <a:t>Dapper</a:t>
            </a:r>
            <a:r>
              <a:rPr lang="es-MX" dirty="0"/>
              <a:t> es </a:t>
            </a:r>
            <a:r>
              <a:rPr lang="es-MX" b="1" dirty="0"/>
              <a:t>más rápido</a:t>
            </a:r>
            <a:r>
              <a:rPr lang="es-MX" dirty="0"/>
              <a:t> y eficiente porque trabaja directamente con SQL.</a:t>
            </a:r>
          </a:p>
          <a:p>
            <a:pPr algn="just"/>
            <a:r>
              <a:rPr lang="es-MX" b="1" dirty="0" err="1"/>
              <a:t>Entity</a:t>
            </a:r>
            <a:r>
              <a:rPr lang="es-MX" b="1" dirty="0"/>
              <a:t> Framework</a:t>
            </a:r>
            <a:r>
              <a:rPr lang="es-MX" dirty="0"/>
              <a:t> es </a:t>
            </a:r>
            <a:r>
              <a:rPr lang="es-MX" b="1" dirty="0"/>
              <a:t>más fácil de usar</a:t>
            </a:r>
            <a:r>
              <a:rPr lang="es-MX" dirty="0"/>
              <a:t>, pero </a:t>
            </a:r>
            <a:r>
              <a:rPr lang="es-MX" b="1" dirty="0"/>
              <a:t>más lento</a:t>
            </a:r>
            <a:r>
              <a:rPr lang="es-MX" dirty="0"/>
              <a:t> debido a la abstracción.</a:t>
            </a:r>
          </a:p>
          <a:p>
            <a:pPr algn="just"/>
            <a:r>
              <a:rPr lang="es-MX" b="1" dirty="0"/>
              <a:t>Si necesitas rendimiento</a:t>
            </a:r>
            <a:r>
              <a:rPr lang="es-MX" dirty="0"/>
              <a:t> y control total, usa </a:t>
            </a:r>
            <a:r>
              <a:rPr lang="es-MX" b="1" dirty="0" err="1"/>
              <a:t>Dapper</a:t>
            </a:r>
            <a:r>
              <a:rPr lang="es-MX" dirty="0"/>
              <a:t>.</a:t>
            </a:r>
          </a:p>
          <a:p>
            <a:pPr algn="just"/>
            <a:r>
              <a:rPr lang="es-MX" b="1" dirty="0"/>
              <a:t>Si quieres facilidad de desarrollo y mantenimiento</a:t>
            </a:r>
            <a:r>
              <a:rPr lang="es-MX" dirty="0"/>
              <a:t>, usa </a:t>
            </a:r>
            <a:r>
              <a:rPr lang="es-MX" b="1" dirty="0" err="1"/>
              <a:t>Entity</a:t>
            </a:r>
            <a:r>
              <a:rPr lang="es-MX" b="1" dirty="0"/>
              <a:t> Framework</a:t>
            </a:r>
            <a:r>
              <a:rPr lang="es-MX" dirty="0"/>
              <a:t>.</a:t>
            </a:r>
          </a:p>
          <a:p>
            <a:pPr marL="0" indent="0" algn="just">
              <a:buNone/>
            </a:pPr>
            <a:endParaRPr lang="es-MX" dirty="0" smtClean="0"/>
          </a:p>
          <a:p>
            <a:pPr marL="0" indent="0" algn="just">
              <a:buNone/>
            </a:pPr>
            <a:r>
              <a:rPr lang="es-MX" dirty="0" smtClean="0"/>
              <a:t>🚀 </a:t>
            </a:r>
            <a:r>
              <a:rPr lang="es-MX" b="1" dirty="0"/>
              <a:t>¿Cuál elegir?</a:t>
            </a:r>
            <a:r>
              <a:rPr lang="es-MX" dirty="0"/>
              <a:t> Si el sistema es pequeño y necesita rapidez, usa </a:t>
            </a:r>
            <a:r>
              <a:rPr lang="es-MX" b="1" dirty="0" err="1"/>
              <a:t>Dapper</a:t>
            </a:r>
            <a:r>
              <a:rPr lang="es-MX" dirty="0"/>
              <a:t>. Si el proyecto es grande y necesitas mantenimiento a largo plazo, usa </a:t>
            </a:r>
            <a:r>
              <a:rPr lang="es-MX" b="1" dirty="0" err="1"/>
              <a:t>Entity</a:t>
            </a:r>
            <a:r>
              <a:rPr lang="es-MX" b="1" dirty="0"/>
              <a:t> Framework</a:t>
            </a:r>
            <a:r>
              <a:rPr lang="es-MX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883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b="1" dirty="0" smtClean="0"/>
              <a:t>N-Capas</a:t>
            </a:r>
            <a:endParaRPr lang="en-US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4555435" cy="4351338"/>
          </a:xfrm>
        </p:spPr>
        <p:txBody>
          <a:bodyPr>
            <a:normAutofit/>
          </a:bodyPr>
          <a:lstStyle/>
          <a:p>
            <a:pPr algn="just"/>
            <a:r>
              <a:rPr lang="es-MX" dirty="0" smtClean="0"/>
              <a:t>Un </a:t>
            </a:r>
            <a:r>
              <a:rPr lang="es-MX" b="1" dirty="0" smtClean="0"/>
              <a:t>proyecto de arquitectura en N capas</a:t>
            </a:r>
            <a:r>
              <a:rPr lang="es-MX" dirty="0" smtClean="0"/>
              <a:t> en .NET es un enfoque de diseño de software donde la aplicación se divide en múltiples capas lógicas, cada una con una responsabilidad específica. Esto mejora la organización, mantenibilidad, reutilización y escalabilidad del código.</a:t>
            </a:r>
            <a:endParaRPr lang="en-US" dirty="0"/>
          </a:p>
        </p:txBody>
      </p:sp>
      <p:pic>
        <p:nvPicPr>
          <p:cNvPr id="1026" name="Picture 2" descr="Arquitectura por Capa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72" t="3348" r="25189"/>
          <a:stretch/>
        </p:blipFill>
        <p:spPr bwMode="auto">
          <a:xfrm>
            <a:off x="5976731" y="365125"/>
            <a:ext cx="5496338" cy="6068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70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3991"/>
          </a:xfrm>
        </p:spPr>
        <p:txBody>
          <a:bodyPr>
            <a:normAutofit/>
          </a:bodyPr>
          <a:lstStyle/>
          <a:p>
            <a:r>
              <a:rPr lang="es-MX" sz="3600" b="1" dirty="0" smtClean="0"/>
              <a:t>Capas comunes en una arquitectura N-capas en .NET</a:t>
            </a:r>
            <a:endParaRPr lang="en-US" sz="3600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119116"/>
            <a:ext cx="494958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(UI)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Interfaz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API que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interactúa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usuario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cliente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Aplicación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Servicios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Business Logic Layer - BLL)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lógica de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negocio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orquesta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flujo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datos.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Acceso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Datos (Data Access Layer - DAL)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 la base de datos mediante Entity Framework o ADO.NET.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Capa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Datos (Database)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Base de datos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donde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almacenan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los datos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885" y="1270129"/>
            <a:ext cx="3347220" cy="3791401"/>
          </a:xfrm>
          <a:prstGeom prst="rect">
            <a:avLst/>
          </a:prstGeom>
        </p:spPr>
      </p:pic>
      <p:sp>
        <p:nvSpPr>
          <p:cNvPr id="7" name="Marcador de contenido 2"/>
          <p:cNvSpPr txBox="1">
            <a:spLocks/>
          </p:cNvSpPr>
          <p:nvPr/>
        </p:nvSpPr>
        <p:spPr>
          <a:xfrm>
            <a:off x="1001974" y="5428782"/>
            <a:ext cx="9192904" cy="90392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dirty="0" smtClean="0"/>
              <a:t>Opcionalmente, se pueden agregar capas como </a:t>
            </a:r>
            <a:r>
              <a:rPr lang="es-MX" b="1" dirty="0" err="1" smtClean="0"/>
              <a:t>DTOs</a:t>
            </a:r>
            <a:r>
              <a:rPr lang="es-MX" dirty="0" smtClean="0"/>
              <a:t>, </a:t>
            </a:r>
            <a:r>
              <a:rPr lang="es-MX" b="1" dirty="0" smtClean="0"/>
              <a:t>Repositorios</a:t>
            </a:r>
            <a:r>
              <a:rPr lang="es-MX" dirty="0" smtClean="0"/>
              <a:t>, y </a:t>
            </a:r>
            <a:r>
              <a:rPr lang="es-MX" b="1" dirty="0" smtClean="0"/>
              <a:t>Casos de Uso (Use Cases)</a:t>
            </a:r>
            <a:r>
              <a:rPr lang="es-MX" dirty="0" smtClean="0"/>
              <a:t> para mayor flexibilidad.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113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1287"/>
          </a:xfrm>
        </p:spPr>
        <p:txBody>
          <a:bodyPr>
            <a:normAutofit/>
          </a:bodyPr>
          <a:lstStyle/>
          <a:p>
            <a:r>
              <a:rPr lang="en-US" sz="3200" b="1" dirty="0" err="1" smtClean="0"/>
              <a:t>Capas</a:t>
            </a:r>
            <a:r>
              <a:rPr lang="en-US" sz="3200" b="1" dirty="0" smtClean="0"/>
              <a:t> de una </a:t>
            </a:r>
            <a:r>
              <a:rPr lang="en-US" sz="3200" b="1" dirty="0" err="1" smtClean="0"/>
              <a:t>Arquitectura</a:t>
            </a:r>
            <a:r>
              <a:rPr lang="en-US" sz="3200" b="1" dirty="0" smtClean="0"/>
              <a:t> N-</a:t>
            </a:r>
            <a:r>
              <a:rPr lang="en-US" sz="3200" b="1" dirty="0" err="1" smtClean="0"/>
              <a:t>Capas</a:t>
            </a:r>
            <a:r>
              <a:rPr lang="en-US" sz="3200" b="1" dirty="0" smtClean="0"/>
              <a:t> en .NET</a:t>
            </a:r>
            <a:endParaRPr lang="en-US" sz="3200" b="1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146412"/>
            <a:ext cx="10515600" cy="5030551"/>
          </a:xfrm>
        </p:spPr>
        <p:txBody>
          <a:bodyPr/>
          <a:lstStyle/>
          <a:p>
            <a:pPr marL="0" indent="0">
              <a:buNone/>
            </a:pPr>
            <a:r>
              <a:rPr lang="es-MX" b="1" dirty="0" smtClean="0"/>
              <a:t>1. Capa de Presentación (</a:t>
            </a:r>
            <a:r>
              <a:rPr lang="es-MX" b="1" dirty="0" err="1" smtClean="0"/>
              <a:t>Presentation</a:t>
            </a:r>
            <a:r>
              <a:rPr lang="es-MX" b="1" dirty="0" smtClean="0"/>
              <a:t> </a:t>
            </a:r>
            <a:r>
              <a:rPr lang="es-MX" b="1" dirty="0" err="1" smtClean="0"/>
              <a:t>Layer</a:t>
            </a:r>
            <a:r>
              <a:rPr lang="es-MX" b="1" dirty="0" smtClean="0"/>
              <a:t> - UI)</a:t>
            </a:r>
          </a:p>
          <a:p>
            <a:r>
              <a:rPr lang="es-MX" b="1" dirty="0" smtClean="0"/>
              <a:t>Función:</a:t>
            </a:r>
            <a:r>
              <a:rPr lang="es-MX" dirty="0" smtClean="0"/>
              <a:t> Es la interfaz con la que interactúa el usuario o los clientes externos.</a:t>
            </a:r>
            <a:br>
              <a:rPr lang="es-MX" dirty="0" smtClean="0"/>
            </a:br>
            <a:r>
              <a:rPr lang="es-MX" b="1" dirty="0" smtClean="0"/>
              <a:t>Tecnologías en .NET:</a:t>
            </a:r>
            <a:endParaRPr lang="es-MX" dirty="0" smtClean="0"/>
          </a:p>
          <a:p>
            <a:r>
              <a:rPr lang="es-MX" b="1" dirty="0" smtClean="0"/>
              <a:t>Aplicaciones Web:</a:t>
            </a:r>
            <a:r>
              <a:rPr lang="es-MX" dirty="0" smtClean="0"/>
              <a:t> ASP.NET MVC, </a:t>
            </a:r>
            <a:r>
              <a:rPr lang="es-MX" dirty="0" err="1" smtClean="0"/>
              <a:t>Razor</a:t>
            </a:r>
            <a:r>
              <a:rPr lang="es-MX" dirty="0" smtClean="0"/>
              <a:t> </a:t>
            </a:r>
            <a:r>
              <a:rPr lang="es-MX" dirty="0" err="1" smtClean="0"/>
              <a:t>Pages</a:t>
            </a:r>
            <a:r>
              <a:rPr lang="es-MX" dirty="0" smtClean="0"/>
              <a:t>, </a:t>
            </a:r>
            <a:r>
              <a:rPr lang="es-MX" dirty="0" err="1" smtClean="0"/>
              <a:t>Blazor</a:t>
            </a:r>
            <a:r>
              <a:rPr lang="es-MX" dirty="0" smtClean="0"/>
              <a:t>, </a:t>
            </a:r>
            <a:r>
              <a:rPr lang="es-MX" dirty="0" err="1" smtClean="0"/>
              <a:t>React</a:t>
            </a:r>
            <a:r>
              <a:rPr lang="es-MX" dirty="0" smtClean="0"/>
              <a:t> con .NET</a:t>
            </a:r>
          </a:p>
          <a:p>
            <a:r>
              <a:rPr lang="es-MX" b="1" dirty="0" err="1" smtClean="0"/>
              <a:t>APIs</a:t>
            </a:r>
            <a:r>
              <a:rPr lang="es-MX" b="1" dirty="0" smtClean="0"/>
              <a:t>:</a:t>
            </a:r>
            <a:r>
              <a:rPr lang="es-MX" dirty="0" smtClean="0"/>
              <a:t> ASP.NET Web API</a:t>
            </a:r>
          </a:p>
          <a:p>
            <a:r>
              <a:rPr lang="es-MX" b="1" dirty="0" smtClean="0"/>
              <a:t>Escritorio:</a:t>
            </a:r>
            <a:r>
              <a:rPr lang="es-MX" dirty="0" smtClean="0"/>
              <a:t> Consola, MAUI, WPF</a:t>
            </a:r>
          </a:p>
          <a:p>
            <a:r>
              <a:rPr lang="es-MX" b="1" dirty="0" smtClean="0"/>
              <a:t>Ejemplo:</a:t>
            </a:r>
            <a:r>
              <a:rPr lang="es-MX" dirty="0" smtClean="0"/>
              <a:t/>
            </a:r>
            <a:br>
              <a:rPr lang="es-MX" dirty="0" smtClean="0"/>
            </a:br>
            <a:r>
              <a:rPr lang="es-MX" dirty="0" smtClean="0"/>
              <a:t>Si el usuario hace una solicitud para ver una lista de productos, la UI envía la petición a la </a:t>
            </a:r>
            <a:r>
              <a:rPr lang="es-MX" b="1" dirty="0" smtClean="0"/>
              <a:t>Capa de Aplicación</a:t>
            </a:r>
            <a:r>
              <a:rPr lang="es-MX" dirty="0" smtClean="0"/>
              <a:t>, que se encarga de obtener los datos.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435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77673"/>
            <a:ext cx="10515600" cy="2688608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2. Capa de Aplicación o Lógica de Negocio (Business </a:t>
            </a:r>
            <a:r>
              <a:rPr lang="es-MX" b="1" dirty="0" err="1" smtClean="0"/>
              <a:t>Logic</a:t>
            </a:r>
            <a:r>
              <a:rPr lang="es-MX" b="1" dirty="0" smtClean="0"/>
              <a:t> </a:t>
            </a:r>
            <a:r>
              <a:rPr lang="es-MX" b="1" dirty="0" err="1" smtClean="0"/>
              <a:t>Layer</a:t>
            </a:r>
            <a:r>
              <a:rPr lang="es-MX" b="1" dirty="0" smtClean="0"/>
              <a:t> - BLL)</a:t>
            </a:r>
          </a:p>
          <a:p>
            <a:pPr algn="just"/>
            <a:r>
              <a:rPr lang="es-MX" b="1" dirty="0" smtClean="0"/>
              <a:t>Función:</a:t>
            </a:r>
            <a:r>
              <a:rPr lang="es-MX" dirty="0" smtClean="0"/>
              <a:t> Aquí se implementa la lógica de negocio y reglas de la aplicación. Se encarga de validar, procesar datos y coordinar el flujo de la aplicación.</a:t>
            </a:r>
            <a:br>
              <a:rPr lang="es-MX" dirty="0" smtClean="0"/>
            </a:br>
            <a:r>
              <a:rPr lang="es-MX" b="1" dirty="0" smtClean="0"/>
              <a:t>Ejemplo de tareas en esta capa:</a:t>
            </a:r>
            <a:endParaRPr lang="es-MX" dirty="0" smtClean="0"/>
          </a:p>
          <a:p>
            <a:pPr algn="just"/>
            <a:r>
              <a:rPr lang="es-MX" dirty="0" smtClean="0"/>
              <a:t>Validar que un usuario tenga permisos antes de realizar una acción.</a:t>
            </a:r>
          </a:p>
          <a:p>
            <a:pPr algn="just"/>
            <a:r>
              <a:rPr lang="es-MX" dirty="0" smtClean="0"/>
              <a:t>Aplicar cálculos y transformaciones a los datos.</a:t>
            </a:r>
          </a:p>
          <a:p>
            <a:pPr algn="just"/>
            <a:r>
              <a:rPr lang="es-MX" dirty="0" smtClean="0"/>
              <a:t>Invocar a la </a:t>
            </a:r>
            <a:r>
              <a:rPr lang="es-MX" b="1" dirty="0" smtClean="0"/>
              <a:t>Capa de Acceso a Datos</a:t>
            </a:r>
            <a:r>
              <a:rPr lang="es-MX" dirty="0" smtClean="0"/>
              <a:t> para obtener información.</a:t>
            </a:r>
          </a:p>
        </p:txBody>
      </p:sp>
      <p:sp>
        <p:nvSpPr>
          <p:cNvPr id="4" name="Rectángulo 3"/>
          <p:cNvSpPr/>
          <p:nvPr/>
        </p:nvSpPr>
        <p:spPr>
          <a:xfrm>
            <a:off x="838200" y="3284773"/>
            <a:ext cx="105156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b="1" dirty="0" smtClean="0"/>
              <a:t>3. Capa de Acceso a Datos (Data Access </a:t>
            </a:r>
            <a:r>
              <a:rPr lang="es-MX" sz="2400" b="1" dirty="0" err="1" smtClean="0"/>
              <a:t>Layer</a:t>
            </a:r>
            <a:r>
              <a:rPr lang="es-MX" sz="2400" b="1" dirty="0" smtClean="0"/>
              <a:t> - DAL)</a:t>
            </a:r>
          </a:p>
          <a:p>
            <a:pPr algn="just"/>
            <a:r>
              <a:rPr lang="es-MX" sz="2400" b="1" dirty="0" smtClean="0"/>
              <a:t>Función:</a:t>
            </a:r>
            <a:r>
              <a:rPr lang="es-MX" sz="2400" dirty="0" smtClean="0"/>
              <a:t> Responsable de interactuar con la base de datos. Utiliza ORM como </a:t>
            </a:r>
            <a:r>
              <a:rPr lang="es-MX" sz="2400" b="1" dirty="0" err="1" smtClean="0"/>
              <a:t>Entity</a:t>
            </a:r>
            <a:r>
              <a:rPr lang="es-MX" sz="2400" b="1" dirty="0" smtClean="0"/>
              <a:t> Framework Core</a:t>
            </a:r>
            <a:r>
              <a:rPr lang="es-MX" sz="2400" dirty="0" smtClean="0"/>
              <a:t> o tecnologías como ADO.NET.</a:t>
            </a:r>
            <a:br>
              <a:rPr lang="es-MX" sz="2400" dirty="0" smtClean="0"/>
            </a:br>
            <a:r>
              <a:rPr lang="es-MX" sz="2400" b="1" dirty="0" smtClean="0"/>
              <a:t>Ejemplo de responsabilidades:</a:t>
            </a:r>
            <a:endParaRPr lang="es-MX" sz="2400" dirty="0" smtClean="0"/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Ejecutar consultas SQL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Manejar transacciones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2400" dirty="0" smtClean="0"/>
              <a:t>Optimizar el acceso a datos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3986531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556591"/>
            <a:ext cx="10515600" cy="206733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s-MX" b="1" dirty="0" smtClean="0"/>
              <a:t>4. Capa de Datos (</a:t>
            </a:r>
            <a:r>
              <a:rPr lang="es-MX" b="1" dirty="0" err="1" smtClean="0"/>
              <a:t>Database</a:t>
            </a:r>
            <a:r>
              <a:rPr lang="es-MX" b="1" dirty="0" smtClean="0"/>
              <a:t> </a:t>
            </a:r>
            <a:r>
              <a:rPr lang="es-MX" b="1" dirty="0" err="1" smtClean="0"/>
              <a:t>Layer</a:t>
            </a:r>
            <a:r>
              <a:rPr lang="es-MX" b="1" dirty="0" smtClean="0"/>
              <a:t>)</a:t>
            </a:r>
          </a:p>
          <a:p>
            <a:pPr algn="just"/>
            <a:r>
              <a:rPr lang="es-MX" b="1" dirty="0" smtClean="0"/>
              <a:t>Función:</a:t>
            </a:r>
            <a:r>
              <a:rPr lang="es-MX" dirty="0" smtClean="0"/>
              <a:t> Contiene la base de datos donde se almacenan los datos.</a:t>
            </a:r>
            <a:br>
              <a:rPr lang="es-MX" dirty="0" smtClean="0"/>
            </a:br>
            <a:r>
              <a:rPr lang="es-MX" b="1" dirty="0" smtClean="0"/>
              <a:t>Ejemplo de tecnologías:</a:t>
            </a:r>
            <a:endParaRPr lang="es-MX" dirty="0" smtClean="0"/>
          </a:p>
          <a:p>
            <a:pPr algn="just"/>
            <a:r>
              <a:rPr lang="es-MX" dirty="0" smtClean="0"/>
              <a:t>SQL Server (el que usas)</a:t>
            </a:r>
          </a:p>
          <a:p>
            <a:pPr algn="just"/>
            <a:r>
              <a:rPr lang="es-MX" dirty="0" err="1" smtClean="0"/>
              <a:t>PostgreSQL</a:t>
            </a:r>
            <a:endParaRPr lang="es-MX" dirty="0" smtClean="0"/>
          </a:p>
          <a:p>
            <a:pPr algn="just"/>
            <a:r>
              <a:rPr lang="es-MX" dirty="0" err="1" smtClean="0"/>
              <a:t>MySQL</a:t>
            </a:r>
            <a:endParaRPr lang="es-MX" dirty="0" smtClean="0"/>
          </a:p>
          <a:p>
            <a:endParaRPr lang="en-US" dirty="0"/>
          </a:p>
        </p:txBody>
      </p:sp>
      <p:sp>
        <p:nvSpPr>
          <p:cNvPr id="4" name="Rectángulo 3"/>
          <p:cNvSpPr/>
          <p:nvPr/>
        </p:nvSpPr>
        <p:spPr>
          <a:xfrm>
            <a:off x="838200" y="2623930"/>
            <a:ext cx="10515600" cy="12311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smtClean="0"/>
              <a:t>Capas Adicionales Opcionales</a:t>
            </a:r>
          </a:p>
          <a:p>
            <a:endParaRPr lang="es-MX" sz="800" b="1" dirty="0" smtClean="0"/>
          </a:p>
          <a:p>
            <a:r>
              <a:rPr lang="es-MX" sz="2200" b="1" dirty="0" smtClean="0"/>
              <a:t>5. Capa de </a:t>
            </a:r>
            <a:r>
              <a:rPr lang="es-MX" sz="2200" b="1" dirty="0" err="1" smtClean="0"/>
              <a:t>DTOs</a:t>
            </a:r>
            <a:r>
              <a:rPr lang="es-MX" sz="2200" b="1" dirty="0" smtClean="0"/>
              <a:t> (Data Transfer </a:t>
            </a:r>
            <a:r>
              <a:rPr lang="es-MX" sz="2200" b="1" dirty="0" err="1" smtClean="0"/>
              <a:t>Objects</a:t>
            </a:r>
            <a:r>
              <a:rPr lang="es-MX" sz="2200" b="1" dirty="0" smtClean="0"/>
              <a:t>)</a:t>
            </a:r>
          </a:p>
          <a:p>
            <a:r>
              <a:rPr lang="es-MX" sz="2200" b="1" dirty="0" smtClean="0"/>
              <a:t>Función:</a:t>
            </a:r>
            <a:r>
              <a:rPr lang="es-MX" sz="2200" dirty="0" smtClean="0"/>
              <a:t> Separa las entidades de la base de datos del modelo de respuesta.</a:t>
            </a:r>
            <a:endParaRPr lang="es-MX" sz="2200" dirty="0"/>
          </a:p>
        </p:txBody>
      </p:sp>
      <p:sp>
        <p:nvSpPr>
          <p:cNvPr id="5" name="Rectángulo 4"/>
          <p:cNvSpPr/>
          <p:nvPr/>
        </p:nvSpPr>
        <p:spPr>
          <a:xfrm>
            <a:off x="838200" y="4017087"/>
            <a:ext cx="105156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sz="2200" b="1" dirty="0" smtClean="0"/>
              <a:t>6. Capa de Repositorio (</a:t>
            </a:r>
            <a:r>
              <a:rPr lang="es-MX" sz="2200" b="1" dirty="0" err="1" smtClean="0"/>
              <a:t>Repository</a:t>
            </a:r>
            <a:r>
              <a:rPr lang="es-MX" sz="2200" b="1" dirty="0" smtClean="0"/>
              <a:t> </a:t>
            </a:r>
            <a:r>
              <a:rPr lang="es-MX" sz="2200" b="1" dirty="0" err="1" smtClean="0"/>
              <a:t>Pattern</a:t>
            </a:r>
            <a:r>
              <a:rPr lang="es-MX" sz="2200" b="1" dirty="0" smtClean="0"/>
              <a:t>)</a:t>
            </a:r>
          </a:p>
          <a:p>
            <a:r>
              <a:rPr lang="es-MX" sz="2200" b="1" dirty="0" smtClean="0"/>
              <a:t>Función:</a:t>
            </a:r>
            <a:r>
              <a:rPr lang="es-MX" sz="2200" dirty="0" smtClean="0"/>
              <a:t> Encapsula la lógica de acceso a datos y permite separar la DAL de la BLL</a:t>
            </a:r>
            <a:r>
              <a:rPr lang="es-MX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25826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675861"/>
            <a:ext cx="10515600" cy="31010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b="1" dirty="0" smtClean="0"/>
              <a:t>Flujo de Datos en una Arquitectura N-Capas</a:t>
            </a:r>
          </a:p>
          <a:p>
            <a:pPr marL="0" indent="0">
              <a:buNone/>
            </a:pPr>
            <a:r>
              <a:rPr lang="es-MX" sz="2400" b="1" dirty="0" smtClean="0"/>
              <a:t>Ejemplo de cómo fluyen los datos en una API para obtener productos:</a:t>
            </a:r>
            <a:endParaRPr lang="es-MX" sz="2400" dirty="0" smtClean="0"/>
          </a:p>
          <a:p>
            <a:r>
              <a:rPr lang="es-MX" sz="2400" dirty="0" smtClean="0"/>
              <a:t>1️⃣ El usuario accede a la UI y solicita los productos.</a:t>
            </a:r>
            <a:br>
              <a:rPr lang="es-MX" sz="2400" dirty="0" smtClean="0"/>
            </a:br>
            <a:r>
              <a:rPr lang="es-MX" sz="2400" dirty="0" smtClean="0"/>
              <a:t>2️⃣ La UI hace una petición a la </a:t>
            </a:r>
            <a:r>
              <a:rPr lang="es-MX" sz="2400" b="1" dirty="0" smtClean="0"/>
              <a:t>Capa de Aplicación (BLL)</a:t>
            </a:r>
            <a:r>
              <a:rPr lang="es-MX" sz="2400" dirty="0" smtClean="0"/>
              <a:t>.</a:t>
            </a:r>
            <a:br>
              <a:rPr lang="es-MX" sz="2400" dirty="0" smtClean="0"/>
            </a:br>
            <a:r>
              <a:rPr lang="es-MX" sz="2400" dirty="0" smtClean="0"/>
              <a:t>3️⃣ La </a:t>
            </a:r>
            <a:r>
              <a:rPr lang="es-MX" sz="2400" b="1" dirty="0" smtClean="0"/>
              <a:t>BLL</a:t>
            </a:r>
            <a:r>
              <a:rPr lang="es-MX" sz="2400" dirty="0" smtClean="0"/>
              <a:t> valida la solicitud y solicita los datos a la </a:t>
            </a:r>
            <a:r>
              <a:rPr lang="es-MX" sz="2400" b="1" dirty="0" smtClean="0"/>
              <a:t>Capa de Acceso a Datos (DAL)</a:t>
            </a:r>
            <a:r>
              <a:rPr lang="es-MX" sz="2400" dirty="0" smtClean="0"/>
              <a:t>.</a:t>
            </a:r>
            <a:br>
              <a:rPr lang="es-MX" sz="2400" dirty="0" smtClean="0"/>
            </a:br>
            <a:r>
              <a:rPr lang="es-MX" sz="2400" dirty="0" smtClean="0"/>
              <a:t>4️⃣ La </a:t>
            </a:r>
            <a:r>
              <a:rPr lang="es-MX" sz="2400" b="1" dirty="0" smtClean="0"/>
              <a:t>DAL</a:t>
            </a:r>
            <a:r>
              <a:rPr lang="es-MX" sz="2400" dirty="0" smtClean="0"/>
              <a:t> consulta la base de datos y devuelve los productos a la </a:t>
            </a:r>
            <a:r>
              <a:rPr lang="es-MX" sz="2400" b="1" dirty="0" smtClean="0"/>
              <a:t>BLL</a:t>
            </a:r>
            <a:r>
              <a:rPr lang="es-MX" sz="2400" dirty="0" smtClean="0"/>
              <a:t>.</a:t>
            </a:r>
            <a:br>
              <a:rPr lang="es-MX" sz="2400" dirty="0" smtClean="0"/>
            </a:br>
            <a:r>
              <a:rPr lang="es-MX" sz="2400" dirty="0" smtClean="0"/>
              <a:t>5️⃣ La </a:t>
            </a:r>
            <a:r>
              <a:rPr lang="es-MX" sz="2400" b="1" dirty="0" smtClean="0"/>
              <a:t>BLL</a:t>
            </a:r>
            <a:r>
              <a:rPr lang="es-MX" sz="2400" dirty="0" smtClean="0"/>
              <a:t> procesa los datos y los envía a la </a:t>
            </a:r>
            <a:r>
              <a:rPr lang="es-MX" sz="2400" b="1" dirty="0" smtClean="0"/>
              <a:t>Capa de Presentación</a:t>
            </a:r>
            <a:r>
              <a:rPr lang="es-MX" sz="2400" dirty="0" smtClean="0"/>
              <a:t>.</a:t>
            </a:r>
            <a:br>
              <a:rPr lang="es-MX" sz="2400" dirty="0" smtClean="0"/>
            </a:br>
            <a:r>
              <a:rPr lang="es-MX" sz="2400" dirty="0" smtClean="0"/>
              <a:t>6️⃣ La UI muestra los productos al usuario.</a:t>
            </a:r>
          </a:p>
        </p:txBody>
      </p:sp>
      <p:sp>
        <p:nvSpPr>
          <p:cNvPr id="4" name="Marcador de contenido 2"/>
          <p:cNvSpPr txBox="1">
            <a:spLocks/>
          </p:cNvSpPr>
          <p:nvPr/>
        </p:nvSpPr>
        <p:spPr>
          <a:xfrm>
            <a:off x="718930" y="4108174"/>
            <a:ext cx="10515600" cy="210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200" b="1" dirty="0" smtClean="0"/>
              <a:t>Conclusión</a:t>
            </a:r>
          </a:p>
          <a:p>
            <a:pPr algn="just"/>
            <a:r>
              <a:rPr lang="es-MX" sz="2200" dirty="0" smtClean="0"/>
              <a:t>La arquitectura en </a:t>
            </a:r>
            <a:r>
              <a:rPr lang="es-MX" sz="2200" b="1" dirty="0" smtClean="0"/>
              <a:t>N capas</a:t>
            </a:r>
            <a:r>
              <a:rPr lang="es-MX" sz="2200" dirty="0" smtClean="0"/>
              <a:t> en .NET es un enfoque que organiza el código en diferentes niveles para mejorar la modularidad, escalabilidad y mantenimiento de la aplicación. Separar la </a:t>
            </a:r>
            <a:r>
              <a:rPr lang="es-MX" sz="2200" b="1" dirty="0" smtClean="0"/>
              <a:t>UI, lógica de negocio y acceso a datos</a:t>
            </a:r>
            <a:r>
              <a:rPr lang="es-MX" sz="2200" dirty="0" smtClean="0"/>
              <a:t> permite desarrollar aplicaciones más limpias, organizadas y fáciles de probar.</a:t>
            </a:r>
          </a:p>
        </p:txBody>
      </p:sp>
    </p:spTree>
    <p:extLst>
      <p:ext uri="{BB962C8B-B14F-4D97-AF65-F5344CB8AC3E}">
        <p14:creationId xmlns:p14="http://schemas.microsoft.com/office/powerpoint/2010/main" val="26470407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Diferencia entre </a:t>
            </a:r>
            <a:r>
              <a:rPr lang="es-MX" dirty="0" err="1"/>
              <a:t>Execute</a:t>
            </a:r>
            <a:r>
              <a:rPr lang="es-MX" dirty="0"/>
              <a:t> y </a:t>
            </a:r>
            <a:r>
              <a:rPr lang="es-MX" dirty="0" err="1"/>
              <a:t>Query</a:t>
            </a:r>
            <a:r>
              <a:rPr lang="es-MX" dirty="0"/>
              <a:t> en </a:t>
            </a:r>
            <a:r>
              <a:rPr lang="es-MX" dirty="0" err="1"/>
              <a:t>Dapper</a:t>
            </a:r>
            <a:endParaRPr lang="en-US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7563" y="1823210"/>
            <a:ext cx="8496873" cy="1884089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040294" y="4086207"/>
            <a:ext cx="1011140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Dapper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para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conexión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consulta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SQL.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Execute()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porque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necesita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devolver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solo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operación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Query&lt;T&gt;()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 usa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cuando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necesita </a:t>
            </a:r>
            <a:r>
              <a:rPr kumimoji="0" lang="en-US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recuperar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datos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ejemplo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en un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SELECT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s-PE" altLang="en-US" sz="2000" dirty="0">
              <a:latin typeface="Arial" panose="020B0604020202020204" pitchFamily="34" charset="0"/>
            </a:endParaRP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MX" sz="2000" b="1" dirty="0" err="1"/>
              <a:t>Dapper</a:t>
            </a:r>
            <a:r>
              <a:rPr lang="es-MX" sz="2000" b="1" dirty="0"/>
              <a:t> es más rápido y liviano que </a:t>
            </a:r>
            <a:r>
              <a:rPr lang="es-MX" sz="2000" b="1" dirty="0" err="1"/>
              <a:t>Entity</a:t>
            </a:r>
            <a:r>
              <a:rPr lang="es-MX" sz="2000" b="1" dirty="0"/>
              <a:t> Framework para consultas directas</a:t>
            </a:r>
            <a:r>
              <a:rPr lang="es-MX" sz="2000" dirty="0"/>
              <a:t>.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818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4461" y="1621057"/>
            <a:ext cx="10515600" cy="2875722"/>
          </a:xfrm>
        </p:spPr>
        <p:txBody>
          <a:bodyPr>
            <a:normAutofit/>
          </a:bodyPr>
          <a:lstStyle/>
          <a:p>
            <a:pPr algn="just"/>
            <a:r>
              <a:rPr lang="es-MX" sz="2700" b="1" dirty="0" err="1" smtClean="0"/>
              <a:t>Entity</a:t>
            </a:r>
            <a:r>
              <a:rPr lang="es-MX" sz="2700" b="1" dirty="0" smtClean="0"/>
              <a:t> </a:t>
            </a:r>
            <a:r>
              <a:rPr lang="es-MX" sz="2700" b="1" dirty="0"/>
              <a:t>Framework (EF) </a:t>
            </a:r>
            <a:r>
              <a:rPr lang="es-MX" sz="2700" dirty="0"/>
              <a:t>es un ORM (</a:t>
            </a:r>
            <a:r>
              <a:rPr lang="es-MX" sz="2700" dirty="0" err="1"/>
              <a:t>Object-Relational</a:t>
            </a:r>
            <a:r>
              <a:rPr lang="es-MX" sz="2700" dirty="0"/>
              <a:t> </a:t>
            </a:r>
            <a:r>
              <a:rPr lang="es-MX" sz="2700" dirty="0" err="1"/>
              <a:t>Mapper</a:t>
            </a:r>
            <a:r>
              <a:rPr lang="es-MX" sz="2700" dirty="0"/>
              <a:t>) para .NET, lo que significa que </a:t>
            </a:r>
            <a:r>
              <a:rPr lang="es-MX" sz="2700" b="1" dirty="0"/>
              <a:t>permite trabajar con bases de datos utilizando objetos y clases en C#,</a:t>
            </a:r>
            <a:r>
              <a:rPr lang="es-MX" sz="2700" dirty="0"/>
              <a:t> </a:t>
            </a:r>
            <a:r>
              <a:rPr lang="es-MX" sz="2700" b="1" dirty="0"/>
              <a:t>sin necesidad de escribir SQL manualmente</a:t>
            </a:r>
            <a:r>
              <a:rPr lang="es-MX" sz="2700" dirty="0" smtClean="0"/>
              <a:t>. Es </a:t>
            </a:r>
            <a:r>
              <a:rPr lang="es-MX" sz="2700" dirty="0"/>
              <a:t>una abstracción sobre ADO.NET que simplifica el acceso y manipulación de datos en bases de datos relacionales como SQL Server, </a:t>
            </a:r>
            <a:r>
              <a:rPr lang="es-MX" sz="2700" dirty="0" err="1"/>
              <a:t>MySQL</a:t>
            </a:r>
            <a:r>
              <a:rPr lang="es-MX" sz="2700" dirty="0"/>
              <a:t> y </a:t>
            </a:r>
            <a:r>
              <a:rPr lang="es-MX" sz="2700" dirty="0" err="1"/>
              <a:t>PostgreSQL</a:t>
            </a:r>
            <a:r>
              <a:rPr lang="es-MX" sz="2700" dirty="0"/>
              <a:t>.</a:t>
            </a:r>
            <a:endParaRPr lang="en-US" sz="2700" dirty="0"/>
          </a:p>
        </p:txBody>
      </p:sp>
      <p:sp>
        <p:nvSpPr>
          <p:cNvPr id="4" name="Rectángulo 3"/>
          <p:cNvSpPr/>
          <p:nvPr/>
        </p:nvSpPr>
        <p:spPr>
          <a:xfrm>
            <a:off x="904461" y="974726"/>
            <a:ext cx="61419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sz="3600" dirty="0"/>
              <a:t>¿Qué es </a:t>
            </a:r>
            <a:r>
              <a:rPr lang="es-MX" sz="3600" dirty="0" err="1"/>
              <a:t>Entity</a:t>
            </a:r>
            <a:r>
              <a:rPr lang="es-MX" sz="3600" dirty="0"/>
              <a:t> Framework (EF)?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3612082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848</Words>
  <Application>Microsoft Office PowerPoint</Application>
  <PresentationFormat>Panorámica</PresentationFormat>
  <Paragraphs>90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Unicode MS</vt:lpstr>
      <vt:lpstr>Calibri</vt:lpstr>
      <vt:lpstr>Calibri Light</vt:lpstr>
      <vt:lpstr>Tema de Office</vt:lpstr>
      <vt:lpstr>Arquitectura N-Capas</vt:lpstr>
      <vt:lpstr>N-Capas</vt:lpstr>
      <vt:lpstr>Capas comunes en una arquitectura N-capas en .NET</vt:lpstr>
      <vt:lpstr>Capas de una Arquitectura N-Capas en .NET</vt:lpstr>
      <vt:lpstr>Presentación de PowerPoint</vt:lpstr>
      <vt:lpstr>Presentación de PowerPoint</vt:lpstr>
      <vt:lpstr>Presentación de PowerPoint</vt:lpstr>
      <vt:lpstr>Diferencia entre Execute y Query en Dapper</vt:lpstr>
      <vt:lpstr>Entity Framework (EF) es un ORM (Object-Relational Mapper) para .NET, lo que significa que permite trabajar con bases de datos utilizando objetos y clases en C#, sin necesidad de escribir SQL manualmente. Es una abstracción sobre ADO.NET que simplifica el acceso y manipulación de datos en bases de datos relacionales como SQL Server, MySQL y PostgreSQL.</vt:lpstr>
      <vt:lpstr>Diferencias entre Dapper y Entity Framework (EF Core)</vt:lpstr>
      <vt:lpstr>¿Cuándo usar Dapper y cuándo Entity Framework?</vt:lpstr>
      <vt:lpstr>Ejemplo de código en Dapper vs. Entity Framework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Arquitectura N-Capas</dc:title>
  <dc:creator>gabriel</dc:creator>
  <cp:lastModifiedBy>gabriel</cp:lastModifiedBy>
  <cp:revision>10</cp:revision>
  <dcterms:created xsi:type="dcterms:W3CDTF">2025-02-12T04:36:21Z</dcterms:created>
  <dcterms:modified xsi:type="dcterms:W3CDTF">2025-02-13T03:40:46Z</dcterms:modified>
</cp:coreProperties>
</file>