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C2C895C3-1914-429E-90D1-63D31FFA6E06}" type="datetimeFigureOut">
              <a:rPr lang="en-US" smtClean="0"/>
              <a:t>12/26/2024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D1AB5B03-DABD-4942-A3C4-71E267F6B1AD}" type="slidenum">
              <a:rPr lang="en-US" smtClean="0"/>
              <a:t>‹Nº›</a:t>
            </a:fld>
            <a:endParaRPr lang="en-US"/>
          </a:p>
        </p:txBody>
      </p:sp>
    </p:spTree>
    <p:extLst>
      <p:ext uri="{BB962C8B-B14F-4D97-AF65-F5344CB8AC3E}">
        <p14:creationId xmlns:p14="http://schemas.microsoft.com/office/powerpoint/2010/main" val="3751734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C2C895C3-1914-429E-90D1-63D31FFA6E06}" type="datetimeFigureOut">
              <a:rPr lang="en-US" smtClean="0"/>
              <a:t>12/26/2024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D1AB5B03-DABD-4942-A3C4-71E267F6B1AD}" type="slidenum">
              <a:rPr lang="en-US" smtClean="0"/>
              <a:t>‹Nº›</a:t>
            </a:fld>
            <a:endParaRPr lang="en-US"/>
          </a:p>
        </p:txBody>
      </p:sp>
    </p:spTree>
    <p:extLst>
      <p:ext uri="{BB962C8B-B14F-4D97-AF65-F5344CB8AC3E}">
        <p14:creationId xmlns:p14="http://schemas.microsoft.com/office/powerpoint/2010/main" val="2639069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C2C895C3-1914-429E-90D1-63D31FFA6E06}" type="datetimeFigureOut">
              <a:rPr lang="en-US" smtClean="0"/>
              <a:t>12/26/2024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D1AB5B03-DABD-4942-A3C4-71E267F6B1AD}" type="slidenum">
              <a:rPr lang="en-US" smtClean="0"/>
              <a:t>‹Nº›</a:t>
            </a:fld>
            <a:endParaRPr lang="en-US"/>
          </a:p>
        </p:txBody>
      </p:sp>
    </p:spTree>
    <p:extLst>
      <p:ext uri="{BB962C8B-B14F-4D97-AF65-F5344CB8AC3E}">
        <p14:creationId xmlns:p14="http://schemas.microsoft.com/office/powerpoint/2010/main" val="21074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C2C895C3-1914-429E-90D1-63D31FFA6E06}" type="datetimeFigureOut">
              <a:rPr lang="en-US" smtClean="0"/>
              <a:t>12/26/2024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D1AB5B03-DABD-4942-A3C4-71E267F6B1AD}" type="slidenum">
              <a:rPr lang="en-US" smtClean="0"/>
              <a:t>‹Nº›</a:t>
            </a:fld>
            <a:endParaRPr lang="en-US"/>
          </a:p>
        </p:txBody>
      </p:sp>
    </p:spTree>
    <p:extLst>
      <p:ext uri="{BB962C8B-B14F-4D97-AF65-F5344CB8AC3E}">
        <p14:creationId xmlns:p14="http://schemas.microsoft.com/office/powerpoint/2010/main" val="2710299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C2C895C3-1914-429E-90D1-63D31FFA6E06}" type="datetimeFigureOut">
              <a:rPr lang="en-US" smtClean="0"/>
              <a:t>12/26/2024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D1AB5B03-DABD-4942-A3C4-71E267F6B1AD}" type="slidenum">
              <a:rPr lang="en-US" smtClean="0"/>
              <a:t>‹Nº›</a:t>
            </a:fld>
            <a:endParaRPr lang="en-US"/>
          </a:p>
        </p:txBody>
      </p:sp>
    </p:spTree>
    <p:extLst>
      <p:ext uri="{BB962C8B-B14F-4D97-AF65-F5344CB8AC3E}">
        <p14:creationId xmlns:p14="http://schemas.microsoft.com/office/powerpoint/2010/main" val="1455749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C2C895C3-1914-429E-90D1-63D31FFA6E06}" type="datetimeFigureOut">
              <a:rPr lang="en-US" smtClean="0"/>
              <a:t>12/26/2024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D1AB5B03-DABD-4942-A3C4-71E267F6B1AD}" type="slidenum">
              <a:rPr lang="en-US" smtClean="0"/>
              <a:t>‹Nº›</a:t>
            </a:fld>
            <a:endParaRPr lang="en-US"/>
          </a:p>
        </p:txBody>
      </p:sp>
    </p:spTree>
    <p:extLst>
      <p:ext uri="{BB962C8B-B14F-4D97-AF65-F5344CB8AC3E}">
        <p14:creationId xmlns:p14="http://schemas.microsoft.com/office/powerpoint/2010/main" val="681262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C2C895C3-1914-429E-90D1-63D31FFA6E06}" type="datetimeFigureOut">
              <a:rPr lang="en-US" smtClean="0"/>
              <a:t>12/26/2024</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D1AB5B03-DABD-4942-A3C4-71E267F6B1AD}" type="slidenum">
              <a:rPr lang="en-US" smtClean="0"/>
              <a:t>‹Nº›</a:t>
            </a:fld>
            <a:endParaRPr lang="en-US"/>
          </a:p>
        </p:txBody>
      </p:sp>
    </p:spTree>
    <p:extLst>
      <p:ext uri="{BB962C8B-B14F-4D97-AF65-F5344CB8AC3E}">
        <p14:creationId xmlns:p14="http://schemas.microsoft.com/office/powerpoint/2010/main" val="93943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C2C895C3-1914-429E-90D1-63D31FFA6E06}" type="datetimeFigureOut">
              <a:rPr lang="en-US" smtClean="0"/>
              <a:t>12/26/2024</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D1AB5B03-DABD-4942-A3C4-71E267F6B1AD}" type="slidenum">
              <a:rPr lang="en-US" smtClean="0"/>
              <a:t>‹Nº›</a:t>
            </a:fld>
            <a:endParaRPr lang="en-US"/>
          </a:p>
        </p:txBody>
      </p:sp>
    </p:spTree>
    <p:extLst>
      <p:ext uri="{BB962C8B-B14F-4D97-AF65-F5344CB8AC3E}">
        <p14:creationId xmlns:p14="http://schemas.microsoft.com/office/powerpoint/2010/main" val="2432181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2C895C3-1914-429E-90D1-63D31FFA6E06}" type="datetimeFigureOut">
              <a:rPr lang="en-US" smtClean="0"/>
              <a:t>12/26/2024</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D1AB5B03-DABD-4942-A3C4-71E267F6B1AD}" type="slidenum">
              <a:rPr lang="en-US" smtClean="0"/>
              <a:t>‹Nº›</a:t>
            </a:fld>
            <a:endParaRPr lang="en-US"/>
          </a:p>
        </p:txBody>
      </p:sp>
    </p:spTree>
    <p:extLst>
      <p:ext uri="{BB962C8B-B14F-4D97-AF65-F5344CB8AC3E}">
        <p14:creationId xmlns:p14="http://schemas.microsoft.com/office/powerpoint/2010/main" val="662627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C2C895C3-1914-429E-90D1-63D31FFA6E06}" type="datetimeFigureOut">
              <a:rPr lang="en-US" smtClean="0"/>
              <a:t>12/26/2024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D1AB5B03-DABD-4942-A3C4-71E267F6B1AD}" type="slidenum">
              <a:rPr lang="en-US" smtClean="0"/>
              <a:t>‹Nº›</a:t>
            </a:fld>
            <a:endParaRPr lang="en-US"/>
          </a:p>
        </p:txBody>
      </p:sp>
    </p:spTree>
    <p:extLst>
      <p:ext uri="{BB962C8B-B14F-4D97-AF65-F5344CB8AC3E}">
        <p14:creationId xmlns:p14="http://schemas.microsoft.com/office/powerpoint/2010/main" val="3855015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C2C895C3-1914-429E-90D1-63D31FFA6E06}" type="datetimeFigureOut">
              <a:rPr lang="en-US" smtClean="0"/>
              <a:t>12/26/2024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D1AB5B03-DABD-4942-A3C4-71E267F6B1AD}" type="slidenum">
              <a:rPr lang="en-US" smtClean="0"/>
              <a:t>‹Nº›</a:t>
            </a:fld>
            <a:endParaRPr lang="en-US"/>
          </a:p>
        </p:txBody>
      </p:sp>
    </p:spTree>
    <p:extLst>
      <p:ext uri="{BB962C8B-B14F-4D97-AF65-F5344CB8AC3E}">
        <p14:creationId xmlns:p14="http://schemas.microsoft.com/office/powerpoint/2010/main" val="3444730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895C3-1914-429E-90D1-63D31FFA6E06}" type="datetimeFigureOut">
              <a:rPr lang="en-US" smtClean="0"/>
              <a:t>12/26/2024</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B5B03-DABD-4942-A3C4-71E267F6B1AD}" type="slidenum">
              <a:rPr lang="en-US" smtClean="0"/>
              <a:t>‹Nº›</a:t>
            </a:fld>
            <a:endParaRPr lang="en-US"/>
          </a:p>
        </p:txBody>
      </p:sp>
    </p:spTree>
    <p:extLst>
      <p:ext uri="{BB962C8B-B14F-4D97-AF65-F5344CB8AC3E}">
        <p14:creationId xmlns:p14="http://schemas.microsoft.com/office/powerpoint/2010/main" val="1192716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b="1" dirty="0" smtClean="0"/>
              <a:t>Introducción a </a:t>
            </a:r>
            <a:r>
              <a:rPr lang="es-MX" b="1" dirty="0" err="1" smtClean="0"/>
              <a:t>Database</a:t>
            </a:r>
            <a:r>
              <a:rPr lang="es-MX" b="1" dirty="0" smtClean="0"/>
              <a:t> </a:t>
            </a:r>
            <a:r>
              <a:rPr lang="es-MX" b="1" dirty="0" err="1" smtClean="0"/>
              <a:t>First</a:t>
            </a:r>
            <a:r>
              <a:rPr lang="es-MX" b="1" dirty="0" smtClean="0"/>
              <a:t> y </a:t>
            </a:r>
            <a:r>
              <a:rPr lang="es-MX" b="1" dirty="0" err="1" smtClean="0"/>
              <a:t>Code</a:t>
            </a:r>
            <a:r>
              <a:rPr lang="es-MX" b="1" dirty="0" smtClean="0"/>
              <a:t> </a:t>
            </a:r>
            <a:r>
              <a:rPr lang="es-MX" b="1" dirty="0" err="1" smtClean="0"/>
              <a:t>First</a:t>
            </a:r>
            <a:r>
              <a:rPr lang="es-MX" b="1" dirty="0" smtClean="0"/>
              <a:t> en .NET</a:t>
            </a:r>
            <a:endParaRPr lang="en-US" b="1" dirty="0"/>
          </a:p>
        </p:txBody>
      </p:sp>
    </p:spTree>
    <p:extLst>
      <p:ext uri="{BB962C8B-B14F-4D97-AF65-F5344CB8AC3E}">
        <p14:creationId xmlns:p14="http://schemas.microsoft.com/office/powerpoint/2010/main" val="388151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¿Qué es un SDK de .NET?</a:t>
            </a:r>
            <a:endParaRPr lang="en-US" b="1" dirty="0"/>
          </a:p>
        </p:txBody>
      </p:sp>
      <p:sp>
        <p:nvSpPr>
          <p:cNvPr id="3" name="Marcador de contenido 2"/>
          <p:cNvSpPr>
            <a:spLocks noGrp="1"/>
          </p:cNvSpPr>
          <p:nvPr>
            <p:ph idx="1"/>
          </p:nvPr>
        </p:nvSpPr>
        <p:spPr/>
        <p:txBody>
          <a:bodyPr/>
          <a:lstStyle/>
          <a:p>
            <a:pPr algn="just"/>
            <a:r>
              <a:rPr lang="es-MX" dirty="0"/>
              <a:t>El SDK (Software </a:t>
            </a:r>
            <a:r>
              <a:rPr lang="es-MX" dirty="0" err="1"/>
              <a:t>Development</a:t>
            </a:r>
            <a:r>
              <a:rPr lang="es-MX" dirty="0"/>
              <a:t> Kit) de .NET es un conjunto de herramientas que los desarrolladores utilizan para crear aplicaciones y bibliotecas en la plataforma .NET. El SDK incluye todo lo necesario para desarrollar aplicaciones, como el compilador, las bibliotecas de clases, y herramientas para gestionar proyectos, realizar pruebas, y mucho más.</a:t>
            </a:r>
            <a:endParaRPr lang="en-US" dirty="0"/>
          </a:p>
        </p:txBody>
      </p:sp>
    </p:spTree>
    <p:extLst>
      <p:ext uri="{BB962C8B-B14F-4D97-AF65-F5344CB8AC3E}">
        <p14:creationId xmlns:p14="http://schemas.microsoft.com/office/powerpoint/2010/main" val="4253748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Componentes </a:t>
            </a:r>
            <a:r>
              <a:rPr lang="es-MX" b="1" dirty="0"/>
              <a:t>del SDK de .NET</a:t>
            </a:r>
            <a:endParaRPr lang="en-US" dirty="0"/>
          </a:p>
        </p:txBody>
      </p:sp>
      <p:sp>
        <p:nvSpPr>
          <p:cNvPr id="4" name="Rectangle 1"/>
          <p:cNvSpPr>
            <a:spLocks noGrp="1" noChangeArrowheads="1"/>
          </p:cNvSpPr>
          <p:nvPr>
            <p:ph idx="1"/>
          </p:nvPr>
        </p:nvSpPr>
        <p:spPr bwMode="auto">
          <a:xfrm>
            <a:off x="838200" y="1800691"/>
            <a:ext cx="105156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smtClean="0">
                <a:ln>
                  <a:noFill/>
                </a:ln>
                <a:solidFill>
                  <a:schemeClr val="tx1"/>
                </a:solidFill>
                <a:effectLst/>
                <a:latin typeface="Arial" panose="020B0604020202020204" pitchFamily="34" charset="0"/>
              </a:rPr>
              <a:t>Compilador</a:t>
            </a:r>
            <a:r>
              <a:rPr kumimoji="0" lang="en-US" altLang="en-US" sz="2000" b="1" i="0" u="none" strike="noStrike" cap="none" normalizeH="0" baseline="0" dirty="0" smtClean="0">
                <a:ln>
                  <a:noFill/>
                </a:ln>
                <a:solidFill>
                  <a:schemeClr val="tx1"/>
                </a:solidFill>
                <a:effectLst/>
                <a:latin typeface="Arial" panose="020B0604020202020204" pitchFamily="34" charset="0"/>
              </a:rPr>
              <a:t>:</a:t>
            </a:r>
            <a:r>
              <a:rPr kumimoji="0" lang="en-US" altLang="en-US" sz="2000" b="0" i="0" u="none" strike="noStrike" cap="none" normalizeH="0" baseline="0" dirty="0" smtClean="0">
                <a:ln>
                  <a:noFill/>
                </a:ln>
                <a:solidFill>
                  <a:schemeClr val="tx1"/>
                </a:solidFill>
                <a:effectLst/>
                <a:latin typeface="Arial" panose="020B0604020202020204" pitchFamily="34" charset="0"/>
              </a:rPr>
              <a:t> El SDK </a:t>
            </a:r>
            <a:r>
              <a:rPr kumimoji="0" lang="en-US" altLang="en-US" sz="2000" b="0" i="0" u="none" strike="noStrike" cap="none" normalizeH="0" baseline="0" dirty="0" err="1" smtClean="0">
                <a:ln>
                  <a:noFill/>
                </a:ln>
                <a:solidFill>
                  <a:schemeClr val="tx1"/>
                </a:solidFill>
                <a:effectLst/>
                <a:latin typeface="Arial" panose="020B0604020202020204" pitchFamily="34" charset="0"/>
              </a:rPr>
              <a:t>incluye</a:t>
            </a:r>
            <a:r>
              <a:rPr kumimoji="0" lang="en-US" altLang="en-US" sz="2000" b="0" i="0" u="none" strike="noStrike" cap="none" normalizeH="0" baseline="0" dirty="0" smtClean="0">
                <a:ln>
                  <a:noFill/>
                </a:ln>
                <a:solidFill>
                  <a:schemeClr val="tx1"/>
                </a:solidFill>
                <a:effectLst/>
                <a:latin typeface="Arial" panose="020B0604020202020204" pitchFamily="34" charset="0"/>
              </a:rPr>
              <a:t> un </a:t>
            </a:r>
            <a:r>
              <a:rPr kumimoji="0" lang="en-US" altLang="en-US" sz="2000" b="0" i="0" u="none" strike="noStrike" cap="none" normalizeH="0" baseline="0" dirty="0" err="1" smtClean="0">
                <a:ln>
                  <a:noFill/>
                </a:ln>
                <a:solidFill>
                  <a:schemeClr val="tx1"/>
                </a:solidFill>
                <a:effectLst/>
                <a:latin typeface="Arial" panose="020B0604020202020204" pitchFamily="34" charset="0"/>
              </a:rPr>
              <a:t>compilador</a:t>
            </a:r>
            <a:r>
              <a:rPr kumimoji="0" lang="en-US" altLang="en-US" sz="2000" b="0" i="0" u="none" strike="noStrike" cap="none" normalizeH="0" baseline="0" dirty="0" smtClean="0">
                <a:ln>
                  <a:noFill/>
                </a:ln>
                <a:solidFill>
                  <a:schemeClr val="tx1"/>
                </a:solidFill>
                <a:effectLst/>
                <a:latin typeface="Arial" panose="020B0604020202020204" pitchFamily="34" charset="0"/>
              </a:rPr>
              <a:t> que traduce el código </a:t>
            </a:r>
            <a:r>
              <a:rPr kumimoji="0" lang="en-US" altLang="en-US" sz="2000" b="0" i="0" u="none" strike="noStrike" cap="none" normalizeH="0" baseline="0" dirty="0" err="1" smtClean="0">
                <a:ln>
                  <a:noFill/>
                </a:ln>
                <a:solidFill>
                  <a:schemeClr val="tx1"/>
                </a:solidFill>
                <a:effectLst/>
                <a:latin typeface="Arial" panose="020B0604020202020204" pitchFamily="34" charset="0"/>
              </a:rPr>
              <a:t>fuente</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escrito</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en</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lenguajes</a:t>
            </a:r>
            <a:r>
              <a:rPr kumimoji="0" lang="en-US" altLang="en-US" sz="2000" b="0" i="0" u="none" strike="noStrike" cap="none" normalizeH="0" baseline="0" dirty="0" smtClean="0">
                <a:ln>
                  <a:noFill/>
                </a:ln>
                <a:solidFill>
                  <a:schemeClr val="tx1"/>
                </a:solidFill>
                <a:effectLst/>
                <a:latin typeface="Arial" panose="020B0604020202020204" pitchFamily="34" charset="0"/>
              </a:rPr>
              <a:t> como C# o F# a un </a:t>
            </a:r>
            <a:r>
              <a:rPr kumimoji="0" lang="en-US" altLang="en-US" sz="2000" b="0" i="0" u="none" strike="noStrike" cap="none" normalizeH="0" baseline="0" dirty="0" err="1" smtClean="0">
                <a:ln>
                  <a:noFill/>
                </a:ln>
                <a:solidFill>
                  <a:schemeClr val="tx1"/>
                </a:solidFill>
                <a:effectLst/>
                <a:latin typeface="Arial" panose="020B0604020202020204" pitchFamily="34" charset="0"/>
              </a:rPr>
              <a:t>formato</a:t>
            </a:r>
            <a:r>
              <a:rPr kumimoji="0" lang="en-US" altLang="en-US" sz="2000" b="0" i="0" u="none" strike="noStrike" cap="none" normalizeH="0" baseline="0" dirty="0" smtClean="0">
                <a:ln>
                  <a:noFill/>
                </a:ln>
                <a:solidFill>
                  <a:schemeClr val="tx1"/>
                </a:solidFill>
                <a:effectLst/>
                <a:latin typeface="Arial" panose="020B0604020202020204" pitchFamily="34" charset="0"/>
              </a:rPr>
              <a:t> que </a:t>
            </a:r>
            <a:r>
              <a:rPr kumimoji="0" lang="en-US" altLang="en-US" sz="2000" b="0" i="0" u="none" strike="noStrike" cap="none" normalizeH="0" baseline="0" dirty="0" err="1" smtClean="0">
                <a:ln>
                  <a:noFill/>
                </a:ln>
                <a:solidFill>
                  <a:schemeClr val="tx1"/>
                </a:solidFill>
                <a:effectLst/>
                <a:latin typeface="Arial" panose="020B0604020202020204" pitchFamily="34" charset="0"/>
              </a:rPr>
              <a:t>pueda</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ser</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ejecutado</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por</a:t>
            </a:r>
            <a:r>
              <a:rPr kumimoji="0" lang="en-US" altLang="en-US" sz="2000" b="0" i="0" u="none" strike="noStrike" cap="none" normalizeH="0" baseline="0" dirty="0" smtClean="0">
                <a:ln>
                  <a:noFill/>
                </a:ln>
                <a:solidFill>
                  <a:schemeClr val="tx1"/>
                </a:solidFill>
                <a:effectLst/>
                <a:latin typeface="Arial" panose="020B0604020202020204" pitchFamily="34" charset="0"/>
              </a:rPr>
              <a:t> el runtime de .NET.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smtClean="0">
                <a:ln>
                  <a:noFill/>
                </a:ln>
                <a:solidFill>
                  <a:schemeClr val="tx1"/>
                </a:solidFill>
                <a:effectLst/>
                <a:latin typeface="Arial" panose="020B0604020202020204" pitchFamily="34" charset="0"/>
              </a:rPr>
              <a:t>Herramientas</a:t>
            </a:r>
            <a:r>
              <a:rPr kumimoji="0" lang="en-US" altLang="en-US" sz="2000" b="1" i="0" u="none" strike="noStrike" cap="none" normalizeH="0" baseline="0" dirty="0" smtClean="0">
                <a:ln>
                  <a:noFill/>
                </a:ln>
                <a:solidFill>
                  <a:schemeClr val="tx1"/>
                </a:solidFill>
                <a:effectLst/>
                <a:latin typeface="Arial" panose="020B0604020202020204" pitchFamily="34" charset="0"/>
              </a:rPr>
              <a:t> CLI (Command Line Interface):</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Proporciona</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comandos</a:t>
            </a:r>
            <a:r>
              <a:rPr kumimoji="0" lang="en-US" altLang="en-US" sz="2000" b="0" i="0" u="none" strike="noStrike" cap="none" normalizeH="0" baseline="0" dirty="0" smtClean="0">
                <a:ln>
                  <a:noFill/>
                </a:ln>
                <a:solidFill>
                  <a:schemeClr val="tx1"/>
                </a:solidFill>
                <a:effectLst/>
                <a:latin typeface="Arial" panose="020B0604020202020204" pitchFamily="34" charset="0"/>
              </a:rPr>
              <a:t> que </a:t>
            </a:r>
            <a:r>
              <a:rPr kumimoji="0" lang="en-US" altLang="en-US" sz="2000" b="0" i="0" u="none" strike="noStrike" cap="none" normalizeH="0" baseline="0" dirty="0" err="1" smtClean="0">
                <a:ln>
                  <a:noFill/>
                </a:ln>
                <a:solidFill>
                  <a:schemeClr val="tx1"/>
                </a:solidFill>
                <a:effectLst/>
                <a:latin typeface="Arial" panose="020B0604020202020204" pitchFamily="34" charset="0"/>
              </a:rPr>
              <a:t>te</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permiten</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crear</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compilar</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ejecutar</a:t>
            </a:r>
            <a:r>
              <a:rPr kumimoji="0" lang="en-US" altLang="en-US" sz="2000" b="0" i="0" u="none" strike="noStrike" cap="none" normalizeH="0" baseline="0" dirty="0" smtClean="0">
                <a:ln>
                  <a:noFill/>
                </a:ln>
                <a:solidFill>
                  <a:schemeClr val="tx1"/>
                </a:solidFill>
                <a:effectLst/>
                <a:latin typeface="Arial" panose="020B0604020202020204" pitchFamily="34" charset="0"/>
              </a:rPr>
              <a:t>, y </a:t>
            </a:r>
            <a:r>
              <a:rPr kumimoji="0" lang="en-US" altLang="en-US" sz="2000" b="0" i="0" u="none" strike="noStrike" cap="none" normalizeH="0" baseline="0" dirty="0" err="1" smtClean="0">
                <a:ln>
                  <a:noFill/>
                </a:ln>
                <a:solidFill>
                  <a:schemeClr val="tx1"/>
                </a:solidFill>
                <a:effectLst/>
                <a:latin typeface="Arial" panose="020B0604020202020204" pitchFamily="34" charset="0"/>
              </a:rPr>
              <a:t>publicar</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aplicaciones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desde</a:t>
            </a:r>
            <a:r>
              <a:rPr kumimoji="0" lang="en-US" altLang="en-US" sz="2000" b="0" i="0" u="none" strike="noStrike" cap="none" normalizeH="0" baseline="0" dirty="0" smtClean="0">
                <a:ln>
                  <a:noFill/>
                </a:ln>
                <a:solidFill>
                  <a:schemeClr val="tx1"/>
                </a:solidFill>
                <a:effectLst/>
                <a:latin typeface="Arial" panose="020B0604020202020204" pitchFamily="34" charset="0"/>
              </a:rPr>
              <a:t> la </a:t>
            </a:r>
            <a:r>
              <a:rPr kumimoji="0" lang="en-US" altLang="en-US" sz="2000" b="0" i="0" u="none" strike="noStrike" cap="none" normalizeH="0" baseline="0" dirty="0" err="1" smtClean="0">
                <a:ln>
                  <a:noFill/>
                </a:ln>
                <a:solidFill>
                  <a:schemeClr val="tx1"/>
                </a:solidFill>
                <a:effectLst/>
                <a:latin typeface="Arial" panose="020B0604020202020204" pitchFamily="34" charset="0"/>
              </a:rPr>
              <a:t>línea</a:t>
            </a:r>
            <a:r>
              <a:rPr kumimoji="0" lang="en-US" altLang="en-US" sz="2000" b="0" i="0" u="none" strike="noStrike" cap="none" normalizeH="0" baseline="0" dirty="0" smtClean="0">
                <a:ln>
                  <a:noFill/>
                </a:ln>
                <a:solidFill>
                  <a:schemeClr val="tx1"/>
                </a:solidFill>
                <a:effectLst/>
                <a:latin typeface="Arial" panose="020B0604020202020204" pitchFamily="34" charset="0"/>
              </a:rPr>
              <a:t> de </a:t>
            </a:r>
            <a:r>
              <a:rPr kumimoji="0" lang="en-US" altLang="en-US" sz="2000" b="0" i="0" u="none" strike="noStrike" cap="none" normalizeH="0" baseline="0" dirty="0" err="1" smtClean="0">
                <a:ln>
                  <a:noFill/>
                </a:ln>
                <a:solidFill>
                  <a:schemeClr val="tx1"/>
                </a:solidFill>
                <a:effectLst/>
                <a:latin typeface="Arial" panose="020B0604020202020204" pitchFamily="34" charset="0"/>
              </a:rPr>
              <a:t>comandos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Por</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ejemplo</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Unicode MS"/>
              </a:rPr>
              <a:t>dotnet</a:t>
            </a:r>
            <a:r>
              <a:rPr kumimoji="0" lang="en-US" altLang="en-US" sz="2000" b="0" i="0" u="none" strike="noStrike" cap="none" normalizeH="0" baseline="0" dirty="0" smtClean="0">
                <a:ln>
                  <a:noFill/>
                </a:ln>
                <a:solidFill>
                  <a:schemeClr val="tx1"/>
                </a:solidFill>
                <a:effectLst/>
                <a:latin typeface="Arial Unicode MS"/>
              </a:rPr>
              <a:t> new</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crea</a:t>
            </a:r>
            <a:r>
              <a:rPr kumimoji="0" lang="en-US" altLang="en-US" sz="2000" b="0" i="0" u="none" strike="noStrike" cap="none" normalizeH="0" baseline="0" dirty="0" smtClean="0">
                <a:ln>
                  <a:noFill/>
                </a:ln>
                <a:solidFill>
                  <a:schemeClr val="tx1"/>
                </a:solidFill>
                <a:effectLst/>
              </a:rPr>
              <a:t> un </a:t>
            </a:r>
            <a:r>
              <a:rPr kumimoji="0" lang="en-US" altLang="en-US" sz="2000" b="0" i="0" u="none" strike="noStrike" cap="none" normalizeH="0" baseline="0" dirty="0" err="1" smtClean="0">
                <a:ln>
                  <a:noFill/>
                </a:ln>
                <a:solidFill>
                  <a:schemeClr val="tx1"/>
                </a:solidFill>
                <a:effectLst/>
              </a:rPr>
              <a:t>nuevo</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proyecto</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latin typeface="Arial Unicode MS"/>
              </a:rPr>
              <a:t>dotnet</a:t>
            </a:r>
            <a:r>
              <a:rPr kumimoji="0" lang="en-US" altLang="en-US" sz="2000" b="0" i="0" u="none" strike="noStrike" cap="none" normalizeH="0" baseline="0" dirty="0" smtClean="0">
                <a:ln>
                  <a:noFill/>
                </a:ln>
                <a:solidFill>
                  <a:schemeClr val="tx1"/>
                </a:solidFill>
                <a:effectLst/>
                <a:latin typeface="Arial Unicode MS"/>
              </a:rPr>
              <a:t> run</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ejecuta</a:t>
            </a:r>
            <a:r>
              <a:rPr kumimoji="0" lang="en-US" altLang="en-US" sz="2000" b="0" i="0" u="none" strike="noStrike" cap="none" normalizeH="0" baseline="0" dirty="0" smtClean="0">
                <a:ln>
                  <a:noFill/>
                </a:ln>
                <a:solidFill>
                  <a:schemeClr val="tx1"/>
                </a:solidFill>
                <a:effectLst/>
              </a:rPr>
              <a:t> el </a:t>
            </a:r>
            <a:r>
              <a:rPr kumimoji="0" lang="en-US" altLang="en-US" sz="2000" b="0" i="0" u="none" strike="noStrike" cap="none" normalizeH="0" baseline="0" dirty="0" err="1" smtClean="0">
                <a:ln>
                  <a:noFill/>
                </a:ln>
                <a:solidFill>
                  <a:schemeClr val="tx1"/>
                </a:solidFill>
                <a:effectLst/>
              </a:rPr>
              <a:t>proyecto</a:t>
            </a:r>
            <a:r>
              <a:rPr kumimoji="0" lang="en-US" altLang="en-US" sz="2000" b="0" i="0" u="none" strike="noStrike" cap="none" normalizeH="0" baseline="0" dirty="0" smtClean="0">
                <a:ln>
                  <a:noFill/>
                </a:ln>
                <a:solidFill>
                  <a:schemeClr val="tx1"/>
                </a:solidFill>
                <a:effectLst/>
              </a:rPr>
              <a:t>, y </a:t>
            </a:r>
            <a:r>
              <a:rPr kumimoji="0" lang="en-US" altLang="en-US" sz="2000" b="0" i="0" u="none" strike="noStrike" cap="none" normalizeH="0" baseline="0" dirty="0" err="1" smtClean="0">
                <a:ln>
                  <a:noFill/>
                </a:ln>
                <a:solidFill>
                  <a:schemeClr val="tx1"/>
                </a:solidFill>
                <a:effectLst/>
                <a:latin typeface="Arial Unicode MS"/>
              </a:rPr>
              <a:t>dotnet</a:t>
            </a:r>
            <a:r>
              <a:rPr kumimoji="0" lang="en-US" altLang="en-US" sz="2000" b="0" i="0" u="none" strike="noStrike" cap="none" normalizeH="0" baseline="0" dirty="0" smtClean="0">
                <a:ln>
                  <a:noFill/>
                </a:ln>
                <a:solidFill>
                  <a:schemeClr val="tx1"/>
                </a:solidFill>
                <a:effectLst/>
                <a:latin typeface="Arial Unicode MS"/>
              </a:rPr>
              <a:t> publish</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prepara</a:t>
            </a:r>
            <a:r>
              <a:rPr kumimoji="0" lang="en-US" altLang="en-US" sz="2000" b="0" i="0" u="none" strike="noStrike" cap="none" normalizeH="0" baseline="0" dirty="0" smtClean="0">
                <a:ln>
                  <a:noFill/>
                </a:ln>
                <a:solidFill>
                  <a:schemeClr val="tx1"/>
                </a:solidFill>
                <a:effectLst/>
              </a:rPr>
              <a:t> la </a:t>
            </a:r>
            <a:r>
              <a:rPr kumimoji="0" lang="en-US" altLang="en-US" sz="2000" b="0" i="0" u="none" strike="noStrike" cap="none" normalizeH="0" baseline="0" dirty="0" err="1" smtClean="0">
                <a:ln>
                  <a:noFill/>
                </a:ln>
                <a:solidFill>
                  <a:schemeClr val="tx1"/>
                </a:solidFill>
                <a:effectLst/>
              </a:rPr>
              <a:t>aplicación</a:t>
            </a:r>
            <a:r>
              <a:rPr kumimoji="0" lang="en-US" altLang="en-US" sz="2000" b="0" i="0" u="none" strike="noStrike" cap="none" normalizeH="0" baseline="0" dirty="0" smtClean="0">
                <a:ln>
                  <a:noFill/>
                </a:ln>
                <a:solidFill>
                  <a:schemeClr val="tx1"/>
                </a:solidFill>
                <a:effectLst/>
              </a:rPr>
              <a:t> para </a:t>
            </a:r>
            <a:r>
              <a:rPr kumimoji="0" lang="en-US" altLang="en-US" sz="2000" b="0" i="0" u="none" strike="noStrike" cap="none" normalizeH="0" baseline="0" dirty="0" err="1" smtClean="0">
                <a:ln>
                  <a:noFill/>
                </a:ln>
                <a:solidFill>
                  <a:schemeClr val="tx1"/>
                </a:solidFill>
                <a:effectLst/>
              </a:rPr>
              <a:t>su</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distribución</a:t>
            </a:r>
            <a:r>
              <a:rPr kumimoji="0" lang="en-US" altLang="en-US" sz="2000" b="0" i="0" u="none" strike="noStrike" cap="none" normalizeH="0" baseline="0" dirty="0" smtClean="0">
                <a:ln>
                  <a:noFill/>
                </a:ln>
                <a:solidFill>
                  <a:schemeClr val="tx1"/>
                </a:solidFill>
                <a:effectLst/>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smtClean="0">
                <a:ln>
                  <a:noFill/>
                </a:ln>
                <a:solidFill>
                  <a:schemeClr val="tx1"/>
                </a:solidFill>
                <a:effectLst/>
                <a:latin typeface="Arial" panose="020B0604020202020204" pitchFamily="34" charset="0"/>
              </a:rPr>
              <a:t>Bibliotecas</a:t>
            </a:r>
            <a:r>
              <a:rPr kumimoji="0" lang="en-US" altLang="en-US" sz="2000" b="1" i="0" u="none" strike="noStrike" cap="none" normalizeH="0" baseline="0" dirty="0" smtClean="0">
                <a:ln>
                  <a:noFill/>
                </a:ln>
                <a:solidFill>
                  <a:schemeClr val="tx1"/>
                </a:solidFill>
                <a:effectLst/>
                <a:latin typeface="Arial" panose="020B0604020202020204" pitchFamily="34" charset="0"/>
              </a:rPr>
              <a:t> de </a:t>
            </a:r>
            <a:r>
              <a:rPr kumimoji="0" lang="en-US" altLang="en-US" sz="2000" b="1" i="0" u="none" strike="noStrike" cap="none" normalizeH="0" baseline="0" dirty="0" err="1" smtClean="0">
                <a:ln>
                  <a:noFill/>
                </a:ln>
                <a:solidFill>
                  <a:schemeClr val="tx1"/>
                </a:solidFill>
                <a:effectLst/>
                <a:latin typeface="Arial" panose="020B0604020202020204" pitchFamily="34" charset="0"/>
              </a:rPr>
              <a:t>Clases</a:t>
            </a:r>
            <a:r>
              <a:rPr kumimoji="0" lang="en-US" altLang="en-US" sz="2000" b="1" i="0" u="none" strike="noStrike" cap="none" normalizeH="0" baseline="0" dirty="0" smtClean="0">
                <a:ln>
                  <a:noFill/>
                </a:ln>
                <a:solidFill>
                  <a:schemeClr val="tx1"/>
                </a:solidFill>
                <a:effectLst/>
                <a:latin typeface="Arial" panose="020B0604020202020204" pitchFamily="34" charset="0"/>
              </a:rPr>
              <a:t>:</a:t>
            </a:r>
            <a:r>
              <a:rPr kumimoji="0" lang="en-US" altLang="en-US" sz="2000" b="0" i="0" u="none" strike="noStrike" cap="none" normalizeH="0" baseline="0" dirty="0" smtClean="0">
                <a:ln>
                  <a:noFill/>
                </a:ln>
                <a:solidFill>
                  <a:schemeClr val="tx1"/>
                </a:solidFill>
                <a:effectLst/>
                <a:latin typeface="Arial" panose="020B0604020202020204" pitchFamily="34" charset="0"/>
              </a:rPr>
              <a:t> El SDK </a:t>
            </a:r>
            <a:r>
              <a:rPr kumimoji="0" lang="en-US" altLang="en-US" sz="2000" b="0" i="0" u="none" strike="noStrike" cap="none" normalizeH="0" baseline="0" dirty="0" err="1" smtClean="0">
                <a:ln>
                  <a:noFill/>
                </a:ln>
                <a:solidFill>
                  <a:schemeClr val="tx1"/>
                </a:solidFill>
                <a:effectLst/>
                <a:latin typeface="Arial" panose="020B0604020202020204" pitchFamily="34" charset="0"/>
              </a:rPr>
              <a:t>incluye</a:t>
            </a:r>
            <a:r>
              <a:rPr kumimoji="0" lang="en-US" altLang="en-US" sz="2000" b="0" i="0" u="none" strike="noStrike" cap="none" normalizeH="0" baseline="0" dirty="0" smtClean="0">
                <a:ln>
                  <a:noFill/>
                </a:ln>
                <a:solidFill>
                  <a:schemeClr val="tx1"/>
                </a:solidFill>
                <a:effectLst/>
                <a:latin typeface="Arial" panose="020B0604020202020204" pitchFamily="34" charset="0"/>
              </a:rPr>
              <a:t> un </a:t>
            </a:r>
            <a:r>
              <a:rPr kumimoji="0" lang="en-US" altLang="en-US" sz="2000" b="0" i="0" u="none" strike="noStrike" cap="none" normalizeH="0" baseline="0" dirty="0" err="1" smtClean="0">
                <a:ln>
                  <a:noFill/>
                </a:ln>
                <a:solidFill>
                  <a:schemeClr val="tx1"/>
                </a:solidFill>
                <a:effectLst/>
                <a:latin typeface="Arial" panose="020B0604020202020204" pitchFamily="34" charset="0"/>
              </a:rPr>
              <a:t>conjunto</a:t>
            </a:r>
            <a:r>
              <a:rPr kumimoji="0" lang="en-US" altLang="en-US" sz="2000" b="0" i="0" u="none" strike="noStrike" cap="none" normalizeH="0" baseline="0" dirty="0" smtClean="0">
                <a:ln>
                  <a:noFill/>
                </a:ln>
                <a:solidFill>
                  <a:schemeClr val="tx1"/>
                </a:solidFill>
                <a:effectLst/>
                <a:latin typeface="Arial" panose="020B0604020202020204" pitchFamily="34" charset="0"/>
              </a:rPr>
              <a:t> de </a:t>
            </a:r>
            <a:r>
              <a:rPr kumimoji="0" lang="en-US" altLang="en-US" sz="2000" b="0" i="0" u="none" strike="noStrike" cap="none" normalizeH="0" baseline="0" dirty="0" err="1" smtClean="0">
                <a:ln>
                  <a:noFill/>
                </a:ln>
                <a:solidFill>
                  <a:schemeClr val="tx1"/>
                </a:solidFill>
                <a:effectLst/>
                <a:latin typeface="Arial" panose="020B0604020202020204" pitchFamily="34" charset="0"/>
              </a:rPr>
              <a:t>bibliotecas</a:t>
            </a:r>
            <a:r>
              <a:rPr kumimoji="0" lang="en-US" altLang="en-US" sz="2000" b="0" i="0" u="none" strike="noStrike" cap="none" normalizeH="0" baseline="0" dirty="0" smtClean="0">
                <a:ln>
                  <a:noFill/>
                </a:ln>
                <a:solidFill>
                  <a:schemeClr val="tx1"/>
                </a:solidFill>
                <a:effectLst/>
                <a:latin typeface="Arial" panose="020B0604020202020204" pitchFamily="34" charset="0"/>
              </a:rPr>
              <a:t> de </a:t>
            </a:r>
            <a:r>
              <a:rPr kumimoji="0" lang="en-US" altLang="en-US" sz="2000" b="0" i="0" u="none" strike="noStrike" cap="none" normalizeH="0" baseline="0" dirty="0" err="1" smtClean="0">
                <a:ln>
                  <a:noFill/>
                </a:ln>
                <a:solidFill>
                  <a:schemeClr val="tx1"/>
                </a:solidFill>
                <a:effectLst/>
                <a:latin typeface="Arial" panose="020B0604020202020204" pitchFamily="34" charset="0"/>
              </a:rPr>
              <a:t>clases</a:t>
            </a:r>
            <a:r>
              <a:rPr kumimoji="0" lang="en-US" altLang="en-US" sz="2000" b="0" i="0" u="none" strike="noStrike" cap="none" normalizeH="0" baseline="0" dirty="0" smtClean="0">
                <a:ln>
                  <a:noFill/>
                </a:ln>
                <a:solidFill>
                  <a:schemeClr val="tx1"/>
                </a:solidFill>
                <a:effectLst/>
                <a:latin typeface="Arial" panose="020B0604020202020204" pitchFamily="34" charset="0"/>
              </a:rPr>
              <a:t> (BCL) que </a:t>
            </a:r>
            <a:r>
              <a:rPr kumimoji="0" lang="en-US" altLang="en-US" sz="2000" b="0" i="0" u="none" strike="noStrike" cap="none" normalizeH="0" baseline="0" dirty="0" err="1" smtClean="0">
                <a:ln>
                  <a:noFill/>
                </a:ln>
                <a:solidFill>
                  <a:schemeClr val="tx1"/>
                </a:solidFill>
                <a:effectLst/>
                <a:latin typeface="Arial" panose="020B0604020202020204" pitchFamily="34" charset="0"/>
              </a:rPr>
              <a:t>proporcionan</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funcionalidades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esenciales</a:t>
            </a:r>
            <a:r>
              <a:rPr kumimoji="0" lang="en-US" altLang="en-US" sz="2000" b="0" i="0" u="none" strike="noStrike" cap="none" normalizeH="0" baseline="0" dirty="0" smtClean="0">
                <a:ln>
                  <a:noFill/>
                </a:ln>
                <a:solidFill>
                  <a:schemeClr val="tx1"/>
                </a:solidFill>
                <a:effectLst/>
                <a:latin typeface="Arial" panose="020B0604020202020204" pitchFamily="34" charset="0"/>
              </a:rPr>
              <a:t> como </a:t>
            </a:r>
            <a:r>
              <a:rPr kumimoji="0" lang="en-US" altLang="en-US" sz="2000" b="0" i="0" u="none" strike="noStrike" cap="none" normalizeH="0" baseline="0" dirty="0" err="1" smtClean="0">
                <a:ln>
                  <a:noFill/>
                </a:ln>
                <a:solidFill>
                  <a:schemeClr val="tx1"/>
                </a:solidFill>
                <a:effectLst/>
                <a:latin typeface="Arial" panose="020B0604020202020204" pitchFamily="34" charset="0"/>
              </a:rPr>
              <a:t>acceso</a:t>
            </a:r>
            <a:r>
              <a:rPr kumimoji="0" lang="en-US" altLang="en-US" sz="2000" b="0" i="0" u="none" strike="noStrike" cap="none" normalizeH="0" baseline="0" dirty="0" smtClean="0">
                <a:ln>
                  <a:noFill/>
                </a:ln>
                <a:solidFill>
                  <a:schemeClr val="tx1"/>
                </a:solidFill>
                <a:effectLst/>
                <a:latin typeface="Arial" panose="020B0604020202020204" pitchFamily="34" charset="0"/>
              </a:rPr>
              <a:t> a </a:t>
            </a:r>
            <a:r>
              <a:rPr kumimoji="0" lang="en-US" altLang="en-US" sz="2000" b="0" i="0" u="none" strike="noStrike" cap="none" normalizeH="0" baseline="0" dirty="0" err="1" smtClean="0">
                <a:ln>
                  <a:noFill/>
                </a:ln>
                <a:solidFill>
                  <a:schemeClr val="tx1"/>
                </a:solidFill>
                <a:effectLst/>
                <a:latin typeface="Arial" panose="020B0604020202020204" pitchFamily="34" charset="0"/>
              </a:rPr>
              <a:t>archivos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manejo</a:t>
            </a:r>
            <a:r>
              <a:rPr kumimoji="0" lang="en-US" altLang="en-US" sz="2000" b="0" i="0" u="none" strike="noStrike" cap="none" normalizeH="0" baseline="0" dirty="0" smtClean="0">
                <a:ln>
                  <a:noFill/>
                </a:ln>
                <a:solidFill>
                  <a:schemeClr val="tx1"/>
                </a:solidFill>
                <a:effectLst/>
                <a:latin typeface="Arial" panose="020B0604020202020204" pitchFamily="34" charset="0"/>
              </a:rPr>
              <a:t> de </a:t>
            </a:r>
            <a:r>
              <a:rPr kumimoji="0" lang="en-US" altLang="en-US" sz="2000" b="0" i="0" u="none" strike="noStrike" cap="none" normalizeH="0" baseline="0" dirty="0" err="1" smtClean="0">
                <a:ln>
                  <a:noFill/>
                </a:ln>
                <a:solidFill>
                  <a:schemeClr val="tx1"/>
                </a:solidFill>
                <a:effectLst/>
                <a:latin typeface="Arial" panose="020B0604020202020204" pitchFamily="34" charset="0"/>
              </a:rPr>
              <a:t>datos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manipulación</a:t>
            </a:r>
            <a:r>
              <a:rPr kumimoji="0" lang="en-US" altLang="en-US" sz="2000" b="0" i="0" u="none" strike="noStrike" cap="none" normalizeH="0" baseline="0" dirty="0" smtClean="0">
                <a:ln>
                  <a:noFill/>
                </a:ln>
                <a:solidFill>
                  <a:schemeClr val="tx1"/>
                </a:solidFill>
                <a:effectLst/>
                <a:latin typeface="Arial" panose="020B0604020202020204" pitchFamily="34" charset="0"/>
              </a:rPr>
              <a:t> de </a:t>
            </a:r>
            <a:r>
              <a:rPr kumimoji="0" lang="en-US" altLang="en-US" sz="2000" b="0" i="0" u="none" strike="noStrike" cap="none" normalizeH="0" baseline="0" dirty="0" err="1" smtClean="0">
                <a:ln>
                  <a:noFill/>
                </a:ln>
                <a:solidFill>
                  <a:schemeClr val="tx1"/>
                </a:solidFill>
                <a:effectLst/>
                <a:latin typeface="Arial" panose="020B0604020202020204" pitchFamily="34" charset="0"/>
              </a:rPr>
              <a:t>cadenas</a:t>
            </a:r>
            <a:r>
              <a:rPr kumimoji="0" lang="en-US" altLang="en-US" sz="2000" b="0" i="0" u="none" strike="noStrike" cap="none" normalizeH="0" baseline="0" dirty="0" smtClean="0">
                <a:ln>
                  <a:noFill/>
                </a:ln>
                <a:solidFill>
                  <a:schemeClr val="tx1"/>
                </a:solidFill>
                <a:effectLst/>
                <a:latin typeface="Arial" panose="020B0604020202020204" pitchFamily="34" charset="0"/>
              </a:rPr>
              <a:t>, y </a:t>
            </a:r>
            <a:r>
              <a:rPr kumimoji="0" lang="en-US" altLang="en-US" sz="2000" b="0" i="0" u="none" strike="noStrike" cap="none" normalizeH="0" baseline="0" dirty="0" err="1" smtClean="0">
                <a:ln>
                  <a:noFill/>
                </a:ln>
                <a:solidFill>
                  <a:schemeClr val="tx1"/>
                </a:solidFill>
                <a:effectLst/>
                <a:latin typeface="Arial" panose="020B0604020202020204" pitchFamily="34" charset="0"/>
              </a:rPr>
              <a:t>más</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smtClean="0">
                <a:ln>
                  <a:noFill/>
                </a:ln>
                <a:solidFill>
                  <a:schemeClr val="tx1"/>
                </a:solidFill>
                <a:effectLst/>
                <a:latin typeface="Arial" panose="020B0604020202020204" pitchFamily="34" charset="0"/>
              </a:rPr>
              <a:t>Plantillas</a:t>
            </a:r>
            <a:r>
              <a:rPr kumimoji="0" lang="en-US" altLang="en-US" sz="2000" b="1" i="0" u="none" strike="noStrike" cap="none" normalizeH="0" baseline="0" dirty="0" smtClean="0">
                <a:ln>
                  <a:noFill/>
                </a:ln>
                <a:solidFill>
                  <a:schemeClr val="tx1"/>
                </a:solidFill>
                <a:effectLst/>
                <a:latin typeface="Arial" panose="020B0604020202020204" pitchFamily="34" charset="0"/>
              </a:rPr>
              <a:t> de Proyecto:</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Cuando</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creas</a:t>
            </a:r>
            <a:r>
              <a:rPr kumimoji="0" lang="en-US" altLang="en-US" sz="2000" b="0" i="0" u="none" strike="noStrike" cap="none" normalizeH="0" baseline="0" dirty="0" smtClean="0">
                <a:ln>
                  <a:noFill/>
                </a:ln>
                <a:solidFill>
                  <a:schemeClr val="tx1"/>
                </a:solidFill>
                <a:effectLst/>
                <a:latin typeface="Arial" panose="020B0604020202020204" pitchFamily="34" charset="0"/>
              </a:rPr>
              <a:t> un </a:t>
            </a:r>
            <a:r>
              <a:rPr kumimoji="0" lang="en-US" altLang="en-US" sz="2000" b="0" i="0" u="none" strike="noStrike" cap="none" normalizeH="0" baseline="0" dirty="0" err="1" smtClean="0">
                <a:ln>
                  <a:noFill/>
                </a:ln>
                <a:solidFill>
                  <a:schemeClr val="tx1"/>
                </a:solidFill>
                <a:effectLst/>
                <a:latin typeface="Arial" panose="020B0604020202020204" pitchFamily="34" charset="0"/>
              </a:rPr>
              <a:t>nuevo</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proyecto</a:t>
            </a:r>
            <a:r>
              <a:rPr kumimoji="0" lang="en-US" altLang="en-US" sz="2000" b="0" i="0" u="none" strike="noStrike" cap="none" normalizeH="0" baseline="0" dirty="0" smtClean="0">
                <a:ln>
                  <a:noFill/>
                </a:ln>
                <a:solidFill>
                  <a:schemeClr val="tx1"/>
                </a:solidFill>
                <a:effectLst/>
                <a:latin typeface="Arial" panose="020B0604020202020204" pitchFamily="34" charset="0"/>
              </a:rPr>
              <a:t>, el SDK </a:t>
            </a:r>
            <a:r>
              <a:rPr kumimoji="0" lang="en-US" altLang="en-US" sz="2000" b="0" i="0" u="none" strike="noStrike" cap="none" normalizeH="0" baseline="0" dirty="0" err="1" smtClean="0">
                <a:ln>
                  <a:noFill/>
                </a:ln>
                <a:solidFill>
                  <a:schemeClr val="tx1"/>
                </a:solidFill>
                <a:effectLst/>
                <a:latin typeface="Arial" panose="020B0604020202020204" pitchFamily="34" charset="0"/>
              </a:rPr>
              <a:t>te</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ofrece</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una</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variedad</a:t>
            </a:r>
            <a:r>
              <a:rPr kumimoji="0" lang="en-US" altLang="en-US" sz="2000" b="0" i="0" u="none" strike="noStrike" cap="none" normalizeH="0" baseline="0" dirty="0" smtClean="0">
                <a:ln>
                  <a:noFill/>
                </a:ln>
                <a:solidFill>
                  <a:schemeClr val="tx1"/>
                </a:solidFill>
                <a:effectLst/>
                <a:latin typeface="Arial" panose="020B0604020202020204" pitchFamily="34" charset="0"/>
              </a:rPr>
              <a:t> de </a:t>
            </a:r>
            <a:r>
              <a:rPr kumimoji="0" lang="en-US" altLang="en-US" sz="2000" b="0" i="0" u="none" strike="noStrike" cap="none" normalizeH="0" baseline="0" dirty="0" err="1" smtClean="0">
                <a:ln>
                  <a:noFill/>
                </a:ln>
                <a:solidFill>
                  <a:schemeClr val="tx1"/>
                </a:solidFill>
                <a:effectLst/>
                <a:latin typeface="Arial" panose="020B0604020202020204" pitchFamily="34" charset="0"/>
              </a:rPr>
              <a:t>plantillas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predefinidas</a:t>
            </a:r>
            <a:r>
              <a:rPr kumimoji="0" lang="en-US" altLang="en-US" sz="2000" b="0" i="0" u="none" strike="noStrike" cap="none" normalizeH="0" baseline="0" dirty="0" smtClean="0">
                <a:ln>
                  <a:noFill/>
                </a:ln>
                <a:solidFill>
                  <a:schemeClr val="tx1"/>
                </a:solidFill>
                <a:effectLst/>
                <a:latin typeface="Arial" panose="020B0604020202020204" pitchFamily="34" charset="0"/>
              </a:rPr>
              <a:t> para </a:t>
            </a:r>
            <a:r>
              <a:rPr kumimoji="0" lang="en-US" altLang="en-US" sz="2000" b="0" i="0" u="none" strike="noStrike" cap="none" normalizeH="0" baseline="0" dirty="0" err="1" smtClean="0">
                <a:ln>
                  <a:noFill/>
                </a:ln>
                <a:solidFill>
                  <a:schemeClr val="tx1"/>
                </a:solidFill>
                <a:effectLst/>
                <a:latin typeface="Arial" panose="020B0604020202020204" pitchFamily="34" charset="0"/>
              </a:rPr>
              <a:t>diferentes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tipos</a:t>
            </a:r>
            <a:r>
              <a:rPr kumimoji="0" lang="en-US" altLang="en-US" sz="2000" b="0" i="0" u="none" strike="noStrike" cap="none" normalizeH="0" baseline="0" dirty="0" smtClean="0">
                <a:ln>
                  <a:noFill/>
                </a:ln>
                <a:solidFill>
                  <a:schemeClr val="tx1"/>
                </a:solidFill>
                <a:effectLst/>
                <a:latin typeface="Arial" panose="020B0604020202020204" pitchFamily="34" charset="0"/>
              </a:rPr>
              <a:t> de </a:t>
            </a:r>
            <a:r>
              <a:rPr kumimoji="0" lang="en-US" altLang="en-US" sz="2000" b="0" i="0" u="none" strike="noStrike" cap="none" normalizeH="0" baseline="0" dirty="0" err="1" smtClean="0">
                <a:ln>
                  <a:noFill/>
                </a:ln>
                <a:solidFill>
                  <a:schemeClr val="tx1"/>
                </a:solidFill>
                <a:effectLst/>
                <a:latin typeface="Arial" panose="020B0604020202020204" pitchFamily="34" charset="0"/>
              </a:rPr>
              <a:t>aplicaciones</a:t>
            </a:r>
            <a:r>
              <a:rPr kumimoji="0" lang="en-US" altLang="en-US" sz="2000" b="0" i="0" u="none" strike="noStrike" cap="none" normalizeH="0" baseline="0" dirty="0" smtClean="0">
                <a:ln>
                  <a:noFill/>
                </a:ln>
                <a:solidFill>
                  <a:schemeClr val="tx1"/>
                </a:solidFill>
                <a:effectLst/>
                <a:latin typeface="Arial" panose="020B0604020202020204" pitchFamily="34" charset="0"/>
              </a:rPr>
              <a:t>, como </a:t>
            </a:r>
            <a:r>
              <a:rPr kumimoji="0" lang="en-US" altLang="en-US" sz="2000" b="0" i="0" u="none" strike="noStrike" cap="none" normalizeH="0" baseline="0" dirty="0" err="1" smtClean="0">
                <a:ln>
                  <a:noFill/>
                </a:ln>
                <a:solidFill>
                  <a:schemeClr val="tx1"/>
                </a:solidFill>
                <a:effectLst/>
                <a:latin typeface="Arial" panose="020B0604020202020204" pitchFamily="34" charset="0"/>
              </a:rPr>
              <a:t>aplicaciones</a:t>
            </a:r>
            <a:r>
              <a:rPr kumimoji="0" lang="en-US" altLang="en-US" sz="2000" b="0" i="0" u="none" strike="noStrike" cap="none" normalizeH="0" baseline="0" dirty="0" smtClean="0">
                <a:ln>
                  <a:noFill/>
                </a:ln>
                <a:solidFill>
                  <a:schemeClr val="tx1"/>
                </a:solidFill>
                <a:effectLst/>
                <a:latin typeface="Arial" panose="020B0604020202020204" pitchFamily="34" charset="0"/>
              </a:rPr>
              <a:t> web, </a:t>
            </a:r>
            <a:r>
              <a:rPr kumimoji="0" lang="en-US" altLang="en-US" sz="2000" b="0" i="0" u="none" strike="noStrike" cap="none" normalizeH="0" baseline="0" dirty="0" err="1" smtClean="0">
                <a:ln>
                  <a:noFill/>
                </a:ln>
                <a:solidFill>
                  <a:schemeClr val="tx1"/>
                </a:solidFill>
                <a:effectLst/>
                <a:latin typeface="Arial" panose="020B0604020202020204" pitchFamily="34" charset="0"/>
              </a:rPr>
              <a:t>aplicaciones</a:t>
            </a:r>
            <a:r>
              <a:rPr kumimoji="0" lang="en-US" altLang="en-US" sz="2000" b="0" i="0" u="none" strike="noStrike" cap="none" normalizeH="0" baseline="0" dirty="0" smtClean="0">
                <a:ln>
                  <a:noFill/>
                </a:ln>
                <a:solidFill>
                  <a:schemeClr val="tx1"/>
                </a:solidFill>
                <a:effectLst/>
                <a:latin typeface="Arial" panose="020B0604020202020204" pitchFamily="34" charset="0"/>
              </a:rPr>
              <a:t> de </a:t>
            </a:r>
            <a:r>
              <a:rPr kumimoji="0" lang="en-US" altLang="en-US" sz="2000" b="0" i="0" u="none" strike="noStrike" cap="none" normalizeH="0" baseline="0" dirty="0" err="1" smtClean="0">
                <a:ln>
                  <a:noFill/>
                </a:ln>
                <a:solidFill>
                  <a:schemeClr val="tx1"/>
                </a:solidFill>
                <a:effectLst/>
                <a:latin typeface="Arial" panose="020B0604020202020204" pitchFamily="34" charset="0"/>
              </a:rPr>
              <a:t>consola</a:t>
            </a:r>
            <a:r>
              <a:rPr kumimoji="0" lang="en-US" altLang="en-US" sz="2000" b="0" i="0" u="none" strike="noStrike" cap="none" normalizeH="0" baseline="0" dirty="0" smtClean="0">
                <a:ln>
                  <a:noFill/>
                </a:ln>
                <a:solidFill>
                  <a:schemeClr val="tx1"/>
                </a:solidFill>
                <a:effectLst/>
                <a:latin typeface="Arial" panose="020B0604020202020204" pitchFamily="34" charset="0"/>
              </a:rPr>
              <a:t>, o </a:t>
            </a:r>
            <a:r>
              <a:rPr kumimoji="0" lang="en-US" altLang="en-US" sz="2000" b="0" i="0" u="none" strike="noStrike" cap="none" normalizeH="0" baseline="0" dirty="0" err="1" smtClean="0">
                <a:ln>
                  <a:noFill/>
                </a:ln>
                <a:solidFill>
                  <a:schemeClr val="tx1"/>
                </a:solidFill>
                <a:effectLst/>
                <a:latin typeface="Arial" panose="020B0604020202020204" pitchFamily="34" charset="0"/>
              </a:rPr>
              <a:t>bibliotecas</a:t>
            </a:r>
            <a:r>
              <a:rPr kumimoji="0" lang="en-US" altLang="en-US" sz="2000" b="0" i="0" u="none" strike="noStrike" cap="none" normalizeH="0" baseline="0" dirty="0" smtClean="0">
                <a:ln>
                  <a:noFill/>
                </a:ln>
                <a:solidFill>
                  <a:schemeClr val="tx1"/>
                </a:solidFill>
                <a:effectLst/>
                <a:latin typeface="Arial" panose="020B0604020202020204" pitchFamily="34" charset="0"/>
              </a:rPr>
              <a:t> de </a:t>
            </a:r>
            <a:r>
              <a:rPr kumimoji="0" lang="en-US" altLang="en-US" sz="2000" b="0" i="0" u="none" strike="noStrike" cap="none" normalizeH="0" baseline="0" dirty="0" err="1" smtClean="0">
                <a:ln>
                  <a:noFill/>
                </a:ln>
                <a:solidFill>
                  <a:schemeClr val="tx1"/>
                </a:solidFill>
                <a:effectLst/>
                <a:latin typeface="Arial" panose="020B0604020202020204" pitchFamily="34" charset="0"/>
              </a:rPr>
              <a:t>clases</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smtClean="0">
                <a:ln>
                  <a:noFill/>
                </a:ln>
                <a:solidFill>
                  <a:schemeClr val="tx1"/>
                </a:solidFill>
                <a:effectLst/>
                <a:latin typeface="Arial" panose="020B0604020202020204" pitchFamily="34" charset="0"/>
              </a:rPr>
              <a:t>Herramientas</a:t>
            </a:r>
            <a:r>
              <a:rPr kumimoji="0" lang="en-US" altLang="en-US" sz="2000" b="1" i="0" u="none" strike="noStrike" cap="none" normalizeH="0" baseline="0" dirty="0" smtClean="0">
                <a:ln>
                  <a:noFill/>
                </a:ln>
                <a:solidFill>
                  <a:schemeClr val="tx1"/>
                </a:solidFill>
                <a:effectLst/>
                <a:latin typeface="Arial" panose="020B0604020202020204" pitchFamily="34" charset="0"/>
              </a:rPr>
              <a:t> para Testing:</a:t>
            </a:r>
            <a:r>
              <a:rPr kumimoji="0" lang="en-US" altLang="en-US" sz="2000" b="0" i="0" u="none" strike="noStrike" cap="none" normalizeH="0" baseline="0" dirty="0" smtClean="0">
                <a:ln>
                  <a:noFill/>
                </a:ln>
                <a:solidFill>
                  <a:schemeClr val="tx1"/>
                </a:solidFill>
                <a:effectLst/>
                <a:latin typeface="Arial" panose="020B0604020202020204" pitchFamily="34" charset="0"/>
              </a:rPr>
              <a:t> El SDK </a:t>
            </a:r>
            <a:r>
              <a:rPr kumimoji="0" lang="en-US" altLang="en-US" sz="2000" b="0" i="0" u="none" strike="noStrike" cap="none" normalizeH="0" baseline="0" dirty="0" err="1" smtClean="0">
                <a:ln>
                  <a:noFill/>
                </a:ln>
                <a:solidFill>
                  <a:schemeClr val="tx1"/>
                </a:solidFill>
                <a:effectLst/>
                <a:latin typeface="Arial" panose="020B0604020202020204" pitchFamily="34" charset="0"/>
              </a:rPr>
              <a:t>incluye</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herramientas</a:t>
            </a:r>
            <a:r>
              <a:rPr kumimoji="0" lang="en-US" altLang="en-US" sz="2000" b="0" i="0" u="none" strike="noStrike" cap="none" normalizeH="0" baseline="0" dirty="0" smtClean="0">
                <a:ln>
                  <a:noFill/>
                </a:ln>
                <a:solidFill>
                  <a:schemeClr val="tx1"/>
                </a:solidFill>
                <a:effectLst/>
                <a:latin typeface="Arial" panose="020B0604020202020204" pitchFamily="34" charset="0"/>
              </a:rPr>
              <a:t> para </a:t>
            </a:r>
            <a:r>
              <a:rPr kumimoji="0" lang="en-US" altLang="en-US" sz="2000" b="0" i="0" u="none" strike="noStrike" cap="none" normalizeH="0" baseline="0" dirty="0" err="1" smtClean="0">
                <a:ln>
                  <a:noFill/>
                </a:ln>
                <a:solidFill>
                  <a:schemeClr val="tx1"/>
                </a:solidFill>
                <a:effectLst/>
                <a:latin typeface="Arial" panose="020B0604020202020204" pitchFamily="34" charset="0"/>
              </a:rPr>
              <a:t>escribir</a:t>
            </a:r>
            <a:r>
              <a:rPr kumimoji="0" lang="en-US" altLang="en-US" sz="2000" b="0" i="0" u="none" strike="noStrike" cap="none" normalizeH="0" baseline="0" dirty="0" smtClean="0">
                <a:ln>
                  <a:noFill/>
                </a:ln>
                <a:solidFill>
                  <a:schemeClr val="tx1"/>
                </a:solidFill>
                <a:effectLst/>
                <a:latin typeface="Arial" panose="020B0604020202020204" pitchFamily="34" charset="0"/>
              </a:rPr>
              <a:t> y </a:t>
            </a:r>
            <a:r>
              <a:rPr kumimoji="0" lang="en-US" altLang="en-US" sz="2000" b="0" i="0" u="none" strike="noStrike" cap="none" normalizeH="0" baseline="0" dirty="0" err="1" smtClean="0">
                <a:ln>
                  <a:noFill/>
                </a:ln>
                <a:solidFill>
                  <a:schemeClr val="tx1"/>
                </a:solidFill>
                <a:effectLst/>
                <a:latin typeface="Arial" panose="020B0604020202020204" pitchFamily="34" charset="0"/>
              </a:rPr>
              <a:t>ejecutar</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pruebas</a:t>
            </a:r>
            <a:r>
              <a:rPr kumimoji="0" lang="en-US" altLang="en-US" sz="2000" b="0" i="0" u="none" strike="noStrike" cap="none" normalizeH="0" baseline="0" dirty="0" smtClean="0">
                <a:ln>
                  <a:noFill/>
                </a:ln>
                <a:solidFill>
                  <a:schemeClr val="tx1"/>
                </a:solidFill>
                <a:effectLst/>
                <a:latin typeface="Arial" panose="020B0604020202020204" pitchFamily="34" charset="0"/>
              </a:rPr>
              <a:t>, lo que </a:t>
            </a:r>
            <a:r>
              <a:rPr kumimoji="0" lang="en-US" altLang="en-US" sz="2000" b="0" i="0" u="none" strike="noStrike" cap="none" normalizeH="0" baseline="0" dirty="0" err="1" smtClean="0">
                <a:ln>
                  <a:noFill/>
                </a:ln>
                <a:solidFill>
                  <a:schemeClr val="tx1"/>
                </a:solidFill>
                <a:effectLst/>
                <a:latin typeface="Arial" panose="020B0604020202020204" pitchFamily="34" charset="0"/>
              </a:rPr>
              <a:t>facilita</a:t>
            </a:r>
            <a:r>
              <a:rPr kumimoji="0" lang="en-US" altLang="en-US" sz="2000" b="0" i="0" u="none" strike="noStrike" cap="none" normalizeH="0" baseline="0" dirty="0" smtClean="0">
                <a:ln>
                  <a:noFill/>
                </a:ln>
                <a:solidFill>
                  <a:schemeClr val="tx1"/>
                </a:solidFill>
                <a:effectLst/>
                <a:latin typeface="Arial" panose="020B0604020202020204" pitchFamily="34" charset="0"/>
              </a:rPr>
              <a:t> el </a:t>
            </a:r>
            <a:r>
              <a:rPr kumimoji="0" lang="en-US" altLang="en-US" sz="2000" b="0" i="0" u="none" strike="noStrike" cap="none" normalizeH="0" baseline="0" dirty="0" err="1" smtClean="0">
                <a:ln>
                  <a:noFill/>
                </a:ln>
                <a:solidFill>
                  <a:schemeClr val="tx1"/>
                </a:solidFill>
                <a:effectLst/>
                <a:latin typeface="Arial" panose="020B0604020202020204" pitchFamily="34" charset="0"/>
              </a:rPr>
              <a:t>desarrollo</a:t>
            </a:r>
            <a:r>
              <a:rPr kumimoji="0" lang="en-US" altLang="en-US" sz="2000" b="0" i="0" u="none" strike="noStrike" cap="none" normalizeH="0" baseline="0" dirty="0" smtClean="0">
                <a:ln>
                  <a:noFill/>
                </a:ln>
                <a:solidFill>
                  <a:schemeClr val="tx1"/>
                </a:solidFill>
                <a:effectLst/>
                <a:latin typeface="Arial" panose="020B0604020202020204" pitchFamily="34" charset="0"/>
              </a:rPr>
              <a:t> de código </a:t>
            </a:r>
            <a:r>
              <a:rPr kumimoji="0" lang="en-US" altLang="en-US" sz="2000" b="0" i="0" u="none" strike="noStrike" cap="none" normalizeH="0" baseline="0" dirty="0" err="1" smtClean="0">
                <a:ln>
                  <a:noFill/>
                </a:ln>
                <a:solidFill>
                  <a:schemeClr val="tx1"/>
                </a:solidFill>
                <a:effectLst/>
                <a:latin typeface="Arial" panose="020B0604020202020204" pitchFamily="34" charset="0"/>
              </a:rPr>
              <a:t>robusto</a:t>
            </a:r>
            <a:r>
              <a:rPr kumimoji="0" lang="en-US" altLang="en-US" sz="2000" b="0" i="0" u="none" strike="noStrike" cap="none" normalizeH="0" baseline="0" dirty="0" smtClean="0">
                <a:ln>
                  <a:noFill/>
                </a:ln>
                <a:solidFill>
                  <a:schemeClr val="tx1"/>
                </a:solidFill>
                <a:effectLst/>
                <a:latin typeface="Arial" panose="020B0604020202020204" pitchFamily="34" charset="0"/>
              </a:rPr>
              <a:t> y </a:t>
            </a:r>
            <a:r>
              <a:rPr kumimoji="0" lang="en-US" altLang="en-US" sz="2000" b="0" i="0" u="none" strike="noStrike" cap="none" normalizeH="0" baseline="0" dirty="0" err="1" smtClean="0">
                <a:ln>
                  <a:noFill/>
                </a:ln>
                <a:solidFill>
                  <a:schemeClr val="tx1"/>
                </a:solidFill>
                <a:effectLst/>
                <a:latin typeface="Arial" panose="020B0604020202020204" pitchFamily="34" charset="0"/>
              </a:rPr>
              <a:t>libre</a:t>
            </a:r>
            <a:r>
              <a:rPr kumimoji="0" lang="en-US" altLang="en-US" sz="2000" b="0" i="0" u="none" strike="noStrike" cap="none" normalizeH="0" baseline="0" dirty="0" smtClean="0">
                <a:ln>
                  <a:noFill/>
                </a:ln>
                <a:solidFill>
                  <a:schemeClr val="tx1"/>
                </a:solidFill>
                <a:effectLst/>
                <a:latin typeface="Arial" panose="020B0604020202020204" pitchFamily="34" charset="0"/>
              </a:rPr>
              <a:t> de </a:t>
            </a:r>
            <a:r>
              <a:rPr kumimoji="0" lang="en-US" altLang="en-US" sz="2000" b="0" i="0" u="none" strike="noStrike" cap="none" normalizeH="0" baseline="0" dirty="0" err="1" smtClean="0">
                <a:ln>
                  <a:noFill/>
                </a:ln>
                <a:solidFill>
                  <a:schemeClr val="tx1"/>
                </a:solidFill>
                <a:effectLst/>
                <a:latin typeface="Arial" panose="020B0604020202020204" pitchFamily="34" charset="0"/>
              </a:rPr>
              <a:t>errores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574499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¿Para Qué Sirve el SDK de .NET?</a:t>
            </a:r>
            <a:endParaRPr lang="en-US" dirty="0"/>
          </a:p>
        </p:txBody>
      </p:sp>
      <p:sp>
        <p:nvSpPr>
          <p:cNvPr id="3" name="Marcador de contenido 2"/>
          <p:cNvSpPr>
            <a:spLocks noGrp="1"/>
          </p:cNvSpPr>
          <p:nvPr>
            <p:ph idx="1"/>
          </p:nvPr>
        </p:nvSpPr>
        <p:spPr/>
        <p:txBody>
          <a:bodyPr>
            <a:normAutofit fontScale="92500" lnSpcReduction="20000"/>
          </a:bodyPr>
          <a:lstStyle/>
          <a:p>
            <a:pPr algn="just"/>
            <a:r>
              <a:rPr lang="es-MX" dirty="0"/>
              <a:t>El SDK de .NET es esencial para cualquier desarrollador que quiera construir aplicaciones en la plataforma .NET. Aquí algunos de los usos principales:</a:t>
            </a:r>
          </a:p>
          <a:p>
            <a:pPr algn="just"/>
            <a:r>
              <a:rPr lang="es-MX" b="1" dirty="0"/>
              <a:t>Desarrollo de Aplicaciones:</a:t>
            </a:r>
            <a:r>
              <a:rPr lang="es-MX" dirty="0"/>
              <a:t> Permite desarrollar aplicaciones para múltiples plataformas como Windows, </a:t>
            </a:r>
            <a:r>
              <a:rPr lang="es-MX" dirty="0" err="1"/>
              <a:t>macOS</a:t>
            </a:r>
            <a:r>
              <a:rPr lang="es-MX" dirty="0"/>
              <a:t>, Linux, y dispositivos móviles.</a:t>
            </a:r>
          </a:p>
          <a:p>
            <a:pPr algn="just"/>
            <a:r>
              <a:rPr lang="es-MX" b="1" dirty="0"/>
              <a:t>Automatización:</a:t>
            </a:r>
            <a:r>
              <a:rPr lang="es-MX" dirty="0"/>
              <a:t> A través de herramientas CLI, el SDK permite automatizar tareas comunes como la compilación y las pruebas, lo que es útil en entornos de integración continua (CI/CD).</a:t>
            </a:r>
          </a:p>
          <a:p>
            <a:pPr algn="just"/>
            <a:r>
              <a:rPr lang="es-MX" b="1" dirty="0"/>
              <a:t>Manejo de Dependencias:</a:t>
            </a:r>
            <a:r>
              <a:rPr lang="es-MX" dirty="0"/>
              <a:t> El SDK facilita la gestión de dependencias externas a través de </a:t>
            </a:r>
            <a:r>
              <a:rPr lang="es-MX" dirty="0" err="1"/>
              <a:t>NuGet</a:t>
            </a:r>
            <a:r>
              <a:rPr lang="es-MX" dirty="0"/>
              <a:t>, un gestor de paquetes para .NET.</a:t>
            </a:r>
          </a:p>
          <a:p>
            <a:pPr algn="just"/>
            <a:r>
              <a:rPr lang="es-MX" b="1" dirty="0"/>
              <a:t>Publicación de Aplicaciones:</a:t>
            </a:r>
            <a:r>
              <a:rPr lang="es-MX" dirty="0"/>
              <a:t> Con el SDK, puedes preparar y publicar tu aplicación, optimizándola para su distribución en diferentes plataformas</a:t>
            </a:r>
            <a:r>
              <a:rPr lang="es-MX" dirty="0" smtClean="0"/>
              <a:t>.</a:t>
            </a:r>
            <a:endParaRPr lang="es-MX" dirty="0"/>
          </a:p>
        </p:txBody>
      </p:sp>
    </p:spTree>
    <p:extLst>
      <p:ext uri="{BB962C8B-B14F-4D97-AF65-F5344CB8AC3E}">
        <p14:creationId xmlns:p14="http://schemas.microsoft.com/office/powerpoint/2010/main" val="3406329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Versiones del SDK de .NET</a:t>
            </a:r>
            <a:endParaRPr lang="en-US" b="1" dirty="0"/>
          </a:p>
        </p:txBody>
      </p:sp>
      <p:sp>
        <p:nvSpPr>
          <p:cNvPr id="3" name="Marcador de contenido 2"/>
          <p:cNvSpPr>
            <a:spLocks noGrp="1"/>
          </p:cNvSpPr>
          <p:nvPr>
            <p:ph idx="1"/>
          </p:nvPr>
        </p:nvSpPr>
        <p:spPr/>
        <p:txBody>
          <a:bodyPr>
            <a:normAutofit fontScale="85000" lnSpcReduction="20000"/>
          </a:bodyPr>
          <a:lstStyle/>
          <a:p>
            <a:pPr marL="0" indent="0" algn="just">
              <a:buNone/>
            </a:pPr>
            <a:r>
              <a:rPr lang="es-MX" dirty="0"/>
              <a:t>El SDK de .NET se actualiza regularmente para incluir nuevas características, mejoras de rendimiento y correcciones de errores. Por ejemplo, la versión </a:t>
            </a:r>
            <a:r>
              <a:rPr lang="es-MX" b="1" dirty="0"/>
              <a:t>8.0.8</a:t>
            </a:r>
            <a:r>
              <a:rPr lang="es-MX" dirty="0"/>
              <a:t> es una iteración específica del SDK de .NET 8. Cada número en la versión tiene un significado:</a:t>
            </a:r>
          </a:p>
          <a:p>
            <a:pPr algn="just"/>
            <a:r>
              <a:rPr lang="es-MX" b="1" dirty="0"/>
              <a:t>8</a:t>
            </a:r>
            <a:r>
              <a:rPr lang="es-MX" dirty="0"/>
              <a:t>: Indica la versión mayor de .NET. Las versiones mayores pueden incluir nuevas características y mejoras importantes, pero también cambios que no son compatibles con versiones anteriores.</a:t>
            </a:r>
          </a:p>
          <a:p>
            <a:pPr algn="just"/>
            <a:r>
              <a:rPr lang="es-MX" b="1" dirty="0"/>
              <a:t>0</a:t>
            </a:r>
            <a:r>
              <a:rPr lang="es-MX" dirty="0"/>
              <a:t>: Es la versión menor, que generalmente introduce nuevas características de menor impacto, mejoras en el rendimiento y compatibilidad.</a:t>
            </a:r>
          </a:p>
          <a:p>
            <a:pPr algn="just"/>
            <a:r>
              <a:rPr lang="es-MX" b="1" dirty="0"/>
              <a:t>8</a:t>
            </a:r>
            <a:r>
              <a:rPr lang="es-MX" dirty="0"/>
              <a:t>: Este número corresponde al parche o corrección de errores. Estas versiones incluyen correcciones de seguridad y errores sin agregar nuevas características.</a:t>
            </a:r>
          </a:p>
          <a:p>
            <a:pPr marL="0" indent="0" algn="just">
              <a:buNone/>
            </a:pPr>
            <a:r>
              <a:rPr lang="es-MX" dirty="0"/>
              <a:t>Cada versión del SDK se asocia con una versión del </a:t>
            </a:r>
            <a:r>
              <a:rPr lang="es-MX" dirty="0" err="1"/>
              <a:t>runtime</a:t>
            </a:r>
            <a:r>
              <a:rPr lang="es-MX" dirty="0"/>
              <a:t> de .NET. Esto asegura que el código que compilas sea ejecutado de manera eficiente y segura.</a:t>
            </a:r>
          </a:p>
          <a:p>
            <a:endParaRPr lang="en-US" dirty="0"/>
          </a:p>
        </p:txBody>
      </p:sp>
    </p:spTree>
    <p:extLst>
      <p:ext uri="{BB962C8B-B14F-4D97-AF65-F5344CB8AC3E}">
        <p14:creationId xmlns:p14="http://schemas.microsoft.com/office/powerpoint/2010/main" val="1357061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89113"/>
            <a:ext cx="10515600" cy="1338470"/>
          </a:xfrm>
        </p:spPr>
        <p:txBody>
          <a:bodyPr/>
          <a:lstStyle/>
          <a:p>
            <a:r>
              <a:rPr lang="es-MX" dirty="0" smtClean="0"/>
              <a:t>Ejemplo: Uso del SDK de .NET 8.0.8</a:t>
            </a:r>
          </a:p>
          <a:p>
            <a:pPr marL="0" indent="0">
              <a:buNone/>
            </a:pPr>
            <a:r>
              <a:rPr lang="en-US" dirty="0" smtClean="0"/>
              <a:t>    </a:t>
            </a:r>
            <a:r>
              <a:rPr lang="en-US" sz="2000" b="1" dirty="0" smtClean="0"/>
              <a:t>-&gt; </a:t>
            </a:r>
            <a:r>
              <a:rPr lang="en-US" sz="2400" b="1" dirty="0" err="1" smtClean="0"/>
              <a:t>Crear</a:t>
            </a:r>
            <a:r>
              <a:rPr lang="en-US" sz="2400" b="1" dirty="0" smtClean="0"/>
              <a:t> un </a:t>
            </a:r>
            <a:r>
              <a:rPr lang="en-US" sz="2400" b="1" dirty="0" err="1" smtClean="0"/>
              <a:t>nuevo</a:t>
            </a:r>
            <a:r>
              <a:rPr lang="en-US" sz="2400" b="1" dirty="0" smtClean="0"/>
              <a:t> </a:t>
            </a:r>
            <a:r>
              <a:rPr lang="en-US" sz="2400" b="1" dirty="0" err="1" smtClean="0"/>
              <a:t>proyecto</a:t>
            </a:r>
            <a:endParaRPr lang="en-US" sz="2400" b="1" dirty="0"/>
          </a:p>
        </p:txBody>
      </p:sp>
      <p:pic>
        <p:nvPicPr>
          <p:cNvPr id="4" name="Imagen 3"/>
          <p:cNvPicPr>
            <a:picLocks noChangeAspect="1"/>
          </p:cNvPicPr>
          <p:nvPr/>
        </p:nvPicPr>
        <p:blipFill>
          <a:blip r:embed="rId2"/>
          <a:stretch>
            <a:fillRect/>
          </a:stretch>
        </p:blipFill>
        <p:spPr>
          <a:xfrm>
            <a:off x="6629528" y="1265484"/>
            <a:ext cx="3895393" cy="524107"/>
          </a:xfrm>
          <a:prstGeom prst="rect">
            <a:avLst/>
          </a:prstGeom>
        </p:spPr>
      </p:pic>
      <p:sp>
        <p:nvSpPr>
          <p:cNvPr id="5" name="Rectángulo 4"/>
          <p:cNvSpPr/>
          <p:nvPr/>
        </p:nvSpPr>
        <p:spPr>
          <a:xfrm>
            <a:off x="1154542" y="2255490"/>
            <a:ext cx="4721164" cy="461665"/>
          </a:xfrm>
          <a:prstGeom prst="rect">
            <a:avLst/>
          </a:prstGeom>
        </p:spPr>
        <p:txBody>
          <a:bodyPr wrap="none">
            <a:spAutoFit/>
          </a:bodyPr>
          <a:lstStyle/>
          <a:p>
            <a:r>
              <a:rPr lang="es-MX" sz="2400" b="1" dirty="0" smtClean="0"/>
              <a:t>-&gt; Compilar </a:t>
            </a:r>
            <a:r>
              <a:rPr lang="es-MX" sz="2400" b="1" dirty="0"/>
              <a:t>y ejecutar la aplicación:</a:t>
            </a:r>
            <a:endParaRPr lang="en-US" sz="2400" b="1" dirty="0"/>
          </a:p>
        </p:txBody>
      </p:sp>
      <p:pic>
        <p:nvPicPr>
          <p:cNvPr id="6" name="Imagen 5"/>
          <p:cNvPicPr>
            <a:picLocks noChangeAspect="1"/>
          </p:cNvPicPr>
          <p:nvPr/>
        </p:nvPicPr>
        <p:blipFill>
          <a:blip r:embed="rId3"/>
          <a:stretch>
            <a:fillRect/>
          </a:stretch>
        </p:blipFill>
        <p:spPr>
          <a:xfrm>
            <a:off x="6629528" y="2052027"/>
            <a:ext cx="3072411" cy="970236"/>
          </a:xfrm>
          <a:prstGeom prst="rect">
            <a:avLst/>
          </a:prstGeom>
        </p:spPr>
      </p:pic>
      <p:pic>
        <p:nvPicPr>
          <p:cNvPr id="7" name="Imagen 6"/>
          <p:cNvPicPr>
            <a:picLocks noChangeAspect="1"/>
          </p:cNvPicPr>
          <p:nvPr/>
        </p:nvPicPr>
        <p:blipFill>
          <a:blip r:embed="rId4"/>
          <a:stretch>
            <a:fillRect/>
          </a:stretch>
        </p:blipFill>
        <p:spPr>
          <a:xfrm>
            <a:off x="6629528" y="3293922"/>
            <a:ext cx="4412766" cy="516210"/>
          </a:xfrm>
          <a:prstGeom prst="rect">
            <a:avLst/>
          </a:prstGeom>
        </p:spPr>
      </p:pic>
      <p:sp>
        <p:nvSpPr>
          <p:cNvPr id="8" name="Rectángulo 7"/>
          <p:cNvSpPr/>
          <p:nvPr/>
        </p:nvSpPr>
        <p:spPr>
          <a:xfrm>
            <a:off x="1304904" y="3348467"/>
            <a:ext cx="3265253" cy="461665"/>
          </a:xfrm>
          <a:prstGeom prst="rect">
            <a:avLst/>
          </a:prstGeom>
        </p:spPr>
        <p:txBody>
          <a:bodyPr wrap="none">
            <a:spAutoFit/>
          </a:bodyPr>
          <a:lstStyle/>
          <a:p>
            <a:r>
              <a:rPr lang="en-US" sz="2400" b="1" dirty="0" smtClean="0"/>
              <a:t>-&gt; </a:t>
            </a:r>
            <a:r>
              <a:rPr lang="en-US" sz="2400" b="1" dirty="0" err="1" smtClean="0"/>
              <a:t>Publicar</a:t>
            </a:r>
            <a:r>
              <a:rPr lang="en-US" sz="2400" b="1" dirty="0" smtClean="0"/>
              <a:t> </a:t>
            </a:r>
            <a:r>
              <a:rPr lang="en-US" sz="2400" b="1" dirty="0"/>
              <a:t>la </a:t>
            </a:r>
            <a:r>
              <a:rPr lang="en-US" sz="2400" b="1" dirty="0" err="1"/>
              <a:t>aplicación</a:t>
            </a:r>
            <a:r>
              <a:rPr lang="en-US" sz="2400" b="1" dirty="0"/>
              <a:t>:</a:t>
            </a:r>
          </a:p>
        </p:txBody>
      </p:sp>
    </p:spTree>
    <p:extLst>
      <p:ext uri="{BB962C8B-B14F-4D97-AF65-F5344CB8AC3E}">
        <p14:creationId xmlns:p14="http://schemas.microsoft.com/office/powerpoint/2010/main" val="3817363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smtClean="0"/>
              <a:t>Conclusion</a:t>
            </a:r>
            <a:endParaRPr lang="en-US" dirty="0"/>
          </a:p>
        </p:txBody>
      </p:sp>
      <p:sp>
        <p:nvSpPr>
          <p:cNvPr id="3" name="Marcador de contenido 2"/>
          <p:cNvSpPr>
            <a:spLocks noGrp="1"/>
          </p:cNvSpPr>
          <p:nvPr>
            <p:ph idx="1"/>
          </p:nvPr>
        </p:nvSpPr>
        <p:spPr/>
        <p:txBody>
          <a:bodyPr/>
          <a:lstStyle/>
          <a:p>
            <a:pPr algn="just"/>
            <a:r>
              <a:rPr lang="es-MX" dirty="0"/>
              <a:t>El SDK de .NET es una herramienta fundamental para cualquier desarrollador que trabaje en la plataforma .NET. No solo facilita la creación y gestión de aplicaciones, sino que también garantiza que el código que escribes sea eficiente, seguro, y esté listo para ser desplegado en cualquier plataforma. Al entender las versiones del SDK, como la 8.0.8, puedes asegurarte de estar usando las herramientas más adecuadas para tu proyecto, beneficiándote de las últimas mejoras y correcciones de seguridad. Durante el curso, exploraremos más a fondo cómo utilizar el SDK de .NET para crear aplicaciones potentes y escalables.</a:t>
            </a:r>
            <a:endParaRPr lang="en-US" dirty="0"/>
          </a:p>
        </p:txBody>
      </p:sp>
    </p:spTree>
    <p:extLst>
      <p:ext uri="{BB962C8B-B14F-4D97-AF65-F5344CB8AC3E}">
        <p14:creationId xmlns:p14="http://schemas.microsoft.com/office/powerpoint/2010/main" val="221948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err="1" smtClean="0"/>
              <a:t>Database</a:t>
            </a:r>
            <a:r>
              <a:rPr lang="es-MX" b="1" dirty="0" smtClean="0"/>
              <a:t> </a:t>
            </a:r>
            <a:r>
              <a:rPr lang="es-MX" b="1" dirty="0" err="1" smtClean="0"/>
              <a:t>First</a:t>
            </a:r>
            <a:r>
              <a:rPr lang="es-MX" b="1" dirty="0" smtClean="0"/>
              <a:t> y </a:t>
            </a:r>
            <a:r>
              <a:rPr lang="es-MX" b="1" dirty="0" err="1" smtClean="0"/>
              <a:t>Code</a:t>
            </a:r>
            <a:r>
              <a:rPr lang="es-MX" b="1" dirty="0" smtClean="0"/>
              <a:t> </a:t>
            </a:r>
            <a:r>
              <a:rPr lang="es-MX" b="1" dirty="0" err="1" smtClean="0"/>
              <a:t>First</a:t>
            </a:r>
            <a:r>
              <a:rPr lang="es-MX" b="1" dirty="0" smtClean="0"/>
              <a:t> en .NET</a:t>
            </a:r>
            <a:endParaRPr lang="en-US" b="1" dirty="0"/>
          </a:p>
        </p:txBody>
      </p:sp>
      <p:sp>
        <p:nvSpPr>
          <p:cNvPr id="3" name="Marcador de contenido 2"/>
          <p:cNvSpPr>
            <a:spLocks noGrp="1"/>
          </p:cNvSpPr>
          <p:nvPr>
            <p:ph idx="1"/>
          </p:nvPr>
        </p:nvSpPr>
        <p:spPr/>
        <p:txBody>
          <a:bodyPr/>
          <a:lstStyle/>
          <a:p>
            <a:pPr algn="just"/>
            <a:r>
              <a:rPr lang="es-MX" dirty="0" smtClean="0"/>
              <a:t>Cuando trabajamos con bases de datos en aplicaciones .NET utilizando </a:t>
            </a:r>
            <a:r>
              <a:rPr lang="es-MX" dirty="0" err="1" smtClean="0"/>
              <a:t>Entity</a:t>
            </a:r>
            <a:r>
              <a:rPr lang="es-MX" dirty="0" smtClean="0"/>
              <a:t> Framework (EF), existen diferentes enfoques para manejar la creación y gestión de la base de datos. Dos de los enfoques más comunes son </a:t>
            </a:r>
            <a:r>
              <a:rPr lang="es-MX" b="1" dirty="0" err="1" smtClean="0"/>
              <a:t>Database</a:t>
            </a:r>
            <a:r>
              <a:rPr lang="es-MX" b="1" dirty="0" smtClean="0"/>
              <a:t> </a:t>
            </a:r>
            <a:r>
              <a:rPr lang="es-MX" b="1" dirty="0" err="1" smtClean="0"/>
              <a:t>First</a:t>
            </a:r>
            <a:r>
              <a:rPr lang="es-MX" dirty="0" smtClean="0"/>
              <a:t> y </a:t>
            </a:r>
            <a:r>
              <a:rPr lang="es-MX" b="1" dirty="0" err="1" smtClean="0"/>
              <a:t>Code</a:t>
            </a:r>
            <a:r>
              <a:rPr lang="es-MX" b="1" dirty="0" smtClean="0"/>
              <a:t> </a:t>
            </a:r>
            <a:r>
              <a:rPr lang="es-MX" b="1" dirty="0" err="1" smtClean="0"/>
              <a:t>First</a:t>
            </a:r>
            <a:r>
              <a:rPr lang="es-MX" dirty="0" smtClean="0"/>
              <a:t>. Cada uno tiene sus propias ventajas y es adecuado en diferentes escenarios. Aquí les presento una introducción a ambos:</a:t>
            </a:r>
            <a:endParaRPr lang="en-US" dirty="0"/>
          </a:p>
        </p:txBody>
      </p:sp>
    </p:spTree>
    <p:extLst>
      <p:ext uri="{BB962C8B-B14F-4D97-AF65-F5344CB8AC3E}">
        <p14:creationId xmlns:p14="http://schemas.microsoft.com/office/powerpoint/2010/main" val="734204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err="1" smtClean="0"/>
              <a:t>Code</a:t>
            </a:r>
            <a:r>
              <a:rPr lang="es-MX" b="1" dirty="0" smtClean="0"/>
              <a:t> </a:t>
            </a:r>
            <a:r>
              <a:rPr lang="es-MX" b="1" dirty="0" err="1" smtClean="0"/>
              <a:t>First</a:t>
            </a:r>
            <a:endParaRPr lang="en-US" dirty="0"/>
          </a:p>
        </p:txBody>
      </p:sp>
      <p:sp>
        <p:nvSpPr>
          <p:cNvPr id="3" name="Marcador de contenido 2"/>
          <p:cNvSpPr>
            <a:spLocks noGrp="1"/>
          </p:cNvSpPr>
          <p:nvPr>
            <p:ph idx="1"/>
          </p:nvPr>
        </p:nvSpPr>
        <p:spPr/>
        <p:txBody>
          <a:bodyPr>
            <a:normAutofit fontScale="92500"/>
          </a:bodyPr>
          <a:lstStyle/>
          <a:p>
            <a:pPr marL="0" indent="0" algn="just">
              <a:buNone/>
            </a:pPr>
            <a:r>
              <a:rPr lang="es-MX" b="1" dirty="0" err="1" smtClean="0"/>
              <a:t>Code</a:t>
            </a:r>
            <a:r>
              <a:rPr lang="es-MX" b="1" dirty="0" smtClean="0"/>
              <a:t> </a:t>
            </a:r>
            <a:r>
              <a:rPr lang="es-MX" b="1" dirty="0" err="1" smtClean="0"/>
              <a:t>First</a:t>
            </a:r>
            <a:r>
              <a:rPr lang="es-MX" dirty="0" smtClean="0"/>
              <a:t> es un enfoque que permite a los desarrolladores definir las entidades y su estructura directamente en el código. A partir de estas definiciones, </a:t>
            </a:r>
            <a:r>
              <a:rPr lang="es-MX" dirty="0" err="1" smtClean="0"/>
              <a:t>Entity</a:t>
            </a:r>
            <a:r>
              <a:rPr lang="es-MX" dirty="0" smtClean="0"/>
              <a:t> Framework puede generar y gestionar la base de datos.</a:t>
            </a:r>
          </a:p>
          <a:p>
            <a:pPr marL="0" indent="0" algn="just">
              <a:buNone/>
            </a:pPr>
            <a:r>
              <a:rPr lang="es-MX" b="1" dirty="0" smtClean="0"/>
              <a:t>Pasos principales en </a:t>
            </a:r>
            <a:r>
              <a:rPr lang="es-MX" b="1" dirty="0" err="1" smtClean="0"/>
              <a:t>Code</a:t>
            </a:r>
            <a:r>
              <a:rPr lang="es-MX" b="1" dirty="0" smtClean="0"/>
              <a:t> </a:t>
            </a:r>
            <a:r>
              <a:rPr lang="es-MX" b="1" dirty="0" err="1" smtClean="0"/>
              <a:t>First</a:t>
            </a:r>
            <a:r>
              <a:rPr lang="es-MX" b="1" dirty="0" smtClean="0"/>
              <a:t>:</a:t>
            </a:r>
            <a:endParaRPr lang="es-MX" dirty="0" smtClean="0"/>
          </a:p>
          <a:p>
            <a:pPr algn="just"/>
            <a:r>
              <a:rPr lang="es-MX" dirty="0" smtClean="0"/>
              <a:t>Se crean clases en C# que representan las entidades del modelo de datos.</a:t>
            </a:r>
          </a:p>
          <a:p>
            <a:pPr algn="just"/>
            <a:r>
              <a:rPr lang="es-MX" dirty="0" smtClean="0"/>
              <a:t>Estas clases pueden incluir anotaciones de datos (Data </a:t>
            </a:r>
            <a:r>
              <a:rPr lang="es-MX" dirty="0" err="1" smtClean="0"/>
              <a:t>Annotations</a:t>
            </a:r>
            <a:r>
              <a:rPr lang="es-MX" dirty="0" smtClean="0"/>
              <a:t>) o configuraciones adicionales para definir la estructura de la base de datos.</a:t>
            </a:r>
          </a:p>
          <a:p>
            <a:pPr algn="just"/>
            <a:r>
              <a:rPr lang="es-MX" dirty="0" err="1" smtClean="0"/>
              <a:t>Entity</a:t>
            </a:r>
            <a:r>
              <a:rPr lang="es-MX" dirty="0" smtClean="0"/>
              <a:t> Framework genera la base de datos a partir de estas clases y las migra en caso de cambios.</a:t>
            </a:r>
          </a:p>
          <a:p>
            <a:endParaRPr lang="en-US" dirty="0"/>
          </a:p>
        </p:txBody>
      </p:sp>
    </p:spTree>
    <p:extLst>
      <p:ext uri="{BB962C8B-B14F-4D97-AF65-F5344CB8AC3E}">
        <p14:creationId xmlns:p14="http://schemas.microsoft.com/office/powerpoint/2010/main" val="1131574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err="1" smtClean="0"/>
              <a:t>Code</a:t>
            </a:r>
            <a:r>
              <a:rPr lang="es-PE" b="1" dirty="0" smtClean="0"/>
              <a:t> </a:t>
            </a:r>
            <a:r>
              <a:rPr lang="es-PE" b="1" dirty="0" err="1" smtClean="0"/>
              <a:t>First</a:t>
            </a:r>
            <a:endParaRPr lang="en-US" b="1" dirty="0"/>
          </a:p>
        </p:txBody>
      </p:sp>
      <p:sp>
        <p:nvSpPr>
          <p:cNvPr id="3" name="Marcador de contenido 2"/>
          <p:cNvSpPr>
            <a:spLocks noGrp="1"/>
          </p:cNvSpPr>
          <p:nvPr>
            <p:ph idx="1"/>
          </p:nvPr>
        </p:nvSpPr>
        <p:spPr/>
        <p:txBody>
          <a:bodyPr>
            <a:normAutofit fontScale="92500" lnSpcReduction="10000"/>
          </a:bodyPr>
          <a:lstStyle/>
          <a:p>
            <a:pPr marL="0" indent="0" algn="just">
              <a:buNone/>
            </a:pPr>
            <a:r>
              <a:rPr lang="es-MX" b="1" dirty="0" smtClean="0"/>
              <a:t>Ventajas de </a:t>
            </a:r>
            <a:r>
              <a:rPr lang="es-MX" b="1" dirty="0" err="1" smtClean="0"/>
              <a:t>Code</a:t>
            </a:r>
            <a:r>
              <a:rPr lang="es-MX" b="1" dirty="0" smtClean="0"/>
              <a:t> </a:t>
            </a:r>
            <a:r>
              <a:rPr lang="es-MX" b="1" dirty="0" err="1" smtClean="0"/>
              <a:t>First</a:t>
            </a:r>
            <a:r>
              <a:rPr lang="es-MX" b="1" dirty="0" smtClean="0"/>
              <a:t>:</a:t>
            </a:r>
            <a:endParaRPr lang="es-MX" dirty="0" smtClean="0"/>
          </a:p>
          <a:p>
            <a:pPr algn="just"/>
            <a:r>
              <a:rPr lang="es-MX" dirty="0" smtClean="0"/>
              <a:t>Alta flexibilidad para definir el modelo de datos en el código.</a:t>
            </a:r>
          </a:p>
          <a:p>
            <a:pPr algn="just"/>
            <a:r>
              <a:rPr lang="es-MX" dirty="0" smtClean="0"/>
              <a:t>Facilita la creación de pruebas unitarias y la implementación de prácticas ágiles.</a:t>
            </a:r>
          </a:p>
          <a:p>
            <a:pPr algn="just"/>
            <a:r>
              <a:rPr lang="es-MX" dirty="0" smtClean="0"/>
              <a:t>Las migraciones permiten mantener la base de datos sincronizada con el código de manera más sencilla.</a:t>
            </a:r>
          </a:p>
          <a:p>
            <a:pPr marL="0" indent="0" algn="just">
              <a:buNone/>
            </a:pPr>
            <a:r>
              <a:rPr lang="es-MX" b="1" dirty="0" smtClean="0"/>
              <a:t>Desventajas:</a:t>
            </a:r>
            <a:endParaRPr lang="es-MX" dirty="0" smtClean="0"/>
          </a:p>
          <a:p>
            <a:pPr algn="just"/>
            <a:r>
              <a:rPr lang="es-MX" dirty="0" smtClean="0"/>
              <a:t>Puede ser más complicado cuando se trabaja con bases de datos existentes y complejas.</a:t>
            </a:r>
          </a:p>
          <a:p>
            <a:pPr algn="just"/>
            <a:r>
              <a:rPr lang="es-MX" dirty="0" smtClean="0"/>
              <a:t>La administración de las migraciones puede volverse compleja en proyectos grandes.</a:t>
            </a:r>
          </a:p>
          <a:p>
            <a:endParaRPr lang="en-US" dirty="0"/>
          </a:p>
        </p:txBody>
      </p:sp>
    </p:spTree>
    <p:extLst>
      <p:ext uri="{BB962C8B-B14F-4D97-AF65-F5344CB8AC3E}">
        <p14:creationId xmlns:p14="http://schemas.microsoft.com/office/powerpoint/2010/main" val="2305545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44218" y="1003990"/>
            <a:ext cx="10515600" cy="4351338"/>
          </a:xfrm>
        </p:spPr>
        <p:txBody>
          <a:bodyPr/>
          <a:lstStyle/>
          <a:p>
            <a:pPr marL="0" indent="0" algn="just">
              <a:buNone/>
            </a:pPr>
            <a:r>
              <a:rPr lang="es-MX" b="1" dirty="0" smtClean="0"/>
              <a:t>¿Cuándo usar </a:t>
            </a:r>
            <a:r>
              <a:rPr lang="es-MX" b="1" dirty="0" err="1" smtClean="0"/>
              <a:t>Code</a:t>
            </a:r>
            <a:r>
              <a:rPr lang="es-MX" b="1" dirty="0" smtClean="0"/>
              <a:t> </a:t>
            </a:r>
            <a:r>
              <a:rPr lang="es-MX" b="1" dirty="0" err="1" smtClean="0"/>
              <a:t>First</a:t>
            </a:r>
            <a:r>
              <a:rPr lang="es-MX" b="1" dirty="0" smtClean="0"/>
              <a:t>?</a:t>
            </a:r>
            <a:endParaRPr lang="es-MX" dirty="0" smtClean="0"/>
          </a:p>
          <a:p>
            <a:pPr algn="just"/>
            <a:r>
              <a:rPr lang="es-MX" dirty="0" smtClean="0"/>
              <a:t>Cuando se está comenzando un proyecto desde cero y se tiene control sobre el diseño de la base de datos.</a:t>
            </a:r>
          </a:p>
          <a:p>
            <a:pPr algn="just"/>
            <a:r>
              <a:rPr lang="es-MX" dirty="0" smtClean="0"/>
              <a:t>Cuando se desea un mayor control sobre la estructura de las entidades y la base de datos.</a:t>
            </a:r>
          </a:p>
          <a:p>
            <a:pPr algn="just"/>
            <a:r>
              <a:rPr lang="es-MX" dirty="0" smtClean="0"/>
              <a:t>En escenarios de desarrollo ágil, donde los cambios en el modelo de datos son frecuentes.</a:t>
            </a:r>
          </a:p>
          <a:p>
            <a:endParaRPr lang="en-US" dirty="0"/>
          </a:p>
        </p:txBody>
      </p:sp>
    </p:spTree>
    <p:extLst>
      <p:ext uri="{BB962C8B-B14F-4D97-AF65-F5344CB8AC3E}">
        <p14:creationId xmlns:p14="http://schemas.microsoft.com/office/powerpoint/2010/main" val="385420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err="1" smtClean="0"/>
              <a:t>Database</a:t>
            </a:r>
            <a:r>
              <a:rPr lang="es-MX" b="1" dirty="0" smtClean="0"/>
              <a:t> </a:t>
            </a:r>
            <a:r>
              <a:rPr lang="es-MX" b="1" dirty="0" err="1" smtClean="0"/>
              <a:t>First</a:t>
            </a:r>
            <a:endParaRPr lang="en-US" dirty="0"/>
          </a:p>
        </p:txBody>
      </p:sp>
      <p:sp>
        <p:nvSpPr>
          <p:cNvPr id="3" name="Marcador de contenido 2"/>
          <p:cNvSpPr>
            <a:spLocks noGrp="1"/>
          </p:cNvSpPr>
          <p:nvPr>
            <p:ph idx="1"/>
          </p:nvPr>
        </p:nvSpPr>
        <p:spPr/>
        <p:txBody>
          <a:bodyPr>
            <a:normAutofit fontScale="92500"/>
          </a:bodyPr>
          <a:lstStyle/>
          <a:p>
            <a:pPr marL="0" indent="0" algn="just">
              <a:buNone/>
            </a:pPr>
            <a:r>
              <a:rPr lang="es-MX" b="1" dirty="0" err="1" smtClean="0"/>
              <a:t>Database</a:t>
            </a:r>
            <a:r>
              <a:rPr lang="es-MX" b="1" dirty="0" smtClean="0"/>
              <a:t> </a:t>
            </a:r>
            <a:r>
              <a:rPr lang="es-MX" b="1" dirty="0" err="1" smtClean="0"/>
              <a:t>First</a:t>
            </a:r>
            <a:r>
              <a:rPr lang="es-MX" dirty="0" smtClean="0"/>
              <a:t> </a:t>
            </a:r>
          </a:p>
          <a:p>
            <a:pPr marL="0" indent="0" algn="just">
              <a:buNone/>
            </a:pPr>
            <a:r>
              <a:rPr lang="es-MX" dirty="0" smtClean="0"/>
              <a:t>Es un enfoque que se utiliza cuando ya existe una base de datos y se desea crear una aplicación que interactúe con ella. En este caso, partimos de la base de datos y generamos el código de la aplicación a partir de ella.</a:t>
            </a:r>
          </a:p>
          <a:p>
            <a:pPr marL="0" indent="0" algn="just">
              <a:buNone/>
            </a:pPr>
            <a:r>
              <a:rPr lang="es-MX" b="1" dirty="0" smtClean="0"/>
              <a:t>Pasos principales en </a:t>
            </a:r>
            <a:r>
              <a:rPr lang="es-MX" b="1" dirty="0" err="1" smtClean="0"/>
              <a:t>Database</a:t>
            </a:r>
            <a:r>
              <a:rPr lang="es-MX" b="1" dirty="0" smtClean="0"/>
              <a:t> </a:t>
            </a:r>
            <a:r>
              <a:rPr lang="es-MX" b="1" dirty="0" err="1" smtClean="0"/>
              <a:t>First</a:t>
            </a:r>
            <a:r>
              <a:rPr lang="es-MX" b="1" dirty="0" smtClean="0"/>
              <a:t>:</a:t>
            </a:r>
            <a:endParaRPr lang="es-MX" dirty="0" smtClean="0"/>
          </a:p>
          <a:p>
            <a:pPr algn="just"/>
            <a:r>
              <a:rPr lang="es-MX" dirty="0" smtClean="0"/>
              <a:t>Se parte de una base de datos existente.</a:t>
            </a:r>
          </a:p>
          <a:p>
            <a:pPr algn="just"/>
            <a:r>
              <a:rPr lang="es-MX" dirty="0" err="1" smtClean="0"/>
              <a:t>Entity</a:t>
            </a:r>
            <a:r>
              <a:rPr lang="es-MX" dirty="0" smtClean="0"/>
              <a:t> Framework se utiliza para generar automáticamente las clases (entidades) que representan las tablas de la base de datos.</a:t>
            </a:r>
          </a:p>
          <a:p>
            <a:pPr algn="just"/>
            <a:r>
              <a:rPr lang="es-MX" dirty="0" smtClean="0"/>
              <a:t>Estas clases se denominan modelos y permiten interactuar con la base de datos usando código C#.</a:t>
            </a:r>
          </a:p>
          <a:p>
            <a:endParaRPr lang="en-US" dirty="0"/>
          </a:p>
        </p:txBody>
      </p:sp>
    </p:spTree>
    <p:extLst>
      <p:ext uri="{BB962C8B-B14F-4D97-AF65-F5344CB8AC3E}">
        <p14:creationId xmlns:p14="http://schemas.microsoft.com/office/powerpoint/2010/main" val="571921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89113"/>
            <a:ext cx="10515600" cy="5487850"/>
          </a:xfrm>
        </p:spPr>
        <p:txBody>
          <a:bodyPr/>
          <a:lstStyle/>
          <a:p>
            <a:pPr marL="0" indent="0" algn="just">
              <a:buNone/>
            </a:pPr>
            <a:r>
              <a:rPr lang="es-MX" b="1" dirty="0" smtClean="0"/>
              <a:t>Ventajas de </a:t>
            </a:r>
            <a:r>
              <a:rPr lang="es-MX" b="1" dirty="0" err="1" smtClean="0"/>
              <a:t>Database</a:t>
            </a:r>
            <a:r>
              <a:rPr lang="es-MX" b="1" dirty="0" smtClean="0"/>
              <a:t> </a:t>
            </a:r>
            <a:r>
              <a:rPr lang="es-MX" b="1" dirty="0" err="1" smtClean="0"/>
              <a:t>First</a:t>
            </a:r>
            <a:r>
              <a:rPr lang="es-MX" b="1" dirty="0" smtClean="0"/>
              <a:t>:</a:t>
            </a:r>
            <a:endParaRPr lang="es-MX" dirty="0" smtClean="0"/>
          </a:p>
          <a:p>
            <a:pPr algn="just"/>
            <a:r>
              <a:rPr lang="es-MX" dirty="0" smtClean="0"/>
              <a:t>Ideal para aplicaciones que deben integrarse con bases de datos ya existentes.</a:t>
            </a:r>
          </a:p>
          <a:p>
            <a:pPr algn="just"/>
            <a:r>
              <a:rPr lang="es-MX" dirty="0" smtClean="0"/>
              <a:t>Permite trabajar con bases de datos complejas sin tener que definir manualmente las entidades en el código.</a:t>
            </a:r>
          </a:p>
          <a:p>
            <a:pPr algn="just"/>
            <a:r>
              <a:rPr lang="es-MX" dirty="0" smtClean="0"/>
              <a:t>Las actualizaciones de la base de datos pueden reflejarse rápidamente en el código.</a:t>
            </a:r>
          </a:p>
          <a:p>
            <a:pPr marL="0" indent="0" algn="just">
              <a:buNone/>
            </a:pPr>
            <a:r>
              <a:rPr lang="es-MX" b="1" dirty="0" smtClean="0"/>
              <a:t>Desventajas:</a:t>
            </a:r>
            <a:endParaRPr lang="es-MX" dirty="0" smtClean="0"/>
          </a:p>
          <a:p>
            <a:pPr algn="just"/>
            <a:r>
              <a:rPr lang="es-MX" dirty="0" smtClean="0"/>
              <a:t>Puede ser menos flexible si se necesitan cambios frecuentes en el modelo de la base de datos.</a:t>
            </a:r>
          </a:p>
          <a:p>
            <a:pPr algn="just"/>
            <a:r>
              <a:rPr lang="es-MX" dirty="0" smtClean="0"/>
              <a:t>La base de datos controla la estructura de las entidades, lo que puede limitar la personalización.</a:t>
            </a:r>
          </a:p>
          <a:p>
            <a:endParaRPr lang="en-US" dirty="0"/>
          </a:p>
        </p:txBody>
      </p:sp>
    </p:spTree>
    <p:extLst>
      <p:ext uri="{BB962C8B-B14F-4D97-AF65-F5344CB8AC3E}">
        <p14:creationId xmlns:p14="http://schemas.microsoft.com/office/powerpoint/2010/main" val="3136489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887896"/>
            <a:ext cx="10515600" cy="5289067"/>
          </a:xfrm>
        </p:spPr>
        <p:txBody>
          <a:bodyPr/>
          <a:lstStyle/>
          <a:p>
            <a:pPr marL="0" indent="0">
              <a:buNone/>
            </a:pPr>
            <a:r>
              <a:rPr lang="es-MX" b="1" dirty="0" smtClean="0"/>
              <a:t>¿Cuándo usar </a:t>
            </a:r>
            <a:r>
              <a:rPr lang="es-MX" b="1" dirty="0" err="1" smtClean="0"/>
              <a:t>Database</a:t>
            </a:r>
            <a:r>
              <a:rPr lang="es-MX" b="1" dirty="0" smtClean="0"/>
              <a:t> </a:t>
            </a:r>
            <a:r>
              <a:rPr lang="es-MX" b="1" dirty="0" err="1" smtClean="0"/>
              <a:t>First</a:t>
            </a:r>
            <a:r>
              <a:rPr lang="es-MX" b="1" dirty="0" smtClean="0"/>
              <a:t>?</a:t>
            </a:r>
            <a:endParaRPr lang="es-MX" dirty="0" smtClean="0"/>
          </a:p>
          <a:p>
            <a:r>
              <a:rPr lang="es-MX" dirty="0" smtClean="0"/>
              <a:t>Cuando ya tienes una base de datos existente y bien definida.</a:t>
            </a:r>
          </a:p>
          <a:p>
            <a:r>
              <a:rPr lang="es-MX" dirty="0" smtClean="0"/>
              <a:t>Cuando trabajas en un entorno donde los cambios en la base de datos deben ser controlados cuidadosamente.</a:t>
            </a:r>
          </a:p>
          <a:p>
            <a:endParaRPr lang="en-US" dirty="0"/>
          </a:p>
        </p:txBody>
      </p:sp>
    </p:spTree>
    <p:extLst>
      <p:ext uri="{BB962C8B-B14F-4D97-AF65-F5344CB8AC3E}">
        <p14:creationId xmlns:p14="http://schemas.microsoft.com/office/powerpoint/2010/main" val="2416660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Conclusión</a:t>
            </a:r>
            <a:endParaRPr lang="en-US" dirty="0"/>
          </a:p>
        </p:txBody>
      </p:sp>
      <p:sp>
        <p:nvSpPr>
          <p:cNvPr id="3" name="Marcador de contenido 2"/>
          <p:cNvSpPr>
            <a:spLocks noGrp="1"/>
          </p:cNvSpPr>
          <p:nvPr>
            <p:ph idx="1"/>
          </p:nvPr>
        </p:nvSpPr>
        <p:spPr/>
        <p:txBody>
          <a:bodyPr>
            <a:normAutofit lnSpcReduction="10000"/>
          </a:bodyPr>
          <a:lstStyle/>
          <a:p>
            <a:pPr algn="just"/>
            <a:r>
              <a:rPr lang="es-MX" dirty="0" smtClean="0"/>
              <a:t>Elegir entre </a:t>
            </a:r>
            <a:r>
              <a:rPr lang="es-MX" b="1" dirty="0" err="1" smtClean="0"/>
              <a:t>Database</a:t>
            </a:r>
            <a:r>
              <a:rPr lang="es-MX" b="1" dirty="0" smtClean="0"/>
              <a:t> </a:t>
            </a:r>
            <a:r>
              <a:rPr lang="es-MX" b="1" dirty="0" err="1" smtClean="0"/>
              <a:t>First</a:t>
            </a:r>
            <a:r>
              <a:rPr lang="es-MX" dirty="0" smtClean="0"/>
              <a:t> y </a:t>
            </a:r>
            <a:r>
              <a:rPr lang="es-MX" b="1" dirty="0" err="1" smtClean="0"/>
              <a:t>Code</a:t>
            </a:r>
            <a:r>
              <a:rPr lang="es-MX" b="1" dirty="0" smtClean="0"/>
              <a:t> </a:t>
            </a:r>
            <a:r>
              <a:rPr lang="es-MX" b="1" dirty="0" err="1" smtClean="0"/>
              <a:t>First</a:t>
            </a:r>
            <a:r>
              <a:rPr lang="es-MX" dirty="0" smtClean="0"/>
              <a:t> depende en gran medida de tu entorno de trabajo y de las necesidades específicas de tu proyecto. Si ya existe una base de datos y necesitas adaptarte a ella, </a:t>
            </a:r>
            <a:r>
              <a:rPr lang="es-MX" b="1" dirty="0" err="1" smtClean="0"/>
              <a:t>Database</a:t>
            </a:r>
            <a:r>
              <a:rPr lang="es-MX" b="1" dirty="0" smtClean="0"/>
              <a:t> </a:t>
            </a:r>
            <a:r>
              <a:rPr lang="es-MX" b="1" dirty="0" err="1" smtClean="0"/>
              <a:t>First</a:t>
            </a:r>
            <a:r>
              <a:rPr lang="es-MX" dirty="0" smtClean="0"/>
              <a:t> es probablemente el camino a seguir. Sin embargo, si estás comenzando un proyecto desde cero o necesitas una gran flexibilidad en la definición de tus modelos, </a:t>
            </a:r>
            <a:r>
              <a:rPr lang="es-MX" b="1" dirty="0" err="1" smtClean="0"/>
              <a:t>Code</a:t>
            </a:r>
            <a:r>
              <a:rPr lang="es-MX" b="1" dirty="0" smtClean="0"/>
              <a:t> </a:t>
            </a:r>
            <a:r>
              <a:rPr lang="es-MX" b="1" dirty="0" err="1" smtClean="0"/>
              <a:t>First</a:t>
            </a:r>
            <a:r>
              <a:rPr lang="es-MX" dirty="0" smtClean="0"/>
              <a:t> puede ofrecerte las herramientas que necesitas.</a:t>
            </a:r>
          </a:p>
          <a:p>
            <a:pPr algn="just"/>
            <a:r>
              <a:rPr lang="es-MX" dirty="0" smtClean="0"/>
              <a:t>Ambos enfoques son poderosos y comprenden diferentes flujos de trabajo, pero con el mismo objetivo: facilitar el desarrollo de aplicaciones que interactúan con bases de datos en .NET. Durante el curso, exploraremos ambos enfoques, brindándoles la oportunidad de elegir el que mejor se adapte a sus proyectos y necesidades.</a:t>
            </a:r>
          </a:p>
          <a:p>
            <a:endParaRPr lang="en-US" dirty="0"/>
          </a:p>
        </p:txBody>
      </p:sp>
    </p:spTree>
    <p:extLst>
      <p:ext uri="{BB962C8B-B14F-4D97-AF65-F5344CB8AC3E}">
        <p14:creationId xmlns:p14="http://schemas.microsoft.com/office/powerpoint/2010/main" val="228896513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1527</TotalTime>
  <Words>1397</Words>
  <Application>Microsoft Office PowerPoint</Application>
  <PresentationFormat>Panorámica</PresentationFormat>
  <Paragraphs>67</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Arial Unicode MS</vt:lpstr>
      <vt:lpstr>Calibri</vt:lpstr>
      <vt:lpstr>Calibri Light</vt:lpstr>
      <vt:lpstr>Tema de Office</vt:lpstr>
      <vt:lpstr>Introducción a Database First y Code First en .NET</vt:lpstr>
      <vt:lpstr>Database First y Code First en .NET</vt:lpstr>
      <vt:lpstr>Code First</vt:lpstr>
      <vt:lpstr>Code First</vt:lpstr>
      <vt:lpstr>Presentación de PowerPoint</vt:lpstr>
      <vt:lpstr>Database First</vt:lpstr>
      <vt:lpstr>Presentación de PowerPoint</vt:lpstr>
      <vt:lpstr>Presentación de PowerPoint</vt:lpstr>
      <vt:lpstr>Conclusión</vt:lpstr>
      <vt:lpstr>¿Qué es un SDK de .NET?</vt:lpstr>
      <vt:lpstr>Componentes del SDK de .NET</vt:lpstr>
      <vt:lpstr>¿Para Qué Sirve el SDK de .NET?</vt:lpstr>
      <vt:lpstr>Versiones del SDK de .NET</vt:lpstr>
      <vt:lpstr>Presentación de PowerPoint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Database First y Code First en .NET</dc:title>
  <dc:creator>gabriel</dc:creator>
  <cp:lastModifiedBy>gabriel</cp:lastModifiedBy>
  <cp:revision>5</cp:revision>
  <dcterms:created xsi:type="dcterms:W3CDTF">2024-08-28T23:49:52Z</dcterms:created>
  <dcterms:modified xsi:type="dcterms:W3CDTF">2024-12-27T13:13:48Z</dcterms:modified>
</cp:coreProperties>
</file>