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6"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40" autoAdjust="0"/>
    <p:restoredTop sz="94280" autoAdjust="0"/>
  </p:normalViewPr>
  <p:slideViewPr>
    <p:cSldViewPr snapToGrid="0">
      <p:cViewPr varScale="1">
        <p:scale>
          <a:sx n="68" d="100"/>
          <a:sy n="68" d="100"/>
        </p:scale>
        <p:origin x="73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64F45F30-A88D-4F15-9F64-746CAB85067C}" type="datetimeFigureOut">
              <a:rPr lang="en-US" smtClean="0"/>
              <a:t>12/24/2024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3EE62BE-B24D-429E-9171-52B97C7A7647}" type="slidenum">
              <a:rPr lang="en-US" smtClean="0"/>
              <a:t>‹Nº›</a:t>
            </a:fld>
            <a:endParaRPr lang="en-US"/>
          </a:p>
        </p:txBody>
      </p:sp>
    </p:spTree>
    <p:extLst>
      <p:ext uri="{BB962C8B-B14F-4D97-AF65-F5344CB8AC3E}">
        <p14:creationId xmlns:p14="http://schemas.microsoft.com/office/powerpoint/2010/main" val="352673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64F45F30-A88D-4F15-9F64-746CAB85067C}" type="datetimeFigureOut">
              <a:rPr lang="en-US" smtClean="0"/>
              <a:t>12/24/2024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3EE62BE-B24D-429E-9171-52B97C7A7647}" type="slidenum">
              <a:rPr lang="en-US" smtClean="0"/>
              <a:t>‹Nº›</a:t>
            </a:fld>
            <a:endParaRPr lang="en-US"/>
          </a:p>
        </p:txBody>
      </p:sp>
    </p:spTree>
    <p:extLst>
      <p:ext uri="{BB962C8B-B14F-4D97-AF65-F5344CB8AC3E}">
        <p14:creationId xmlns:p14="http://schemas.microsoft.com/office/powerpoint/2010/main" val="6145134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64F45F30-A88D-4F15-9F64-746CAB85067C}" type="datetimeFigureOut">
              <a:rPr lang="en-US" smtClean="0"/>
              <a:t>12/24/2024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3EE62BE-B24D-429E-9171-52B97C7A7647}" type="slidenum">
              <a:rPr lang="en-US" smtClean="0"/>
              <a:t>‹Nº›</a:t>
            </a:fld>
            <a:endParaRPr lang="en-US"/>
          </a:p>
        </p:txBody>
      </p:sp>
    </p:spTree>
    <p:extLst>
      <p:ext uri="{BB962C8B-B14F-4D97-AF65-F5344CB8AC3E}">
        <p14:creationId xmlns:p14="http://schemas.microsoft.com/office/powerpoint/2010/main" val="3418419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64F45F30-A88D-4F15-9F64-746CAB85067C}" type="datetimeFigureOut">
              <a:rPr lang="en-US" smtClean="0"/>
              <a:t>12/24/2024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3EE62BE-B24D-429E-9171-52B97C7A7647}" type="slidenum">
              <a:rPr lang="en-US" smtClean="0"/>
              <a:t>‹Nº›</a:t>
            </a:fld>
            <a:endParaRPr lang="en-US"/>
          </a:p>
        </p:txBody>
      </p:sp>
    </p:spTree>
    <p:extLst>
      <p:ext uri="{BB962C8B-B14F-4D97-AF65-F5344CB8AC3E}">
        <p14:creationId xmlns:p14="http://schemas.microsoft.com/office/powerpoint/2010/main" val="1476901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64F45F30-A88D-4F15-9F64-746CAB85067C}" type="datetimeFigureOut">
              <a:rPr lang="en-US" smtClean="0"/>
              <a:t>12/24/2024</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3EE62BE-B24D-429E-9171-52B97C7A7647}" type="slidenum">
              <a:rPr lang="en-US" smtClean="0"/>
              <a:t>‹Nº›</a:t>
            </a:fld>
            <a:endParaRPr lang="en-US"/>
          </a:p>
        </p:txBody>
      </p:sp>
    </p:spTree>
    <p:extLst>
      <p:ext uri="{BB962C8B-B14F-4D97-AF65-F5344CB8AC3E}">
        <p14:creationId xmlns:p14="http://schemas.microsoft.com/office/powerpoint/2010/main" val="1133726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64F45F30-A88D-4F15-9F64-746CAB85067C}" type="datetimeFigureOut">
              <a:rPr lang="en-US" smtClean="0"/>
              <a:t>12/24/2024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3EE62BE-B24D-429E-9171-52B97C7A7647}" type="slidenum">
              <a:rPr lang="en-US" smtClean="0"/>
              <a:t>‹Nº›</a:t>
            </a:fld>
            <a:endParaRPr lang="en-US"/>
          </a:p>
        </p:txBody>
      </p:sp>
    </p:spTree>
    <p:extLst>
      <p:ext uri="{BB962C8B-B14F-4D97-AF65-F5344CB8AC3E}">
        <p14:creationId xmlns:p14="http://schemas.microsoft.com/office/powerpoint/2010/main" val="2680528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64F45F30-A88D-4F15-9F64-746CAB85067C}" type="datetimeFigureOut">
              <a:rPr lang="en-US" smtClean="0"/>
              <a:t>12/24/2024</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03EE62BE-B24D-429E-9171-52B97C7A7647}" type="slidenum">
              <a:rPr lang="en-US" smtClean="0"/>
              <a:t>‹Nº›</a:t>
            </a:fld>
            <a:endParaRPr lang="en-US"/>
          </a:p>
        </p:txBody>
      </p:sp>
    </p:spTree>
    <p:extLst>
      <p:ext uri="{BB962C8B-B14F-4D97-AF65-F5344CB8AC3E}">
        <p14:creationId xmlns:p14="http://schemas.microsoft.com/office/powerpoint/2010/main" val="2917687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64F45F30-A88D-4F15-9F64-746CAB85067C}" type="datetimeFigureOut">
              <a:rPr lang="en-US" smtClean="0"/>
              <a:t>12/24/2024</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03EE62BE-B24D-429E-9171-52B97C7A7647}" type="slidenum">
              <a:rPr lang="en-US" smtClean="0"/>
              <a:t>‹Nº›</a:t>
            </a:fld>
            <a:endParaRPr lang="en-US"/>
          </a:p>
        </p:txBody>
      </p:sp>
    </p:spTree>
    <p:extLst>
      <p:ext uri="{BB962C8B-B14F-4D97-AF65-F5344CB8AC3E}">
        <p14:creationId xmlns:p14="http://schemas.microsoft.com/office/powerpoint/2010/main" val="1466979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64F45F30-A88D-4F15-9F64-746CAB85067C}" type="datetimeFigureOut">
              <a:rPr lang="en-US" smtClean="0"/>
              <a:t>12/24/2024</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03EE62BE-B24D-429E-9171-52B97C7A7647}" type="slidenum">
              <a:rPr lang="en-US" smtClean="0"/>
              <a:t>‹Nº›</a:t>
            </a:fld>
            <a:endParaRPr lang="en-US"/>
          </a:p>
        </p:txBody>
      </p:sp>
    </p:spTree>
    <p:extLst>
      <p:ext uri="{BB962C8B-B14F-4D97-AF65-F5344CB8AC3E}">
        <p14:creationId xmlns:p14="http://schemas.microsoft.com/office/powerpoint/2010/main" val="3930067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64F45F30-A88D-4F15-9F64-746CAB85067C}" type="datetimeFigureOut">
              <a:rPr lang="en-US" smtClean="0"/>
              <a:t>12/24/2024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3EE62BE-B24D-429E-9171-52B97C7A7647}" type="slidenum">
              <a:rPr lang="en-US" smtClean="0"/>
              <a:t>‹Nº›</a:t>
            </a:fld>
            <a:endParaRPr lang="en-US"/>
          </a:p>
        </p:txBody>
      </p:sp>
    </p:spTree>
    <p:extLst>
      <p:ext uri="{BB962C8B-B14F-4D97-AF65-F5344CB8AC3E}">
        <p14:creationId xmlns:p14="http://schemas.microsoft.com/office/powerpoint/2010/main" val="2358624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64F45F30-A88D-4F15-9F64-746CAB85067C}" type="datetimeFigureOut">
              <a:rPr lang="en-US" smtClean="0"/>
              <a:t>12/24/2024</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3EE62BE-B24D-429E-9171-52B97C7A7647}" type="slidenum">
              <a:rPr lang="en-US" smtClean="0"/>
              <a:t>‹Nº›</a:t>
            </a:fld>
            <a:endParaRPr lang="en-US"/>
          </a:p>
        </p:txBody>
      </p:sp>
    </p:spTree>
    <p:extLst>
      <p:ext uri="{BB962C8B-B14F-4D97-AF65-F5344CB8AC3E}">
        <p14:creationId xmlns:p14="http://schemas.microsoft.com/office/powerpoint/2010/main" val="22756491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F45F30-A88D-4F15-9F64-746CAB85067C}" type="datetimeFigureOut">
              <a:rPr lang="en-US" smtClean="0"/>
              <a:t>12/24/2024</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EE62BE-B24D-429E-9171-52B97C7A7647}" type="slidenum">
              <a:rPr lang="en-US" smtClean="0"/>
              <a:t>‹Nº›</a:t>
            </a:fld>
            <a:endParaRPr lang="en-US"/>
          </a:p>
        </p:txBody>
      </p:sp>
    </p:spTree>
    <p:extLst>
      <p:ext uri="{BB962C8B-B14F-4D97-AF65-F5344CB8AC3E}">
        <p14:creationId xmlns:p14="http://schemas.microsoft.com/office/powerpoint/2010/main" val="37316768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E" dirty="0" smtClean="0"/>
              <a:t>LINQ</a:t>
            </a:r>
            <a:endParaRPr lang="en-US" dirty="0"/>
          </a:p>
        </p:txBody>
      </p:sp>
      <p:sp>
        <p:nvSpPr>
          <p:cNvPr id="3" name="Subtítulo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78772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477668"/>
            <a:ext cx="10515600" cy="619613"/>
          </a:xfrm>
        </p:spPr>
        <p:txBody>
          <a:bodyPr>
            <a:normAutofit/>
          </a:bodyPr>
          <a:lstStyle/>
          <a:p>
            <a:r>
              <a:rPr lang="en-US" sz="3600" b="1" dirty="0" err="1" smtClean="0"/>
              <a:t>IEnumerable</a:t>
            </a:r>
            <a:r>
              <a:rPr lang="en-US" sz="3600" b="1" dirty="0" smtClean="0"/>
              <a:t> y </a:t>
            </a:r>
            <a:r>
              <a:rPr lang="en-US" sz="3600" b="1" dirty="0" err="1" smtClean="0"/>
              <a:t>IQueryable</a:t>
            </a:r>
            <a:endParaRPr lang="en-US" sz="3600" b="1" dirty="0"/>
          </a:p>
        </p:txBody>
      </p:sp>
      <p:sp>
        <p:nvSpPr>
          <p:cNvPr id="3" name="Marcador de contenido 2"/>
          <p:cNvSpPr>
            <a:spLocks noGrp="1"/>
          </p:cNvSpPr>
          <p:nvPr>
            <p:ph idx="1"/>
          </p:nvPr>
        </p:nvSpPr>
        <p:spPr>
          <a:xfrm>
            <a:off x="838200" y="1378634"/>
            <a:ext cx="10382193" cy="4670473"/>
          </a:xfrm>
        </p:spPr>
        <p:txBody>
          <a:bodyPr>
            <a:normAutofit fontScale="62500" lnSpcReduction="20000"/>
          </a:bodyPr>
          <a:lstStyle/>
          <a:p>
            <a:pPr marL="0" indent="0" algn="just">
              <a:buNone/>
            </a:pPr>
            <a:r>
              <a:rPr lang="es-MX" sz="3200" b="1" dirty="0" err="1" smtClean="0">
                <a:latin typeface="+mj-lt"/>
              </a:rPr>
              <a:t>IEnumerable</a:t>
            </a:r>
            <a:r>
              <a:rPr lang="es-MX" sz="3200" dirty="0" smtClean="0">
                <a:latin typeface="+mj-lt"/>
              </a:rPr>
              <a:t> y </a:t>
            </a:r>
            <a:r>
              <a:rPr lang="es-MX" sz="3200" b="1" dirty="0" err="1" smtClean="0">
                <a:latin typeface="+mj-lt"/>
              </a:rPr>
              <a:t>IQueryable</a:t>
            </a:r>
            <a:r>
              <a:rPr lang="es-MX" sz="3200" dirty="0" smtClean="0">
                <a:latin typeface="+mj-lt"/>
              </a:rPr>
              <a:t> son dos interfaces en .NET que se utilizan para manipular y consultar colecciones de datos, pero tienen diferencias clave en cómo manejan la ejecución y las consultas.</a:t>
            </a:r>
          </a:p>
          <a:p>
            <a:pPr marL="0" indent="0" algn="just">
              <a:buNone/>
            </a:pPr>
            <a:endParaRPr lang="es-MX" sz="3200" dirty="0" smtClean="0">
              <a:latin typeface="+mj-lt"/>
            </a:endParaRPr>
          </a:p>
          <a:p>
            <a:pPr marL="0" lvl="0" indent="0" algn="just" eaLnBrk="0" fontAlgn="base" hangingPunct="0">
              <a:lnSpc>
                <a:spcPct val="100000"/>
              </a:lnSpc>
              <a:spcBef>
                <a:spcPct val="0"/>
              </a:spcBef>
              <a:spcAft>
                <a:spcPct val="0"/>
              </a:spcAft>
              <a:buNone/>
            </a:pPr>
            <a:r>
              <a:rPr kumimoji="0" lang="en-US" altLang="en-US" sz="3200" b="1" i="0" u="none" strike="noStrike" cap="none" normalizeH="0" baseline="0" dirty="0" err="1" smtClean="0">
                <a:ln>
                  <a:noFill/>
                </a:ln>
                <a:solidFill>
                  <a:schemeClr val="tx1"/>
                </a:solidFill>
                <a:effectLst/>
                <a:latin typeface="+mj-lt"/>
              </a:rPr>
              <a:t>IEnumerable</a:t>
            </a:r>
            <a:r>
              <a:rPr kumimoji="0" lang="en-US" altLang="en-US" sz="3200" b="1" i="0" u="none" strike="noStrike" cap="none" normalizeH="0" baseline="0" dirty="0" smtClean="0">
                <a:ln>
                  <a:noFill/>
                </a:ln>
                <a:solidFill>
                  <a:schemeClr val="tx1"/>
                </a:solidFill>
                <a:effectLst/>
                <a:latin typeface="+mj-lt"/>
              </a:rPr>
              <a:t>&lt;T&gt; </a:t>
            </a:r>
            <a:r>
              <a:rPr kumimoji="0" lang="en-US" altLang="en-US" sz="3200" b="1" i="0" u="none" strike="noStrike" cap="none" normalizeH="0" baseline="0" dirty="0" err="1" smtClean="0">
                <a:ln>
                  <a:noFill/>
                </a:ln>
                <a:solidFill>
                  <a:schemeClr val="tx1"/>
                </a:solidFill>
                <a:effectLst/>
                <a:latin typeface="+mj-lt"/>
              </a:rPr>
              <a:t>en</a:t>
            </a:r>
            <a:r>
              <a:rPr kumimoji="0" lang="en-US" altLang="en-US" sz="3200" b="1" i="0" u="none" strike="noStrike" cap="none" normalizeH="0" baseline="0" dirty="0" smtClean="0">
                <a:ln>
                  <a:noFill/>
                </a:ln>
                <a:solidFill>
                  <a:schemeClr val="tx1"/>
                </a:solidFill>
                <a:effectLst/>
                <a:latin typeface="+mj-lt"/>
              </a:rPr>
              <a:t> LINQ</a:t>
            </a:r>
          </a:p>
          <a:p>
            <a:pPr marL="0" lvl="0" indent="0" algn="just" eaLnBrk="0" fontAlgn="base" hangingPunct="0">
              <a:lnSpc>
                <a:spcPct val="100000"/>
              </a:lnSpc>
              <a:spcBef>
                <a:spcPct val="0"/>
              </a:spcBef>
              <a:spcAft>
                <a:spcPct val="0"/>
              </a:spcAft>
              <a:buNone/>
            </a:pPr>
            <a:endParaRPr kumimoji="0" lang="en-US" altLang="en-US" sz="3200" b="1" i="0" u="none" strike="noStrike" cap="none" normalizeH="0" baseline="0" dirty="0" smtClean="0">
              <a:ln>
                <a:noFill/>
              </a:ln>
              <a:solidFill>
                <a:schemeClr val="tx1"/>
              </a:solidFill>
              <a:effectLst/>
              <a:latin typeface="+mj-lt"/>
            </a:endParaRPr>
          </a:p>
          <a:p>
            <a:pPr marL="0" lvl="0" indent="0" algn="just" eaLnBrk="0" fontAlgn="base" hangingPunct="0">
              <a:lnSpc>
                <a:spcPct val="100000"/>
              </a:lnSpc>
              <a:spcBef>
                <a:spcPct val="0"/>
              </a:spcBef>
              <a:spcAft>
                <a:spcPct val="0"/>
              </a:spcAft>
              <a:buFontTx/>
              <a:buChar char="•"/>
            </a:pPr>
            <a:r>
              <a:rPr lang="en-US" altLang="en-US" sz="3200" b="1" dirty="0" err="1">
                <a:latin typeface="+mj-lt"/>
              </a:rPr>
              <a:t>Definición</a:t>
            </a:r>
            <a:r>
              <a:rPr kumimoji="0" lang="en-US" altLang="en-US" sz="3200" b="0" i="0" u="none" strike="noStrike" cap="none" normalizeH="0" baseline="0" dirty="0" smtClean="0">
                <a:ln>
                  <a:noFill/>
                </a:ln>
                <a:solidFill>
                  <a:schemeClr val="tx1"/>
                </a:solidFill>
                <a:effectLst/>
                <a:latin typeface="+mj-lt"/>
              </a:rPr>
              <a:t>: </a:t>
            </a:r>
            <a:r>
              <a:rPr kumimoji="0" lang="en-US" altLang="en-US" sz="3200" b="1" i="0" u="sng" strike="noStrike" cap="none" normalizeH="0" baseline="0" dirty="0" err="1" smtClean="0">
                <a:ln>
                  <a:noFill/>
                </a:ln>
                <a:solidFill>
                  <a:schemeClr val="tx1"/>
                </a:solidFill>
                <a:effectLst/>
                <a:latin typeface="+mj-lt"/>
              </a:rPr>
              <a:t>IEnumerable</a:t>
            </a:r>
            <a:r>
              <a:rPr kumimoji="0" lang="en-US" altLang="en-US" sz="3200" b="1" i="0" u="sng" strike="noStrike" cap="none" normalizeH="0" baseline="0" dirty="0" smtClean="0">
                <a:ln>
                  <a:noFill/>
                </a:ln>
                <a:solidFill>
                  <a:schemeClr val="tx1"/>
                </a:solidFill>
                <a:effectLst/>
                <a:latin typeface="+mj-lt"/>
              </a:rPr>
              <a:t>&lt;T&gt;</a:t>
            </a:r>
            <a:r>
              <a:rPr lang="en-US" altLang="en-US" sz="3200" dirty="0">
                <a:latin typeface="+mj-lt"/>
              </a:rPr>
              <a:t> </a:t>
            </a:r>
            <a:r>
              <a:rPr lang="en-US" altLang="en-US" sz="3200" dirty="0" err="1">
                <a:latin typeface="+mj-lt"/>
              </a:rPr>
              <a:t>es</a:t>
            </a:r>
            <a:r>
              <a:rPr lang="en-US" altLang="en-US" sz="3200" dirty="0">
                <a:latin typeface="+mj-lt"/>
              </a:rPr>
              <a:t> </a:t>
            </a:r>
            <a:r>
              <a:rPr lang="en-US" altLang="en-US" sz="3200" dirty="0" err="1">
                <a:latin typeface="+mj-lt"/>
              </a:rPr>
              <a:t>una</a:t>
            </a:r>
            <a:r>
              <a:rPr lang="en-US" altLang="en-US" sz="3200" dirty="0">
                <a:latin typeface="+mj-lt"/>
              </a:rPr>
              <a:t> </a:t>
            </a:r>
            <a:r>
              <a:rPr lang="en-US" altLang="en-US" sz="3200" dirty="0" err="1">
                <a:latin typeface="+mj-lt"/>
              </a:rPr>
              <a:t>interfaz</a:t>
            </a:r>
            <a:r>
              <a:rPr lang="en-US" altLang="en-US" sz="3200" dirty="0">
                <a:latin typeface="+mj-lt"/>
              </a:rPr>
              <a:t> que </a:t>
            </a:r>
            <a:r>
              <a:rPr lang="en-US" altLang="en-US" sz="3200" dirty="0" err="1">
                <a:latin typeface="+mj-lt"/>
              </a:rPr>
              <a:t>permite</a:t>
            </a:r>
            <a:r>
              <a:rPr lang="en-US" altLang="en-US" sz="3200" dirty="0">
                <a:latin typeface="+mj-lt"/>
              </a:rPr>
              <a:t> la </a:t>
            </a:r>
            <a:r>
              <a:rPr lang="en-US" altLang="en-US" sz="3200" b="1" dirty="0" err="1">
                <a:solidFill>
                  <a:srgbClr val="FF0000"/>
                </a:solidFill>
                <a:latin typeface="+mj-lt"/>
              </a:rPr>
              <a:t>iteración</a:t>
            </a:r>
            <a:r>
              <a:rPr lang="en-US" altLang="en-US" sz="3200" b="1" dirty="0">
                <a:solidFill>
                  <a:srgbClr val="FF0000"/>
                </a:solidFill>
                <a:latin typeface="+mj-lt"/>
              </a:rPr>
              <a:t> </a:t>
            </a:r>
            <a:r>
              <a:rPr lang="en-US" altLang="en-US" sz="3200" b="1" dirty="0" err="1">
                <a:solidFill>
                  <a:srgbClr val="FF0000"/>
                </a:solidFill>
                <a:latin typeface="+mj-lt"/>
              </a:rPr>
              <a:t>sobre</a:t>
            </a:r>
            <a:r>
              <a:rPr lang="en-US" altLang="en-US" sz="3200" b="1" dirty="0">
                <a:solidFill>
                  <a:srgbClr val="FF0000"/>
                </a:solidFill>
                <a:latin typeface="+mj-lt"/>
              </a:rPr>
              <a:t> </a:t>
            </a:r>
            <a:r>
              <a:rPr lang="en-US" altLang="en-US" sz="3200" b="1" dirty="0" err="1">
                <a:solidFill>
                  <a:srgbClr val="FF0000"/>
                </a:solidFill>
                <a:latin typeface="+mj-lt"/>
              </a:rPr>
              <a:t>una</a:t>
            </a:r>
            <a:r>
              <a:rPr lang="en-US" altLang="en-US" sz="3200" b="1" dirty="0">
                <a:solidFill>
                  <a:srgbClr val="FF0000"/>
                </a:solidFill>
                <a:latin typeface="+mj-lt"/>
              </a:rPr>
              <a:t> </a:t>
            </a:r>
            <a:r>
              <a:rPr lang="en-US" altLang="en-US" sz="3200" b="1" dirty="0" err="1">
                <a:solidFill>
                  <a:srgbClr val="FF0000"/>
                </a:solidFill>
                <a:latin typeface="+mj-lt"/>
              </a:rPr>
              <a:t>colección</a:t>
            </a:r>
            <a:r>
              <a:rPr lang="en-US" altLang="en-US" sz="3200" dirty="0">
                <a:latin typeface="+mj-lt"/>
              </a:rPr>
              <a:t> de </a:t>
            </a:r>
            <a:r>
              <a:rPr lang="en-US" altLang="en-US" sz="3200" dirty="0" err="1">
                <a:latin typeface="+mj-lt"/>
              </a:rPr>
              <a:t>objetos</a:t>
            </a:r>
            <a:r>
              <a:rPr lang="en-US" altLang="en-US" sz="3200" dirty="0">
                <a:latin typeface="+mj-lt"/>
              </a:rPr>
              <a:t> de </a:t>
            </a:r>
            <a:r>
              <a:rPr lang="en-US" altLang="en-US" sz="3200" dirty="0" err="1">
                <a:latin typeface="+mj-lt"/>
              </a:rPr>
              <a:t>tipo</a:t>
            </a:r>
            <a:r>
              <a:rPr lang="en-US" altLang="en-US" sz="3200" dirty="0">
                <a:latin typeface="+mj-lt"/>
              </a:rPr>
              <a:t> </a:t>
            </a:r>
            <a:r>
              <a:rPr kumimoji="0" lang="en-US" altLang="en-US" sz="3200" b="0" i="0" u="none" strike="noStrike" cap="none" normalizeH="0" baseline="0" dirty="0" smtClean="0">
                <a:ln>
                  <a:noFill/>
                </a:ln>
                <a:solidFill>
                  <a:schemeClr val="tx1"/>
                </a:solidFill>
                <a:effectLst/>
                <a:latin typeface="+mj-lt"/>
              </a:rPr>
              <a:t>T</a:t>
            </a:r>
            <a:r>
              <a:rPr lang="en-US" altLang="en-US" sz="3200" dirty="0">
                <a:latin typeface="+mj-lt"/>
              </a:rPr>
              <a:t>. Se </a:t>
            </a:r>
            <a:r>
              <a:rPr lang="en-US" altLang="en-US" sz="3200" dirty="0" err="1">
                <a:latin typeface="+mj-lt"/>
              </a:rPr>
              <a:t>encuentra</a:t>
            </a:r>
            <a:r>
              <a:rPr lang="en-US" altLang="en-US" sz="3200" dirty="0">
                <a:latin typeface="+mj-lt"/>
              </a:rPr>
              <a:t> en el </a:t>
            </a:r>
            <a:r>
              <a:rPr lang="en-US" altLang="en-US" sz="3200" dirty="0" err="1">
                <a:latin typeface="+mj-lt"/>
              </a:rPr>
              <a:t>espacio</a:t>
            </a:r>
            <a:r>
              <a:rPr lang="en-US" altLang="en-US" sz="3200" dirty="0">
                <a:latin typeface="+mj-lt"/>
              </a:rPr>
              <a:t> de </a:t>
            </a:r>
            <a:r>
              <a:rPr lang="en-US" altLang="en-US" sz="3200" dirty="0" err="1">
                <a:latin typeface="+mj-lt"/>
              </a:rPr>
              <a:t>nombres</a:t>
            </a:r>
            <a:r>
              <a:rPr lang="en-US" altLang="en-US" sz="3200" dirty="0">
                <a:latin typeface="+mj-lt"/>
              </a:rPr>
              <a:t> </a:t>
            </a:r>
            <a:r>
              <a:rPr kumimoji="0" lang="en-US" altLang="en-US" sz="3200" b="0" i="0" u="none" strike="noStrike" cap="none" normalizeH="0" baseline="0" dirty="0" err="1" smtClean="0">
                <a:ln>
                  <a:noFill/>
                </a:ln>
                <a:solidFill>
                  <a:schemeClr val="tx1"/>
                </a:solidFill>
                <a:effectLst/>
                <a:latin typeface="+mj-lt"/>
              </a:rPr>
              <a:t>System.Collections.Generic</a:t>
            </a:r>
            <a:r>
              <a:rPr lang="en-US" altLang="en-US" sz="3200" dirty="0" smtClean="0">
                <a:latin typeface="+mj-lt"/>
              </a:rPr>
              <a:t>.</a:t>
            </a:r>
          </a:p>
          <a:p>
            <a:pPr marL="0" lvl="0" indent="0" algn="just"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chemeClr val="tx1"/>
              </a:solidFill>
              <a:effectLst/>
              <a:latin typeface="+mj-lt"/>
            </a:endParaRPr>
          </a:p>
          <a:p>
            <a:pPr marL="0" lvl="0" indent="0" algn="just" eaLnBrk="0" fontAlgn="base" hangingPunct="0">
              <a:lnSpc>
                <a:spcPct val="100000"/>
              </a:lnSpc>
              <a:spcBef>
                <a:spcPct val="0"/>
              </a:spcBef>
              <a:spcAft>
                <a:spcPct val="0"/>
              </a:spcAft>
              <a:buFontTx/>
              <a:buChar char="•"/>
            </a:pPr>
            <a:r>
              <a:rPr kumimoji="0" lang="en-US" altLang="en-US" sz="3200" b="1" i="0" u="none" strike="noStrike" cap="none" normalizeH="0" baseline="0" dirty="0" err="1" smtClean="0">
                <a:ln>
                  <a:noFill/>
                </a:ln>
                <a:solidFill>
                  <a:schemeClr val="tx1"/>
                </a:solidFill>
                <a:effectLst/>
                <a:latin typeface="+mj-lt"/>
              </a:rPr>
              <a:t>Ejecución</a:t>
            </a:r>
            <a:r>
              <a:rPr kumimoji="0" lang="en-US" altLang="en-US" sz="3200" b="0" i="0" u="none" strike="noStrike" cap="none" normalizeH="0" baseline="0" dirty="0" smtClean="0">
                <a:ln>
                  <a:noFill/>
                </a:ln>
                <a:solidFill>
                  <a:schemeClr val="tx1"/>
                </a:solidFill>
                <a:effectLst/>
                <a:latin typeface="+mj-lt"/>
              </a:rPr>
              <a:t>: En LINQ, las </a:t>
            </a:r>
            <a:r>
              <a:rPr kumimoji="0" lang="en-US" altLang="en-US" sz="3200" b="0" i="0" u="none" strike="noStrike" cap="none" normalizeH="0" baseline="0" dirty="0" err="1" smtClean="0">
                <a:ln>
                  <a:noFill/>
                </a:ln>
                <a:solidFill>
                  <a:schemeClr val="tx1"/>
                </a:solidFill>
                <a:effectLst/>
                <a:latin typeface="+mj-lt"/>
              </a:rPr>
              <a:t>consultas</a:t>
            </a:r>
            <a:r>
              <a:rPr kumimoji="0" lang="en-US" altLang="en-US" sz="3200" b="0" i="0" u="none" strike="noStrike" cap="none" normalizeH="0" baseline="0" dirty="0" smtClean="0">
                <a:ln>
                  <a:noFill/>
                </a:ln>
                <a:solidFill>
                  <a:schemeClr val="tx1"/>
                </a:solidFill>
                <a:effectLst/>
                <a:latin typeface="+mj-lt"/>
              </a:rPr>
              <a:t> que </a:t>
            </a:r>
            <a:r>
              <a:rPr kumimoji="0" lang="en-US" altLang="en-US" sz="3200" b="0" i="0" u="none" strike="noStrike" cap="none" normalizeH="0" baseline="0" dirty="0" err="1" smtClean="0">
                <a:ln>
                  <a:noFill/>
                </a:ln>
                <a:solidFill>
                  <a:schemeClr val="tx1"/>
                </a:solidFill>
                <a:effectLst/>
                <a:latin typeface="+mj-lt"/>
              </a:rPr>
              <a:t>devuelven</a:t>
            </a:r>
            <a:r>
              <a:rPr kumimoji="0" lang="en-US" altLang="en-US" sz="3200" b="0" i="0" u="none" strike="noStrike" cap="none" normalizeH="0" baseline="0" dirty="0" smtClean="0">
                <a:ln>
                  <a:noFill/>
                </a:ln>
                <a:solidFill>
                  <a:schemeClr val="tx1"/>
                </a:solidFill>
                <a:effectLst/>
                <a:latin typeface="+mj-lt"/>
              </a:rPr>
              <a:t> un </a:t>
            </a:r>
            <a:r>
              <a:rPr kumimoji="0" lang="en-US" altLang="en-US" sz="3200" b="0" i="0" u="none" strike="noStrike" cap="none" normalizeH="0" baseline="0" dirty="0" err="1" smtClean="0">
                <a:ln>
                  <a:noFill/>
                </a:ln>
                <a:solidFill>
                  <a:schemeClr val="tx1"/>
                </a:solidFill>
                <a:effectLst/>
                <a:latin typeface="+mj-lt"/>
              </a:rPr>
              <a:t>IEnumerable</a:t>
            </a:r>
            <a:r>
              <a:rPr kumimoji="0" lang="en-US" altLang="en-US" sz="3200" b="0" i="0" u="none" strike="noStrike" cap="none" normalizeH="0" baseline="0" dirty="0" smtClean="0">
                <a:ln>
                  <a:noFill/>
                </a:ln>
                <a:solidFill>
                  <a:schemeClr val="tx1"/>
                </a:solidFill>
                <a:effectLst/>
                <a:latin typeface="+mj-lt"/>
              </a:rPr>
              <a:t>&lt;T&gt;</a:t>
            </a:r>
            <a:r>
              <a:rPr lang="en-US" altLang="en-US" sz="3200" dirty="0">
                <a:latin typeface="+mj-lt"/>
              </a:rPr>
              <a:t> se </a:t>
            </a:r>
            <a:r>
              <a:rPr lang="en-US" altLang="en-US" sz="3200" dirty="0" err="1">
                <a:latin typeface="+mj-lt"/>
              </a:rPr>
              <a:t>ejecutan</a:t>
            </a:r>
            <a:r>
              <a:rPr lang="en-US" altLang="en-US" sz="3200" dirty="0">
                <a:latin typeface="+mj-lt"/>
              </a:rPr>
              <a:t> de </a:t>
            </a:r>
            <a:r>
              <a:rPr lang="en-US" altLang="en-US" sz="3200" dirty="0" err="1">
                <a:latin typeface="+mj-lt"/>
              </a:rPr>
              <a:t>manera</a:t>
            </a:r>
            <a:r>
              <a:rPr lang="en-US" altLang="en-US" sz="3200" dirty="0">
                <a:latin typeface="+mj-lt"/>
              </a:rPr>
              <a:t> </a:t>
            </a:r>
            <a:r>
              <a:rPr kumimoji="0" lang="en-US" altLang="en-US" sz="3200" b="1" i="0" u="none" strike="noStrike" cap="none" normalizeH="0" baseline="0" dirty="0" err="1" smtClean="0">
                <a:ln>
                  <a:noFill/>
                </a:ln>
                <a:solidFill>
                  <a:srgbClr val="FF0000"/>
                </a:solidFill>
                <a:effectLst/>
                <a:latin typeface="+mj-lt"/>
              </a:rPr>
              <a:t>inmediata</a:t>
            </a:r>
            <a:r>
              <a:rPr kumimoji="0" lang="en-US" altLang="en-US" sz="3200" b="0" i="0" u="none" strike="noStrike" cap="none" normalizeH="0" baseline="0" dirty="0" smtClean="0">
                <a:ln>
                  <a:noFill/>
                </a:ln>
                <a:solidFill>
                  <a:srgbClr val="FF0000"/>
                </a:solidFill>
                <a:effectLst/>
                <a:latin typeface="+mj-lt"/>
              </a:rPr>
              <a:t> y </a:t>
            </a:r>
            <a:r>
              <a:rPr kumimoji="0" lang="en-US" altLang="en-US" sz="3200" b="0" i="0" u="none" strike="noStrike" cap="none" normalizeH="0" baseline="0" dirty="0" err="1" smtClean="0">
                <a:ln>
                  <a:noFill/>
                </a:ln>
                <a:solidFill>
                  <a:srgbClr val="FF0000"/>
                </a:solidFill>
                <a:effectLst/>
                <a:latin typeface="+mj-lt"/>
              </a:rPr>
              <a:t>en</a:t>
            </a:r>
            <a:r>
              <a:rPr kumimoji="0" lang="en-US" altLang="en-US" sz="3200" b="0" i="0" u="none" strike="noStrike" cap="none" normalizeH="0" baseline="0" dirty="0" smtClean="0">
                <a:ln>
                  <a:noFill/>
                </a:ln>
                <a:solidFill>
                  <a:srgbClr val="FF0000"/>
                </a:solidFill>
                <a:effectLst/>
                <a:latin typeface="+mj-lt"/>
              </a:rPr>
              <a:t> </a:t>
            </a:r>
            <a:r>
              <a:rPr kumimoji="0" lang="en-US" altLang="en-US" sz="3200" b="1" i="0" u="none" strike="noStrike" cap="none" normalizeH="0" baseline="0" dirty="0" err="1" smtClean="0">
                <a:ln>
                  <a:noFill/>
                </a:ln>
                <a:solidFill>
                  <a:srgbClr val="FF0000"/>
                </a:solidFill>
                <a:effectLst/>
                <a:latin typeface="+mj-lt"/>
              </a:rPr>
              <a:t>memoria</a:t>
            </a:r>
            <a:r>
              <a:rPr kumimoji="0" lang="en-US" altLang="en-US" sz="3200" b="0" i="0" u="none" strike="noStrike" cap="none" normalizeH="0" baseline="0" dirty="0" smtClean="0">
                <a:ln>
                  <a:noFill/>
                </a:ln>
                <a:solidFill>
                  <a:srgbClr val="FF0000"/>
                </a:solidFill>
                <a:effectLst/>
                <a:latin typeface="+mj-lt"/>
              </a:rPr>
              <a:t>. </a:t>
            </a:r>
            <a:r>
              <a:rPr kumimoji="0" lang="en-US" altLang="en-US" sz="3200" b="0" i="0" u="none" strike="noStrike" cap="none" normalizeH="0" baseline="0" dirty="0" err="1" smtClean="0">
                <a:ln>
                  <a:noFill/>
                </a:ln>
                <a:solidFill>
                  <a:schemeClr val="tx1"/>
                </a:solidFill>
                <a:effectLst/>
                <a:latin typeface="+mj-lt"/>
              </a:rPr>
              <a:t>Esto</a:t>
            </a:r>
            <a:r>
              <a:rPr kumimoji="0" lang="en-US" altLang="en-US" sz="3200" b="0" i="0" u="none" strike="noStrike" cap="none" normalizeH="0" baseline="0" dirty="0" smtClean="0">
                <a:ln>
                  <a:noFill/>
                </a:ln>
                <a:solidFill>
                  <a:schemeClr val="tx1"/>
                </a:solidFill>
                <a:effectLst/>
                <a:latin typeface="+mj-lt"/>
              </a:rPr>
              <a:t> </a:t>
            </a:r>
            <a:r>
              <a:rPr kumimoji="0" lang="en-US" altLang="en-US" sz="3200" b="0" i="0" u="none" strike="noStrike" cap="none" normalizeH="0" baseline="0" dirty="0" err="1" smtClean="0">
                <a:ln>
                  <a:noFill/>
                </a:ln>
                <a:solidFill>
                  <a:schemeClr val="tx1"/>
                </a:solidFill>
                <a:effectLst/>
                <a:latin typeface="+mj-lt"/>
              </a:rPr>
              <a:t>significa</a:t>
            </a:r>
            <a:r>
              <a:rPr kumimoji="0" lang="en-US" altLang="en-US" sz="3200" b="0" i="0" u="none" strike="noStrike" cap="none" normalizeH="0" baseline="0" dirty="0" smtClean="0">
                <a:ln>
                  <a:noFill/>
                </a:ln>
                <a:solidFill>
                  <a:schemeClr val="tx1"/>
                </a:solidFill>
                <a:effectLst/>
                <a:latin typeface="+mj-lt"/>
              </a:rPr>
              <a:t> que </a:t>
            </a:r>
            <a:r>
              <a:rPr kumimoji="0" lang="en-US" altLang="en-US" sz="3200" b="0" i="0" u="none" strike="noStrike" cap="none" normalizeH="0" baseline="0" dirty="0" err="1" smtClean="0">
                <a:ln>
                  <a:noFill/>
                </a:ln>
                <a:solidFill>
                  <a:schemeClr val="tx1"/>
                </a:solidFill>
                <a:effectLst/>
                <a:latin typeface="+mj-lt"/>
              </a:rPr>
              <a:t>toda</a:t>
            </a:r>
            <a:r>
              <a:rPr kumimoji="0" lang="en-US" altLang="en-US" sz="3200" b="0" i="0" u="none" strike="noStrike" cap="none" normalizeH="0" baseline="0" dirty="0" smtClean="0">
                <a:ln>
                  <a:noFill/>
                </a:ln>
                <a:solidFill>
                  <a:schemeClr val="tx1"/>
                </a:solidFill>
                <a:effectLst/>
                <a:latin typeface="+mj-lt"/>
              </a:rPr>
              <a:t> la </a:t>
            </a:r>
            <a:r>
              <a:rPr kumimoji="0" lang="en-US" altLang="en-US" sz="3200" b="0" i="0" u="none" strike="noStrike" cap="none" normalizeH="0" baseline="0" dirty="0" err="1" smtClean="0">
                <a:ln>
                  <a:noFill/>
                </a:ln>
                <a:solidFill>
                  <a:schemeClr val="tx1"/>
                </a:solidFill>
                <a:effectLst/>
                <a:latin typeface="+mj-lt"/>
              </a:rPr>
              <a:t>colección</a:t>
            </a:r>
            <a:r>
              <a:rPr kumimoji="0" lang="en-US" altLang="en-US" sz="3200" b="0" i="0" u="none" strike="noStrike" cap="none" normalizeH="0" baseline="0" dirty="0" smtClean="0">
                <a:ln>
                  <a:noFill/>
                </a:ln>
                <a:solidFill>
                  <a:schemeClr val="tx1"/>
                </a:solidFill>
                <a:effectLst/>
                <a:latin typeface="+mj-lt"/>
              </a:rPr>
              <a:t> se </a:t>
            </a:r>
            <a:r>
              <a:rPr kumimoji="0" lang="en-US" altLang="en-US" sz="3200" b="0" i="0" u="none" strike="noStrike" cap="none" normalizeH="0" baseline="0" dirty="0" err="1" smtClean="0">
                <a:ln>
                  <a:noFill/>
                </a:ln>
                <a:solidFill>
                  <a:schemeClr val="tx1"/>
                </a:solidFill>
                <a:effectLst/>
                <a:latin typeface="+mj-lt"/>
              </a:rPr>
              <a:t>carga</a:t>
            </a:r>
            <a:r>
              <a:rPr kumimoji="0" lang="en-US" altLang="en-US" sz="3200" b="0" i="0" u="none" strike="noStrike" cap="none" normalizeH="0" baseline="0" dirty="0" smtClean="0">
                <a:ln>
                  <a:noFill/>
                </a:ln>
                <a:solidFill>
                  <a:schemeClr val="tx1"/>
                </a:solidFill>
                <a:effectLst/>
                <a:latin typeface="+mj-lt"/>
              </a:rPr>
              <a:t> en </a:t>
            </a:r>
            <a:r>
              <a:rPr kumimoji="0" lang="en-US" altLang="en-US" sz="3200" b="0" i="0" u="none" strike="noStrike" cap="none" normalizeH="0" baseline="0" dirty="0" err="1" smtClean="0">
                <a:ln>
                  <a:noFill/>
                </a:ln>
                <a:solidFill>
                  <a:schemeClr val="tx1"/>
                </a:solidFill>
                <a:effectLst/>
                <a:latin typeface="+mj-lt"/>
              </a:rPr>
              <a:t>memoria</a:t>
            </a:r>
            <a:r>
              <a:rPr kumimoji="0" lang="en-US" altLang="en-US" sz="3200" b="0" i="0" u="none" strike="noStrike" cap="none" normalizeH="0" baseline="0" dirty="0" smtClean="0">
                <a:ln>
                  <a:noFill/>
                </a:ln>
                <a:solidFill>
                  <a:schemeClr val="tx1"/>
                </a:solidFill>
                <a:effectLst/>
                <a:latin typeface="+mj-lt"/>
              </a:rPr>
              <a:t> antes de que se </a:t>
            </a:r>
            <a:r>
              <a:rPr kumimoji="0" lang="en-US" altLang="en-US" sz="3200" b="0" i="0" u="none" strike="noStrike" cap="none" normalizeH="0" baseline="0" dirty="0" err="1" smtClean="0">
                <a:ln>
                  <a:noFill/>
                </a:ln>
                <a:solidFill>
                  <a:schemeClr val="tx1"/>
                </a:solidFill>
                <a:effectLst/>
                <a:latin typeface="+mj-lt"/>
              </a:rPr>
              <a:t>procese</a:t>
            </a:r>
            <a:r>
              <a:rPr kumimoji="0" lang="en-US" altLang="en-US" sz="3200" b="0" i="0" u="none" strike="noStrike" cap="none" normalizeH="0" baseline="0" dirty="0" smtClean="0">
                <a:ln>
                  <a:noFill/>
                </a:ln>
                <a:solidFill>
                  <a:schemeClr val="tx1"/>
                </a:solidFill>
                <a:effectLst/>
                <a:latin typeface="+mj-lt"/>
              </a:rPr>
              <a:t> la </a:t>
            </a:r>
            <a:r>
              <a:rPr kumimoji="0" lang="en-US" altLang="en-US" sz="3200" b="0" i="0" u="none" strike="noStrike" cap="none" normalizeH="0" baseline="0" dirty="0" err="1" smtClean="0">
                <a:ln>
                  <a:noFill/>
                </a:ln>
                <a:solidFill>
                  <a:schemeClr val="tx1"/>
                </a:solidFill>
                <a:effectLst/>
                <a:latin typeface="+mj-lt"/>
              </a:rPr>
              <a:t>consulta</a:t>
            </a:r>
            <a:r>
              <a:rPr kumimoji="0" lang="en-US" altLang="en-US" sz="3200" b="0" i="0" u="none" strike="noStrike" cap="none" normalizeH="0" baseline="0" dirty="0" smtClean="0">
                <a:ln>
                  <a:noFill/>
                </a:ln>
                <a:solidFill>
                  <a:schemeClr val="tx1"/>
                </a:solidFill>
                <a:effectLst/>
                <a:latin typeface="+mj-lt"/>
              </a:rPr>
              <a:t>.</a:t>
            </a:r>
          </a:p>
          <a:p>
            <a:pPr marL="0" lvl="0" indent="0" algn="just" eaLnBrk="0" fontAlgn="base" hangingPunct="0">
              <a:lnSpc>
                <a:spcPct val="100000"/>
              </a:lnSpc>
              <a:spcBef>
                <a:spcPct val="0"/>
              </a:spcBef>
              <a:spcAft>
                <a:spcPct val="0"/>
              </a:spcAft>
              <a:buFontTx/>
              <a:buChar char="•"/>
            </a:pPr>
            <a:endParaRPr kumimoji="0" lang="en-US" altLang="en-US" sz="3200" b="0" i="0" u="none" strike="noStrike" cap="none" normalizeH="0" baseline="0" dirty="0" smtClean="0">
              <a:ln>
                <a:noFill/>
              </a:ln>
              <a:solidFill>
                <a:schemeClr val="tx1"/>
              </a:solidFill>
              <a:effectLst/>
              <a:latin typeface="+mj-lt"/>
            </a:endParaRPr>
          </a:p>
          <a:p>
            <a:pPr marL="0" lvl="0" indent="0" algn="just" eaLnBrk="0" fontAlgn="base" hangingPunct="0">
              <a:lnSpc>
                <a:spcPct val="100000"/>
              </a:lnSpc>
              <a:spcBef>
                <a:spcPct val="0"/>
              </a:spcBef>
              <a:spcAft>
                <a:spcPct val="0"/>
              </a:spcAft>
              <a:buFontTx/>
              <a:buChar char="•"/>
            </a:pPr>
            <a:r>
              <a:rPr kumimoji="0" lang="en-US" altLang="en-US" sz="3200" b="1" i="0" u="none" strike="noStrike" cap="none" normalizeH="0" baseline="0" dirty="0" smtClean="0">
                <a:ln>
                  <a:noFill/>
                </a:ln>
                <a:solidFill>
                  <a:schemeClr val="tx1"/>
                </a:solidFill>
                <a:effectLst/>
                <a:latin typeface="+mj-lt"/>
              </a:rPr>
              <a:t>Uso en LINQ</a:t>
            </a:r>
            <a:r>
              <a:rPr kumimoji="0" lang="en-US" altLang="en-US" sz="3200" b="0" i="0" u="none" strike="noStrike" cap="none" normalizeH="0" baseline="0" dirty="0" smtClean="0">
                <a:ln>
                  <a:noFill/>
                </a:ln>
                <a:solidFill>
                  <a:schemeClr val="tx1"/>
                </a:solidFill>
                <a:effectLst/>
                <a:latin typeface="+mj-lt"/>
              </a:rPr>
              <a:t>: Se </a:t>
            </a:r>
            <a:r>
              <a:rPr kumimoji="0" lang="en-US" altLang="en-US" sz="3200" b="0" i="0" u="none" strike="noStrike" cap="none" normalizeH="0" baseline="0" dirty="0" err="1" smtClean="0">
                <a:ln>
                  <a:noFill/>
                </a:ln>
                <a:solidFill>
                  <a:schemeClr val="tx1"/>
                </a:solidFill>
                <a:effectLst/>
                <a:latin typeface="+mj-lt"/>
              </a:rPr>
              <a:t>utiliza</a:t>
            </a:r>
            <a:r>
              <a:rPr kumimoji="0" lang="en-US" altLang="en-US" sz="3200" b="0" i="0" u="none" strike="noStrike" cap="none" normalizeH="0" baseline="0" dirty="0" smtClean="0">
                <a:ln>
                  <a:noFill/>
                </a:ln>
                <a:solidFill>
                  <a:schemeClr val="tx1"/>
                </a:solidFill>
                <a:effectLst/>
                <a:latin typeface="+mj-lt"/>
              </a:rPr>
              <a:t> </a:t>
            </a:r>
            <a:r>
              <a:rPr kumimoji="0" lang="en-US" altLang="en-US" sz="3200" b="0" i="0" u="none" strike="noStrike" cap="none" normalizeH="0" baseline="0" dirty="0" err="1" smtClean="0">
                <a:ln>
                  <a:noFill/>
                </a:ln>
                <a:solidFill>
                  <a:schemeClr val="tx1"/>
                </a:solidFill>
                <a:effectLst/>
                <a:latin typeface="+mj-lt"/>
              </a:rPr>
              <a:t>cuando</a:t>
            </a:r>
            <a:r>
              <a:rPr kumimoji="0" lang="en-US" altLang="en-US" sz="3200" b="0" i="0" u="none" strike="noStrike" cap="none" normalizeH="0" baseline="0" dirty="0" smtClean="0">
                <a:ln>
                  <a:noFill/>
                </a:ln>
                <a:solidFill>
                  <a:schemeClr val="tx1"/>
                </a:solidFill>
                <a:effectLst/>
                <a:latin typeface="+mj-lt"/>
              </a:rPr>
              <a:t> se </a:t>
            </a:r>
            <a:r>
              <a:rPr kumimoji="0" lang="en-US" altLang="en-US" sz="3200" b="0" i="0" u="none" strike="noStrike" cap="none" normalizeH="0" baseline="0" dirty="0" err="1" smtClean="0">
                <a:ln>
                  <a:noFill/>
                </a:ln>
                <a:solidFill>
                  <a:schemeClr val="tx1"/>
                </a:solidFill>
                <a:effectLst/>
                <a:latin typeface="+mj-lt"/>
              </a:rPr>
              <a:t>quiere</a:t>
            </a:r>
            <a:r>
              <a:rPr kumimoji="0" lang="en-US" altLang="en-US" sz="3200" b="0" i="0" u="none" strike="noStrike" cap="none" normalizeH="0" baseline="0" dirty="0" smtClean="0">
                <a:ln>
                  <a:noFill/>
                </a:ln>
                <a:solidFill>
                  <a:schemeClr val="tx1"/>
                </a:solidFill>
                <a:effectLst/>
                <a:latin typeface="+mj-lt"/>
              </a:rPr>
              <a:t> </a:t>
            </a:r>
            <a:r>
              <a:rPr kumimoji="0" lang="en-US" altLang="en-US" sz="3200" b="0" i="0" u="none" strike="noStrike" cap="none" normalizeH="0" baseline="0" dirty="0" err="1" smtClean="0">
                <a:ln>
                  <a:noFill/>
                </a:ln>
                <a:solidFill>
                  <a:schemeClr val="tx1"/>
                </a:solidFill>
                <a:effectLst/>
                <a:latin typeface="+mj-lt"/>
              </a:rPr>
              <a:t>trabajar</a:t>
            </a:r>
            <a:r>
              <a:rPr kumimoji="0" lang="en-US" altLang="en-US" sz="3200" b="0" i="0" u="none" strike="noStrike" cap="none" normalizeH="0" baseline="0" dirty="0" smtClean="0">
                <a:ln>
                  <a:noFill/>
                </a:ln>
                <a:solidFill>
                  <a:schemeClr val="tx1"/>
                </a:solidFill>
                <a:effectLst/>
                <a:latin typeface="+mj-lt"/>
              </a:rPr>
              <a:t> con datos que </a:t>
            </a:r>
            <a:r>
              <a:rPr kumimoji="0" lang="en-US" altLang="en-US" sz="3200" b="0" i="0" u="none" strike="noStrike" cap="none" normalizeH="0" baseline="0" dirty="0" err="1" smtClean="0">
                <a:ln>
                  <a:noFill/>
                </a:ln>
                <a:solidFill>
                  <a:schemeClr val="tx1"/>
                </a:solidFill>
                <a:effectLst/>
                <a:latin typeface="+mj-lt"/>
              </a:rPr>
              <a:t>ya</a:t>
            </a:r>
            <a:r>
              <a:rPr kumimoji="0" lang="en-US" altLang="en-US" sz="3200" b="0" i="0" u="none" strike="noStrike" cap="none" normalizeH="0" baseline="0" dirty="0" smtClean="0">
                <a:ln>
                  <a:noFill/>
                </a:ln>
                <a:solidFill>
                  <a:schemeClr val="tx1"/>
                </a:solidFill>
                <a:effectLst/>
                <a:latin typeface="+mj-lt"/>
              </a:rPr>
              <a:t> </a:t>
            </a:r>
            <a:r>
              <a:rPr kumimoji="0" lang="en-US" altLang="en-US" sz="3200" b="0" i="0" u="none" strike="noStrike" cap="none" normalizeH="0" baseline="0" dirty="0" err="1" smtClean="0">
                <a:ln>
                  <a:noFill/>
                </a:ln>
                <a:solidFill>
                  <a:schemeClr val="tx1"/>
                </a:solidFill>
                <a:effectLst/>
                <a:latin typeface="+mj-lt"/>
              </a:rPr>
              <a:t>están</a:t>
            </a:r>
            <a:r>
              <a:rPr kumimoji="0" lang="en-US" altLang="en-US" sz="3200" b="0" i="0" u="none" strike="noStrike" cap="none" normalizeH="0" baseline="0" dirty="0" smtClean="0">
                <a:ln>
                  <a:noFill/>
                </a:ln>
                <a:solidFill>
                  <a:schemeClr val="tx1"/>
                </a:solidFill>
                <a:effectLst/>
                <a:latin typeface="+mj-lt"/>
              </a:rPr>
              <a:t> en </a:t>
            </a:r>
            <a:r>
              <a:rPr kumimoji="0" lang="en-US" altLang="en-US" sz="3200" b="0" i="0" u="none" strike="noStrike" cap="none" normalizeH="0" baseline="0" dirty="0" err="1" smtClean="0">
                <a:ln>
                  <a:noFill/>
                </a:ln>
                <a:solidFill>
                  <a:schemeClr val="tx1"/>
                </a:solidFill>
                <a:effectLst/>
                <a:latin typeface="+mj-lt"/>
              </a:rPr>
              <a:t>memoria</a:t>
            </a:r>
            <a:r>
              <a:rPr kumimoji="0" lang="en-US" altLang="en-US" sz="3200" b="0" i="0" u="none" strike="noStrike" cap="none" normalizeH="0" baseline="0" dirty="0" smtClean="0">
                <a:ln>
                  <a:noFill/>
                </a:ln>
                <a:solidFill>
                  <a:schemeClr val="tx1"/>
                </a:solidFill>
                <a:effectLst/>
                <a:latin typeface="+mj-lt"/>
              </a:rPr>
              <a:t>, como </a:t>
            </a:r>
            <a:r>
              <a:rPr kumimoji="0" lang="en-US" altLang="en-US" sz="3200" b="0" i="0" u="none" strike="noStrike" cap="none" normalizeH="0" baseline="0" dirty="0" err="1" smtClean="0">
                <a:ln>
                  <a:noFill/>
                </a:ln>
                <a:solidFill>
                  <a:schemeClr val="tx1"/>
                </a:solidFill>
                <a:effectLst/>
                <a:latin typeface="+mj-lt"/>
              </a:rPr>
              <a:t>listas</a:t>
            </a:r>
            <a:r>
              <a:rPr kumimoji="0" lang="en-US" altLang="en-US" sz="3200" b="0" i="0" u="none" strike="noStrike" cap="none" normalizeH="0" baseline="0" dirty="0" smtClean="0">
                <a:ln>
                  <a:noFill/>
                </a:ln>
                <a:solidFill>
                  <a:schemeClr val="tx1"/>
                </a:solidFill>
                <a:effectLst/>
                <a:latin typeface="+mj-lt"/>
              </a:rPr>
              <a:t> o arrays</a:t>
            </a:r>
            <a:r>
              <a:rPr kumimoji="0" lang="en-US" altLang="en-US" sz="3200" b="0" i="0" u="none" strike="noStrike" cap="none" normalizeH="0" baseline="0" dirty="0" smtClean="0">
                <a:ln>
                  <a:noFill/>
                </a:ln>
                <a:solidFill>
                  <a:schemeClr val="tx1"/>
                </a:solidFill>
                <a:effectLst/>
                <a:latin typeface="+mj-lt"/>
              </a:rPr>
              <a:t>.</a:t>
            </a:r>
          </a:p>
          <a:p>
            <a:pPr marL="0" lvl="0" indent="0" algn="just" eaLnBrk="0" fontAlgn="base" hangingPunct="0">
              <a:lnSpc>
                <a:spcPct val="100000"/>
              </a:lnSpc>
              <a:spcBef>
                <a:spcPct val="0"/>
              </a:spcBef>
              <a:spcAft>
                <a:spcPct val="0"/>
              </a:spcAft>
              <a:buNone/>
            </a:pPr>
            <a:endParaRPr kumimoji="0" lang="en-US" altLang="en-US" sz="3200" b="0" i="0" u="none" strike="noStrike" cap="none" normalizeH="0" baseline="0" dirty="0" smtClean="0">
              <a:ln>
                <a:noFill/>
              </a:ln>
              <a:solidFill>
                <a:schemeClr val="tx1"/>
              </a:solidFill>
              <a:effectLst/>
              <a:latin typeface="+mj-lt"/>
            </a:endParaRPr>
          </a:p>
          <a:p>
            <a:pPr marL="0" lvl="0" indent="0" algn="just" eaLnBrk="0" fontAlgn="base" hangingPunct="0">
              <a:lnSpc>
                <a:spcPct val="100000"/>
              </a:lnSpc>
              <a:spcBef>
                <a:spcPct val="0"/>
              </a:spcBef>
              <a:spcAft>
                <a:spcPct val="0"/>
              </a:spcAft>
              <a:buFontTx/>
              <a:buChar char="•"/>
            </a:pPr>
            <a:r>
              <a:rPr kumimoji="0" lang="en-US" altLang="en-US" sz="3200" b="1" i="0" u="none" strike="noStrike" cap="none" normalizeH="0" baseline="0" dirty="0" err="1" smtClean="0">
                <a:ln>
                  <a:noFill/>
                </a:ln>
                <a:solidFill>
                  <a:schemeClr val="tx1"/>
                </a:solidFill>
                <a:effectLst/>
                <a:latin typeface="+mj-lt"/>
              </a:rPr>
              <a:t>Métodos</a:t>
            </a:r>
            <a:r>
              <a:rPr kumimoji="0" lang="en-US" altLang="en-US" sz="3200" b="1" i="0" u="none" strike="noStrike" cap="none" normalizeH="0" baseline="0" dirty="0" smtClean="0">
                <a:ln>
                  <a:noFill/>
                </a:ln>
                <a:solidFill>
                  <a:schemeClr val="tx1"/>
                </a:solidFill>
                <a:effectLst/>
                <a:latin typeface="+mj-lt"/>
              </a:rPr>
              <a:t> LINQ</a:t>
            </a:r>
            <a:r>
              <a:rPr kumimoji="0" lang="en-US" altLang="en-US" sz="3200" b="0" i="0" u="none" strike="noStrike" cap="none" normalizeH="0" baseline="0" dirty="0" smtClean="0">
                <a:ln>
                  <a:noFill/>
                </a:ln>
                <a:solidFill>
                  <a:schemeClr val="tx1"/>
                </a:solidFill>
                <a:effectLst/>
                <a:latin typeface="+mj-lt"/>
              </a:rPr>
              <a:t>: Los </a:t>
            </a:r>
            <a:r>
              <a:rPr kumimoji="0" lang="en-US" altLang="en-US" sz="3200" b="0" i="0" u="none" strike="noStrike" cap="none" normalizeH="0" baseline="0" dirty="0" err="1" smtClean="0">
                <a:ln>
                  <a:noFill/>
                </a:ln>
                <a:solidFill>
                  <a:schemeClr val="tx1"/>
                </a:solidFill>
                <a:effectLst/>
                <a:latin typeface="+mj-lt"/>
              </a:rPr>
              <a:t>métodos</a:t>
            </a:r>
            <a:r>
              <a:rPr kumimoji="0" lang="en-US" altLang="en-US" sz="3200" b="0" i="0" u="none" strike="noStrike" cap="none" normalizeH="0" baseline="0" dirty="0" smtClean="0">
                <a:ln>
                  <a:noFill/>
                </a:ln>
                <a:solidFill>
                  <a:schemeClr val="tx1"/>
                </a:solidFill>
                <a:effectLst/>
                <a:latin typeface="+mj-lt"/>
              </a:rPr>
              <a:t> LINQ que </a:t>
            </a:r>
            <a:r>
              <a:rPr kumimoji="0" lang="en-US" altLang="en-US" sz="3200" b="0" i="0" u="none" strike="noStrike" cap="none" normalizeH="0" baseline="0" dirty="0" err="1" smtClean="0">
                <a:ln>
                  <a:noFill/>
                </a:ln>
                <a:solidFill>
                  <a:schemeClr val="tx1"/>
                </a:solidFill>
                <a:effectLst/>
                <a:latin typeface="+mj-lt"/>
              </a:rPr>
              <a:t>operan</a:t>
            </a:r>
            <a:r>
              <a:rPr kumimoji="0" lang="en-US" altLang="en-US" sz="3200" b="0" i="0" u="none" strike="noStrike" cap="none" normalizeH="0" baseline="0" dirty="0" smtClean="0">
                <a:ln>
                  <a:noFill/>
                </a:ln>
                <a:solidFill>
                  <a:schemeClr val="tx1"/>
                </a:solidFill>
                <a:effectLst/>
                <a:latin typeface="+mj-lt"/>
              </a:rPr>
              <a:t> </a:t>
            </a:r>
            <a:r>
              <a:rPr kumimoji="0" lang="en-US" altLang="en-US" sz="3200" b="0" i="0" u="none" strike="noStrike" cap="none" normalizeH="0" baseline="0" dirty="0" err="1" smtClean="0">
                <a:ln>
                  <a:noFill/>
                </a:ln>
                <a:solidFill>
                  <a:schemeClr val="tx1"/>
                </a:solidFill>
                <a:effectLst/>
                <a:latin typeface="+mj-lt"/>
              </a:rPr>
              <a:t>sobre</a:t>
            </a:r>
            <a:r>
              <a:rPr kumimoji="0" lang="en-US" altLang="en-US" sz="3200" b="0" i="0" u="none" strike="noStrike" cap="none" normalizeH="0" baseline="0" dirty="0" smtClean="0">
                <a:ln>
                  <a:noFill/>
                </a:ln>
                <a:solidFill>
                  <a:schemeClr val="tx1"/>
                </a:solidFill>
                <a:effectLst/>
                <a:latin typeface="+mj-lt"/>
              </a:rPr>
              <a:t> </a:t>
            </a:r>
            <a:r>
              <a:rPr kumimoji="0" lang="en-US" altLang="en-US" sz="3200" b="0" i="0" u="none" strike="noStrike" cap="none" normalizeH="0" baseline="0" dirty="0" err="1" smtClean="0">
                <a:ln>
                  <a:noFill/>
                </a:ln>
                <a:solidFill>
                  <a:schemeClr val="tx1"/>
                </a:solidFill>
                <a:effectLst/>
                <a:latin typeface="+mj-lt"/>
              </a:rPr>
              <a:t>IEnumerable</a:t>
            </a:r>
            <a:r>
              <a:rPr kumimoji="0" lang="en-US" altLang="en-US" sz="3200" b="0" i="0" u="none" strike="noStrike" cap="none" normalizeH="0" baseline="0" dirty="0" smtClean="0">
                <a:ln>
                  <a:noFill/>
                </a:ln>
                <a:solidFill>
                  <a:schemeClr val="tx1"/>
                </a:solidFill>
                <a:effectLst/>
                <a:latin typeface="+mj-lt"/>
              </a:rPr>
              <a:t>&lt;T&gt;</a:t>
            </a:r>
            <a:r>
              <a:rPr lang="en-US" altLang="en-US" sz="3200" dirty="0">
                <a:latin typeface="+mj-lt"/>
              </a:rPr>
              <a:t>, como </a:t>
            </a:r>
            <a:r>
              <a:rPr kumimoji="0" lang="en-US" altLang="en-US" sz="3200" b="0" i="0" u="none" strike="noStrike" cap="none" normalizeH="0" baseline="0" dirty="0" smtClean="0">
                <a:ln>
                  <a:noFill/>
                </a:ln>
                <a:solidFill>
                  <a:schemeClr val="tx1"/>
                </a:solidFill>
                <a:effectLst/>
                <a:latin typeface="+mj-lt"/>
              </a:rPr>
              <a:t>Where</a:t>
            </a:r>
            <a:r>
              <a:rPr lang="en-US" altLang="en-US" sz="3200" dirty="0">
                <a:latin typeface="+mj-lt"/>
              </a:rPr>
              <a:t>, </a:t>
            </a:r>
            <a:r>
              <a:rPr kumimoji="0" lang="en-US" altLang="en-US" sz="3200" b="0" i="0" u="none" strike="noStrike" cap="none" normalizeH="0" baseline="0" dirty="0" smtClean="0">
                <a:ln>
                  <a:noFill/>
                </a:ln>
                <a:solidFill>
                  <a:schemeClr val="tx1"/>
                </a:solidFill>
                <a:effectLst/>
                <a:latin typeface="+mj-lt"/>
              </a:rPr>
              <a:t>Select</a:t>
            </a:r>
            <a:r>
              <a:rPr lang="en-US" altLang="en-US" sz="3200" dirty="0">
                <a:latin typeface="+mj-lt"/>
              </a:rPr>
              <a:t>, o </a:t>
            </a:r>
            <a:r>
              <a:rPr kumimoji="0" lang="en-US" altLang="en-US" sz="3200" b="0" i="0" u="none" strike="noStrike" cap="none" normalizeH="0" baseline="0" dirty="0" err="1" smtClean="0">
                <a:ln>
                  <a:noFill/>
                </a:ln>
                <a:solidFill>
                  <a:schemeClr val="tx1"/>
                </a:solidFill>
                <a:effectLst/>
                <a:latin typeface="+mj-lt"/>
              </a:rPr>
              <a:t>OrderBy</a:t>
            </a:r>
            <a:r>
              <a:rPr lang="en-US" altLang="en-US" sz="3200" dirty="0">
                <a:latin typeface="+mj-lt"/>
              </a:rPr>
              <a:t>, son </a:t>
            </a:r>
            <a:r>
              <a:rPr lang="en-US" altLang="en-US" sz="3200" dirty="0" err="1">
                <a:latin typeface="+mj-lt"/>
              </a:rPr>
              <a:t>ejecutados</a:t>
            </a:r>
            <a:r>
              <a:rPr lang="en-US" altLang="en-US" sz="3200" dirty="0">
                <a:latin typeface="+mj-lt"/>
              </a:rPr>
              <a:t> en </a:t>
            </a:r>
            <a:r>
              <a:rPr lang="en-US" altLang="en-US" sz="3200" dirty="0" err="1">
                <a:latin typeface="+mj-lt"/>
              </a:rPr>
              <a:t>memoria</a:t>
            </a:r>
            <a:r>
              <a:rPr lang="en-US" altLang="en-US" sz="3200" dirty="0">
                <a:latin typeface="+mj-lt"/>
              </a:rPr>
              <a:t> y no </a:t>
            </a:r>
            <a:r>
              <a:rPr lang="en-US" altLang="en-US" sz="3200" dirty="0" err="1">
                <a:latin typeface="+mj-lt"/>
              </a:rPr>
              <a:t>afectan</a:t>
            </a:r>
            <a:r>
              <a:rPr lang="en-US" altLang="en-US" sz="3200" dirty="0">
                <a:latin typeface="+mj-lt"/>
              </a:rPr>
              <a:t> la base de datos, lo que </a:t>
            </a:r>
            <a:r>
              <a:rPr lang="en-US" altLang="en-US" sz="3200" dirty="0" err="1">
                <a:latin typeface="+mj-lt"/>
              </a:rPr>
              <a:t>significa</a:t>
            </a:r>
            <a:r>
              <a:rPr lang="en-US" altLang="en-US" sz="3200" dirty="0">
                <a:latin typeface="+mj-lt"/>
              </a:rPr>
              <a:t> que </a:t>
            </a:r>
            <a:r>
              <a:rPr lang="en-US" altLang="en-US" sz="3200" dirty="0" err="1">
                <a:latin typeface="+mj-lt"/>
              </a:rPr>
              <a:t>todos</a:t>
            </a:r>
            <a:r>
              <a:rPr lang="en-US" altLang="en-US" sz="3200" dirty="0">
                <a:latin typeface="+mj-lt"/>
              </a:rPr>
              <a:t> </a:t>
            </a:r>
            <a:r>
              <a:rPr lang="en-US" altLang="en-US" sz="3200" b="1" dirty="0">
                <a:solidFill>
                  <a:srgbClr val="FF0000"/>
                </a:solidFill>
                <a:latin typeface="+mj-lt"/>
              </a:rPr>
              <a:t>los datos se </a:t>
            </a:r>
            <a:r>
              <a:rPr lang="en-US" altLang="en-US" sz="3200" b="1" dirty="0" err="1">
                <a:solidFill>
                  <a:srgbClr val="FF0000"/>
                </a:solidFill>
                <a:latin typeface="+mj-lt"/>
              </a:rPr>
              <a:t>recuperan</a:t>
            </a:r>
            <a:r>
              <a:rPr lang="en-US" altLang="en-US" sz="3200" b="1" dirty="0">
                <a:solidFill>
                  <a:srgbClr val="FF0000"/>
                </a:solidFill>
                <a:latin typeface="+mj-lt"/>
              </a:rPr>
              <a:t> primero y </a:t>
            </a:r>
            <a:r>
              <a:rPr lang="en-US" altLang="en-US" sz="3200" b="1" dirty="0" err="1">
                <a:solidFill>
                  <a:srgbClr val="FF0000"/>
                </a:solidFill>
                <a:latin typeface="+mj-lt"/>
              </a:rPr>
              <a:t>luego</a:t>
            </a:r>
            <a:r>
              <a:rPr lang="en-US" altLang="en-US" sz="3200" b="1" dirty="0">
                <a:solidFill>
                  <a:srgbClr val="FF0000"/>
                </a:solidFill>
                <a:latin typeface="+mj-lt"/>
              </a:rPr>
              <a:t> se </a:t>
            </a:r>
            <a:r>
              <a:rPr lang="en-US" altLang="en-US" sz="3200" b="1" dirty="0" err="1">
                <a:solidFill>
                  <a:srgbClr val="FF0000"/>
                </a:solidFill>
                <a:latin typeface="+mj-lt"/>
              </a:rPr>
              <a:t>aplica</a:t>
            </a:r>
            <a:r>
              <a:rPr lang="en-US" altLang="en-US" sz="3200" b="1" dirty="0">
                <a:solidFill>
                  <a:srgbClr val="FF0000"/>
                </a:solidFill>
                <a:latin typeface="+mj-lt"/>
              </a:rPr>
              <a:t> la </a:t>
            </a:r>
            <a:r>
              <a:rPr lang="en-US" altLang="en-US" sz="3200" b="1" dirty="0" err="1">
                <a:solidFill>
                  <a:srgbClr val="FF0000"/>
                </a:solidFill>
                <a:latin typeface="+mj-lt"/>
              </a:rPr>
              <a:t>consulta</a:t>
            </a:r>
            <a:r>
              <a:rPr lang="en-US" altLang="en-US" sz="3200" b="1" dirty="0" smtClean="0">
                <a:solidFill>
                  <a:srgbClr val="FF0000"/>
                </a:solidFill>
                <a:latin typeface="+mj-lt"/>
              </a:rPr>
              <a:t>.</a:t>
            </a:r>
            <a:endParaRPr kumimoji="0" lang="en-US" altLang="en-US" sz="3200" b="1" i="0" u="none" strike="noStrike" cap="none" normalizeH="0" baseline="0" dirty="0" smtClean="0">
              <a:ln>
                <a:noFill/>
              </a:ln>
              <a:solidFill>
                <a:srgbClr val="FF0000"/>
              </a:solidFill>
              <a:effectLst/>
              <a:latin typeface="+mj-lt"/>
            </a:endParaRPr>
          </a:p>
        </p:txBody>
      </p:sp>
    </p:spTree>
    <p:extLst>
      <p:ext uri="{BB962C8B-B14F-4D97-AF65-F5344CB8AC3E}">
        <p14:creationId xmlns:p14="http://schemas.microsoft.com/office/powerpoint/2010/main" val="1550793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689952"/>
          </a:xfrm>
        </p:spPr>
        <p:txBody>
          <a:bodyPr>
            <a:normAutofit/>
          </a:bodyPr>
          <a:lstStyle/>
          <a:p>
            <a:pPr lvl="0"/>
            <a:r>
              <a:rPr lang="en-US" altLang="en-US" sz="3200" b="1" dirty="0" err="1">
                <a:latin typeface="Arial Unicode MS"/>
              </a:rPr>
              <a:t>IQueryable</a:t>
            </a:r>
            <a:r>
              <a:rPr lang="en-US" altLang="en-US" sz="3200" b="1" dirty="0">
                <a:latin typeface="Arial Unicode MS"/>
              </a:rPr>
              <a:t>&lt;T&gt;</a:t>
            </a:r>
            <a:r>
              <a:rPr kumimoji="0" lang="en-US" altLang="en-US" sz="3200" b="1" i="0" u="none" strike="noStrike" cap="none" normalizeH="0" baseline="0" dirty="0" smtClean="0">
                <a:ln>
                  <a:noFill/>
                </a:ln>
                <a:solidFill>
                  <a:schemeClr val="tx1"/>
                </a:solidFill>
                <a:effectLst/>
              </a:rPr>
              <a:t> </a:t>
            </a:r>
            <a:r>
              <a:rPr kumimoji="0" lang="en-US" altLang="en-US" sz="3200" b="1" i="0" u="none" strike="noStrike" cap="none" normalizeH="0" baseline="0" dirty="0" err="1" smtClean="0">
                <a:ln>
                  <a:noFill/>
                </a:ln>
                <a:solidFill>
                  <a:schemeClr val="tx1"/>
                </a:solidFill>
                <a:effectLst/>
              </a:rPr>
              <a:t>en</a:t>
            </a:r>
            <a:r>
              <a:rPr kumimoji="0" lang="en-US" altLang="en-US" sz="3200" b="1" i="0" u="none" strike="noStrike" cap="none" normalizeH="0" baseline="0" dirty="0" smtClean="0">
                <a:ln>
                  <a:noFill/>
                </a:ln>
                <a:solidFill>
                  <a:schemeClr val="tx1"/>
                </a:solidFill>
                <a:effectLst/>
              </a:rPr>
              <a:t> LINQ</a:t>
            </a:r>
            <a:endParaRPr lang="en-US" sz="3200" dirty="0"/>
          </a:p>
        </p:txBody>
      </p:sp>
      <p:sp>
        <p:nvSpPr>
          <p:cNvPr id="4" name="Rectangle 1"/>
          <p:cNvSpPr>
            <a:spLocks noGrp="1" noChangeArrowheads="1"/>
          </p:cNvSpPr>
          <p:nvPr>
            <p:ph idx="1"/>
          </p:nvPr>
        </p:nvSpPr>
        <p:spPr bwMode="auto">
          <a:xfrm>
            <a:off x="838200" y="1294051"/>
            <a:ext cx="1051560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err="1" smtClean="0">
                <a:ln>
                  <a:noFill/>
                </a:ln>
                <a:solidFill>
                  <a:schemeClr val="tx1"/>
                </a:solidFill>
                <a:effectLst/>
                <a:latin typeface="+mj-lt"/>
              </a:rPr>
              <a:t>Definición</a:t>
            </a:r>
            <a:r>
              <a:rPr kumimoji="0" lang="en-US" altLang="en-US" sz="2200" b="0" i="0" u="none" strike="noStrike" cap="none" normalizeH="0" baseline="0" dirty="0" smtClean="0">
                <a:ln>
                  <a:noFill/>
                </a:ln>
                <a:solidFill>
                  <a:schemeClr val="tx1"/>
                </a:solidFill>
                <a:effectLst/>
                <a:latin typeface="+mj-lt"/>
              </a:rPr>
              <a:t>: </a:t>
            </a:r>
            <a:r>
              <a:rPr kumimoji="0" lang="en-US" altLang="en-US" sz="2200" b="1" i="0" u="sng" strike="noStrike" cap="none" normalizeH="0" baseline="0" dirty="0" err="1" smtClean="0">
                <a:ln>
                  <a:noFill/>
                </a:ln>
                <a:solidFill>
                  <a:schemeClr val="tx1"/>
                </a:solidFill>
                <a:effectLst/>
                <a:latin typeface="+mj-lt"/>
              </a:rPr>
              <a:t>IQueryable</a:t>
            </a:r>
            <a:r>
              <a:rPr kumimoji="0" lang="en-US" altLang="en-US" sz="2200" b="1" i="0" u="sng" strike="noStrike" cap="none" normalizeH="0" baseline="0" dirty="0" smtClean="0">
                <a:ln>
                  <a:noFill/>
                </a:ln>
                <a:solidFill>
                  <a:schemeClr val="tx1"/>
                </a:solidFill>
                <a:effectLst/>
                <a:latin typeface="+mj-lt"/>
              </a:rPr>
              <a:t>&lt;T&gt; </a:t>
            </a:r>
            <a:r>
              <a:rPr kumimoji="0" lang="en-US" altLang="en-US" sz="2200" b="0" i="0" u="none" strike="noStrike" cap="none" normalizeH="0" baseline="0" dirty="0" err="1" smtClean="0">
                <a:ln>
                  <a:noFill/>
                </a:ln>
                <a:solidFill>
                  <a:schemeClr val="tx1"/>
                </a:solidFill>
                <a:effectLst/>
                <a:latin typeface="+mj-lt"/>
              </a:rPr>
              <a:t>es</a:t>
            </a:r>
            <a:r>
              <a:rPr kumimoji="0" lang="en-US" altLang="en-US" sz="2200" b="0" i="0" u="none" strike="noStrike" cap="none" normalizeH="0" baseline="0" dirty="0" smtClean="0">
                <a:ln>
                  <a:noFill/>
                </a:ln>
                <a:solidFill>
                  <a:schemeClr val="tx1"/>
                </a:solidFill>
                <a:effectLst/>
                <a:latin typeface="+mj-lt"/>
              </a:rPr>
              <a:t> una </a:t>
            </a:r>
            <a:r>
              <a:rPr kumimoji="0" lang="en-US" altLang="en-US" sz="2200" b="0" i="0" u="none" strike="noStrike" cap="none" normalizeH="0" baseline="0" dirty="0" err="1" smtClean="0">
                <a:ln>
                  <a:noFill/>
                </a:ln>
                <a:solidFill>
                  <a:schemeClr val="tx1"/>
                </a:solidFill>
                <a:effectLst/>
                <a:latin typeface="+mj-lt"/>
              </a:rPr>
              <a:t>interfaz</a:t>
            </a:r>
            <a:r>
              <a:rPr kumimoji="0" lang="en-US" altLang="en-US" sz="2200" b="0" i="0" u="none" strike="noStrike" cap="none" normalizeH="0" baseline="0" dirty="0" smtClean="0">
                <a:ln>
                  <a:noFill/>
                </a:ln>
                <a:solidFill>
                  <a:schemeClr val="tx1"/>
                </a:solidFill>
                <a:effectLst/>
                <a:latin typeface="+mj-lt"/>
              </a:rPr>
              <a:t> que </a:t>
            </a:r>
            <a:r>
              <a:rPr kumimoji="0" lang="en-US" altLang="en-US" sz="2200" b="0" i="0" u="none" strike="noStrike" cap="none" normalizeH="0" baseline="0" dirty="0" err="1" smtClean="0">
                <a:ln>
                  <a:noFill/>
                </a:ln>
                <a:solidFill>
                  <a:schemeClr val="tx1"/>
                </a:solidFill>
                <a:effectLst/>
                <a:latin typeface="+mj-lt"/>
              </a:rPr>
              <a:t>permite</a:t>
            </a:r>
            <a:r>
              <a:rPr kumimoji="0" lang="en-US" altLang="en-US" sz="2200" b="0" i="0" u="none" strike="noStrike" cap="none" normalizeH="0" baseline="0" dirty="0" smtClean="0">
                <a:ln>
                  <a:noFill/>
                </a:ln>
                <a:solidFill>
                  <a:schemeClr val="tx1"/>
                </a:solidFill>
                <a:effectLst/>
                <a:latin typeface="+mj-lt"/>
              </a:rPr>
              <a:t> la </a:t>
            </a:r>
            <a:r>
              <a:rPr kumimoji="0" lang="en-US" altLang="en-US" sz="2200" b="0" i="0" u="none" strike="noStrike" cap="none" normalizeH="0" baseline="0" dirty="0" err="1" smtClean="0">
                <a:ln>
                  <a:noFill/>
                </a:ln>
                <a:solidFill>
                  <a:schemeClr val="tx1"/>
                </a:solidFill>
                <a:effectLst/>
                <a:latin typeface="+mj-lt"/>
              </a:rPr>
              <a:t>creación</a:t>
            </a:r>
            <a:r>
              <a:rPr kumimoji="0" lang="en-US" altLang="en-US" sz="2200" b="0" i="0" u="none" strike="noStrike" cap="none" normalizeH="0" baseline="0" dirty="0" smtClean="0">
                <a:ln>
                  <a:noFill/>
                </a:ln>
                <a:solidFill>
                  <a:schemeClr val="tx1"/>
                </a:solidFill>
                <a:effectLst/>
                <a:latin typeface="+mj-lt"/>
              </a:rPr>
              <a:t> de </a:t>
            </a:r>
            <a:r>
              <a:rPr kumimoji="0" lang="en-US" altLang="en-US" sz="2200" b="0" i="0" u="none" strike="noStrike" cap="none" normalizeH="0" baseline="0" dirty="0" err="1" smtClean="0">
                <a:ln>
                  <a:noFill/>
                </a:ln>
                <a:solidFill>
                  <a:schemeClr val="tx1"/>
                </a:solidFill>
                <a:effectLst/>
                <a:latin typeface="+mj-lt"/>
              </a:rPr>
              <a:t>consultas</a:t>
            </a:r>
            <a:r>
              <a:rPr kumimoji="0" lang="en-US" altLang="en-US" sz="2200" b="0" i="0" u="none" strike="noStrike" cap="none" normalizeH="0" baseline="0" dirty="0" smtClean="0">
                <a:ln>
                  <a:noFill/>
                </a:ln>
                <a:solidFill>
                  <a:schemeClr val="tx1"/>
                </a:solidFill>
                <a:effectLst/>
                <a:latin typeface="+mj-lt"/>
              </a:rPr>
              <a:t> contra una </a:t>
            </a:r>
            <a:r>
              <a:rPr kumimoji="0" lang="en-US" altLang="en-US" sz="2200" b="1" i="0" u="none" strike="noStrike" cap="none" normalizeH="0" baseline="0" dirty="0" err="1" smtClean="0">
                <a:ln>
                  <a:noFill/>
                </a:ln>
                <a:solidFill>
                  <a:srgbClr val="FF0000"/>
                </a:solidFill>
                <a:effectLst/>
                <a:latin typeface="+mj-lt"/>
              </a:rPr>
              <a:t>fuente</a:t>
            </a:r>
            <a:r>
              <a:rPr kumimoji="0" lang="en-US" altLang="en-US" sz="2200" b="1" i="0" u="none" strike="noStrike" cap="none" normalizeH="0" baseline="0" dirty="0" smtClean="0">
                <a:ln>
                  <a:noFill/>
                </a:ln>
                <a:solidFill>
                  <a:srgbClr val="FF0000"/>
                </a:solidFill>
                <a:effectLst/>
                <a:latin typeface="+mj-lt"/>
              </a:rPr>
              <a:t> de datos </a:t>
            </a:r>
            <a:r>
              <a:rPr kumimoji="0" lang="en-US" altLang="en-US" sz="2200" b="1" i="0" u="none" strike="noStrike" cap="none" normalizeH="0" baseline="0" dirty="0" err="1" smtClean="0">
                <a:ln>
                  <a:noFill/>
                </a:ln>
                <a:solidFill>
                  <a:srgbClr val="FF0000"/>
                </a:solidFill>
                <a:effectLst/>
                <a:latin typeface="+mj-lt"/>
              </a:rPr>
              <a:t>remota</a:t>
            </a:r>
            <a:r>
              <a:rPr kumimoji="0" lang="en-US" altLang="en-US" sz="2200" b="0" i="0" u="none" strike="noStrike" cap="none" normalizeH="0" baseline="0" dirty="0" smtClean="0">
                <a:ln>
                  <a:noFill/>
                </a:ln>
                <a:solidFill>
                  <a:schemeClr val="tx1"/>
                </a:solidFill>
                <a:effectLst/>
                <a:latin typeface="+mj-lt"/>
              </a:rPr>
              <a:t>, como una base de datos, y se </a:t>
            </a:r>
            <a:r>
              <a:rPr kumimoji="0" lang="en-US" altLang="en-US" sz="2200" b="0" i="0" u="none" strike="noStrike" cap="none" normalizeH="0" baseline="0" dirty="0" err="1" smtClean="0">
                <a:ln>
                  <a:noFill/>
                </a:ln>
                <a:solidFill>
                  <a:schemeClr val="tx1"/>
                </a:solidFill>
                <a:effectLst/>
                <a:latin typeface="+mj-lt"/>
              </a:rPr>
              <a:t>encuentra</a:t>
            </a:r>
            <a:r>
              <a:rPr kumimoji="0" lang="en-US" altLang="en-US" sz="2200" b="0" i="0" u="none" strike="noStrike" cap="none" normalizeH="0" baseline="0" dirty="0" smtClean="0">
                <a:ln>
                  <a:noFill/>
                </a:ln>
                <a:solidFill>
                  <a:schemeClr val="tx1"/>
                </a:solidFill>
                <a:effectLst/>
                <a:latin typeface="+mj-lt"/>
              </a:rPr>
              <a:t> en el </a:t>
            </a:r>
            <a:r>
              <a:rPr kumimoji="0" lang="en-US" altLang="en-US" sz="2200" b="0" i="0" u="none" strike="noStrike" cap="none" normalizeH="0" baseline="0" dirty="0" err="1" smtClean="0">
                <a:ln>
                  <a:noFill/>
                </a:ln>
                <a:solidFill>
                  <a:schemeClr val="tx1"/>
                </a:solidFill>
                <a:effectLst/>
                <a:latin typeface="+mj-lt"/>
              </a:rPr>
              <a:t>espacio</a:t>
            </a:r>
            <a:r>
              <a:rPr kumimoji="0" lang="en-US" altLang="en-US" sz="2200" b="0" i="0" u="none" strike="noStrike" cap="none" normalizeH="0" baseline="0" dirty="0" smtClean="0">
                <a:ln>
                  <a:noFill/>
                </a:ln>
                <a:solidFill>
                  <a:schemeClr val="tx1"/>
                </a:solidFill>
                <a:effectLst/>
                <a:latin typeface="+mj-lt"/>
              </a:rPr>
              <a:t> de </a:t>
            </a:r>
            <a:r>
              <a:rPr kumimoji="0" lang="en-US" altLang="en-US" sz="2200" b="0" i="0" u="none" strike="noStrike" cap="none" normalizeH="0" baseline="0" dirty="0" err="1" smtClean="0">
                <a:ln>
                  <a:noFill/>
                </a:ln>
                <a:solidFill>
                  <a:schemeClr val="tx1"/>
                </a:solidFill>
                <a:effectLst/>
                <a:latin typeface="+mj-lt"/>
              </a:rPr>
              <a:t>nombres</a:t>
            </a:r>
            <a:r>
              <a:rPr kumimoji="0" lang="en-US" altLang="en-US" sz="2200" b="0" i="0" u="none" strike="noStrike" cap="none" normalizeH="0" baseline="0" dirty="0" smtClean="0">
                <a:ln>
                  <a:noFill/>
                </a:ln>
                <a:solidFill>
                  <a:schemeClr val="tx1"/>
                </a:solidFill>
                <a:effectLst/>
                <a:latin typeface="+mj-lt"/>
              </a:rPr>
              <a:t> </a:t>
            </a:r>
            <a:r>
              <a:rPr kumimoji="0" lang="en-US" altLang="en-US" sz="2200" b="0" i="0" u="none" strike="noStrike" cap="none" normalizeH="0" baseline="0" dirty="0" err="1" smtClean="0">
                <a:ln>
                  <a:noFill/>
                </a:ln>
                <a:solidFill>
                  <a:schemeClr val="tx1"/>
                </a:solidFill>
                <a:effectLst/>
                <a:latin typeface="+mj-lt"/>
              </a:rPr>
              <a:t>System.Linq</a:t>
            </a:r>
            <a:r>
              <a:rPr kumimoji="0" lang="en-US" altLang="en-US" sz="2200" b="0" i="0" u="none" strike="noStrike" cap="none" normalizeH="0" baseline="0" dirty="0" smtClean="0">
                <a:ln>
                  <a:noFill/>
                </a:ln>
                <a:solidFill>
                  <a:schemeClr val="tx1"/>
                </a:solidFill>
                <a:effectLst/>
                <a:latin typeface="+mj-lt"/>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smtClean="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err="1" smtClean="0">
                <a:ln>
                  <a:noFill/>
                </a:ln>
                <a:solidFill>
                  <a:schemeClr val="tx1"/>
                </a:solidFill>
                <a:effectLst/>
                <a:latin typeface="+mj-lt"/>
              </a:rPr>
              <a:t>Ejecución</a:t>
            </a:r>
            <a:r>
              <a:rPr kumimoji="0" lang="en-US" altLang="en-US" sz="2200" b="0" i="0" u="none" strike="noStrike" cap="none" normalizeH="0" baseline="0" dirty="0" smtClean="0">
                <a:ln>
                  <a:noFill/>
                </a:ln>
                <a:solidFill>
                  <a:schemeClr val="tx1"/>
                </a:solidFill>
                <a:effectLst/>
                <a:latin typeface="+mj-lt"/>
              </a:rPr>
              <a:t>: En LINQ, las </a:t>
            </a:r>
            <a:r>
              <a:rPr kumimoji="0" lang="en-US" altLang="en-US" sz="2200" b="0" i="0" u="none" strike="noStrike" cap="none" normalizeH="0" baseline="0" dirty="0" err="1" smtClean="0">
                <a:ln>
                  <a:noFill/>
                </a:ln>
                <a:solidFill>
                  <a:schemeClr val="tx1"/>
                </a:solidFill>
                <a:effectLst/>
                <a:latin typeface="+mj-lt"/>
              </a:rPr>
              <a:t>consultas</a:t>
            </a:r>
            <a:r>
              <a:rPr kumimoji="0" lang="en-US" altLang="en-US" sz="2200" b="0" i="0" u="none" strike="noStrike" cap="none" normalizeH="0" baseline="0" dirty="0" smtClean="0">
                <a:ln>
                  <a:noFill/>
                </a:ln>
                <a:solidFill>
                  <a:schemeClr val="tx1"/>
                </a:solidFill>
                <a:effectLst/>
                <a:latin typeface="+mj-lt"/>
              </a:rPr>
              <a:t> que </a:t>
            </a:r>
            <a:r>
              <a:rPr kumimoji="0" lang="en-US" altLang="en-US" sz="2200" b="0" i="0" u="none" strike="noStrike" cap="none" normalizeH="0" baseline="0" dirty="0" err="1" smtClean="0">
                <a:ln>
                  <a:noFill/>
                </a:ln>
                <a:solidFill>
                  <a:schemeClr val="tx1"/>
                </a:solidFill>
                <a:effectLst/>
                <a:latin typeface="+mj-lt"/>
              </a:rPr>
              <a:t>devuelven</a:t>
            </a:r>
            <a:r>
              <a:rPr kumimoji="0" lang="en-US" altLang="en-US" sz="2200" b="0" i="0" u="none" strike="noStrike" cap="none" normalizeH="0" baseline="0" dirty="0" smtClean="0">
                <a:ln>
                  <a:noFill/>
                </a:ln>
                <a:solidFill>
                  <a:schemeClr val="tx1"/>
                </a:solidFill>
                <a:effectLst/>
                <a:latin typeface="+mj-lt"/>
              </a:rPr>
              <a:t> un </a:t>
            </a:r>
            <a:r>
              <a:rPr kumimoji="0" lang="en-US" altLang="en-US" sz="2200" b="0" i="0" u="none" strike="noStrike" cap="none" normalizeH="0" baseline="0" dirty="0" err="1" smtClean="0">
                <a:ln>
                  <a:noFill/>
                </a:ln>
                <a:solidFill>
                  <a:schemeClr val="tx1"/>
                </a:solidFill>
                <a:effectLst/>
                <a:latin typeface="+mj-lt"/>
              </a:rPr>
              <a:t>IQueryable</a:t>
            </a:r>
            <a:r>
              <a:rPr kumimoji="0" lang="en-US" altLang="en-US" sz="2200" b="0" i="0" u="none" strike="noStrike" cap="none" normalizeH="0" baseline="0" dirty="0" smtClean="0">
                <a:ln>
                  <a:noFill/>
                </a:ln>
                <a:solidFill>
                  <a:schemeClr val="tx1"/>
                </a:solidFill>
                <a:effectLst/>
                <a:latin typeface="+mj-lt"/>
              </a:rPr>
              <a:t>&lt;T&gt; se </a:t>
            </a:r>
            <a:r>
              <a:rPr kumimoji="0" lang="en-US" altLang="en-US" sz="2200" b="0" i="0" u="none" strike="noStrike" cap="none" normalizeH="0" baseline="0" dirty="0" err="1" smtClean="0">
                <a:ln>
                  <a:noFill/>
                </a:ln>
                <a:solidFill>
                  <a:schemeClr val="tx1"/>
                </a:solidFill>
                <a:effectLst/>
                <a:latin typeface="+mj-lt"/>
              </a:rPr>
              <a:t>ejecutan</a:t>
            </a:r>
            <a:r>
              <a:rPr kumimoji="0" lang="en-US" altLang="en-US" sz="2200" b="0" i="0" u="none" strike="noStrike" cap="none" normalizeH="0" baseline="0" dirty="0" smtClean="0">
                <a:ln>
                  <a:noFill/>
                </a:ln>
                <a:solidFill>
                  <a:schemeClr val="tx1"/>
                </a:solidFill>
                <a:effectLst/>
                <a:latin typeface="+mj-lt"/>
              </a:rPr>
              <a:t> de </a:t>
            </a:r>
            <a:r>
              <a:rPr kumimoji="0" lang="en-US" altLang="en-US" sz="2200" b="0" i="0" u="none" strike="noStrike" cap="none" normalizeH="0" baseline="0" dirty="0" err="1" smtClean="0">
                <a:ln>
                  <a:noFill/>
                </a:ln>
                <a:solidFill>
                  <a:schemeClr val="tx1"/>
                </a:solidFill>
                <a:effectLst/>
                <a:latin typeface="+mj-lt"/>
              </a:rPr>
              <a:t>manera</a:t>
            </a:r>
            <a:r>
              <a:rPr kumimoji="0" lang="en-US" altLang="en-US" sz="2200" b="0" i="0" u="none" strike="noStrike" cap="none" normalizeH="0" baseline="0" dirty="0" smtClean="0">
                <a:ln>
                  <a:noFill/>
                </a:ln>
                <a:solidFill>
                  <a:schemeClr val="tx1"/>
                </a:solidFill>
                <a:effectLst/>
                <a:latin typeface="+mj-lt"/>
              </a:rPr>
              <a:t> </a:t>
            </a:r>
            <a:r>
              <a:rPr kumimoji="0" lang="en-US" altLang="en-US" sz="2200" b="1" i="0" u="none" strike="noStrike" cap="none" normalizeH="0" baseline="0" dirty="0" err="1" smtClean="0">
                <a:ln>
                  <a:noFill/>
                </a:ln>
                <a:solidFill>
                  <a:srgbClr val="FF0000"/>
                </a:solidFill>
                <a:effectLst/>
                <a:latin typeface="+mj-lt"/>
              </a:rPr>
              <a:t>diferida</a:t>
            </a:r>
            <a:r>
              <a:rPr kumimoji="0" lang="en-US" altLang="en-US" sz="2200" b="0" i="0" u="none" strike="noStrike" cap="none" normalizeH="0" baseline="0" dirty="0" smtClean="0">
                <a:ln>
                  <a:noFill/>
                </a:ln>
                <a:solidFill>
                  <a:schemeClr val="tx1"/>
                </a:solidFill>
                <a:effectLst/>
                <a:latin typeface="+mj-lt"/>
              </a:rPr>
              <a:t>. </a:t>
            </a:r>
            <a:r>
              <a:rPr kumimoji="0" lang="en-US" altLang="en-US" sz="2200" b="0" i="0" u="none" strike="noStrike" cap="none" normalizeH="0" baseline="0" dirty="0" err="1" smtClean="0">
                <a:ln>
                  <a:noFill/>
                </a:ln>
                <a:solidFill>
                  <a:schemeClr val="tx1"/>
                </a:solidFill>
                <a:effectLst/>
                <a:latin typeface="+mj-lt"/>
              </a:rPr>
              <a:t>Esto</a:t>
            </a:r>
            <a:r>
              <a:rPr kumimoji="0" lang="en-US" altLang="en-US" sz="2200" b="0" i="0" u="none" strike="noStrike" cap="none" normalizeH="0" baseline="0" dirty="0" smtClean="0">
                <a:ln>
                  <a:noFill/>
                </a:ln>
                <a:solidFill>
                  <a:schemeClr val="tx1"/>
                </a:solidFill>
                <a:effectLst/>
                <a:latin typeface="+mj-lt"/>
              </a:rPr>
              <a:t> </a:t>
            </a:r>
            <a:r>
              <a:rPr kumimoji="0" lang="en-US" altLang="en-US" sz="2200" b="0" i="0" u="none" strike="noStrike" cap="none" normalizeH="0" baseline="0" dirty="0" err="1" smtClean="0">
                <a:ln>
                  <a:noFill/>
                </a:ln>
                <a:solidFill>
                  <a:schemeClr val="tx1"/>
                </a:solidFill>
                <a:effectLst/>
                <a:latin typeface="+mj-lt"/>
              </a:rPr>
              <a:t>significa</a:t>
            </a:r>
            <a:r>
              <a:rPr kumimoji="0" lang="en-US" altLang="en-US" sz="2200" b="0" i="0" u="none" strike="noStrike" cap="none" normalizeH="0" baseline="0" dirty="0" smtClean="0">
                <a:ln>
                  <a:noFill/>
                </a:ln>
                <a:solidFill>
                  <a:schemeClr val="tx1"/>
                </a:solidFill>
                <a:effectLst/>
                <a:latin typeface="+mj-lt"/>
              </a:rPr>
              <a:t> que la </a:t>
            </a:r>
            <a:r>
              <a:rPr kumimoji="0" lang="en-US" altLang="en-US" sz="2200" b="0" i="0" u="none" strike="noStrike" cap="none" normalizeH="0" baseline="0" dirty="0" err="1" smtClean="0">
                <a:ln>
                  <a:noFill/>
                </a:ln>
                <a:solidFill>
                  <a:schemeClr val="tx1"/>
                </a:solidFill>
                <a:effectLst/>
                <a:latin typeface="+mj-lt"/>
              </a:rPr>
              <a:t>consulta</a:t>
            </a:r>
            <a:r>
              <a:rPr kumimoji="0" lang="en-US" altLang="en-US" sz="2200" b="0" i="0" u="none" strike="noStrike" cap="none" normalizeH="0" baseline="0" dirty="0" smtClean="0">
                <a:ln>
                  <a:noFill/>
                </a:ln>
                <a:solidFill>
                  <a:schemeClr val="tx1"/>
                </a:solidFill>
                <a:effectLst/>
                <a:latin typeface="+mj-lt"/>
              </a:rPr>
              <a:t> no se </a:t>
            </a:r>
            <a:r>
              <a:rPr kumimoji="0" lang="en-US" altLang="en-US" sz="2200" b="0" i="0" u="none" strike="noStrike" cap="none" normalizeH="0" baseline="0" dirty="0" err="1" smtClean="0">
                <a:ln>
                  <a:noFill/>
                </a:ln>
                <a:solidFill>
                  <a:schemeClr val="tx1"/>
                </a:solidFill>
                <a:effectLst/>
                <a:latin typeface="+mj-lt"/>
              </a:rPr>
              <a:t>ejecuta</a:t>
            </a:r>
            <a:r>
              <a:rPr kumimoji="0" lang="en-US" altLang="en-US" sz="2200" b="0" i="0" u="none" strike="noStrike" cap="none" normalizeH="0" baseline="0" dirty="0" smtClean="0">
                <a:ln>
                  <a:noFill/>
                </a:ln>
                <a:solidFill>
                  <a:schemeClr val="tx1"/>
                </a:solidFill>
                <a:effectLst/>
                <a:latin typeface="+mj-lt"/>
              </a:rPr>
              <a:t> hasta que </a:t>
            </a:r>
            <a:r>
              <a:rPr kumimoji="0" lang="en-US" altLang="en-US" sz="2200" b="0" i="0" u="none" strike="noStrike" cap="none" normalizeH="0" baseline="0" dirty="0" err="1" smtClean="0">
                <a:ln>
                  <a:noFill/>
                </a:ln>
                <a:solidFill>
                  <a:schemeClr val="tx1"/>
                </a:solidFill>
                <a:effectLst/>
                <a:latin typeface="+mj-lt"/>
              </a:rPr>
              <a:t>los</a:t>
            </a:r>
            <a:r>
              <a:rPr kumimoji="0" lang="en-US" altLang="en-US" sz="2200" b="0" i="0" u="none" strike="noStrike" cap="none" normalizeH="0" baseline="0" dirty="0" smtClean="0">
                <a:ln>
                  <a:noFill/>
                </a:ln>
                <a:solidFill>
                  <a:schemeClr val="tx1"/>
                </a:solidFill>
                <a:effectLst/>
                <a:latin typeface="+mj-lt"/>
              </a:rPr>
              <a:t> </a:t>
            </a:r>
            <a:r>
              <a:rPr kumimoji="0" lang="en-US" altLang="en-US" sz="2200" b="0" i="0" u="none" strike="noStrike" cap="none" normalizeH="0" baseline="0" dirty="0" err="1" smtClean="0">
                <a:ln>
                  <a:noFill/>
                </a:ln>
                <a:solidFill>
                  <a:schemeClr val="tx1"/>
                </a:solidFill>
                <a:effectLst/>
                <a:latin typeface="+mj-lt"/>
              </a:rPr>
              <a:t>resultados</a:t>
            </a:r>
            <a:r>
              <a:rPr kumimoji="0" lang="en-US" altLang="en-US" sz="2200" b="0" i="0" u="none" strike="noStrike" cap="none" normalizeH="0" baseline="0" dirty="0" smtClean="0">
                <a:ln>
                  <a:noFill/>
                </a:ln>
                <a:solidFill>
                  <a:schemeClr val="tx1"/>
                </a:solidFill>
                <a:effectLst/>
                <a:latin typeface="+mj-lt"/>
              </a:rPr>
              <a:t> son </a:t>
            </a:r>
            <a:r>
              <a:rPr kumimoji="0" lang="en-US" altLang="en-US" sz="2200" b="0" i="0" u="none" strike="noStrike" cap="none" normalizeH="0" baseline="0" dirty="0" err="1" smtClean="0">
                <a:ln>
                  <a:noFill/>
                </a:ln>
                <a:solidFill>
                  <a:schemeClr val="tx1"/>
                </a:solidFill>
                <a:effectLst/>
                <a:latin typeface="+mj-lt"/>
              </a:rPr>
              <a:t>enumerados</a:t>
            </a:r>
            <a:r>
              <a:rPr kumimoji="0" lang="en-US" altLang="en-US" sz="2200" b="0" i="0" u="none" strike="noStrike" cap="none" normalizeH="0" baseline="0" dirty="0" smtClean="0">
                <a:ln>
                  <a:noFill/>
                </a:ln>
                <a:solidFill>
                  <a:schemeClr val="tx1"/>
                </a:solidFill>
                <a:effectLst/>
                <a:latin typeface="+mj-lt"/>
              </a:rPr>
              <a:t>. </a:t>
            </a:r>
            <a:r>
              <a:rPr kumimoji="0" lang="en-US" altLang="en-US" sz="2200" b="0" i="0" u="none" strike="noStrike" cap="none" normalizeH="0" baseline="0" dirty="0" err="1" smtClean="0">
                <a:ln>
                  <a:noFill/>
                </a:ln>
                <a:solidFill>
                  <a:schemeClr val="tx1"/>
                </a:solidFill>
                <a:effectLst/>
                <a:latin typeface="+mj-lt"/>
              </a:rPr>
              <a:t>Además</a:t>
            </a:r>
            <a:r>
              <a:rPr kumimoji="0" lang="en-US" altLang="en-US" sz="2200" b="0" i="0" u="none" strike="noStrike" cap="none" normalizeH="0" baseline="0" dirty="0" smtClean="0">
                <a:ln>
                  <a:noFill/>
                </a:ln>
                <a:solidFill>
                  <a:schemeClr val="tx1"/>
                </a:solidFill>
                <a:effectLst/>
                <a:latin typeface="+mj-lt"/>
              </a:rPr>
              <a:t>, la </a:t>
            </a:r>
            <a:r>
              <a:rPr kumimoji="0" lang="en-US" altLang="en-US" sz="2200" b="0" i="0" u="none" strike="noStrike" cap="none" normalizeH="0" baseline="0" dirty="0" err="1" smtClean="0">
                <a:ln>
                  <a:noFill/>
                </a:ln>
                <a:solidFill>
                  <a:schemeClr val="tx1"/>
                </a:solidFill>
                <a:effectLst/>
                <a:latin typeface="+mj-lt"/>
              </a:rPr>
              <a:t>consulta</a:t>
            </a:r>
            <a:r>
              <a:rPr kumimoji="0" lang="en-US" altLang="en-US" sz="2200" b="0" i="0" u="none" strike="noStrike" cap="none" normalizeH="0" baseline="0" dirty="0" smtClean="0">
                <a:ln>
                  <a:noFill/>
                </a:ln>
                <a:solidFill>
                  <a:schemeClr val="tx1"/>
                </a:solidFill>
                <a:effectLst/>
                <a:latin typeface="+mj-lt"/>
              </a:rPr>
              <a:t> se traduce en una </a:t>
            </a:r>
            <a:r>
              <a:rPr kumimoji="0" lang="en-US" altLang="en-US" sz="2200" b="0" i="0" u="none" strike="noStrike" cap="none" normalizeH="0" baseline="0" dirty="0" err="1" smtClean="0">
                <a:ln>
                  <a:noFill/>
                </a:ln>
                <a:solidFill>
                  <a:schemeClr val="tx1"/>
                </a:solidFill>
                <a:effectLst/>
                <a:latin typeface="+mj-lt"/>
              </a:rPr>
              <a:t>instrucción</a:t>
            </a:r>
            <a:r>
              <a:rPr kumimoji="0" lang="en-US" altLang="en-US" sz="2200" b="0" i="0" u="none" strike="noStrike" cap="none" normalizeH="0" baseline="0" dirty="0" smtClean="0">
                <a:ln>
                  <a:noFill/>
                </a:ln>
                <a:solidFill>
                  <a:schemeClr val="tx1"/>
                </a:solidFill>
                <a:effectLst/>
                <a:latin typeface="+mj-lt"/>
              </a:rPr>
              <a:t> SQL que se </a:t>
            </a:r>
            <a:r>
              <a:rPr kumimoji="0" lang="en-US" altLang="en-US" sz="2200" b="0" i="0" u="none" strike="noStrike" cap="none" normalizeH="0" baseline="0" dirty="0" err="1" smtClean="0">
                <a:ln>
                  <a:noFill/>
                </a:ln>
                <a:solidFill>
                  <a:schemeClr val="tx1"/>
                </a:solidFill>
                <a:effectLst/>
                <a:latin typeface="+mj-lt"/>
              </a:rPr>
              <a:t>ejecuta</a:t>
            </a:r>
            <a:r>
              <a:rPr kumimoji="0" lang="en-US" altLang="en-US" sz="2200" b="0" i="0" u="none" strike="noStrike" cap="none" normalizeH="0" baseline="0" dirty="0" smtClean="0">
                <a:ln>
                  <a:noFill/>
                </a:ln>
                <a:solidFill>
                  <a:schemeClr val="tx1"/>
                </a:solidFill>
                <a:effectLst/>
                <a:latin typeface="+mj-lt"/>
              </a:rPr>
              <a:t> en la base de datos, lo que </a:t>
            </a:r>
            <a:r>
              <a:rPr kumimoji="0" lang="en-US" altLang="en-US" sz="2200" b="0" i="0" u="none" strike="noStrike" cap="none" normalizeH="0" baseline="0" dirty="0" err="1" smtClean="0">
                <a:ln>
                  <a:noFill/>
                </a:ln>
                <a:solidFill>
                  <a:schemeClr val="tx1"/>
                </a:solidFill>
                <a:effectLst/>
                <a:latin typeface="+mj-lt"/>
              </a:rPr>
              <a:t>permite</a:t>
            </a:r>
            <a:r>
              <a:rPr kumimoji="0" lang="en-US" altLang="en-US" sz="2200" b="0" i="0" u="none" strike="noStrike" cap="none" normalizeH="0" baseline="0" dirty="0" smtClean="0">
                <a:ln>
                  <a:noFill/>
                </a:ln>
                <a:solidFill>
                  <a:schemeClr val="tx1"/>
                </a:solidFill>
                <a:effectLst/>
                <a:latin typeface="+mj-lt"/>
              </a:rPr>
              <a:t> la </a:t>
            </a:r>
            <a:r>
              <a:rPr kumimoji="0" lang="en-US" altLang="en-US" sz="2200" b="0" i="0" u="none" strike="noStrike" cap="none" normalizeH="0" baseline="0" dirty="0" err="1" smtClean="0">
                <a:ln>
                  <a:noFill/>
                </a:ln>
                <a:solidFill>
                  <a:schemeClr val="tx1"/>
                </a:solidFill>
                <a:effectLst/>
                <a:latin typeface="+mj-lt"/>
              </a:rPr>
              <a:t>optimización</a:t>
            </a:r>
            <a:r>
              <a:rPr kumimoji="0" lang="en-US" altLang="en-US" sz="2200" b="0" i="0" u="none" strike="noStrike" cap="none" normalizeH="0" baseline="0" dirty="0" smtClean="0">
                <a:ln>
                  <a:noFill/>
                </a:ln>
                <a:solidFill>
                  <a:schemeClr val="tx1"/>
                </a:solidFill>
                <a:effectLst/>
                <a:latin typeface="+mj-lt"/>
              </a:rPr>
              <a:t> en la </a:t>
            </a:r>
            <a:r>
              <a:rPr kumimoji="0" lang="en-US" altLang="en-US" sz="2200" b="0" i="0" u="none" strike="noStrike" cap="none" normalizeH="0" baseline="0" dirty="0" err="1" smtClean="0">
                <a:ln>
                  <a:noFill/>
                </a:ln>
                <a:solidFill>
                  <a:schemeClr val="tx1"/>
                </a:solidFill>
                <a:effectLst/>
                <a:latin typeface="+mj-lt"/>
              </a:rPr>
              <a:t>fuente</a:t>
            </a:r>
            <a:r>
              <a:rPr kumimoji="0" lang="en-US" altLang="en-US" sz="2200" b="0" i="0" u="none" strike="noStrike" cap="none" normalizeH="0" baseline="0" dirty="0" smtClean="0">
                <a:ln>
                  <a:noFill/>
                </a:ln>
                <a:solidFill>
                  <a:schemeClr val="tx1"/>
                </a:solidFill>
                <a:effectLst/>
                <a:latin typeface="+mj-lt"/>
              </a:rPr>
              <a:t> de datos</a:t>
            </a:r>
            <a:r>
              <a:rPr kumimoji="0" lang="en-US" altLang="en-US" sz="2200" b="0" i="0" u="none" strike="noStrike" cap="none" normalizeH="0" baseline="0" dirty="0" smtClean="0">
                <a:ln>
                  <a:noFill/>
                </a:ln>
                <a:solidFill>
                  <a:schemeClr val="tx1"/>
                </a:solidFill>
                <a:effectLst/>
                <a:latin typeface="+mj-lt"/>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smtClean="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smtClean="0">
                <a:ln>
                  <a:noFill/>
                </a:ln>
                <a:solidFill>
                  <a:schemeClr val="tx1"/>
                </a:solidFill>
                <a:effectLst/>
                <a:latin typeface="+mj-lt"/>
              </a:rPr>
              <a:t>Uso en LINQ</a:t>
            </a:r>
            <a:r>
              <a:rPr kumimoji="0" lang="en-US" altLang="en-US" sz="2200" b="0" i="0" u="none" strike="noStrike" cap="none" normalizeH="0" baseline="0" dirty="0" smtClean="0">
                <a:ln>
                  <a:noFill/>
                </a:ln>
                <a:solidFill>
                  <a:schemeClr val="tx1"/>
                </a:solidFill>
                <a:effectLst/>
                <a:latin typeface="+mj-lt"/>
              </a:rPr>
              <a:t>: Se </a:t>
            </a:r>
            <a:r>
              <a:rPr kumimoji="0" lang="en-US" altLang="en-US" sz="2200" b="0" i="0" u="none" strike="noStrike" cap="none" normalizeH="0" baseline="0" dirty="0" err="1" smtClean="0">
                <a:ln>
                  <a:noFill/>
                </a:ln>
                <a:solidFill>
                  <a:schemeClr val="tx1"/>
                </a:solidFill>
                <a:effectLst/>
                <a:latin typeface="+mj-lt"/>
              </a:rPr>
              <a:t>utiliza</a:t>
            </a:r>
            <a:r>
              <a:rPr kumimoji="0" lang="en-US" altLang="en-US" sz="2200" b="0" i="0" u="none" strike="noStrike" cap="none" normalizeH="0" baseline="0" dirty="0" smtClean="0">
                <a:ln>
                  <a:noFill/>
                </a:ln>
                <a:solidFill>
                  <a:schemeClr val="tx1"/>
                </a:solidFill>
                <a:effectLst/>
                <a:latin typeface="+mj-lt"/>
              </a:rPr>
              <a:t> </a:t>
            </a:r>
            <a:r>
              <a:rPr kumimoji="0" lang="en-US" altLang="en-US" sz="2200" b="0" i="0" u="none" strike="noStrike" cap="none" normalizeH="0" baseline="0" dirty="0" err="1" smtClean="0">
                <a:ln>
                  <a:noFill/>
                </a:ln>
                <a:solidFill>
                  <a:schemeClr val="tx1"/>
                </a:solidFill>
                <a:effectLst/>
                <a:latin typeface="+mj-lt"/>
              </a:rPr>
              <a:t>cuando</a:t>
            </a:r>
            <a:r>
              <a:rPr kumimoji="0" lang="en-US" altLang="en-US" sz="2200" b="0" i="0" u="none" strike="noStrike" cap="none" normalizeH="0" baseline="0" dirty="0" smtClean="0">
                <a:ln>
                  <a:noFill/>
                </a:ln>
                <a:solidFill>
                  <a:schemeClr val="tx1"/>
                </a:solidFill>
                <a:effectLst/>
                <a:latin typeface="+mj-lt"/>
              </a:rPr>
              <a:t> se </a:t>
            </a:r>
            <a:r>
              <a:rPr kumimoji="0" lang="en-US" altLang="en-US" sz="2200" b="0" i="0" u="none" strike="noStrike" cap="none" normalizeH="0" baseline="0" dirty="0" err="1" smtClean="0">
                <a:ln>
                  <a:noFill/>
                </a:ln>
                <a:solidFill>
                  <a:schemeClr val="tx1"/>
                </a:solidFill>
                <a:effectLst/>
                <a:latin typeface="+mj-lt"/>
              </a:rPr>
              <a:t>quiere</a:t>
            </a:r>
            <a:r>
              <a:rPr kumimoji="0" lang="en-US" altLang="en-US" sz="2200" b="0" i="0" u="none" strike="noStrike" cap="none" normalizeH="0" baseline="0" dirty="0" smtClean="0">
                <a:ln>
                  <a:noFill/>
                </a:ln>
                <a:solidFill>
                  <a:schemeClr val="tx1"/>
                </a:solidFill>
                <a:effectLst/>
                <a:latin typeface="+mj-lt"/>
              </a:rPr>
              <a:t> </a:t>
            </a:r>
            <a:r>
              <a:rPr kumimoji="0" lang="en-US" altLang="en-US" sz="2200" b="0" i="0" u="none" strike="noStrike" cap="none" normalizeH="0" baseline="0" dirty="0" err="1" smtClean="0">
                <a:ln>
                  <a:noFill/>
                </a:ln>
                <a:solidFill>
                  <a:schemeClr val="tx1"/>
                </a:solidFill>
                <a:effectLst/>
                <a:latin typeface="+mj-lt"/>
              </a:rPr>
              <a:t>ejecutar</a:t>
            </a:r>
            <a:r>
              <a:rPr kumimoji="0" lang="en-US" altLang="en-US" sz="2200" b="0" i="0" u="none" strike="noStrike" cap="none" normalizeH="0" baseline="0" dirty="0" smtClean="0">
                <a:ln>
                  <a:noFill/>
                </a:ln>
                <a:solidFill>
                  <a:schemeClr val="tx1"/>
                </a:solidFill>
                <a:effectLst/>
                <a:latin typeface="+mj-lt"/>
              </a:rPr>
              <a:t> una </a:t>
            </a:r>
            <a:r>
              <a:rPr kumimoji="0" lang="en-US" altLang="en-US" sz="2200" b="0" i="0" u="none" strike="noStrike" cap="none" normalizeH="0" baseline="0" dirty="0" err="1" smtClean="0">
                <a:ln>
                  <a:noFill/>
                </a:ln>
                <a:solidFill>
                  <a:schemeClr val="tx1"/>
                </a:solidFill>
                <a:effectLst/>
                <a:latin typeface="+mj-lt"/>
              </a:rPr>
              <a:t>consulta</a:t>
            </a:r>
            <a:r>
              <a:rPr kumimoji="0" lang="en-US" altLang="en-US" sz="2200" b="0" i="0" u="none" strike="noStrike" cap="none" normalizeH="0" baseline="0" dirty="0" smtClean="0">
                <a:ln>
                  <a:noFill/>
                </a:ln>
                <a:solidFill>
                  <a:schemeClr val="tx1"/>
                </a:solidFill>
                <a:effectLst/>
                <a:latin typeface="+mj-lt"/>
              </a:rPr>
              <a:t> en una base de datos u </a:t>
            </a:r>
            <a:r>
              <a:rPr kumimoji="0" lang="en-US" altLang="en-US" sz="2200" b="0" i="0" u="none" strike="noStrike" cap="none" normalizeH="0" baseline="0" dirty="0" err="1" smtClean="0">
                <a:ln>
                  <a:noFill/>
                </a:ln>
                <a:solidFill>
                  <a:schemeClr val="tx1"/>
                </a:solidFill>
                <a:effectLst/>
                <a:latin typeface="+mj-lt"/>
              </a:rPr>
              <a:t>otra</a:t>
            </a:r>
            <a:r>
              <a:rPr kumimoji="0" lang="en-US" altLang="en-US" sz="2200" b="0" i="0" u="none" strike="noStrike" cap="none" normalizeH="0" baseline="0" dirty="0" smtClean="0">
                <a:ln>
                  <a:noFill/>
                </a:ln>
                <a:solidFill>
                  <a:schemeClr val="tx1"/>
                </a:solidFill>
                <a:effectLst/>
                <a:latin typeface="+mj-lt"/>
              </a:rPr>
              <a:t> </a:t>
            </a:r>
            <a:r>
              <a:rPr kumimoji="0" lang="en-US" altLang="en-US" sz="2200" b="0" i="0" u="none" strike="noStrike" cap="none" normalizeH="0" baseline="0" dirty="0" err="1" smtClean="0">
                <a:ln>
                  <a:noFill/>
                </a:ln>
                <a:solidFill>
                  <a:schemeClr val="tx1"/>
                </a:solidFill>
                <a:effectLst/>
                <a:latin typeface="+mj-lt"/>
              </a:rPr>
              <a:t>fuente</a:t>
            </a:r>
            <a:r>
              <a:rPr kumimoji="0" lang="en-US" altLang="en-US" sz="2200" b="0" i="0" u="none" strike="noStrike" cap="none" normalizeH="0" baseline="0" dirty="0" smtClean="0">
                <a:ln>
                  <a:noFill/>
                </a:ln>
                <a:solidFill>
                  <a:schemeClr val="tx1"/>
                </a:solidFill>
                <a:effectLst/>
                <a:latin typeface="+mj-lt"/>
              </a:rPr>
              <a:t> de datos que </a:t>
            </a:r>
            <a:r>
              <a:rPr kumimoji="0" lang="en-US" altLang="en-US" sz="2200" b="0" i="0" u="none" strike="noStrike" cap="none" normalizeH="0" baseline="0" dirty="0" err="1" smtClean="0">
                <a:ln>
                  <a:noFill/>
                </a:ln>
                <a:solidFill>
                  <a:schemeClr val="tx1"/>
                </a:solidFill>
                <a:effectLst/>
                <a:latin typeface="+mj-lt"/>
              </a:rPr>
              <a:t>admite</a:t>
            </a:r>
            <a:r>
              <a:rPr kumimoji="0" lang="en-US" altLang="en-US" sz="2200" b="0" i="0" u="none" strike="noStrike" cap="none" normalizeH="0" baseline="0" dirty="0" smtClean="0">
                <a:ln>
                  <a:noFill/>
                </a:ln>
                <a:solidFill>
                  <a:schemeClr val="tx1"/>
                </a:solidFill>
                <a:effectLst/>
                <a:latin typeface="+mj-lt"/>
              </a:rPr>
              <a:t> la </a:t>
            </a:r>
            <a:r>
              <a:rPr kumimoji="0" lang="en-US" altLang="en-US" sz="2200" b="0" i="0" u="none" strike="noStrike" cap="none" normalizeH="0" baseline="0" dirty="0" err="1" smtClean="0">
                <a:ln>
                  <a:noFill/>
                </a:ln>
                <a:solidFill>
                  <a:schemeClr val="tx1"/>
                </a:solidFill>
                <a:effectLst/>
                <a:latin typeface="+mj-lt"/>
              </a:rPr>
              <a:t>traducción</a:t>
            </a:r>
            <a:r>
              <a:rPr kumimoji="0" lang="en-US" altLang="en-US" sz="2200" b="0" i="0" u="none" strike="noStrike" cap="none" normalizeH="0" baseline="0" dirty="0" smtClean="0">
                <a:ln>
                  <a:noFill/>
                </a:ln>
                <a:solidFill>
                  <a:schemeClr val="tx1"/>
                </a:solidFill>
                <a:effectLst/>
                <a:latin typeface="+mj-lt"/>
              </a:rPr>
              <a:t> de </a:t>
            </a:r>
            <a:r>
              <a:rPr kumimoji="0" lang="en-US" altLang="en-US" sz="2200" b="0" i="0" u="none" strike="noStrike" cap="none" normalizeH="0" baseline="0" dirty="0" err="1" smtClean="0">
                <a:ln>
                  <a:noFill/>
                </a:ln>
                <a:solidFill>
                  <a:schemeClr val="tx1"/>
                </a:solidFill>
                <a:effectLst/>
                <a:latin typeface="+mj-lt"/>
              </a:rPr>
              <a:t>consultas</a:t>
            </a:r>
            <a:r>
              <a:rPr kumimoji="0" lang="en-US" altLang="en-US" sz="2200" b="0" i="0" u="none" strike="noStrike" cap="none" normalizeH="0" baseline="0" dirty="0" smtClean="0">
                <a:ln>
                  <a:noFill/>
                </a:ln>
                <a:solidFill>
                  <a:schemeClr val="tx1"/>
                </a:solidFill>
                <a:effectLst/>
                <a:latin typeface="+mj-lt"/>
              </a:rPr>
              <a:t> LINQ a </a:t>
            </a:r>
            <a:r>
              <a:rPr kumimoji="0" lang="en-US" altLang="en-US" sz="2200" b="0" i="0" u="none" strike="noStrike" cap="none" normalizeH="0" baseline="0" dirty="0" err="1" smtClean="0">
                <a:ln>
                  <a:noFill/>
                </a:ln>
                <a:solidFill>
                  <a:schemeClr val="tx1"/>
                </a:solidFill>
                <a:effectLst/>
                <a:latin typeface="+mj-lt"/>
              </a:rPr>
              <a:t>instrucciones</a:t>
            </a:r>
            <a:r>
              <a:rPr kumimoji="0" lang="en-US" altLang="en-US" sz="2200" b="0" i="0" u="none" strike="noStrike" cap="none" normalizeH="0" baseline="0" dirty="0" smtClean="0">
                <a:ln>
                  <a:noFill/>
                </a:ln>
                <a:solidFill>
                  <a:schemeClr val="tx1"/>
                </a:solidFill>
                <a:effectLst/>
                <a:latin typeface="+mj-lt"/>
              </a:rPr>
              <a:t> SQL</a:t>
            </a:r>
            <a:r>
              <a:rPr kumimoji="0" lang="en-US" altLang="en-US" sz="2200" b="0" i="0" u="none" strike="noStrike" cap="none" normalizeH="0" baseline="0" dirty="0" smtClean="0">
                <a:ln>
                  <a:noFill/>
                </a:ln>
                <a:solidFill>
                  <a:schemeClr val="tx1"/>
                </a:solidFill>
                <a:effectLst/>
                <a:latin typeface="+mj-lt"/>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200" b="0" i="0" u="none" strike="noStrike" cap="none" normalizeH="0" baseline="0" dirty="0" smtClean="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err="1" smtClean="0">
                <a:ln>
                  <a:noFill/>
                </a:ln>
                <a:solidFill>
                  <a:schemeClr val="tx1"/>
                </a:solidFill>
                <a:effectLst/>
                <a:latin typeface="+mj-lt"/>
              </a:rPr>
              <a:t>Métodos</a:t>
            </a:r>
            <a:r>
              <a:rPr kumimoji="0" lang="en-US" altLang="en-US" sz="2200" b="1" i="0" u="none" strike="noStrike" cap="none" normalizeH="0" baseline="0" dirty="0" smtClean="0">
                <a:ln>
                  <a:noFill/>
                </a:ln>
                <a:solidFill>
                  <a:schemeClr val="tx1"/>
                </a:solidFill>
                <a:effectLst/>
                <a:latin typeface="+mj-lt"/>
              </a:rPr>
              <a:t> LINQ</a:t>
            </a:r>
            <a:r>
              <a:rPr kumimoji="0" lang="en-US" altLang="en-US" sz="2200" b="0" i="0" u="none" strike="noStrike" cap="none" normalizeH="0" baseline="0" dirty="0" smtClean="0">
                <a:ln>
                  <a:noFill/>
                </a:ln>
                <a:solidFill>
                  <a:schemeClr val="tx1"/>
                </a:solidFill>
                <a:effectLst/>
                <a:latin typeface="+mj-lt"/>
              </a:rPr>
              <a:t>: Los </a:t>
            </a:r>
            <a:r>
              <a:rPr kumimoji="0" lang="en-US" altLang="en-US" sz="2200" b="0" i="0" u="none" strike="noStrike" cap="none" normalizeH="0" baseline="0" dirty="0" err="1" smtClean="0">
                <a:ln>
                  <a:noFill/>
                </a:ln>
                <a:solidFill>
                  <a:schemeClr val="tx1"/>
                </a:solidFill>
                <a:effectLst/>
                <a:latin typeface="+mj-lt"/>
              </a:rPr>
              <a:t>métodos</a:t>
            </a:r>
            <a:r>
              <a:rPr kumimoji="0" lang="en-US" altLang="en-US" sz="2200" b="0" i="0" u="none" strike="noStrike" cap="none" normalizeH="0" baseline="0" dirty="0" smtClean="0">
                <a:ln>
                  <a:noFill/>
                </a:ln>
                <a:solidFill>
                  <a:schemeClr val="tx1"/>
                </a:solidFill>
                <a:effectLst/>
                <a:latin typeface="+mj-lt"/>
              </a:rPr>
              <a:t> LINQ </a:t>
            </a:r>
            <a:r>
              <a:rPr kumimoji="0" lang="en-US" altLang="en-US" sz="2200" b="0" i="0" u="none" strike="noStrike" cap="none" normalizeH="0" baseline="0" dirty="0" err="1" smtClean="0">
                <a:ln>
                  <a:noFill/>
                </a:ln>
                <a:solidFill>
                  <a:schemeClr val="tx1"/>
                </a:solidFill>
                <a:effectLst/>
                <a:latin typeface="+mj-lt"/>
              </a:rPr>
              <a:t>aplicados</a:t>
            </a:r>
            <a:r>
              <a:rPr kumimoji="0" lang="en-US" altLang="en-US" sz="2200" b="0" i="0" u="none" strike="noStrike" cap="none" normalizeH="0" baseline="0" dirty="0" smtClean="0">
                <a:ln>
                  <a:noFill/>
                </a:ln>
                <a:solidFill>
                  <a:schemeClr val="tx1"/>
                </a:solidFill>
                <a:effectLst/>
                <a:latin typeface="+mj-lt"/>
              </a:rPr>
              <a:t> </a:t>
            </a:r>
            <a:r>
              <a:rPr kumimoji="0" lang="en-US" altLang="en-US" sz="2200" b="0" i="0" u="none" strike="noStrike" cap="none" normalizeH="0" baseline="0" dirty="0" err="1" smtClean="0">
                <a:ln>
                  <a:noFill/>
                </a:ln>
                <a:solidFill>
                  <a:schemeClr val="tx1"/>
                </a:solidFill>
                <a:effectLst/>
                <a:latin typeface="+mj-lt"/>
              </a:rPr>
              <a:t>sobre</a:t>
            </a:r>
            <a:r>
              <a:rPr kumimoji="0" lang="en-US" altLang="en-US" sz="2200" b="0" i="0" u="none" strike="noStrike" cap="none" normalizeH="0" baseline="0" dirty="0" smtClean="0">
                <a:ln>
                  <a:noFill/>
                </a:ln>
                <a:solidFill>
                  <a:schemeClr val="tx1"/>
                </a:solidFill>
                <a:effectLst/>
                <a:latin typeface="+mj-lt"/>
              </a:rPr>
              <a:t> </a:t>
            </a:r>
            <a:r>
              <a:rPr kumimoji="0" lang="en-US" altLang="en-US" sz="2200" b="0" i="0" u="none" strike="noStrike" cap="none" normalizeH="0" baseline="0" dirty="0" err="1" smtClean="0">
                <a:ln>
                  <a:noFill/>
                </a:ln>
                <a:solidFill>
                  <a:schemeClr val="tx1"/>
                </a:solidFill>
                <a:effectLst/>
                <a:latin typeface="+mj-lt"/>
              </a:rPr>
              <a:t>IQueryable</a:t>
            </a:r>
            <a:r>
              <a:rPr kumimoji="0" lang="en-US" altLang="en-US" sz="2200" b="0" i="0" u="none" strike="noStrike" cap="none" normalizeH="0" baseline="0" dirty="0" smtClean="0">
                <a:ln>
                  <a:noFill/>
                </a:ln>
                <a:solidFill>
                  <a:schemeClr val="tx1"/>
                </a:solidFill>
                <a:effectLst/>
                <a:latin typeface="+mj-lt"/>
              </a:rPr>
              <a:t>&lt;T&gt;, como Where, Select, </a:t>
            </a:r>
            <a:r>
              <a:rPr kumimoji="0" lang="en-US" altLang="en-US" sz="2200" b="0" i="0" u="none" strike="noStrike" cap="none" normalizeH="0" baseline="0" dirty="0" err="1" smtClean="0">
                <a:ln>
                  <a:noFill/>
                </a:ln>
                <a:solidFill>
                  <a:schemeClr val="tx1"/>
                </a:solidFill>
                <a:effectLst/>
                <a:latin typeface="+mj-lt"/>
              </a:rPr>
              <a:t>OrderBy</a:t>
            </a:r>
            <a:r>
              <a:rPr kumimoji="0" lang="en-US" altLang="en-US" sz="2200" b="0" i="0" u="none" strike="noStrike" cap="none" normalizeH="0" baseline="0" dirty="0" smtClean="0">
                <a:ln>
                  <a:noFill/>
                </a:ln>
                <a:solidFill>
                  <a:schemeClr val="tx1"/>
                </a:solidFill>
                <a:effectLst/>
                <a:latin typeface="+mj-lt"/>
              </a:rPr>
              <a:t>, etc., son </a:t>
            </a:r>
            <a:r>
              <a:rPr kumimoji="0" lang="en-US" altLang="en-US" sz="2200" b="0" i="0" u="none" strike="noStrike" cap="none" normalizeH="0" baseline="0" dirty="0" err="1" smtClean="0">
                <a:ln>
                  <a:noFill/>
                </a:ln>
                <a:solidFill>
                  <a:schemeClr val="tx1"/>
                </a:solidFill>
                <a:effectLst/>
                <a:latin typeface="+mj-lt"/>
              </a:rPr>
              <a:t>convertidos</a:t>
            </a:r>
            <a:r>
              <a:rPr kumimoji="0" lang="en-US" altLang="en-US" sz="2200" b="0" i="0" u="none" strike="noStrike" cap="none" normalizeH="0" baseline="0" dirty="0" smtClean="0">
                <a:ln>
                  <a:noFill/>
                </a:ln>
                <a:solidFill>
                  <a:schemeClr val="tx1"/>
                </a:solidFill>
                <a:effectLst/>
                <a:latin typeface="+mj-lt"/>
              </a:rPr>
              <a:t> a </a:t>
            </a:r>
            <a:r>
              <a:rPr kumimoji="0" lang="en-US" altLang="en-US" sz="2200" b="0" i="0" u="none" strike="noStrike" cap="none" normalizeH="0" baseline="0" dirty="0" err="1" smtClean="0">
                <a:ln>
                  <a:noFill/>
                </a:ln>
                <a:solidFill>
                  <a:schemeClr val="tx1"/>
                </a:solidFill>
                <a:effectLst/>
                <a:latin typeface="+mj-lt"/>
              </a:rPr>
              <a:t>expresiones</a:t>
            </a:r>
            <a:r>
              <a:rPr kumimoji="0" lang="en-US" altLang="en-US" sz="2200" b="0" i="0" u="none" strike="noStrike" cap="none" normalizeH="0" baseline="0" dirty="0" smtClean="0">
                <a:ln>
                  <a:noFill/>
                </a:ln>
                <a:solidFill>
                  <a:schemeClr val="tx1"/>
                </a:solidFill>
                <a:effectLst/>
                <a:latin typeface="+mj-lt"/>
              </a:rPr>
              <a:t> SQL que se </a:t>
            </a:r>
            <a:r>
              <a:rPr kumimoji="0" lang="en-US" altLang="en-US" sz="2200" b="0" i="0" u="none" strike="noStrike" cap="none" normalizeH="0" baseline="0" dirty="0" err="1" smtClean="0">
                <a:ln>
                  <a:noFill/>
                </a:ln>
                <a:solidFill>
                  <a:schemeClr val="tx1"/>
                </a:solidFill>
                <a:effectLst/>
                <a:latin typeface="+mj-lt"/>
              </a:rPr>
              <a:t>ejecutan</a:t>
            </a:r>
            <a:r>
              <a:rPr kumimoji="0" lang="en-US" altLang="en-US" sz="2200" b="0" i="0" u="none" strike="noStrike" cap="none" normalizeH="0" baseline="0" dirty="0" smtClean="0">
                <a:ln>
                  <a:noFill/>
                </a:ln>
                <a:solidFill>
                  <a:schemeClr val="tx1"/>
                </a:solidFill>
                <a:effectLst/>
                <a:latin typeface="+mj-lt"/>
              </a:rPr>
              <a:t> en el </a:t>
            </a:r>
            <a:r>
              <a:rPr kumimoji="0" lang="en-US" altLang="en-US" sz="2200" b="0" i="0" u="none" strike="noStrike" cap="none" normalizeH="0" baseline="0" dirty="0" err="1" smtClean="0">
                <a:ln>
                  <a:noFill/>
                </a:ln>
                <a:solidFill>
                  <a:schemeClr val="tx1"/>
                </a:solidFill>
                <a:effectLst/>
                <a:latin typeface="+mj-lt"/>
              </a:rPr>
              <a:t>servidor</a:t>
            </a:r>
            <a:r>
              <a:rPr kumimoji="0" lang="en-US" altLang="en-US" sz="2200" b="0" i="0" u="none" strike="noStrike" cap="none" normalizeH="0" baseline="0" dirty="0" smtClean="0">
                <a:ln>
                  <a:noFill/>
                </a:ln>
                <a:solidFill>
                  <a:schemeClr val="tx1"/>
                </a:solidFill>
                <a:effectLst/>
                <a:latin typeface="+mj-lt"/>
              </a:rPr>
              <a:t> de base de datos</a:t>
            </a:r>
            <a:r>
              <a:rPr kumimoji="0" lang="en-US" altLang="en-US" sz="2200" b="0" i="0" u="none" strike="noStrike" cap="none" normalizeH="0" baseline="0" dirty="0" smtClean="0">
                <a:ln>
                  <a:noFill/>
                </a:ln>
                <a:solidFill>
                  <a:schemeClr val="tx1"/>
                </a:solidFill>
                <a:effectLst/>
                <a:latin typeface="+mj-lt"/>
              </a:rPr>
              <a:t>.</a:t>
            </a:r>
            <a:endParaRPr kumimoji="0" lang="en-US" altLang="en-US" sz="2200" b="0" i="0" u="none" strike="noStrike" cap="none" normalizeH="0" baseline="0" dirty="0" smtClean="0">
              <a:ln>
                <a:noFill/>
              </a:ln>
              <a:solidFill>
                <a:schemeClr val="tx1"/>
              </a:solidFill>
              <a:effectLst/>
              <a:latin typeface="+mj-lt"/>
            </a:endParaRPr>
          </a:p>
        </p:txBody>
      </p:sp>
    </p:spTree>
    <p:extLst>
      <p:ext uri="{BB962C8B-B14F-4D97-AF65-F5344CB8AC3E}">
        <p14:creationId xmlns:p14="http://schemas.microsoft.com/office/powerpoint/2010/main" val="26242826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94554"/>
            <a:ext cx="10515600" cy="622400"/>
          </a:xfrm>
        </p:spPr>
        <p:txBody>
          <a:bodyPr>
            <a:normAutofit/>
          </a:bodyPr>
          <a:lstStyle/>
          <a:p>
            <a:r>
              <a:rPr lang="en-US" sz="3200" b="1" dirty="0" err="1" smtClean="0"/>
              <a:t>Diferencias</a:t>
            </a:r>
            <a:r>
              <a:rPr lang="en-US" sz="3200" b="1" dirty="0" smtClean="0"/>
              <a:t> Clave </a:t>
            </a:r>
            <a:r>
              <a:rPr lang="en-US" sz="3200" b="1" dirty="0" err="1" smtClean="0"/>
              <a:t>en</a:t>
            </a:r>
            <a:r>
              <a:rPr lang="en-US" sz="3200" b="1" dirty="0" smtClean="0"/>
              <a:t> LINQ</a:t>
            </a:r>
            <a:endParaRPr lang="en-US" sz="3200" b="1" dirty="0"/>
          </a:p>
        </p:txBody>
      </p:sp>
      <p:sp>
        <p:nvSpPr>
          <p:cNvPr id="4" name="Rectangle 1"/>
          <p:cNvSpPr>
            <a:spLocks noGrp="1" noChangeArrowheads="1"/>
          </p:cNvSpPr>
          <p:nvPr>
            <p:ph idx="1"/>
          </p:nvPr>
        </p:nvSpPr>
        <p:spPr bwMode="auto">
          <a:xfrm>
            <a:off x="838200" y="1232398"/>
            <a:ext cx="10515600"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mj-lt"/>
              </a:rPr>
              <a:t>Origen de los Datos</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IEnumerable</a:t>
            </a:r>
            <a:r>
              <a:rPr kumimoji="0" lang="en-US" altLang="en-US" sz="2000" b="0" i="0" u="none" strike="noStrike" cap="none" normalizeH="0" baseline="0" dirty="0" smtClean="0">
                <a:ln>
                  <a:noFill/>
                </a:ln>
                <a:solidFill>
                  <a:schemeClr val="tx1"/>
                </a:solidFill>
                <a:effectLst/>
                <a:latin typeface="+mj-lt"/>
              </a:rPr>
              <a:t>&lt;T&gt; </a:t>
            </a:r>
            <a:r>
              <a:rPr kumimoji="0" lang="en-US" altLang="en-US" sz="2000" b="1" i="0" u="none" strike="noStrike" cap="none" normalizeH="0" baseline="0" dirty="0" smtClean="0">
                <a:ln>
                  <a:noFill/>
                </a:ln>
                <a:solidFill>
                  <a:srgbClr val="FF0000"/>
                </a:solidFill>
                <a:effectLst/>
                <a:latin typeface="+mj-lt"/>
              </a:rPr>
              <a:t>se usa para </a:t>
            </a:r>
            <a:r>
              <a:rPr kumimoji="0" lang="en-US" altLang="en-US" sz="2000" b="1" i="0" u="none" strike="noStrike" cap="none" normalizeH="0" baseline="0" dirty="0" err="1" smtClean="0">
                <a:ln>
                  <a:noFill/>
                </a:ln>
                <a:solidFill>
                  <a:srgbClr val="FF0000"/>
                </a:solidFill>
                <a:effectLst/>
                <a:latin typeface="+mj-lt"/>
              </a:rPr>
              <a:t>consultar</a:t>
            </a:r>
            <a:r>
              <a:rPr kumimoji="0" lang="en-US" altLang="en-US" sz="2000" b="1" i="0" u="none" strike="noStrike" cap="none" normalizeH="0" baseline="0" dirty="0" smtClean="0">
                <a:ln>
                  <a:noFill/>
                </a:ln>
                <a:solidFill>
                  <a:srgbClr val="FF0000"/>
                </a:solidFill>
                <a:effectLst/>
                <a:latin typeface="+mj-lt"/>
              </a:rPr>
              <a:t> datos en </a:t>
            </a:r>
            <a:r>
              <a:rPr kumimoji="0" lang="en-US" altLang="en-US" sz="2000" b="1" i="0" u="none" strike="noStrike" cap="none" normalizeH="0" baseline="0" dirty="0" err="1" smtClean="0">
                <a:ln>
                  <a:noFill/>
                </a:ln>
                <a:solidFill>
                  <a:srgbClr val="FF0000"/>
                </a:solidFill>
                <a:effectLst/>
                <a:latin typeface="+mj-lt"/>
              </a:rPr>
              <a:t>memoria</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mientras</a:t>
            </a:r>
            <a:r>
              <a:rPr kumimoji="0" lang="en-US" altLang="en-US" sz="2000" b="0" i="0" u="none" strike="noStrike" cap="none" normalizeH="0" baseline="0" dirty="0" smtClean="0">
                <a:ln>
                  <a:noFill/>
                </a:ln>
                <a:solidFill>
                  <a:schemeClr val="tx1"/>
                </a:solidFill>
                <a:effectLst/>
                <a:latin typeface="+mj-lt"/>
              </a:rPr>
              <a:t> que </a:t>
            </a:r>
            <a:r>
              <a:rPr kumimoji="0" lang="en-US" altLang="en-US" sz="2000" b="1" i="0" u="none" strike="noStrike" cap="none" normalizeH="0" baseline="0" dirty="0" err="1" smtClean="0">
                <a:ln>
                  <a:noFill/>
                </a:ln>
                <a:solidFill>
                  <a:srgbClr val="FF0000"/>
                </a:solidFill>
                <a:effectLst/>
                <a:latin typeface="+mj-lt"/>
              </a:rPr>
              <a:t>IQueryable</a:t>
            </a:r>
            <a:r>
              <a:rPr kumimoji="0" lang="en-US" altLang="en-US" sz="2000" b="1" i="0" u="none" strike="noStrike" cap="none" normalizeH="0" baseline="0" dirty="0" smtClean="0">
                <a:ln>
                  <a:noFill/>
                </a:ln>
                <a:solidFill>
                  <a:srgbClr val="FF0000"/>
                </a:solidFill>
                <a:effectLst/>
                <a:latin typeface="+mj-lt"/>
              </a:rPr>
              <a:t>&lt;T&gt; se usa para </a:t>
            </a:r>
            <a:r>
              <a:rPr kumimoji="0" lang="en-US" altLang="en-US" sz="2000" b="1" i="0" u="none" strike="noStrike" cap="none" normalizeH="0" baseline="0" dirty="0" err="1" smtClean="0">
                <a:ln>
                  <a:noFill/>
                </a:ln>
                <a:solidFill>
                  <a:srgbClr val="FF0000"/>
                </a:solidFill>
                <a:effectLst/>
                <a:latin typeface="+mj-lt"/>
              </a:rPr>
              <a:t>consultar</a:t>
            </a:r>
            <a:r>
              <a:rPr kumimoji="0" lang="en-US" altLang="en-US" sz="2000" b="1" i="0" u="none" strike="noStrike" cap="none" normalizeH="0" baseline="0" dirty="0" smtClean="0">
                <a:ln>
                  <a:noFill/>
                </a:ln>
                <a:solidFill>
                  <a:srgbClr val="FF0000"/>
                </a:solidFill>
                <a:effectLst/>
                <a:latin typeface="+mj-lt"/>
              </a:rPr>
              <a:t> datos que </a:t>
            </a:r>
            <a:r>
              <a:rPr kumimoji="0" lang="en-US" altLang="en-US" sz="2000" b="1" i="0" u="none" strike="noStrike" cap="none" normalizeH="0" baseline="0" dirty="0" err="1" smtClean="0">
                <a:ln>
                  <a:noFill/>
                </a:ln>
                <a:solidFill>
                  <a:srgbClr val="FF0000"/>
                </a:solidFill>
                <a:effectLst/>
                <a:latin typeface="+mj-lt"/>
              </a:rPr>
              <a:t>residen</a:t>
            </a:r>
            <a:r>
              <a:rPr kumimoji="0" lang="en-US" altLang="en-US" sz="2000" b="1" i="0" u="none" strike="noStrike" cap="none" normalizeH="0" baseline="0" dirty="0" smtClean="0">
                <a:ln>
                  <a:noFill/>
                </a:ln>
                <a:solidFill>
                  <a:srgbClr val="FF0000"/>
                </a:solidFill>
                <a:effectLst/>
                <a:latin typeface="+mj-lt"/>
              </a:rPr>
              <a:t> en una base de datos</a:t>
            </a:r>
            <a:r>
              <a:rPr kumimoji="0" lang="en-US" altLang="en-US" sz="2000" b="0" i="0" u="none" strike="noStrike" cap="none" normalizeH="0" baseline="0" dirty="0" smtClean="0">
                <a:ln>
                  <a:noFill/>
                </a:ln>
                <a:solidFill>
                  <a:schemeClr val="tx1"/>
                </a:solidFill>
                <a:effectLst/>
                <a:latin typeface="+mj-lt"/>
              </a:rPr>
              <a:t> u </a:t>
            </a:r>
            <a:r>
              <a:rPr kumimoji="0" lang="en-US" altLang="en-US" sz="2000" b="0" i="0" u="none" strike="noStrike" cap="none" normalizeH="0" baseline="0" dirty="0" err="1" smtClean="0">
                <a:ln>
                  <a:noFill/>
                </a:ln>
                <a:solidFill>
                  <a:schemeClr val="tx1"/>
                </a:solidFill>
                <a:effectLst/>
                <a:latin typeface="+mj-lt"/>
              </a:rPr>
              <a:t>otra</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fuente</a:t>
            </a:r>
            <a:r>
              <a:rPr kumimoji="0" lang="en-US" altLang="en-US" sz="2000" b="0" i="0" u="none" strike="noStrike" cap="none" normalizeH="0" baseline="0" dirty="0" smtClean="0">
                <a:ln>
                  <a:noFill/>
                </a:ln>
                <a:solidFill>
                  <a:schemeClr val="tx1"/>
                </a:solidFill>
                <a:effectLst/>
                <a:latin typeface="+mj-lt"/>
              </a:rPr>
              <a:t> de datos </a:t>
            </a:r>
            <a:r>
              <a:rPr kumimoji="0" lang="en-US" altLang="en-US" sz="2000" b="0" i="0" u="none" strike="noStrike" cap="none" normalizeH="0" baseline="0" dirty="0" err="1" smtClean="0">
                <a:ln>
                  <a:noFill/>
                </a:ln>
                <a:solidFill>
                  <a:schemeClr val="tx1"/>
                </a:solidFill>
                <a:effectLst/>
                <a:latin typeface="+mj-lt"/>
              </a:rPr>
              <a:t>remota</a:t>
            </a:r>
            <a:r>
              <a:rPr kumimoji="0" lang="en-US" altLang="en-US" sz="2000" b="0" i="0" u="none" strike="noStrike" cap="none" normalizeH="0" baseline="0" dirty="0" smtClean="0">
                <a:ln>
                  <a:noFill/>
                </a:ln>
                <a:solidFill>
                  <a:schemeClr val="tx1"/>
                </a:solidFill>
                <a:effectLst/>
                <a:latin typeface="+mj-lt"/>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smtClean="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smtClean="0">
                <a:ln>
                  <a:noFill/>
                </a:ln>
                <a:solidFill>
                  <a:schemeClr val="tx1"/>
                </a:solidFill>
                <a:effectLst/>
                <a:latin typeface="+mj-lt"/>
              </a:rPr>
              <a:t>Ejecución</a:t>
            </a:r>
            <a:r>
              <a:rPr kumimoji="0" lang="en-US" altLang="en-US" sz="2000" b="1" i="0" u="none" strike="noStrike" cap="none" normalizeH="0" baseline="0" dirty="0" smtClean="0">
                <a:ln>
                  <a:noFill/>
                </a:ln>
                <a:solidFill>
                  <a:schemeClr val="tx1"/>
                </a:solidFill>
                <a:effectLst/>
                <a:latin typeface="+mj-lt"/>
              </a:rPr>
              <a:t> de la </a:t>
            </a:r>
            <a:r>
              <a:rPr kumimoji="0" lang="en-US" altLang="en-US" sz="2000" b="1" i="0" u="none" strike="noStrike" cap="none" normalizeH="0" baseline="0" dirty="0" err="1" smtClean="0">
                <a:ln>
                  <a:noFill/>
                </a:ln>
                <a:solidFill>
                  <a:schemeClr val="tx1"/>
                </a:solidFill>
                <a:effectLst/>
                <a:latin typeface="+mj-lt"/>
              </a:rPr>
              <a:t>Consulta</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IEnumerable</a:t>
            </a:r>
            <a:r>
              <a:rPr kumimoji="0" lang="en-US" altLang="en-US" sz="2000" b="0" i="0" u="none" strike="noStrike" cap="none" normalizeH="0" baseline="0" dirty="0" smtClean="0">
                <a:ln>
                  <a:noFill/>
                </a:ln>
                <a:solidFill>
                  <a:schemeClr val="tx1"/>
                </a:solidFill>
                <a:effectLst/>
                <a:latin typeface="+mj-lt"/>
              </a:rPr>
              <a:t>&lt;T&gt; </a:t>
            </a:r>
            <a:r>
              <a:rPr kumimoji="0" lang="en-US" altLang="en-US" sz="2000" b="0" i="0" u="none" strike="noStrike" cap="none" normalizeH="0" baseline="0" dirty="0" err="1" smtClean="0">
                <a:ln>
                  <a:noFill/>
                </a:ln>
                <a:solidFill>
                  <a:schemeClr val="tx1"/>
                </a:solidFill>
                <a:effectLst/>
                <a:latin typeface="+mj-lt"/>
              </a:rPr>
              <a:t>ejecuta</a:t>
            </a:r>
            <a:r>
              <a:rPr kumimoji="0" lang="en-US" altLang="en-US" sz="2000" b="0" i="0" u="none" strike="noStrike" cap="none" normalizeH="0" baseline="0" dirty="0" smtClean="0">
                <a:ln>
                  <a:noFill/>
                </a:ln>
                <a:solidFill>
                  <a:schemeClr val="tx1"/>
                </a:solidFill>
                <a:effectLst/>
                <a:latin typeface="+mj-lt"/>
              </a:rPr>
              <a:t> la </a:t>
            </a:r>
            <a:r>
              <a:rPr kumimoji="0" lang="en-US" altLang="en-US" sz="2000" b="0" i="0" u="none" strike="noStrike" cap="none" normalizeH="0" baseline="0" dirty="0" err="1" smtClean="0">
                <a:ln>
                  <a:noFill/>
                </a:ln>
                <a:solidFill>
                  <a:schemeClr val="tx1"/>
                </a:solidFill>
                <a:effectLst/>
                <a:latin typeface="+mj-lt"/>
              </a:rPr>
              <a:t>consulta</a:t>
            </a:r>
            <a:r>
              <a:rPr kumimoji="0" lang="en-US" altLang="en-US" sz="2000" b="0" i="0" u="none" strike="noStrike" cap="none" normalizeH="0" baseline="0" dirty="0" smtClean="0">
                <a:ln>
                  <a:noFill/>
                </a:ln>
                <a:solidFill>
                  <a:schemeClr val="tx1"/>
                </a:solidFill>
                <a:effectLst/>
                <a:latin typeface="+mj-lt"/>
              </a:rPr>
              <a:t> en </a:t>
            </a:r>
            <a:r>
              <a:rPr kumimoji="0" lang="en-US" altLang="en-US" sz="2000" b="1" i="0" u="none" strike="noStrike" cap="none" normalizeH="0" baseline="0" dirty="0" err="1" smtClean="0">
                <a:ln>
                  <a:noFill/>
                </a:ln>
                <a:solidFill>
                  <a:srgbClr val="FF0000"/>
                </a:solidFill>
                <a:effectLst/>
                <a:latin typeface="+mj-lt"/>
              </a:rPr>
              <a:t>memoria</a:t>
            </a:r>
            <a:r>
              <a:rPr kumimoji="0" lang="en-US" altLang="en-US" sz="2000" b="1" i="0" u="none" strike="noStrike" cap="none" normalizeH="0" baseline="0" dirty="0" smtClean="0">
                <a:ln>
                  <a:noFill/>
                </a:ln>
                <a:solidFill>
                  <a:srgbClr val="FF0000"/>
                </a:solidFill>
                <a:effectLst/>
                <a:latin typeface="+mj-lt"/>
              </a:rPr>
              <a:t> de </a:t>
            </a:r>
            <a:r>
              <a:rPr kumimoji="0" lang="en-US" altLang="en-US" sz="2000" b="1" i="0" u="none" strike="noStrike" cap="none" normalizeH="0" baseline="0" dirty="0" err="1" smtClean="0">
                <a:ln>
                  <a:noFill/>
                </a:ln>
                <a:solidFill>
                  <a:srgbClr val="FF0000"/>
                </a:solidFill>
                <a:effectLst/>
                <a:latin typeface="+mj-lt"/>
              </a:rPr>
              <a:t>inmediato</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mientras</a:t>
            </a:r>
            <a:r>
              <a:rPr kumimoji="0" lang="en-US" altLang="en-US" sz="2000" b="0" i="0" u="none" strike="noStrike" cap="none" normalizeH="0" baseline="0" dirty="0" smtClean="0">
                <a:ln>
                  <a:noFill/>
                </a:ln>
                <a:solidFill>
                  <a:schemeClr val="tx1"/>
                </a:solidFill>
                <a:effectLst/>
                <a:latin typeface="+mj-lt"/>
              </a:rPr>
              <a:t> que </a:t>
            </a:r>
            <a:r>
              <a:rPr kumimoji="0" lang="en-US" altLang="en-US" sz="2000" b="0" i="0" u="none" strike="noStrike" cap="none" normalizeH="0" baseline="0" dirty="0" err="1" smtClean="0">
                <a:ln>
                  <a:noFill/>
                </a:ln>
                <a:solidFill>
                  <a:schemeClr val="tx1"/>
                </a:solidFill>
                <a:effectLst/>
                <a:latin typeface="+mj-lt"/>
              </a:rPr>
              <a:t>IQueryable</a:t>
            </a:r>
            <a:r>
              <a:rPr kumimoji="0" lang="en-US" altLang="en-US" sz="2000" b="0" i="0" u="none" strike="noStrike" cap="none" normalizeH="0" baseline="0" dirty="0" smtClean="0">
                <a:ln>
                  <a:noFill/>
                </a:ln>
                <a:solidFill>
                  <a:schemeClr val="tx1"/>
                </a:solidFill>
                <a:effectLst/>
                <a:latin typeface="+mj-lt"/>
              </a:rPr>
              <a:t>&lt;T&gt; </a:t>
            </a:r>
            <a:r>
              <a:rPr kumimoji="0" lang="en-US" altLang="en-US" sz="2000" b="0" i="0" u="none" strike="noStrike" cap="none" normalizeH="0" baseline="0" dirty="0" err="1" smtClean="0">
                <a:ln>
                  <a:noFill/>
                </a:ln>
                <a:solidFill>
                  <a:schemeClr val="tx1"/>
                </a:solidFill>
                <a:effectLst/>
                <a:latin typeface="+mj-lt"/>
              </a:rPr>
              <a:t>ejecuta</a:t>
            </a:r>
            <a:r>
              <a:rPr kumimoji="0" lang="en-US" altLang="en-US" sz="2000" b="0" i="0" u="none" strike="noStrike" cap="none" normalizeH="0" baseline="0" dirty="0" smtClean="0">
                <a:ln>
                  <a:noFill/>
                </a:ln>
                <a:solidFill>
                  <a:schemeClr val="tx1"/>
                </a:solidFill>
                <a:effectLst/>
                <a:latin typeface="+mj-lt"/>
              </a:rPr>
              <a:t> la </a:t>
            </a:r>
            <a:r>
              <a:rPr kumimoji="0" lang="en-US" altLang="en-US" sz="2000" b="0" i="0" u="none" strike="noStrike" cap="none" normalizeH="0" baseline="0" dirty="0" err="1" smtClean="0">
                <a:ln>
                  <a:noFill/>
                </a:ln>
                <a:solidFill>
                  <a:schemeClr val="tx1"/>
                </a:solidFill>
                <a:effectLst/>
                <a:latin typeface="+mj-lt"/>
              </a:rPr>
              <a:t>consulta</a:t>
            </a:r>
            <a:r>
              <a:rPr kumimoji="0" lang="en-US" altLang="en-US" sz="2000" b="0" i="0" u="none" strike="noStrike" cap="none" normalizeH="0" baseline="0" dirty="0" smtClean="0">
                <a:ln>
                  <a:noFill/>
                </a:ln>
                <a:solidFill>
                  <a:schemeClr val="tx1"/>
                </a:solidFill>
                <a:effectLst/>
                <a:latin typeface="+mj-lt"/>
              </a:rPr>
              <a:t> en la base de datos </a:t>
            </a:r>
            <a:r>
              <a:rPr kumimoji="0" lang="en-US" altLang="en-US" sz="2000" b="0" i="0" u="none" strike="noStrike" cap="none" normalizeH="0" baseline="0" dirty="0" err="1" smtClean="0">
                <a:ln>
                  <a:noFill/>
                </a:ln>
                <a:solidFill>
                  <a:schemeClr val="tx1"/>
                </a:solidFill>
                <a:effectLst/>
                <a:latin typeface="+mj-lt"/>
              </a:rPr>
              <a:t>cuando</a:t>
            </a:r>
            <a:r>
              <a:rPr kumimoji="0" lang="en-US" altLang="en-US" sz="2000" b="0" i="0" u="none" strike="noStrike" cap="none" normalizeH="0" baseline="0" dirty="0" smtClean="0">
                <a:ln>
                  <a:noFill/>
                </a:ln>
                <a:solidFill>
                  <a:schemeClr val="tx1"/>
                </a:solidFill>
                <a:effectLst/>
                <a:latin typeface="+mj-lt"/>
              </a:rPr>
              <a:t> los datos se </a:t>
            </a:r>
            <a:r>
              <a:rPr kumimoji="0" lang="en-US" altLang="en-US" sz="2000" b="0" i="0" u="none" strike="noStrike" cap="none" normalizeH="0" baseline="0" dirty="0" err="1" smtClean="0">
                <a:ln>
                  <a:noFill/>
                </a:ln>
                <a:solidFill>
                  <a:schemeClr val="tx1"/>
                </a:solidFill>
                <a:effectLst/>
                <a:latin typeface="+mj-lt"/>
              </a:rPr>
              <a:t>enumeran</a:t>
            </a:r>
            <a:r>
              <a:rPr kumimoji="0" lang="en-US" altLang="en-US" sz="2000" b="0" i="0" u="none" strike="noStrike" cap="none" normalizeH="0" baseline="0" dirty="0" smtClean="0">
                <a:ln>
                  <a:noFill/>
                </a:ln>
                <a:solidFill>
                  <a:schemeClr val="tx1"/>
                </a:solidFill>
                <a:effectLst/>
                <a:latin typeface="+mj-lt"/>
              </a:rPr>
              <a:t>.</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smtClean="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smtClean="0">
                <a:ln>
                  <a:noFill/>
                </a:ln>
                <a:solidFill>
                  <a:schemeClr val="tx1"/>
                </a:solidFill>
                <a:effectLst/>
                <a:latin typeface="+mj-lt"/>
              </a:rPr>
              <a:t>Rendimiento</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IQueryable</a:t>
            </a:r>
            <a:r>
              <a:rPr kumimoji="0" lang="en-US" altLang="en-US" sz="2000" b="0" i="0" u="none" strike="noStrike" cap="none" normalizeH="0" baseline="0" dirty="0" smtClean="0">
                <a:ln>
                  <a:noFill/>
                </a:ln>
                <a:solidFill>
                  <a:schemeClr val="tx1"/>
                </a:solidFill>
                <a:effectLst/>
                <a:latin typeface="+mj-lt"/>
              </a:rPr>
              <a:t>&lt;T&gt; </a:t>
            </a:r>
            <a:r>
              <a:rPr kumimoji="0" lang="en-US" altLang="en-US" sz="2000" b="0" i="0" u="none" strike="noStrike" cap="none" normalizeH="0" baseline="0" dirty="0" err="1" smtClean="0">
                <a:ln>
                  <a:noFill/>
                </a:ln>
                <a:solidFill>
                  <a:schemeClr val="tx1"/>
                </a:solidFill>
                <a:effectLst/>
                <a:latin typeface="+mj-lt"/>
              </a:rPr>
              <a:t>es</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generalmente</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más</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eficiente</a:t>
            </a:r>
            <a:r>
              <a:rPr kumimoji="0" lang="en-US" altLang="en-US" sz="2000" b="0" i="0" u="none" strike="noStrike" cap="none" normalizeH="0" baseline="0" dirty="0" smtClean="0">
                <a:ln>
                  <a:noFill/>
                </a:ln>
                <a:solidFill>
                  <a:schemeClr val="tx1"/>
                </a:solidFill>
                <a:effectLst/>
                <a:latin typeface="+mj-lt"/>
              </a:rPr>
              <a:t> para </a:t>
            </a:r>
            <a:r>
              <a:rPr kumimoji="0" lang="en-US" altLang="en-US" sz="2000" b="0" i="0" u="none" strike="noStrike" cap="none" normalizeH="0" baseline="0" dirty="0" err="1" smtClean="0">
                <a:ln>
                  <a:noFill/>
                </a:ln>
                <a:solidFill>
                  <a:schemeClr val="tx1"/>
                </a:solidFill>
                <a:effectLst/>
                <a:latin typeface="+mj-lt"/>
              </a:rPr>
              <a:t>consultas</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en</a:t>
            </a:r>
            <a:r>
              <a:rPr kumimoji="0" lang="en-US" altLang="en-US" sz="2000" b="0" i="0" u="none" strike="noStrike" cap="none" normalizeH="0" baseline="0" dirty="0" smtClean="0">
                <a:ln>
                  <a:noFill/>
                </a:ln>
                <a:solidFill>
                  <a:schemeClr val="tx1"/>
                </a:solidFill>
                <a:effectLst/>
                <a:latin typeface="+mj-lt"/>
              </a:rPr>
              <a:t> bases de </a:t>
            </a:r>
            <a:r>
              <a:rPr kumimoji="0" lang="en-US" altLang="en-US" sz="2000" b="0" i="0" u="none" strike="noStrike" cap="none" normalizeH="0" baseline="0" dirty="0" err="1" smtClean="0">
                <a:ln>
                  <a:noFill/>
                </a:ln>
                <a:solidFill>
                  <a:schemeClr val="tx1"/>
                </a:solidFill>
                <a:effectLst/>
                <a:latin typeface="+mj-lt"/>
              </a:rPr>
              <a:t>datos</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porque</a:t>
            </a:r>
            <a:r>
              <a:rPr kumimoji="0" lang="en-US" altLang="en-US" sz="2000" b="0" i="0" u="none" strike="noStrike" cap="none" normalizeH="0" baseline="0" dirty="0" smtClean="0">
                <a:ln>
                  <a:noFill/>
                </a:ln>
                <a:solidFill>
                  <a:schemeClr val="tx1"/>
                </a:solidFill>
                <a:effectLst/>
                <a:latin typeface="+mj-lt"/>
              </a:rPr>
              <a:t> solo </a:t>
            </a:r>
            <a:r>
              <a:rPr kumimoji="0" lang="en-US" altLang="en-US" sz="2000" b="0" i="0" u="none" strike="noStrike" cap="none" normalizeH="0" baseline="0" dirty="0" err="1" smtClean="0">
                <a:ln>
                  <a:noFill/>
                </a:ln>
                <a:solidFill>
                  <a:schemeClr val="tx1"/>
                </a:solidFill>
                <a:effectLst/>
                <a:latin typeface="+mj-lt"/>
              </a:rPr>
              <a:t>transfiere</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los</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datos</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necesarios</a:t>
            </a:r>
            <a:r>
              <a:rPr kumimoji="0" lang="en-US" altLang="en-US" sz="2000" b="0" i="0" u="none" strike="noStrike" cap="none" normalizeH="0" baseline="0" dirty="0" smtClean="0">
                <a:ln>
                  <a:noFill/>
                </a:ln>
                <a:solidFill>
                  <a:schemeClr val="tx1"/>
                </a:solidFill>
                <a:effectLst/>
                <a:latin typeface="+mj-lt"/>
              </a:rPr>
              <a:t> y </a:t>
            </a:r>
            <a:r>
              <a:rPr kumimoji="0" lang="en-US" altLang="en-US" sz="2000" b="0" i="0" u="none" strike="noStrike" cap="none" normalizeH="0" baseline="0" dirty="0" err="1" smtClean="0">
                <a:ln>
                  <a:noFill/>
                </a:ln>
                <a:solidFill>
                  <a:schemeClr val="tx1"/>
                </a:solidFill>
                <a:effectLst/>
                <a:latin typeface="+mj-lt"/>
              </a:rPr>
              <a:t>permite</a:t>
            </a:r>
            <a:r>
              <a:rPr kumimoji="0" lang="en-US" altLang="en-US" sz="2000" b="0" i="0" u="none" strike="noStrike" cap="none" normalizeH="0" baseline="0" dirty="0" smtClean="0">
                <a:ln>
                  <a:noFill/>
                </a:ln>
                <a:solidFill>
                  <a:schemeClr val="tx1"/>
                </a:solidFill>
                <a:effectLst/>
                <a:latin typeface="+mj-lt"/>
              </a:rPr>
              <a:t> que el </a:t>
            </a:r>
            <a:r>
              <a:rPr kumimoji="0" lang="en-US" altLang="en-US" sz="2000" b="0" i="0" u="none" strike="noStrike" cap="none" normalizeH="0" baseline="0" dirty="0" err="1" smtClean="0">
                <a:ln>
                  <a:noFill/>
                </a:ln>
                <a:solidFill>
                  <a:schemeClr val="tx1"/>
                </a:solidFill>
                <a:effectLst/>
                <a:latin typeface="+mj-lt"/>
              </a:rPr>
              <a:t>servidor</a:t>
            </a:r>
            <a:r>
              <a:rPr kumimoji="0" lang="en-US" altLang="en-US" sz="2000" b="0" i="0" u="none" strike="noStrike" cap="none" normalizeH="0" baseline="0" dirty="0" smtClean="0">
                <a:ln>
                  <a:noFill/>
                </a:ln>
                <a:solidFill>
                  <a:schemeClr val="tx1"/>
                </a:solidFill>
                <a:effectLst/>
                <a:latin typeface="+mj-lt"/>
              </a:rPr>
              <a:t> de base de </a:t>
            </a:r>
            <a:r>
              <a:rPr kumimoji="0" lang="en-US" altLang="en-US" sz="2000" b="0" i="0" u="none" strike="noStrike" cap="none" normalizeH="0" baseline="0" dirty="0" err="1" smtClean="0">
                <a:ln>
                  <a:noFill/>
                </a:ln>
                <a:solidFill>
                  <a:schemeClr val="tx1"/>
                </a:solidFill>
                <a:effectLst/>
                <a:latin typeface="+mj-lt"/>
              </a:rPr>
              <a:t>datos</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optimice</a:t>
            </a:r>
            <a:r>
              <a:rPr kumimoji="0" lang="en-US" altLang="en-US" sz="2000" b="0" i="0" u="none" strike="noStrike" cap="none" normalizeH="0" baseline="0" dirty="0" smtClean="0">
                <a:ln>
                  <a:noFill/>
                </a:ln>
                <a:solidFill>
                  <a:schemeClr val="tx1"/>
                </a:solidFill>
                <a:effectLst/>
                <a:latin typeface="+mj-lt"/>
              </a:rPr>
              <a:t> la </a:t>
            </a:r>
            <a:r>
              <a:rPr kumimoji="0" lang="en-US" altLang="en-US" sz="2000" b="0" i="0" u="none" strike="noStrike" cap="none" normalizeH="0" baseline="0" dirty="0" err="1" smtClean="0">
                <a:ln>
                  <a:noFill/>
                </a:ln>
                <a:solidFill>
                  <a:schemeClr val="tx1"/>
                </a:solidFill>
                <a:effectLst/>
                <a:latin typeface="+mj-lt"/>
              </a:rPr>
              <a:t>consulta</a:t>
            </a:r>
            <a:r>
              <a:rPr kumimoji="0" lang="en-US" altLang="en-US" sz="2000" b="0" i="0" u="none" strike="noStrike" cap="none" normalizeH="0" baseline="0" dirty="0" smtClean="0">
                <a:ln>
                  <a:noFill/>
                </a:ln>
                <a:solidFill>
                  <a:schemeClr val="tx1"/>
                </a:solidFill>
                <a:effectLst/>
                <a:latin typeface="+mj-lt"/>
              </a:rPr>
              <a: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mj-lt"/>
              </a:rPr>
              <a:t>En </a:t>
            </a:r>
            <a:r>
              <a:rPr kumimoji="0" lang="en-US" altLang="en-US" sz="2000" b="0" i="0" u="none" strike="noStrike" cap="none" normalizeH="0" baseline="0" dirty="0" err="1" smtClean="0">
                <a:ln>
                  <a:noFill/>
                </a:ln>
                <a:solidFill>
                  <a:schemeClr val="tx1"/>
                </a:solidFill>
                <a:effectLst/>
                <a:latin typeface="+mj-lt"/>
              </a:rPr>
              <a:t>resumen</a:t>
            </a:r>
            <a:r>
              <a:rPr kumimoji="0" lang="en-US" altLang="en-US" sz="2000" b="0" i="0" u="none" strike="noStrike" cap="none" normalizeH="0" baseline="0" dirty="0" smtClean="0">
                <a:ln>
                  <a:noFill/>
                </a:ln>
                <a:solidFill>
                  <a:schemeClr val="tx1"/>
                </a:solidFill>
                <a:effectLst/>
                <a:latin typeface="+mj-lt"/>
              </a:rPr>
              <a:t>, en el </a:t>
            </a:r>
            <a:r>
              <a:rPr kumimoji="0" lang="en-US" altLang="en-US" sz="2000" b="0" i="0" u="none" strike="noStrike" cap="none" normalizeH="0" baseline="0" dirty="0" err="1" smtClean="0">
                <a:ln>
                  <a:noFill/>
                </a:ln>
                <a:solidFill>
                  <a:schemeClr val="tx1"/>
                </a:solidFill>
                <a:effectLst/>
                <a:latin typeface="+mj-lt"/>
              </a:rPr>
              <a:t>contexto</a:t>
            </a:r>
            <a:r>
              <a:rPr kumimoji="0" lang="en-US" altLang="en-US" sz="2000" b="0" i="0" u="none" strike="noStrike" cap="none" normalizeH="0" baseline="0" dirty="0" smtClean="0">
                <a:ln>
                  <a:noFill/>
                </a:ln>
                <a:solidFill>
                  <a:schemeClr val="tx1"/>
                </a:solidFill>
                <a:effectLst/>
                <a:latin typeface="+mj-lt"/>
              </a:rPr>
              <a:t> de LINQ, </a:t>
            </a:r>
            <a:r>
              <a:rPr kumimoji="0" lang="en-US" altLang="en-US" sz="2000" b="0" i="0" u="none" strike="noStrike" cap="none" normalizeH="0" baseline="0" dirty="0" err="1" smtClean="0">
                <a:ln>
                  <a:noFill/>
                </a:ln>
                <a:solidFill>
                  <a:schemeClr val="tx1"/>
                </a:solidFill>
                <a:effectLst/>
                <a:latin typeface="+mj-lt"/>
              </a:rPr>
              <a:t>IEnumerable</a:t>
            </a:r>
            <a:r>
              <a:rPr kumimoji="0" lang="en-US" altLang="en-US" sz="2000" b="0" i="0" u="none" strike="noStrike" cap="none" normalizeH="0" baseline="0" dirty="0" smtClean="0">
                <a:ln>
                  <a:noFill/>
                </a:ln>
                <a:solidFill>
                  <a:schemeClr val="tx1"/>
                </a:solidFill>
                <a:effectLst/>
                <a:latin typeface="+mj-lt"/>
              </a:rPr>
              <a:t>&lt;T&gt; </a:t>
            </a:r>
            <a:r>
              <a:rPr kumimoji="0" lang="en-US" altLang="en-US" sz="2000" b="0" i="0" u="none" strike="noStrike" cap="none" normalizeH="0" baseline="0" dirty="0" err="1" smtClean="0">
                <a:ln>
                  <a:noFill/>
                </a:ln>
                <a:solidFill>
                  <a:schemeClr val="tx1"/>
                </a:solidFill>
                <a:effectLst/>
                <a:latin typeface="+mj-lt"/>
              </a:rPr>
              <a:t>es</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mejor</a:t>
            </a:r>
            <a:r>
              <a:rPr kumimoji="0" lang="en-US" altLang="en-US" sz="2000" b="0" i="0" u="none" strike="noStrike" cap="none" normalizeH="0" baseline="0" dirty="0" smtClean="0">
                <a:ln>
                  <a:noFill/>
                </a:ln>
                <a:solidFill>
                  <a:schemeClr val="tx1"/>
                </a:solidFill>
                <a:effectLst/>
                <a:latin typeface="+mj-lt"/>
              </a:rPr>
              <a:t> para </a:t>
            </a:r>
            <a:r>
              <a:rPr kumimoji="0" lang="en-US" altLang="en-US" sz="2000" b="0" i="0" u="none" strike="noStrike" cap="none" normalizeH="0" baseline="0" dirty="0" err="1" smtClean="0">
                <a:ln>
                  <a:noFill/>
                </a:ln>
                <a:solidFill>
                  <a:schemeClr val="tx1"/>
                </a:solidFill>
                <a:effectLst/>
                <a:latin typeface="+mj-lt"/>
              </a:rPr>
              <a:t>trabajar</a:t>
            </a:r>
            <a:r>
              <a:rPr kumimoji="0" lang="en-US" altLang="en-US" sz="2000" b="0" i="0" u="none" strike="noStrike" cap="none" normalizeH="0" baseline="0" dirty="0" smtClean="0">
                <a:ln>
                  <a:noFill/>
                </a:ln>
                <a:solidFill>
                  <a:schemeClr val="tx1"/>
                </a:solidFill>
                <a:effectLst/>
                <a:latin typeface="+mj-lt"/>
              </a:rPr>
              <a:t> con datos en </a:t>
            </a:r>
            <a:r>
              <a:rPr kumimoji="0" lang="en-US" altLang="en-US" sz="2000" b="0" i="0" u="none" strike="noStrike" cap="none" normalizeH="0" baseline="0" dirty="0" err="1" smtClean="0">
                <a:ln>
                  <a:noFill/>
                </a:ln>
                <a:solidFill>
                  <a:schemeClr val="tx1"/>
                </a:solidFill>
                <a:effectLst/>
                <a:latin typeface="+mj-lt"/>
              </a:rPr>
              <a:t>memoria</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mientras</a:t>
            </a:r>
            <a:r>
              <a:rPr kumimoji="0" lang="en-US" altLang="en-US" sz="2000" b="0" i="0" u="none" strike="noStrike" cap="none" normalizeH="0" baseline="0" dirty="0" smtClean="0">
                <a:ln>
                  <a:noFill/>
                </a:ln>
                <a:solidFill>
                  <a:schemeClr val="tx1"/>
                </a:solidFill>
                <a:effectLst/>
                <a:latin typeface="+mj-lt"/>
              </a:rPr>
              <a:t> que </a:t>
            </a:r>
            <a:r>
              <a:rPr kumimoji="0" lang="en-US" altLang="en-US" sz="2000" b="0" i="0" u="none" strike="noStrike" cap="none" normalizeH="0" baseline="0" dirty="0" err="1" smtClean="0">
                <a:ln>
                  <a:noFill/>
                </a:ln>
                <a:solidFill>
                  <a:schemeClr val="tx1"/>
                </a:solidFill>
                <a:effectLst/>
                <a:latin typeface="+mj-lt"/>
              </a:rPr>
              <a:t>IQueryable</a:t>
            </a:r>
            <a:r>
              <a:rPr kumimoji="0" lang="en-US" altLang="en-US" sz="2000" b="0" i="0" u="none" strike="noStrike" cap="none" normalizeH="0" baseline="0" dirty="0" smtClean="0">
                <a:ln>
                  <a:noFill/>
                </a:ln>
                <a:solidFill>
                  <a:schemeClr val="tx1"/>
                </a:solidFill>
                <a:effectLst/>
                <a:latin typeface="+mj-lt"/>
              </a:rPr>
              <a:t>&lt;T&gt; </a:t>
            </a:r>
            <a:r>
              <a:rPr kumimoji="0" lang="en-US" altLang="en-US" sz="2000" b="0" i="0" u="none" strike="noStrike" cap="none" normalizeH="0" baseline="0" dirty="0" err="1" smtClean="0">
                <a:ln>
                  <a:noFill/>
                </a:ln>
                <a:solidFill>
                  <a:schemeClr val="tx1"/>
                </a:solidFill>
                <a:effectLst/>
                <a:latin typeface="+mj-lt"/>
              </a:rPr>
              <a:t>es</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más</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adecuado</a:t>
            </a:r>
            <a:r>
              <a:rPr kumimoji="0" lang="en-US" altLang="en-US" sz="2000" b="0" i="0" u="none" strike="noStrike" cap="none" normalizeH="0" baseline="0" dirty="0" smtClean="0">
                <a:ln>
                  <a:noFill/>
                </a:ln>
                <a:solidFill>
                  <a:schemeClr val="tx1"/>
                </a:solidFill>
                <a:effectLst/>
                <a:latin typeface="+mj-lt"/>
              </a:rPr>
              <a:t> para </a:t>
            </a:r>
            <a:r>
              <a:rPr kumimoji="0" lang="en-US" altLang="en-US" sz="2000" b="0" i="0" u="none" strike="noStrike" cap="none" normalizeH="0" baseline="0" dirty="0" err="1" smtClean="0">
                <a:ln>
                  <a:noFill/>
                </a:ln>
                <a:solidFill>
                  <a:schemeClr val="tx1"/>
                </a:solidFill>
                <a:effectLst/>
                <a:latin typeface="+mj-lt"/>
              </a:rPr>
              <a:t>ejecutar</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consultas</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optimizadas</a:t>
            </a:r>
            <a:r>
              <a:rPr kumimoji="0" lang="en-US" altLang="en-US" sz="2000" b="0" i="0" u="none" strike="noStrike" cap="none" normalizeH="0" baseline="0" dirty="0" smtClean="0">
                <a:ln>
                  <a:noFill/>
                </a:ln>
                <a:solidFill>
                  <a:schemeClr val="tx1"/>
                </a:solidFill>
                <a:effectLst/>
                <a:latin typeface="+mj-lt"/>
              </a:rPr>
              <a:t> en bases de datos</a:t>
            </a:r>
            <a:r>
              <a:rPr kumimoji="0" lang="en-US" altLang="en-US" sz="2000" b="0" i="0" u="none" strike="noStrike" cap="none" normalizeH="0" baseline="0" dirty="0" smtClean="0">
                <a:ln>
                  <a:noFill/>
                </a:ln>
                <a:solidFill>
                  <a:schemeClr val="tx1"/>
                </a:solidFill>
                <a:effectLst/>
                <a:latin typeface="+mj-lt"/>
              </a:rPr>
              <a: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mj-lt"/>
            </a:endParaRPr>
          </a:p>
          <a:p>
            <a:pPr marL="0" indent="0" algn="just" eaLnBrk="0" fontAlgn="base" hangingPunct="0">
              <a:lnSpc>
                <a:spcPct val="100000"/>
              </a:lnSpc>
              <a:spcBef>
                <a:spcPct val="0"/>
              </a:spcBef>
              <a:spcAft>
                <a:spcPct val="0"/>
              </a:spcAft>
              <a:buNone/>
            </a:pPr>
            <a:r>
              <a:rPr kumimoji="0" lang="en-US" altLang="en-US" sz="2000" b="1" i="0" u="none" strike="noStrike" cap="none" normalizeH="0" baseline="0" dirty="0" err="1" smtClean="0">
                <a:ln>
                  <a:noFill/>
                </a:ln>
                <a:solidFill>
                  <a:schemeClr val="tx1"/>
                </a:solidFill>
                <a:effectLst/>
                <a:latin typeface="+mj-lt"/>
              </a:rPr>
              <a:t>IQueryable</a:t>
            </a:r>
            <a:r>
              <a:rPr kumimoji="0" lang="en-US" altLang="en-US" sz="2000" b="1" i="0" u="none" strike="noStrike" cap="none" normalizeH="0" baseline="0" dirty="0" smtClean="0">
                <a:ln>
                  <a:noFill/>
                </a:ln>
                <a:solidFill>
                  <a:schemeClr val="tx1"/>
                </a:solidFill>
                <a:effectLst/>
                <a:latin typeface="+mj-lt"/>
              </a:rPr>
              <a:t>&lt;T&gt; </a:t>
            </a:r>
            <a:r>
              <a:rPr kumimoji="0" lang="en-US" altLang="en-US" sz="2000" b="1" i="0" u="none" strike="noStrike" cap="none" normalizeH="0" baseline="0" dirty="0" err="1" smtClean="0">
                <a:ln>
                  <a:noFill/>
                </a:ln>
                <a:solidFill>
                  <a:schemeClr val="tx1"/>
                </a:solidFill>
                <a:effectLst/>
                <a:latin typeface="+mj-lt"/>
              </a:rPr>
              <a:t>es</a:t>
            </a:r>
            <a:r>
              <a:rPr kumimoji="0" lang="en-US" altLang="en-US" sz="2000" b="1" i="0" u="none" strike="noStrike" cap="none" normalizeH="0" baseline="0" dirty="0" smtClean="0">
                <a:ln>
                  <a:noFill/>
                </a:ln>
                <a:solidFill>
                  <a:schemeClr val="tx1"/>
                </a:solidFill>
                <a:effectLst/>
                <a:latin typeface="+mj-lt"/>
              </a:rPr>
              <a:t> </a:t>
            </a:r>
            <a:r>
              <a:rPr kumimoji="0" lang="en-US" altLang="en-US" sz="2000" b="1" i="0" u="none" strike="noStrike" cap="none" normalizeH="0" baseline="0" dirty="0" err="1" smtClean="0">
                <a:ln>
                  <a:noFill/>
                </a:ln>
                <a:solidFill>
                  <a:schemeClr val="tx1"/>
                </a:solidFill>
                <a:effectLst/>
                <a:latin typeface="+mj-lt"/>
              </a:rPr>
              <a:t>una</a:t>
            </a:r>
            <a:r>
              <a:rPr kumimoji="0" lang="en-US" altLang="en-US" sz="2000" b="1" i="0" u="none" strike="noStrike" cap="none" normalizeH="0" baseline="0" dirty="0" smtClean="0">
                <a:ln>
                  <a:noFill/>
                </a:ln>
                <a:solidFill>
                  <a:schemeClr val="tx1"/>
                </a:solidFill>
                <a:effectLst/>
                <a:latin typeface="+mj-lt"/>
              </a:rPr>
              <a:t> </a:t>
            </a:r>
            <a:r>
              <a:rPr kumimoji="0" lang="en-US" altLang="en-US" sz="2000" b="1" i="0" u="none" strike="noStrike" cap="none" normalizeH="0" baseline="0" dirty="0" err="1" smtClean="0">
                <a:ln>
                  <a:noFill/>
                </a:ln>
                <a:solidFill>
                  <a:schemeClr val="tx1"/>
                </a:solidFill>
                <a:effectLst/>
                <a:latin typeface="+mj-lt"/>
              </a:rPr>
              <a:t>interfaz</a:t>
            </a:r>
            <a:r>
              <a:rPr kumimoji="0" lang="en-US" altLang="en-US" sz="2000" b="1" i="0" u="none" strike="noStrike" cap="none" normalizeH="0" baseline="0" dirty="0" smtClean="0">
                <a:ln>
                  <a:noFill/>
                </a:ln>
                <a:solidFill>
                  <a:schemeClr val="tx1"/>
                </a:solidFill>
                <a:effectLst/>
                <a:latin typeface="+mj-lt"/>
              </a:rPr>
              <a:t> que </a:t>
            </a:r>
            <a:r>
              <a:rPr kumimoji="0" lang="en-US" altLang="en-US" sz="2000" b="1" i="0" u="none" strike="noStrike" cap="none" normalizeH="0" baseline="0" dirty="0" err="1" smtClean="0">
                <a:ln>
                  <a:noFill/>
                </a:ln>
                <a:solidFill>
                  <a:schemeClr val="tx1"/>
                </a:solidFill>
                <a:effectLst/>
                <a:latin typeface="+mj-lt"/>
              </a:rPr>
              <a:t>hereda</a:t>
            </a:r>
            <a:r>
              <a:rPr kumimoji="0" lang="en-US" altLang="en-US" sz="2000" b="1" i="0" u="none" strike="noStrike" cap="none" normalizeH="0" baseline="0" dirty="0" smtClean="0">
                <a:ln>
                  <a:noFill/>
                </a:ln>
                <a:solidFill>
                  <a:schemeClr val="tx1"/>
                </a:solidFill>
                <a:effectLst/>
                <a:latin typeface="+mj-lt"/>
              </a:rPr>
              <a:t> de </a:t>
            </a:r>
            <a:r>
              <a:rPr kumimoji="0" lang="en-US" altLang="en-US" sz="2000" b="1" i="0" u="none" strike="noStrike" cap="none" normalizeH="0" baseline="0" dirty="0" err="1" smtClean="0">
                <a:ln>
                  <a:noFill/>
                </a:ln>
                <a:solidFill>
                  <a:schemeClr val="tx1"/>
                </a:solidFill>
                <a:effectLst/>
                <a:latin typeface="+mj-lt"/>
              </a:rPr>
              <a:t>IEnumerable</a:t>
            </a:r>
            <a:r>
              <a:rPr kumimoji="0" lang="en-US" altLang="en-US" sz="2000" b="1" i="0" u="none" strike="noStrike" cap="none" normalizeH="0" baseline="0" dirty="0" smtClean="0">
                <a:ln>
                  <a:noFill/>
                </a:ln>
                <a:solidFill>
                  <a:schemeClr val="tx1"/>
                </a:solidFill>
                <a:effectLst/>
                <a:latin typeface="+mj-lt"/>
              </a:rPr>
              <a:t>&lt;T&gt;. </a:t>
            </a:r>
            <a:r>
              <a:rPr kumimoji="0" lang="en-US" altLang="en-US" sz="2000" b="1" i="0" u="none" strike="noStrike" cap="none" normalizeH="0" baseline="0" dirty="0" err="1" smtClean="0">
                <a:ln>
                  <a:noFill/>
                </a:ln>
                <a:solidFill>
                  <a:schemeClr val="tx1"/>
                </a:solidFill>
                <a:effectLst/>
                <a:latin typeface="+mj-lt"/>
              </a:rPr>
              <a:t>Esto</a:t>
            </a:r>
            <a:r>
              <a:rPr kumimoji="0" lang="en-US" altLang="en-US" sz="2000" b="1" i="0" u="none" strike="noStrike" cap="none" normalizeH="0" baseline="0" dirty="0" smtClean="0">
                <a:ln>
                  <a:noFill/>
                </a:ln>
                <a:solidFill>
                  <a:schemeClr val="tx1"/>
                </a:solidFill>
                <a:effectLst/>
                <a:latin typeface="+mj-lt"/>
              </a:rPr>
              <a:t> </a:t>
            </a:r>
            <a:r>
              <a:rPr kumimoji="0" lang="en-US" altLang="en-US" sz="2000" b="1" i="0" u="none" strike="noStrike" cap="none" normalizeH="0" baseline="0" dirty="0" err="1" smtClean="0">
                <a:ln>
                  <a:noFill/>
                </a:ln>
                <a:solidFill>
                  <a:schemeClr val="tx1"/>
                </a:solidFill>
                <a:effectLst/>
                <a:latin typeface="+mj-lt"/>
              </a:rPr>
              <a:t>significa</a:t>
            </a:r>
            <a:r>
              <a:rPr kumimoji="0" lang="en-US" altLang="en-US" sz="2000" b="1" i="0" u="none" strike="noStrike" cap="none" normalizeH="0" baseline="0" dirty="0" smtClean="0">
                <a:ln>
                  <a:noFill/>
                </a:ln>
                <a:solidFill>
                  <a:schemeClr val="tx1"/>
                </a:solidFill>
                <a:effectLst/>
                <a:latin typeface="+mj-lt"/>
              </a:rPr>
              <a:t> que un </a:t>
            </a:r>
            <a:r>
              <a:rPr kumimoji="0" lang="en-US" altLang="en-US" sz="2000" b="1" i="0" u="none" strike="noStrike" cap="none" normalizeH="0" baseline="0" dirty="0" err="1" smtClean="0">
                <a:ln>
                  <a:noFill/>
                </a:ln>
                <a:solidFill>
                  <a:schemeClr val="tx1"/>
                </a:solidFill>
                <a:effectLst/>
                <a:latin typeface="+mj-lt"/>
              </a:rPr>
              <a:t>IQueryable</a:t>
            </a:r>
            <a:r>
              <a:rPr kumimoji="0" lang="en-US" altLang="en-US" sz="2000" b="1" i="0" u="none" strike="noStrike" cap="none" normalizeH="0" baseline="0" dirty="0" smtClean="0">
                <a:ln>
                  <a:noFill/>
                </a:ln>
                <a:solidFill>
                  <a:schemeClr val="tx1"/>
                </a:solidFill>
                <a:effectLst/>
                <a:latin typeface="+mj-lt"/>
              </a:rPr>
              <a:t>&lt;T&gt; </a:t>
            </a:r>
            <a:r>
              <a:rPr kumimoji="0" lang="en-US" altLang="en-US" sz="2000" b="1" i="0" u="none" strike="noStrike" cap="none" normalizeH="0" baseline="0" dirty="0" err="1" smtClean="0">
                <a:ln>
                  <a:noFill/>
                </a:ln>
                <a:solidFill>
                  <a:schemeClr val="tx1"/>
                </a:solidFill>
                <a:effectLst/>
                <a:latin typeface="+mj-lt"/>
              </a:rPr>
              <a:t>es</a:t>
            </a:r>
            <a:r>
              <a:rPr kumimoji="0" lang="en-US" altLang="en-US" sz="2000" b="1" i="0" u="none" strike="noStrike" cap="none" normalizeH="0" baseline="0" dirty="0" smtClean="0">
                <a:ln>
                  <a:noFill/>
                </a:ln>
                <a:solidFill>
                  <a:schemeClr val="tx1"/>
                </a:solidFill>
                <a:effectLst/>
                <a:latin typeface="+mj-lt"/>
              </a:rPr>
              <a:t> </a:t>
            </a:r>
            <a:r>
              <a:rPr kumimoji="0" lang="en-US" altLang="en-US" sz="2000" b="1" i="0" u="none" strike="noStrike" cap="none" normalizeH="0" baseline="0" dirty="0" err="1" smtClean="0">
                <a:ln>
                  <a:noFill/>
                </a:ln>
                <a:solidFill>
                  <a:schemeClr val="tx1"/>
                </a:solidFill>
                <a:effectLst/>
                <a:latin typeface="+mj-lt"/>
              </a:rPr>
              <a:t>también</a:t>
            </a:r>
            <a:r>
              <a:rPr kumimoji="0" lang="en-US" altLang="en-US" sz="2000" b="1" i="0" u="none" strike="noStrike" cap="none" normalizeH="0" baseline="0" dirty="0" smtClean="0">
                <a:ln>
                  <a:noFill/>
                </a:ln>
                <a:solidFill>
                  <a:schemeClr val="tx1"/>
                </a:solidFill>
                <a:effectLst/>
                <a:latin typeface="+mj-lt"/>
              </a:rPr>
              <a:t> un </a:t>
            </a:r>
            <a:r>
              <a:rPr kumimoji="0" lang="en-US" altLang="en-US" sz="2000" b="1" i="0" u="none" strike="noStrike" cap="none" normalizeH="0" baseline="0" dirty="0" err="1" smtClean="0">
                <a:ln>
                  <a:noFill/>
                </a:ln>
                <a:solidFill>
                  <a:schemeClr val="tx1"/>
                </a:solidFill>
                <a:effectLst/>
                <a:latin typeface="+mj-lt"/>
              </a:rPr>
              <a:t>IEnumerable</a:t>
            </a:r>
            <a:r>
              <a:rPr kumimoji="0" lang="en-US" altLang="en-US" sz="2000" b="1" i="0" u="none" strike="noStrike" cap="none" normalizeH="0" baseline="0" dirty="0" smtClean="0">
                <a:ln>
                  <a:noFill/>
                </a:ln>
                <a:solidFill>
                  <a:schemeClr val="tx1"/>
                </a:solidFill>
                <a:effectLst/>
                <a:latin typeface="+mj-lt"/>
              </a:rPr>
              <a:t>&lt;T&gt;, y </a:t>
            </a:r>
            <a:r>
              <a:rPr kumimoji="0" lang="en-US" altLang="en-US" sz="2000" b="1" i="0" u="none" strike="noStrike" cap="none" normalizeH="0" baseline="0" dirty="0" err="1" smtClean="0">
                <a:ln>
                  <a:noFill/>
                </a:ln>
                <a:solidFill>
                  <a:schemeClr val="tx1"/>
                </a:solidFill>
                <a:effectLst/>
                <a:latin typeface="+mj-lt"/>
              </a:rPr>
              <a:t>por</a:t>
            </a:r>
            <a:r>
              <a:rPr kumimoji="0" lang="en-US" altLang="en-US" sz="2000" b="1" i="0" u="none" strike="noStrike" cap="none" normalizeH="0" baseline="0" dirty="0" smtClean="0">
                <a:ln>
                  <a:noFill/>
                </a:ln>
                <a:solidFill>
                  <a:schemeClr val="tx1"/>
                </a:solidFill>
                <a:effectLst/>
                <a:latin typeface="+mj-lt"/>
              </a:rPr>
              <a:t> lo </a:t>
            </a:r>
            <a:r>
              <a:rPr kumimoji="0" lang="en-US" altLang="en-US" sz="2000" b="1" i="0" u="none" strike="noStrike" cap="none" normalizeH="0" baseline="0" dirty="0" err="1" smtClean="0">
                <a:ln>
                  <a:noFill/>
                </a:ln>
                <a:solidFill>
                  <a:schemeClr val="tx1"/>
                </a:solidFill>
                <a:effectLst/>
                <a:latin typeface="+mj-lt"/>
              </a:rPr>
              <a:t>tanto</a:t>
            </a:r>
            <a:r>
              <a:rPr kumimoji="0" lang="en-US" altLang="en-US" sz="2000" b="1" i="0" u="none" strike="noStrike" cap="none" normalizeH="0" baseline="0" dirty="0" smtClean="0">
                <a:ln>
                  <a:noFill/>
                </a:ln>
                <a:solidFill>
                  <a:schemeClr val="tx1"/>
                </a:solidFill>
                <a:effectLst/>
                <a:latin typeface="+mj-lt"/>
              </a:rPr>
              <a:t>, </a:t>
            </a:r>
            <a:r>
              <a:rPr kumimoji="0" lang="en-US" altLang="en-US" sz="2000" b="1" i="0" u="none" strike="noStrike" cap="none" normalizeH="0" baseline="0" dirty="0" err="1" smtClean="0">
                <a:ln>
                  <a:noFill/>
                </a:ln>
                <a:solidFill>
                  <a:schemeClr val="tx1"/>
                </a:solidFill>
                <a:effectLst/>
                <a:latin typeface="+mj-lt"/>
              </a:rPr>
              <a:t>puede</a:t>
            </a:r>
            <a:r>
              <a:rPr kumimoji="0" lang="en-US" altLang="en-US" sz="2000" b="1" i="0" u="none" strike="noStrike" cap="none" normalizeH="0" baseline="0" dirty="0" smtClean="0">
                <a:ln>
                  <a:noFill/>
                </a:ln>
                <a:solidFill>
                  <a:schemeClr val="tx1"/>
                </a:solidFill>
                <a:effectLst/>
                <a:latin typeface="+mj-lt"/>
              </a:rPr>
              <a:t> </a:t>
            </a:r>
            <a:r>
              <a:rPr kumimoji="0" lang="en-US" altLang="en-US" sz="2000" b="1" i="0" u="none" strike="noStrike" cap="none" normalizeH="0" baseline="0" dirty="0" err="1" smtClean="0">
                <a:ln>
                  <a:noFill/>
                </a:ln>
                <a:solidFill>
                  <a:schemeClr val="tx1"/>
                </a:solidFill>
                <a:effectLst/>
                <a:latin typeface="+mj-lt"/>
              </a:rPr>
              <a:t>utilizarse</a:t>
            </a:r>
            <a:r>
              <a:rPr kumimoji="0" lang="en-US" altLang="en-US" sz="2000" b="1" i="0" u="none" strike="noStrike" cap="none" normalizeH="0" baseline="0" dirty="0" smtClean="0">
                <a:ln>
                  <a:noFill/>
                </a:ln>
                <a:solidFill>
                  <a:schemeClr val="tx1"/>
                </a:solidFill>
                <a:effectLst/>
                <a:latin typeface="+mj-lt"/>
              </a:rPr>
              <a:t> en </a:t>
            </a:r>
            <a:r>
              <a:rPr kumimoji="0" lang="en-US" altLang="en-US" sz="2000" b="1" i="0" u="none" strike="noStrike" cap="none" normalizeH="0" baseline="0" dirty="0" err="1" smtClean="0">
                <a:ln>
                  <a:noFill/>
                </a:ln>
                <a:solidFill>
                  <a:schemeClr val="tx1"/>
                </a:solidFill>
                <a:effectLst/>
                <a:latin typeface="+mj-lt"/>
              </a:rPr>
              <a:t>cualquier</a:t>
            </a:r>
            <a:r>
              <a:rPr kumimoji="0" lang="en-US" altLang="en-US" sz="2000" b="1" i="0" u="none" strike="noStrike" cap="none" normalizeH="0" baseline="0" dirty="0" smtClean="0">
                <a:ln>
                  <a:noFill/>
                </a:ln>
                <a:solidFill>
                  <a:schemeClr val="tx1"/>
                </a:solidFill>
                <a:effectLst/>
                <a:latin typeface="+mj-lt"/>
              </a:rPr>
              <a:t> </a:t>
            </a:r>
            <a:r>
              <a:rPr kumimoji="0" lang="en-US" altLang="en-US" sz="2000" b="1" i="0" u="none" strike="noStrike" cap="none" normalizeH="0" baseline="0" dirty="0" err="1" smtClean="0">
                <a:ln>
                  <a:noFill/>
                </a:ln>
                <a:solidFill>
                  <a:schemeClr val="tx1"/>
                </a:solidFill>
                <a:effectLst/>
                <a:latin typeface="+mj-lt"/>
              </a:rPr>
              <a:t>lugar</a:t>
            </a:r>
            <a:r>
              <a:rPr kumimoji="0" lang="en-US" altLang="en-US" sz="2000" b="1" i="0" u="none" strike="noStrike" cap="none" normalizeH="0" baseline="0" dirty="0" smtClean="0">
                <a:ln>
                  <a:noFill/>
                </a:ln>
                <a:solidFill>
                  <a:schemeClr val="tx1"/>
                </a:solidFill>
                <a:effectLst/>
                <a:latin typeface="+mj-lt"/>
              </a:rPr>
              <a:t> </a:t>
            </a:r>
            <a:r>
              <a:rPr kumimoji="0" lang="en-US" altLang="en-US" sz="2000" b="1" i="0" u="none" strike="noStrike" cap="none" normalizeH="0" baseline="0" dirty="0" err="1" smtClean="0">
                <a:ln>
                  <a:noFill/>
                </a:ln>
                <a:solidFill>
                  <a:schemeClr val="tx1"/>
                </a:solidFill>
                <a:effectLst/>
                <a:latin typeface="+mj-lt"/>
              </a:rPr>
              <a:t>donde</a:t>
            </a:r>
            <a:r>
              <a:rPr kumimoji="0" lang="en-US" altLang="en-US" sz="2000" b="1" i="0" u="none" strike="noStrike" cap="none" normalizeH="0" baseline="0" dirty="0" smtClean="0">
                <a:ln>
                  <a:noFill/>
                </a:ln>
                <a:solidFill>
                  <a:schemeClr val="tx1"/>
                </a:solidFill>
                <a:effectLst/>
                <a:latin typeface="+mj-lt"/>
              </a:rPr>
              <a:t> se </a:t>
            </a:r>
            <a:r>
              <a:rPr kumimoji="0" lang="en-US" altLang="en-US" sz="2000" b="1" i="0" u="none" strike="noStrike" cap="none" normalizeH="0" baseline="0" dirty="0" err="1" smtClean="0">
                <a:ln>
                  <a:noFill/>
                </a:ln>
                <a:solidFill>
                  <a:schemeClr val="tx1"/>
                </a:solidFill>
                <a:effectLst/>
                <a:latin typeface="+mj-lt"/>
              </a:rPr>
              <a:t>espere</a:t>
            </a:r>
            <a:r>
              <a:rPr kumimoji="0" lang="en-US" altLang="en-US" sz="2000" b="1" i="0" u="none" strike="noStrike" cap="none" normalizeH="0" baseline="0" dirty="0" smtClean="0">
                <a:ln>
                  <a:noFill/>
                </a:ln>
                <a:solidFill>
                  <a:schemeClr val="tx1"/>
                </a:solidFill>
                <a:effectLst/>
                <a:latin typeface="+mj-lt"/>
              </a:rPr>
              <a:t> un </a:t>
            </a:r>
            <a:r>
              <a:rPr kumimoji="0" lang="en-US" altLang="en-US" sz="2000" b="1" i="0" u="none" strike="noStrike" cap="none" normalizeH="0" baseline="0" dirty="0" err="1" smtClean="0">
                <a:ln>
                  <a:noFill/>
                </a:ln>
                <a:solidFill>
                  <a:schemeClr val="tx1"/>
                </a:solidFill>
                <a:effectLst/>
                <a:latin typeface="+mj-lt"/>
              </a:rPr>
              <a:t>IEnumerable</a:t>
            </a:r>
            <a:r>
              <a:rPr kumimoji="0" lang="en-US" altLang="en-US" sz="2000" b="1" i="0" u="none" strike="noStrike" cap="none" normalizeH="0" baseline="0" dirty="0" smtClean="0">
                <a:ln>
                  <a:noFill/>
                </a:ln>
                <a:solidFill>
                  <a:schemeClr val="tx1"/>
                </a:solidFill>
                <a:effectLst/>
                <a:latin typeface="+mj-lt"/>
              </a:rPr>
              <a:t>&lt;T&gt;. </a:t>
            </a:r>
          </a:p>
        </p:txBody>
      </p:sp>
    </p:spTree>
    <p:extLst>
      <p:ext uri="{BB962C8B-B14F-4D97-AF65-F5344CB8AC3E}">
        <p14:creationId xmlns:p14="http://schemas.microsoft.com/office/powerpoint/2010/main" val="1354972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964809" y="939282"/>
            <a:ext cx="10515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IEnumerable:</a:t>
            </a:r>
            <a:r>
              <a:rPr kumimoji="0" lang="en-US" altLang="en-US" sz="1800" b="0" i="0" u="none" strike="noStrike" cap="none" normalizeH="0" baseline="0" smtClean="0">
                <a:ln>
                  <a:noFill/>
                </a:ln>
                <a:solidFill>
                  <a:schemeClr val="tx1"/>
                </a:solidFill>
                <a:effectLst/>
                <a:latin typeface="Arial" panose="020B0604020202020204" pitchFamily="34" charset="0"/>
              </a:rPr>
              <a:t> Trabaja siempre con datos en memoria.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smtClean="0">
                <a:ln>
                  <a:noFill/>
                </a:ln>
                <a:solidFill>
                  <a:schemeClr val="tx1"/>
                </a:solidFill>
                <a:effectLst/>
                <a:latin typeface="Arial" panose="020B0604020202020204" pitchFamily="34" charset="0"/>
              </a:rPr>
              <a:t>IQueryable:</a:t>
            </a:r>
            <a:r>
              <a:rPr kumimoji="0" lang="en-US" altLang="en-US" sz="1800" b="0" i="0" u="none" strike="noStrike" cap="none" normalizeH="0" baseline="0" smtClean="0">
                <a:ln>
                  <a:noFill/>
                </a:ln>
                <a:solidFill>
                  <a:schemeClr val="tx1"/>
                </a:solidFill>
                <a:effectLst/>
                <a:latin typeface="Arial" panose="020B0604020202020204" pitchFamily="34" charset="0"/>
              </a:rPr>
              <a:t> No trabaja en memoria inicialmente; delega la ejecución al servidor, optimizando el rendimiento para fuentes de datos externas. Solo los resultados llegan a la memoria después de ejecutar la consulta. </a:t>
            </a:r>
          </a:p>
        </p:txBody>
      </p:sp>
    </p:spTree>
    <p:extLst>
      <p:ext uri="{BB962C8B-B14F-4D97-AF65-F5344CB8AC3E}">
        <p14:creationId xmlns:p14="http://schemas.microsoft.com/office/powerpoint/2010/main" val="2687888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MX" dirty="0" smtClean="0"/>
              <a:t>Manejo de Múltiples Fuentes de Datos</a:t>
            </a:r>
            <a:endParaRPr lang="en-US" dirty="0"/>
          </a:p>
        </p:txBody>
      </p:sp>
      <p:sp>
        <p:nvSpPr>
          <p:cNvPr id="3" name="Marcador de contenido 2"/>
          <p:cNvSpPr>
            <a:spLocks noGrp="1"/>
          </p:cNvSpPr>
          <p:nvPr>
            <p:ph idx="1"/>
          </p:nvPr>
        </p:nvSpPr>
        <p:spPr>
          <a:xfrm>
            <a:off x="838200" y="1825625"/>
            <a:ext cx="10515600" cy="3104184"/>
          </a:xfrm>
        </p:spPr>
        <p:txBody>
          <a:bodyPr/>
          <a:lstStyle/>
          <a:p>
            <a:pPr algn="just"/>
            <a:r>
              <a:rPr lang="es-MX" sz="2400" dirty="0" smtClean="0">
                <a:latin typeface="+mj-lt"/>
              </a:rPr>
              <a:t>LINQ se puede utilizar para interactuar con diversas fuentes de datos, cada una de las cuales tiene una implementación específica, pero todas utilizan la misma sintaxis LINQ. Aquí te explico cómo LINQ maneja diferentes fuentes de datos:</a:t>
            </a:r>
          </a:p>
          <a:p>
            <a:pPr algn="just"/>
            <a:endParaRPr lang="es-MX" sz="2400" dirty="0" smtClean="0">
              <a:latin typeface="+mj-lt"/>
            </a:endParaRPr>
          </a:p>
          <a:p>
            <a:pPr marL="0" lvl="0" indent="0" algn="just" eaLnBrk="0" fontAlgn="base" hangingPunct="0">
              <a:lnSpc>
                <a:spcPct val="100000"/>
              </a:lnSpc>
              <a:spcBef>
                <a:spcPct val="0"/>
              </a:spcBef>
              <a:spcAft>
                <a:spcPct val="0"/>
              </a:spcAft>
              <a:buNone/>
            </a:pPr>
            <a:r>
              <a:rPr lang="en-US" altLang="en-US" sz="2400" b="1" dirty="0" smtClean="0">
                <a:latin typeface="+mj-lt"/>
              </a:rPr>
              <a:t>1. LINQ </a:t>
            </a:r>
            <a:r>
              <a:rPr lang="en-US" altLang="en-US" sz="2400" b="1" dirty="0">
                <a:latin typeface="+mj-lt"/>
              </a:rPr>
              <a:t>to Objects</a:t>
            </a:r>
            <a:r>
              <a:rPr lang="en-US" altLang="en-US" sz="2400" dirty="0">
                <a:latin typeface="+mj-lt"/>
              </a:rPr>
              <a:t>:</a:t>
            </a:r>
          </a:p>
          <a:p>
            <a:pPr marL="0" lvl="0" indent="0" algn="just" eaLnBrk="0" fontAlgn="base" hangingPunct="0">
              <a:lnSpc>
                <a:spcPct val="100000"/>
              </a:lnSpc>
              <a:spcBef>
                <a:spcPct val="0"/>
              </a:spcBef>
              <a:spcAft>
                <a:spcPct val="0"/>
              </a:spcAft>
              <a:buFontTx/>
              <a:buChar char="•"/>
            </a:pPr>
            <a:r>
              <a:rPr lang="en-US" altLang="en-US" sz="2400" dirty="0">
                <a:latin typeface="+mj-lt"/>
              </a:rPr>
              <a:t>Se </a:t>
            </a:r>
            <a:r>
              <a:rPr lang="en-US" altLang="en-US" sz="2400" dirty="0" err="1">
                <a:latin typeface="+mj-lt"/>
              </a:rPr>
              <a:t>utiliza</a:t>
            </a:r>
            <a:r>
              <a:rPr lang="en-US" altLang="en-US" sz="2400" dirty="0">
                <a:latin typeface="+mj-lt"/>
              </a:rPr>
              <a:t> para </a:t>
            </a:r>
            <a:r>
              <a:rPr lang="en-US" altLang="en-US" sz="2400" dirty="0" err="1">
                <a:latin typeface="+mj-lt"/>
              </a:rPr>
              <a:t>consultar</a:t>
            </a:r>
            <a:r>
              <a:rPr lang="en-US" altLang="en-US" sz="2400" dirty="0">
                <a:latin typeface="+mj-lt"/>
              </a:rPr>
              <a:t> </a:t>
            </a:r>
            <a:r>
              <a:rPr lang="en-US" altLang="en-US" sz="2400" dirty="0" err="1">
                <a:latin typeface="+mj-lt"/>
              </a:rPr>
              <a:t>colecciones</a:t>
            </a:r>
            <a:r>
              <a:rPr lang="en-US" altLang="en-US" sz="2400" dirty="0">
                <a:latin typeface="+mj-lt"/>
              </a:rPr>
              <a:t> </a:t>
            </a:r>
            <a:r>
              <a:rPr lang="en-US" altLang="en-US" sz="2400" dirty="0" err="1">
                <a:latin typeface="+mj-lt"/>
              </a:rPr>
              <a:t>en</a:t>
            </a:r>
            <a:r>
              <a:rPr lang="en-US" altLang="en-US" sz="2400" dirty="0">
                <a:latin typeface="+mj-lt"/>
              </a:rPr>
              <a:t> </a:t>
            </a:r>
            <a:r>
              <a:rPr lang="en-US" altLang="en-US" sz="2400" dirty="0" err="1">
                <a:latin typeface="+mj-lt"/>
              </a:rPr>
              <a:t>memoria</a:t>
            </a:r>
            <a:r>
              <a:rPr lang="en-US" altLang="en-US" sz="2400" dirty="0">
                <a:latin typeface="+mj-lt"/>
              </a:rPr>
              <a:t> como </a:t>
            </a:r>
            <a:r>
              <a:rPr lang="en-US" altLang="en-US" sz="2400" dirty="0" err="1">
                <a:latin typeface="+mj-lt"/>
              </a:rPr>
              <a:t>listas</a:t>
            </a:r>
            <a:r>
              <a:rPr lang="en-US" altLang="en-US" sz="2400" dirty="0">
                <a:latin typeface="+mj-lt"/>
              </a:rPr>
              <a:t>, arrays, </a:t>
            </a:r>
            <a:r>
              <a:rPr lang="en-US" altLang="en-US" sz="2400" dirty="0" err="1">
                <a:latin typeface="+mj-lt"/>
              </a:rPr>
              <a:t>diccionarios</a:t>
            </a:r>
            <a:r>
              <a:rPr lang="en-US" altLang="en-US" sz="2400" dirty="0">
                <a:latin typeface="+mj-lt"/>
              </a:rPr>
              <a:t>, etc.</a:t>
            </a:r>
          </a:p>
          <a:p>
            <a:pPr marL="0" lvl="0" indent="0" algn="just" eaLnBrk="0" fontAlgn="base" hangingPunct="0">
              <a:lnSpc>
                <a:spcPct val="100000"/>
              </a:lnSpc>
              <a:spcBef>
                <a:spcPct val="0"/>
              </a:spcBef>
              <a:spcAft>
                <a:spcPct val="0"/>
              </a:spcAft>
              <a:buFontTx/>
              <a:buChar char="•"/>
            </a:pPr>
            <a:r>
              <a:rPr lang="en-US" altLang="en-US" sz="2400" dirty="0" err="1">
                <a:latin typeface="+mj-lt"/>
              </a:rPr>
              <a:t>Trabaja</a:t>
            </a:r>
            <a:r>
              <a:rPr lang="en-US" altLang="en-US" sz="2400" dirty="0">
                <a:latin typeface="+mj-lt"/>
              </a:rPr>
              <a:t> con </a:t>
            </a:r>
            <a:r>
              <a:rPr lang="en-US" altLang="en-US" sz="2400" dirty="0" err="1">
                <a:latin typeface="+mj-lt"/>
              </a:rPr>
              <a:t>objetos</a:t>
            </a:r>
            <a:r>
              <a:rPr lang="en-US" altLang="en-US" sz="2400" dirty="0">
                <a:latin typeface="+mj-lt"/>
              </a:rPr>
              <a:t> que </a:t>
            </a:r>
            <a:r>
              <a:rPr lang="en-US" altLang="en-US" sz="2400" dirty="0" err="1">
                <a:latin typeface="+mj-lt"/>
              </a:rPr>
              <a:t>implementan</a:t>
            </a:r>
            <a:r>
              <a:rPr lang="en-US" altLang="en-US" sz="2400" dirty="0">
                <a:latin typeface="+mj-lt"/>
              </a:rPr>
              <a:t> </a:t>
            </a:r>
            <a:r>
              <a:rPr kumimoji="0" lang="en-US" altLang="en-US" sz="2400" b="0" i="0" u="none" strike="noStrike" cap="none" normalizeH="0" baseline="0" dirty="0" err="1" smtClean="0">
                <a:ln>
                  <a:noFill/>
                </a:ln>
                <a:solidFill>
                  <a:schemeClr val="tx1"/>
                </a:solidFill>
                <a:effectLst/>
                <a:latin typeface="+mj-lt"/>
              </a:rPr>
              <a:t>IEnumerable</a:t>
            </a:r>
            <a:r>
              <a:rPr kumimoji="0" lang="en-US" altLang="en-US" sz="2400" b="0" i="0" u="none" strike="noStrike" cap="none" normalizeH="0" baseline="0" dirty="0" smtClean="0">
                <a:ln>
                  <a:noFill/>
                </a:ln>
                <a:solidFill>
                  <a:schemeClr val="tx1"/>
                </a:solidFill>
                <a:effectLst/>
                <a:latin typeface="+mj-lt"/>
              </a:rPr>
              <a:t>&lt;T&gt; y </a:t>
            </a:r>
            <a:r>
              <a:rPr kumimoji="0" lang="en-US" altLang="en-US" sz="2400" b="0" i="0" u="none" strike="noStrike" cap="none" normalizeH="0" baseline="0" dirty="0" err="1" smtClean="0">
                <a:ln>
                  <a:noFill/>
                </a:ln>
                <a:solidFill>
                  <a:schemeClr val="tx1"/>
                </a:solidFill>
                <a:effectLst/>
                <a:latin typeface="+mj-lt"/>
              </a:rPr>
              <a:t>IQueryable</a:t>
            </a:r>
            <a:r>
              <a:rPr kumimoji="0" lang="en-US" altLang="en-US" sz="2400" b="0" i="0" u="none" strike="noStrike" cap="none" normalizeH="0" baseline="0" dirty="0" smtClean="0">
                <a:ln>
                  <a:noFill/>
                </a:ln>
                <a:solidFill>
                  <a:schemeClr val="tx1"/>
                </a:solidFill>
                <a:effectLst/>
                <a:latin typeface="+mj-lt"/>
              </a:rPr>
              <a:t>&lt;T&gt;.</a:t>
            </a:r>
            <a:endParaRPr lang="en-US" altLang="en-US" sz="2400" dirty="0">
              <a:latin typeface="+mj-lt"/>
            </a:endParaRPr>
          </a:p>
          <a:p>
            <a:pPr algn="just"/>
            <a:endParaRPr lang="es-MX" dirty="0" smtClean="0"/>
          </a:p>
          <a:p>
            <a:pPr algn="just"/>
            <a:endParaRPr lang="en-US" dirty="0"/>
          </a:p>
        </p:txBody>
      </p:sp>
      <p:pic>
        <p:nvPicPr>
          <p:cNvPr id="5" name="Imagen 4"/>
          <p:cNvPicPr>
            <a:picLocks noChangeAspect="1"/>
          </p:cNvPicPr>
          <p:nvPr/>
        </p:nvPicPr>
        <p:blipFill>
          <a:blip r:embed="rId2"/>
          <a:stretch>
            <a:fillRect/>
          </a:stretch>
        </p:blipFill>
        <p:spPr>
          <a:xfrm>
            <a:off x="838200" y="4929809"/>
            <a:ext cx="7857754" cy="927652"/>
          </a:xfrm>
          <a:prstGeom prst="rect">
            <a:avLst/>
          </a:prstGeom>
        </p:spPr>
      </p:pic>
    </p:spTree>
    <p:extLst>
      <p:ext uri="{BB962C8B-B14F-4D97-AF65-F5344CB8AC3E}">
        <p14:creationId xmlns:p14="http://schemas.microsoft.com/office/powerpoint/2010/main" val="41177700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877957" y="564162"/>
            <a:ext cx="10503090"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solidFill>
                <a:effectLst/>
                <a:latin typeface="+mj-lt"/>
              </a:rPr>
              <a:t>2.  LINQ to SQL / LINQ to Entities (Entity Framework)</a:t>
            </a:r>
            <a:r>
              <a:rPr kumimoji="0" lang="en-US" altLang="en-US" b="0" i="0" u="none" strike="noStrike" cap="none" normalizeH="0" baseline="0" dirty="0" smtClean="0">
                <a:ln>
                  <a:noFill/>
                </a:ln>
                <a:solidFill>
                  <a:schemeClr val="tx1"/>
                </a:solidFill>
                <a:effectLst/>
                <a:latin typeface="+mj-lt"/>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smtClean="0">
                <a:ln>
                  <a:noFill/>
                </a:ln>
                <a:solidFill>
                  <a:schemeClr val="tx1"/>
                </a:solidFill>
                <a:effectLst/>
                <a:latin typeface="+mj-lt"/>
              </a:rPr>
              <a:t>Se </a:t>
            </a:r>
            <a:r>
              <a:rPr kumimoji="0" lang="en-US" altLang="en-US" b="0" i="0" u="none" strike="noStrike" cap="none" normalizeH="0" baseline="0" dirty="0" err="1" smtClean="0">
                <a:ln>
                  <a:noFill/>
                </a:ln>
                <a:solidFill>
                  <a:schemeClr val="tx1"/>
                </a:solidFill>
                <a:effectLst/>
                <a:latin typeface="+mj-lt"/>
              </a:rPr>
              <a:t>utiliza</a:t>
            </a:r>
            <a:r>
              <a:rPr kumimoji="0" lang="en-US" altLang="en-US" b="0" i="0" u="none" strike="noStrike" cap="none" normalizeH="0" baseline="0" dirty="0" smtClean="0">
                <a:ln>
                  <a:noFill/>
                </a:ln>
                <a:solidFill>
                  <a:schemeClr val="tx1"/>
                </a:solidFill>
                <a:effectLst/>
                <a:latin typeface="+mj-lt"/>
              </a:rPr>
              <a:t> para </a:t>
            </a:r>
            <a:r>
              <a:rPr kumimoji="0" lang="en-US" altLang="en-US" b="0" i="0" u="none" strike="noStrike" cap="none" normalizeH="0" baseline="0" dirty="0" err="1" smtClean="0">
                <a:ln>
                  <a:noFill/>
                </a:ln>
                <a:solidFill>
                  <a:schemeClr val="tx1"/>
                </a:solidFill>
                <a:effectLst/>
                <a:latin typeface="+mj-lt"/>
              </a:rPr>
              <a:t>consultar</a:t>
            </a:r>
            <a:r>
              <a:rPr kumimoji="0" lang="en-US" altLang="en-US" b="0" i="0" u="none" strike="noStrike" cap="none" normalizeH="0" baseline="0" dirty="0" smtClean="0">
                <a:ln>
                  <a:noFill/>
                </a:ln>
                <a:solidFill>
                  <a:schemeClr val="tx1"/>
                </a:solidFill>
                <a:effectLst/>
                <a:latin typeface="+mj-lt"/>
              </a:rPr>
              <a:t> bases de </a:t>
            </a:r>
            <a:r>
              <a:rPr kumimoji="0" lang="en-US" altLang="en-US" b="0" i="0" u="none" strike="noStrike" cap="none" normalizeH="0" baseline="0" dirty="0" err="1" smtClean="0">
                <a:ln>
                  <a:noFill/>
                </a:ln>
                <a:solidFill>
                  <a:schemeClr val="tx1"/>
                </a:solidFill>
                <a:effectLst/>
                <a:latin typeface="+mj-lt"/>
              </a:rPr>
              <a:t>datos</a:t>
            </a:r>
            <a:r>
              <a:rPr kumimoji="0" lang="en-US" altLang="en-US" b="0" i="0" u="none" strike="noStrike" cap="none" normalizeH="0" baseline="0" dirty="0" smtClean="0">
                <a:ln>
                  <a:noFill/>
                </a:ln>
                <a:solidFill>
                  <a:schemeClr val="tx1"/>
                </a:solidFill>
                <a:effectLst/>
                <a:latin typeface="+mj-lt"/>
              </a:rPr>
              <a:t> </a:t>
            </a:r>
            <a:r>
              <a:rPr kumimoji="0" lang="en-US" altLang="en-US" b="0" i="0" u="none" strike="noStrike" cap="none" normalizeH="0" baseline="0" dirty="0" err="1" smtClean="0">
                <a:ln>
                  <a:noFill/>
                </a:ln>
                <a:solidFill>
                  <a:schemeClr val="tx1"/>
                </a:solidFill>
                <a:effectLst/>
                <a:latin typeface="+mj-lt"/>
              </a:rPr>
              <a:t>relacionales</a:t>
            </a:r>
            <a:r>
              <a:rPr kumimoji="0" lang="en-US" altLang="en-US" b="0" i="0" u="none" strike="noStrike" cap="none" normalizeH="0" baseline="0" dirty="0" smtClean="0">
                <a:ln>
                  <a:noFill/>
                </a:ln>
                <a:solidFill>
                  <a:schemeClr val="tx1"/>
                </a:solidFill>
                <a:effectLst/>
                <a:latin typeface="+mj-lt"/>
              </a:rPr>
              <a:t>. LINQ to SQL o Entity Framework traduce las </a:t>
            </a:r>
            <a:r>
              <a:rPr kumimoji="0" lang="en-US" altLang="en-US" b="0" i="0" u="none" strike="noStrike" cap="none" normalizeH="0" baseline="0" dirty="0" err="1" smtClean="0">
                <a:ln>
                  <a:noFill/>
                </a:ln>
                <a:solidFill>
                  <a:schemeClr val="tx1"/>
                </a:solidFill>
                <a:effectLst/>
                <a:latin typeface="+mj-lt"/>
              </a:rPr>
              <a:t>consultas</a:t>
            </a:r>
            <a:r>
              <a:rPr kumimoji="0" lang="en-US" altLang="en-US" b="0" i="0" u="none" strike="noStrike" cap="none" normalizeH="0" baseline="0" dirty="0" smtClean="0">
                <a:ln>
                  <a:noFill/>
                </a:ln>
                <a:solidFill>
                  <a:schemeClr val="tx1"/>
                </a:solidFill>
                <a:effectLst/>
                <a:latin typeface="+mj-lt"/>
              </a:rPr>
              <a:t> LINQ a SQL y las </a:t>
            </a:r>
            <a:r>
              <a:rPr kumimoji="0" lang="en-US" altLang="en-US" b="0" i="0" u="none" strike="noStrike" cap="none" normalizeH="0" baseline="0" dirty="0" err="1" smtClean="0">
                <a:ln>
                  <a:noFill/>
                </a:ln>
                <a:solidFill>
                  <a:schemeClr val="tx1"/>
                </a:solidFill>
                <a:effectLst/>
                <a:latin typeface="+mj-lt"/>
              </a:rPr>
              <a:t>ejecuta</a:t>
            </a:r>
            <a:r>
              <a:rPr kumimoji="0" lang="en-US" altLang="en-US" b="0" i="0" u="none" strike="noStrike" cap="none" normalizeH="0" baseline="0" dirty="0" smtClean="0">
                <a:ln>
                  <a:noFill/>
                </a:ln>
                <a:solidFill>
                  <a:schemeClr val="tx1"/>
                </a:solidFill>
                <a:effectLst/>
                <a:latin typeface="+mj-lt"/>
              </a:rPr>
              <a:t> </a:t>
            </a:r>
            <a:r>
              <a:rPr kumimoji="0" lang="en-US" altLang="en-US" b="0" i="0" u="none" strike="noStrike" cap="none" normalizeH="0" baseline="0" dirty="0" err="1" smtClean="0">
                <a:ln>
                  <a:noFill/>
                </a:ln>
                <a:solidFill>
                  <a:schemeClr val="tx1"/>
                </a:solidFill>
                <a:effectLst/>
                <a:latin typeface="+mj-lt"/>
              </a:rPr>
              <a:t>en</a:t>
            </a:r>
            <a:r>
              <a:rPr kumimoji="0" lang="en-US" altLang="en-US" b="0" i="0" u="none" strike="noStrike" cap="none" normalizeH="0" baseline="0" dirty="0" smtClean="0">
                <a:ln>
                  <a:noFill/>
                </a:ln>
                <a:solidFill>
                  <a:schemeClr val="tx1"/>
                </a:solidFill>
                <a:effectLst/>
                <a:latin typeface="+mj-lt"/>
              </a:rPr>
              <a:t> la base de </a:t>
            </a:r>
            <a:r>
              <a:rPr kumimoji="0" lang="en-US" altLang="en-US" b="0" i="0" u="none" strike="noStrike" cap="none" normalizeH="0" baseline="0" dirty="0" err="1" smtClean="0">
                <a:ln>
                  <a:noFill/>
                </a:ln>
                <a:solidFill>
                  <a:schemeClr val="tx1"/>
                </a:solidFill>
                <a:effectLst/>
                <a:latin typeface="+mj-lt"/>
              </a:rPr>
              <a:t>datos</a:t>
            </a:r>
            <a:r>
              <a:rPr kumimoji="0" lang="en-US" altLang="en-US" b="0" i="0" u="none" strike="noStrike" cap="none" normalizeH="0" baseline="0" dirty="0" smtClean="0">
                <a:ln>
                  <a:noFill/>
                </a:ln>
                <a:solidFill>
                  <a:schemeClr val="tx1"/>
                </a:solidFill>
                <a:effectLst/>
                <a:latin typeface="+mj-lt"/>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err="1" smtClean="0">
                <a:ln>
                  <a:noFill/>
                </a:ln>
                <a:solidFill>
                  <a:schemeClr val="tx1"/>
                </a:solidFill>
                <a:effectLst/>
                <a:latin typeface="+mj-lt"/>
              </a:rPr>
              <a:t>Aquí</a:t>
            </a:r>
            <a:r>
              <a:rPr kumimoji="0" lang="en-US" altLang="en-US" b="0" i="0" u="none" strike="noStrike" cap="none" normalizeH="0" baseline="0" dirty="0" smtClean="0">
                <a:ln>
                  <a:noFill/>
                </a:ln>
                <a:solidFill>
                  <a:schemeClr val="tx1"/>
                </a:solidFill>
                <a:effectLst/>
                <a:latin typeface="+mj-lt"/>
              </a:rPr>
              <a:t> se </a:t>
            </a:r>
            <a:r>
              <a:rPr kumimoji="0" lang="en-US" altLang="en-US" b="0" i="0" u="none" strike="noStrike" cap="none" normalizeH="0" baseline="0" dirty="0" err="1" smtClean="0">
                <a:ln>
                  <a:noFill/>
                </a:ln>
                <a:solidFill>
                  <a:schemeClr val="tx1"/>
                </a:solidFill>
                <a:effectLst/>
                <a:latin typeface="+mj-lt"/>
              </a:rPr>
              <a:t>trabaja</a:t>
            </a:r>
            <a:r>
              <a:rPr kumimoji="0" lang="en-US" altLang="en-US" b="0" i="0" u="none" strike="noStrike" cap="none" normalizeH="0" baseline="0" dirty="0" smtClean="0">
                <a:ln>
                  <a:noFill/>
                </a:ln>
                <a:solidFill>
                  <a:schemeClr val="tx1"/>
                </a:solidFill>
                <a:effectLst/>
                <a:latin typeface="+mj-lt"/>
              </a:rPr>
              <a:t> con </a:t>
            </a:r>
            <a:r>
              <a:rPr kumimoji="0" lang="en-US" altLang="en-US" b="0" i="0" u="none" strike="noStrike" cap="none" normalizeH="0" baseline="0" dirty="0" err="1" smtClean="0">
                <a:ln>
                  <a:noFill/>
                </a:ln>
                <a:solidFill>
                  <a:schemeClr val="tx1"/>
                </a:solidFill>
                <a:effectLst/>
                <a:latin typeface="+mj-lt"/>
              </a:rPr>
              <a:t>objetos</a:t>
            </a:r>
            <a:r>
              <a:rPr kumimoji="0" lang="en-US" altLang="en-US" b="0" i="0" u="none" strike="noStrike" cap="none" normalizeH="0" baseline="0" dirty="0" smtClean="0">
                <a:ln>
                  <a:noFill/>
                </a:ln>
                <a:solidFill>
                  <a:schemeClr val="tx1"/>
                </a:solidFill>
                <a:effectLst/>
                <a:latin typeface="+mj-lt"/>
              </a:rPr>
              <a:t> que </a:t>
            </a:r>
            <a:r>
              <a:rPr kumimoji="0" lang="en-US" altLang="en-US" b="0" i="0" u="none" strike="noStrike" cap="none" normalizeH="0" baseline="0" dirty="0" err="1" smtClean="0">
                <a:ln>
                  <a:noFill/>
                </a:ln>
                <a:solidFill>
                  <a:schemeClr val="tx1"/>
                </a:solidFill>
                <a:effectLst/>
                <a:latin typeface="+mj-lt"/>
              </a:rPr>
              <a:t>implementan</a:t>
            </a:r>
            <a:r>
              <a:rPr kumimoji="0" lang="en-US" altLang="en-US" b="0" i="0" u="none" strike="noStrike" cap="none" normalizeH="0" baseline="0" dirty="0" smtClean="0">
                <a:ln>
                  <a:noFill/>
                </a:ln>
                <a:solidFill>
                  <a:schemeClr val="tx1"/>
                </a:solidFill>
                <a:effectLst/>
                <a:latin typeface="+mj-lt"/>
              </a:rPr>
              <a:t> </a:t>
            </a:r>
            <a:r>
              <a:rPr kumimoji="0" lang="en-US" altLang="en-US" b="1" i="0" u="none" strike="noStrike" cap="none" normalizeH="0" baseline="0" dirty="0" err="1" smtClean="0">
                <a:ln>
                  <a:noFill/>
                </a:ln>
                <a:solidFill>
                  <a:srgbClr val="FF0000"/>
                </a:solidFill>
                <a:effectLst/>
                <a:latin typeface="+mj-lt"/>
              </a:rPr>
              <a:t>IQueryable</a:t>
            </a:r>
            <a:r>
              <a:rPr kumimoji="0" lang="en-US" altLang="en-US" b="1" i="0" u="none" strike="noStrike" cap="none" normalizeH="0" baseline="0" dirty="0" smtClean="0">
                <a:ln>
                  <a:noFill/>
                </a:ln>
                <a:solidFill>
                  <a:srgbClr val="FF0000"/>
                </a:solidFill>
                <a:effectLst/>
                <a:latin typeface="+mj-lt"/>
              </a:rPr>
              <a:t>&lt;T&gt;</a:t>
            </a:r>
            <a:r>
              <a:rPr kumimoji="0" lang="en-US" altLang="en-US" b="0" i="0" u="none" strike="noStrike" cap="none" normalizeH="0" baseline="0" dirty="0" smtClean="0">
                <a:ln>
                  <a:noFill/>
                </a:ln>
                <a:solidFill>
                  <a:schemeClr val="tx1"/>
                </a:solidFill>
                <a:effectLst/>
                <a:latin typeface="+mj-lt"/>
              </a:rPr>
              <a:t>, lo que </a:t>
            </a:r>
            <a:r>
              <a:rPr kumimoji="0" lang="en-US" altLang="en-US" b="0" i="0" u="none" strike="noStrike" cap="none" normalizeH="0" baseline="0" dirty="0" err="1" smtClean="0">
                <a:ln>
                  <a:noFill/>
                </a:ln>
                <a:solidFill>
                  <a:schemeClr val="tx1"/>
                </a:solidFill>
                <a:effectLst/>
                <a:latin typeface="+mj-lt"/>
              </a:rPr>
              <a:t>permite</a:t>
            </a:r>
            <a:r>
              <a:rPr kumimoji="0" lang="en-US" altLang="en-US" b="0" i="0" u="none" strike="noStrike" cap="none" normalizeH="0" baseline="0" dirty="0" smtClean="0">
                <a:ln>
                  <a:noFill/>
                </a:ln>
                <a:solidFill>
                  <a:schemeClr val="tx1"/>
                </a:solidFill>
                <a:effectLst/>
                <a:latin typeface="+mj-lt"/>
              </a:rPr>
              <a:t> que la </a:t>
            </a:r>
            <a:r>
              <a:rPr kumimoji="0" lang="en-US" altLang="en-US" b="0" i="0" u="none" strike="noStrike" cap="none" normalizeH="0" baseline="0" dirty="0" err="1" smtClean="0">
                <a:ln>
                  <a:noFill/>
                </a:ln>
                <a:solidFill>
                  <a:schemeClr val="tx1"/>
                </a:solidFill>
                <a:effectLst/>
                <a:latin typeface="+mj-lt"/>
              </a:rPr>
              <a:t>consulta</a:t>
            </a:r>
            <a:r>
              <a:rPr kumimoji="0" lang="en-US" altLang="en-US" b="0" i="0" u="none" strike="noStrike" cap="none" normalizeH="0" baseline="0" dirty="0" smtClean="0">
                <a:ln>
                  <a:noFill/>
                </a:ln>
                <a:solidFill>
                  <a:schemeClr val="tx1"/>
                </a:solidFill>
                <a:effectLst/>
                <a:latin typeface="+mj-lt"/>
              </a:rPr>
              <a:t> sea </a:t>
            </a:r>
            <a:r>
              <a:rPr kumimoji="0" lang="en-US" altLang="en-US" b="0" i="0" u="none" strike="noStrike" cap="none" normalizeH="0" baseline="0" dirty="0" err="1" smtClean="0">
                <a:ln>
                  <a:noFill/>
                </a:ln>
                <a:solidFill>
                  <a:schemeClr val="tx1"/>
                </a:solidFill>
                <a:effectLst/>
                <a:latin typeface="+mj-lt"/>
              </a:rPr>
              <a:t>traducida</a:t>
            </a:r>
            <a:r>
              <a:rPr kumimoji="0" lang="en-US" altLang="en-US" b="0" i="0" u="none" strike="noStrike" cap="none" normalizeH="0" baseline="0" dirty="0" smtClean="0">
                <a:ln>
                  <a:noFill/>
                </a:ln>
                <a:solidFill>
                  <a:schemeClr val="tx1"/>
                </a:solidFill>
                <a:effectLst/>
                <a:latin typeface="+mj-lt"/>
              </a:rPr>
              <a:t> a SQL </a:t>
            </a:r>
            <a:r>
              <a:rPr kumimoji="0" lang="en-US" altLang="en-US" b="0" i="0" u="none" strike="noStrike" cap="none" normalizeH="0" baseline="0" dirty="0" err="1" smtClean="0">
                <a:ln>
                  <a:noFill/>
                </a:ln>
                <a:solidFill>
                  <a:schemeClr val="tx1"/>
                </a:solidFill>
                <a:effectLst/>
                <a:latin typeface="+mj-lt"/>
              </a:rPr>
              <a:t>en</a:t>
            </a:r>
            <a:r>
              <a:rPr kumimoji="0" lang="en-US" altLang="en-US" b="0" i="0" u="none" strike="noStrike" cap="none" normalizeH="0" baseline="0" dirty="0" smtClean="0">
                <a:ln>
                  <a:noFill/>
                </a:ln>
                <a:solidFill>
                  <a:schemeClr val="tx1"/>
                </a:solidFill>
                <a:effectLst/>
                <a:latin typeface="+mj-lt"/>
              </a:rPr>
              <a:t> </a:t>
            </a:r>
            <a:r>
              <a:rPr kumimoji="0" lang="en-US" altLang="en-US" b="0" i="0" u="none" strike="noStrike" cap="none" normalizeH="0" baseline="0" dirty="0" err="1" smtClean="0">
                <a:ln>
                  <a:noFill/>
                </a:ln>
                <a:solidFill>
                  <a:schemeClr val="tx1"/>
                </a:solidFill>
                <a:effectLst/>
                <a:latin typeface="+mj-lt"/>
              </a:rPr>
              <a:t>tiempo</a:t>
            </a:r>
            <a:r>
              <a:rPr kumimoji="0" lang="en-US" altLang="en-US" b="0" i="0" u="none" strike="noStrike" cap="none" normalizeH="0" baseline="0" dirty="0" smtClean="0">
                <a:ln>
                  <a:noFill/>
                </a:ln>
                <a:solidFill>
                  <a:schemeClr val="tx1"/>
                </a:solidFill>
                <a:effectLst/>
                <a:latin typeface="+mj-lt"/>
              </a:rPr>
              <a:t> de </a:t>
            </a:r>
            <a:r>
              <a:rPr kumimoji="0" lang="en-US" altLang="en-US" b="0" i="0" u="none" strike="noStrike" cap="none" normalizeH="0" baseline="0" dirty="0" err="1" smtClean="0">
                <a:ln>
                  <a:noFill/>
                </a:ln>
                <a:solidFill>
                  <a:schemeClr val="tx1"/>
                </a:solidFill>
                <a:effectLst/>
                <a:latin typeface="+mj-lt"/>
              </a:rPr>
              <a:t>ejecución</a:t>
            </a:r>
            <a:r>
              <a:rPr kumimoji="0" lang="en-US" altLang="en-US" b="0" i="0" u="none" strike="noStrike" cap="none" normalizeH="0" baseline="0" dirty="0" smtClean="0">
                <a:ln>
                  <a:noFill/>
                </a:ln>
                <a:solidFill>
                  <a:schemeClr val="tx1"/>
                </a:solidFill>
                <a:effectLst/>
                <a:latin typeface="+mj-l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Imagen 4"/>
          <p:cNvPicPr>
            <a:picLocks noChangeAspect="1"/>
          </p:cNvPicPr>
          <p:nvPr/>
        </p:nvPicPr>
        <p:blipFill>
          <a:blip r:embed="rId2"/>
          <a:stretch>
            <a:fillRect/>
          </a:stretch>
        </p:blipFill>
        <p:spPr>
          <a:xfrm>
            <a:off x="877957" y="3518816"/>
            <a:ext cx="9994510" cy="1855041"/>
          </a:xfrm>
          <a:prstGeom prst="rect">
            <a:avLst/>
          </a:prstGeom>
        </p:spPr>
      </p:pic>
    </p:spTree>
    <p:extLst>
      <p:ext uri="{BB962C8B-B14F-4D97-AF65-F5344CB8AC3E}">
        <p14:creationId xmlns:p14="http://schemas.microsoft.com/office/powerpoint/2010/main" val="3764440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922607" y="1142284"/>
            <a:ext cx="1058476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solidFill>
                <a:effectLst/>
                <a:latin typeface="Arial" panose="020B0604020202020204" pitchFamily="34" charset="0"/>
              </a:rPr>
              <a:t>3. LINQ to XML</a:t>
            </a:r>
            <a:r>
              <a:rPr kumimoji="0" lang="en-US" altLang="en-US"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smtClean="0">
                <a:ln>
                  <a:noFill/>
                </a:ln>
                <a:solidFill>
                  <a:schemeClr val="tx1"/>
                </a:solidFill>
                <a:effectLst/>
                <a:latin typeface="Arial" panose="020B0604020202020204" pitchFamily="34" charset="0"/>
              </a:rPr>
              <a:t>Permite</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realizar</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consultas</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sobre</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documentos</a:t>
            </a:r>
            <a:r>
              <a:rPr kumimoji="0" lang="en-US" altLang="en-US" sz="2400" b="0" i="0" u="none" strike="noStrike" cap="none" normalizeH="0" baseline="0" dirty="0" smtClean="0">
                <a:ln>
                  <a:noFill/>
                </a:ln>
                <a:solidFill>
                  <a:schemeClr val="tx1"/>
                </a:solidFill>
                <a:effectLst/>
                <a:latin typeface="Arial" panose="020B0604020202020204" pitchFamily="34" charset="0"/>
              </a:rPr>
              <a:t> XML </a:t>
            </a:r>
            <a:r>
              <a:rPr kumimoji="0" lang="en-US" altLang="en-US" sz="2400" b="0" i="0" u="none" strike="noStrike" cap="none" normalizeH="0" baseline="0" dirty="0" err="1" smtClean="0">
                <a:ln>
                  <a:noFill/>
                </a:ln>
                <a:solidFill>
                  <a:schemeClr val="tx1"/>
                </a:solidFill>
                <a:effectLst/>
                <a:latin typeface="Arial" panose="020B0604020202020204" pitchFamily="34" charset="0"/>
              </a:rPr>
              <a:t>utilizando</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una</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sintaxis</a:t>
            </a:r>
            <a:r>
              <a:rPr kumimoji="0" lang="en-US" altLang="en-US" sz="2400" b="0" i="0" u="none" strike="noStrike" cap="none" normalizeH="0" baseline="0" dirty="0" smtClean="0">
                <a:ln>
                  <a:noFill/>
                </a:ln>
                <a:solidFill>
                  <a:schemeClr val="tx1"/>
                </a:solidFill>
                <a:effectLst/>
                <a:latin typeface="Arial" panose="020B0604020202020204" pitchFamily="34" charset="0"/>
              </a:rPr>
              <a:t> LINQ.</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smtClean="0">
                <a:ln>
                  <a:noFill/>
                </a:ln>
                <a:solidFill>
                  <a:schemeClr val="tx1"/>
                </a:solidFill>
                <a:effectLst/>
                <a:latin typeface="Arial" panose="020B0604020202020204" pitchFamily="34" charset="0"/>
              </a:rPr>
              <a:t>Trabaja</a:t>
            </a:r>
            <a:r>
              <a:rPr kumimoji="0" lang="en-US" altLang="en-US" sz="2400" b="0" i="0" u="none" strike="noStrike" cap="none" normalizeH="0" baseline="0" dirty="0" smtClean="0">
                <a:ln>
                  <a:noFill/>
                </a:ln>
                <a:solidFill>
                  <a:schemeClr val="tx1"/>
                </a:solidFill>
                <a:effectLst/>
                <a:latin typeface="Arial" panose="020B0604020202020204" pitchFamily="34" charset="0"/>
              </a:rPr>
              <a:t> con </a:t>
            </a:r>
            <a:r>
              <a:rPr kumimoji="0" lang="en-US" altLang="en-US" sz="2400" b="1" i="0" u="none" strike="noStrike" cap="none" normalizeH="0" baseline="0" dirty="0" err="1" smtClean="0">
                <a:ln>
                  <a:noFill/>
                </a:ln>
                <a:solidFill>
                  <a:srgbClr val="FF0000"/>
                </a:solidFill>
                <a:effectLst/>
                <a:latin typeface="Arial Unicode MS"/>
              </a:rPr>
              <a:t>XDocument</a:t>
            </a:r>
            <a:r>
              <a:rPr kumimoji="0" lang="en-US" altLang="en-US" sz="2400" b="0" i="0" u="none" strike="noStrike" cap="none" normalizeH="0" baseline="0" dirty="0" smtClean="0">
                <a:ln>
                  <a:noFill/>
                </a:ln>
                <a:solidFill>
                  <a:schemeClr val="tx1"/>
                </a:solidFill>
                <a:effectLst/>
              </a:rPr>
              <a:t> y </a:t>
            </a:r>
            <a:r>
              <a:rPr kumimoji="0" lang="en-US" altLang="en-US" sz="2400" b="1" i="0" u="none" strike="noStrike" cap="none" normalizeH="0" baseline="0" dirty="0" err="1" smtClean="0">
                <a:ln>
                  <a:noFill/>
                </a:ln>
                <a:solidFill>
                  <a:srgbClr val="FF0000"/>
                </a:solidFill>
                <a:effectLst/>
                <a:latin typeface="Arial Unicode MS"/>
              </a:rPr>
              <a:t>XElement</a:t>
            </a:r>
            <a:r>
              <a:rPr kumimoji="0" lang="en-US" altLang="en-US" sz="2400" b="0" i="0" u="none" strike="noStrike" cap="none" normalizeH="0" baseline="0" dirty="0" smtClean="0">
                <a:ln>
                  <a:noFill/>
                </a:ln>
                <a:solidFill>
                  <a:schemeClr val="tx1"/>
                </a:solidFill>
                <a:effectLst/>
              </a:rPr>
              <a:t> en </a:t>
            </a:r>
            <a:r>
              <a:rPr kumimoji="0" lang="en-US" altLang="en-US" sz="2400" b="0" i="0" u="none" strike="noStrike" cap="none" normalizeH="0" baseline="0" dirty="0" err="1" smtClean="0">
                <a:ln>
                  <a:noFill/>
                </a:ln>
                <a:solidFill>
                  <a:schemeClr val="tx1"/>
                </a:solidFill>
                <a:effectLst/>
              </a:rPr>
              <a:t>combinación</a:t>
            </a:r>
            <a:r>
              <a:rPr kumimoji="0" lang="en-US" altLang="en-US" sz="2400" b="0" i="0" u="none" strike="noStrike" cap="none" normalizeH="0" baseline="0" dirty="0" smtClean="0">
                <a:ln>
                  <a:noFill/>
                </a:ln>
                <a:solidFill>
                  <a:schemeClr val="tx1"/>
                </a:solidFill>
                <a:effectLst/>
              </a:rPr>
              <a:t> con </a:t>
            </a:r>
            <a:r>
              <a:rPr kumimoji="0" lang="en-US" altLang="en-US" sz="2400" b="0" i="0" u="none" strike="noStrike" cap="none" normalizeH="0" baseline="0" dirty="0" err="1" smtClean="0">
                <a:ln>
                  <a:noFill/>
                </a:ln>
                <a:solidFill>
                  <a:schemeClr val="tx1"/>
                </a:solidFill>
                <a:effectLst/>
                <a:latin typeface="Arial Unicode MS"/>
              </a:rPr>
              <a:t>IEnumerable</a:t>
            </a:r>
            <a:r>
              <a:rPr kumimoji="0" lang="en-US" altLang="en-US" sz="2400" b="0" i="0" u="none" strike="noStrike" cap="none" normalizeH="0" baseline="0" dirty="0" smtClean="0">
                <a:ln>
                  <a:noFill/>
                </a:ln>
                <a:solidFill>
                  <a:schemeClr val="tx1"/>
                </a:solidFill>
                <a:effectLst/>
                <a:latin typeface="Arial Unicode MS"/>
              </a:rPr>
              <a:t>&lt;T</a:t>
            </a:r>
            <a:r>
              <a:rPr kumimoji="0" lang="en-US" altLang="en-US" sz="2400" b="0" i="0" u="none" strike="noStrike" cap="none" normalizeH="0" baseline="0" dirty="0" smtClean="0">
                <a:ln>
                  <a:noFill/>
                </a:ln>
                <a:solidFill>
                  <a:schemeClr val="tx1"/>
                </a:solidFill>
                <a:effectLst/>
                <a:latin typeface="Arial Unicode MS"/>
              </a:rPr>
              <a:t>&gt;</a:t>
            </a:r>
            <a:r>
              <a:rPr kumimoji="0" lang="en-US" altLang="en-US" sz="2400" b="0" i="0" u="none" strike="noStrike" cap="none" normalizeH="0" baseline="0" dirty="0" smtClean="0">
                <a:ln>
                  <a:noFill/>
                </a:ln>
                <a:solidFill>
                  <a:schemeClr val="tx1"/>
                </a:solidFill>
                <a:effectLst/>
              </a:rPr>
              <a:t>.</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pic>
        <p:nvPicPr>
          <p:cNvPr id="5" name="Imagen 4"/>
          <p:cNvPicPr>
            <a:picLocks noChangeAspect="1"/>
          </p:cNvPicPr>
          <p:nvPr/>
        </p:nvPicPr>
        <p:blipFill>
          <a:blip r:embed="rId2"/>
          <a:stretch>
            <a:fillRect/>
          </a:stretch>
        </p:blipFill>
        <p:spPr>
          <a:xfrm>
            <a:off x="922607" y="3281332"/>
            <a:ext cx="7419535" cy="3029374"/>
          </a:xfrm>
          <a:prstGeom prst="rect">
            <a:avLst/>
          </a:prstGeom>
        </p:spPr>
      </p:pic>
    </p:spTree>
    <p:extLst>
      <p:ext uri="{BB962C8B-B14F-4D97-AF65-F5344CB8AC3E}">
        <p14:creationId xmlns:p14="http://schemas.microsoft.com/office/powerpoint/2010/main" val="1514822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MX" sz="3600" b="1" dirty="0" smtClean="0"/>
              <a:t>Ventajas de Usar LINQ con Múltiples Fuentes de Datos</a:t>
            </a:r>
            <a:endParaRPr lang="en-US" sz="3600" b="1" dirty="0"/>
          </a:p>
        </p:txBody>
      </p:sp>
      <p:sp>
        <p:nvSpPr>
          <p:cNvPr id="3" name="Marcador de contenido 2"/>
          <p:cNvSpPr>
            <a:spLocks noGrp="1"/>
          </p:cNvSpPr>
          <p:nvPr>
            <p:ph idx="1"/>
          </p:nvPr>
        </p:nvSpPr>
        <p:spPr/>
        <p:txBody>
          <a:bodyPr>
            <a:normAutofit fontScale="92500" lnSpcReduction="20000"/>
          </a:bodyPr>
          <a:lstStyle/>
          <a:p>
            <a:pPr algn="just"/>
            <a:r>
              <a:rPr lang="es-MX" b="1" dirty="0" smtClean="0">
                <a:latin typeface="+mj-lt"/>
              </a:rPr>
              <a:t>Consistencia</a:t>
            </a:r>
            <a:r>
              <a:rPr lang="es-MX" dirty="0" smtClean="0">
                <a:latin typeface="+mj-lt"/>
              </a:rPr>
              <a:t>: Ofrece una sintaxis uniforme para consultar diferentes tipos de fuentes de datos, lo que facilita el aprendizaje y uso de LINQ en diversos contextos.</a:t>
            </a:r>
          </a:p>
          <a:p>
            <a:pPr algn="just"/>
            <a:r>
              <a:rPr lang="es-MX" b="1" dirty="0" smtClean="0">
                <a:latin typeface="+mj-lt"/>
              </a:rPr>
              <a:t>Legibilidad</a:t>
            </a:r>
            <a:r>
              <a:rPr lang="es-MX" dirty="0" smtClean="0">
                <a:latin typeface="+mj-lt"/>
              </a:rPr>
              <a:t>: Mejora la legibilidad del código al proporcionar una forma declarativa de expresar consultas.</a:t>
            </a:r>
          </a:p>
          <a:p>
            <a:pPr algn="just"/>
            <a:r>
              <a:rPr lang="es-MX" b="1" dirty="0" smtClean="0">
                <a:latin typeface="+mj-lt"/>
              </a:rPr>
              <a:t>Optimización</a:t>
            </a:r>
            <a:r>
              <a:rPr lang="es-MX" dirty="0" smtClean="0">
                <a:latin typeface="+mj-lt"/>
              </a:rPr>
              <a:t>: En el caso de LINQ to SQL o LINQ to </a:t>
            </a:r>
            <a:r>
              <a:rPr lang="es-MX" dirty="0" err="1" smtClean="0">
                <a:latin typeface="+mj-lt"/>
              </a:rPr>
              <a:t>Entities</a:t>
            </a:r>
            <a:r>
              <a:rPr lang="es-MX" dirty="0" smtClean="0">
                <a:latin typeface="+mj-lt"/>
              </a:rPr>
              <a:t>, el motor puede optimizar las consultas y convertirlas en SQL eficientes.</a:t>
            </a:r>
          </a:p>
          <a:p>
            <a:pPr algn="just"/>
            <a:r>
              <a:rPr lang="es-MX" b="1" dirty="0" smtClean="0">
                <a:latin typeface="+mj-lt"/>
              </a:rPr>
              <a:t>Seguridad</a:t>
            </a:r>
            <a:r>
              <a:rPr lang="es-MX" dirty="0" smtClean="0">
                <a:latin typeface="+mj-lt"/>
              </a:rPr>
              <a:t>: Las consultas son fuertemente </a:t>
            </a:r>
            <a:r>
              <a:rPr lang="es-MX" dirty="0" err="1" smtClean="0">
                <a:latin typeface="+mj-lt"/>
              </a:rPr>
              <a:t>tipadas</a:t>
            </a:r>
            <a:r>
              <a:rPr lang="es-MX" dirty="0" smtClean="0">
                <a:latin typeface="+mj-lt"/>
              </a:rPr>
              <a:t>, lo que reduce los errores en tiempo de compilación.</a:t>
            </a:r>
          </a:p>
          <a:p>
            <a:pPr marL="0" indent="0" algn="just">
              <a:buNone/>
            </a:pPr>
            <a:r>
              <a:rPr lang="es-MX" dirty="0" smtClean="0">
                <a:latin typeface="+mj-lt"/>
              </a:rPr>
              <a:t>LINQ es una herramienta poderosa que, gracias a su flexibilidad y uniformidad, permite a los desarrolladores trabajar con diferentes tipos de fuentes de datos de manera sencilla y eficaz, integrando las consultas directamente en el lenguaje de programación .NET.</a:t>
            </a:r>
          </a:p>
          <a:p>
            <a:endParaRPr lang="en-US" dirty="0"/>
          </a:p>
        </p:txBody>
      </p:sp>
    </p:spTree>
    <p:extLst>
      <p:ext uri="{BB962C8B-B14F-4D97-AF65-F5344CB8AC3E}">
        <p14:creationId xmlns:p14="http://schemas.microsoft.com/office/powerpoint/2010/main" val="2914562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605546"/>
          </a:xfrm>
        </p:spPr>
        <p:txBody>
          <a:bodyPr>
            <a:normAutofit/>
          </a:bodyPr>
          <a:lstStyle/>
          <a:p>
            <a:r>
              <a:rPr lang="es-PE" sz="3200" b="1" dirty="0" smtClean="0"/>
              <a:t>Ejecución Diferida – Ejecución Inmediata</a:t>
            </a:r>
            <a:endParaRPr lang="en-US" sz="3200" b="1" dirty="0"/>
          </a:p>
        </p:txBody>
      </p:sp>
      <p:sp>
        <p:nvSpPr>
          <p:cNvPr id="3" name="Marcador de contenido 2"/>
          <p:cNvSpPr>
            <a:spLocks noGrp="1"/>
          </p:cNvSpPr>
          <p:nvPr>
            <p:ph idx="1"/>
          </p:nvPr>
        </p:nvSpPr>
        <p:spPr>
          <a:xfrm>
            <a:off x="838200" y="1306815"/>
            <a:ext cx="10427970" cy="2416175"/>
          </a:xfrm>
        </p:spPr>
        <p:txBody>
          <a:bodyPr/>
          <a:lstStyle/>
          <a:p>
            <a:pPr algn="just"/>
            <a:r>
              <a:rPr lang="es-MX" sz="2000" dirty="0" smtClean="0">
                <a:latin typeface="+mj-lt"/>
              </a:rPr>
              <a:t>En LINQ (</a:t>
            </a:r>
            <a:r>
              <a:rPr lang="es-MX" sz="2000" dirty="0" err="1" smtClean="0">
                <a:latin typeface="+mj-lt"/>
              </a:rPr>
              <a:t>Language</a:t>
            </a:r>
            <a:r>
              <a:rPr lang="es-MX" sz="2000" dirty="0" smtClean="0">
                <a:latin typeface="+mj-lt"/>
              </a:rPr>
              <a:t> </a:t>
            </a:r>
            <a:r>
              <a:rPr lang="es-MX" sz="2000" dirty="0" err="1" smtClean="0">
                <a:latin typeface="+mj-lt"/>
              </a:rPr>
              <a:t>Integrated</a:t>
            </a:r>
            <a:r>
              <a:rPr lang="es-MX" sz="2000" dirty="0" smtClean="0">
                <a:latin typeface="+mj-lt"/>
              </a:rPr>
              <a:t> </a:t>
            </a:r>
            <a:r>
              <a:rPr lang="es-MX" sz="2000" dirty="0" err="1" smtClean="0">
                <a:latin typeface="+mj-lt"/>
              </a:rPr>
              <a:t>Query</a:t>
            </a:r>
            <a:r>
              <a:rPr lang="es-MX" sz="2000" dirty="0" smtClean="0">
                <a:latin typeface="+mj-lt"/>
              </a:rPr>
              <a:t>), la </a:t>
            </a:r>
            <a:r>
              <a:rPr lang="es-MX" sz="2000" b="1" dirty="0" smtClean="0">
                <a:latin typeface="+mj-lt"/>
              </a:rPr>
              <a:t>ejecución diferida</a:t>
            </a:r>
            <a:r>
              <a:rPr lang="es-MX" sz="2000" dirty="0" smtClean="0">
                <a:latin typeface="+mj-lt"/>
              </a:rPr>
              <a:t> y la </a:t>
            </a:r>
            <a:r>
              <a:rPr lang="es-MX" sz="2000" b="1" dirty="0" smtClean="0">
                <a:latin typeface="+mj-lt"/>
              </a:rPr>
              <a:t>ejecución inmediata</a:t>
            </a:r>
            <a:r>
              <a:rPr lang="es-MX" sz="2000" dirty="0" smtClean="0">
                <a:latin typeface="+mj-lt"/>
              </a:rPr>
              <a:t> son dos formas en que se evalúan las consultas</a:t>
            </a:r>
            <a:r>
              <a:rPr lang="es-MX" sz="2000" dirty="0" smtClean="0">
                <a:latin typeface="+mj-lt"/>
              </a:rPr>
              <a:t>.</a:t>
            </a:r>
          </a:p>
          <a:p>
            <a:pPr marL="0" indent="0" algn="just">
              <a:buNone/>
            </a:pPr>
            <a:endParaRPr lang="es-MX" sz="800" dirty="0" smtClean="0">
              <a:latin typeface="+mj-lt"/>
            </a:endParaRPr>
          </a:p>
          <a:p>
            <a:pPr marL="0" lvl="0" indent="0" algn="just" eaLnBrk="0" fontAlgn="base" hangingPunct="0">
              <a:lnSpc>
                <a:spcPct val="100000"/>
              </a:lnSpc>
              <a:spcBef>
                <a:spcPct val="0"/>
              </a:spcBef>
              <a:spcAft>
                <a:spcPct val="0"/>
              </a:spcAft>
              <a:buNone/>
            </a:pPr>
            <a:r>
              <a:rPr kumimoji="0" lang="en-US" altLang="en-US" sz="2000" b="1" i="0" u="none" strike="noStrike" cap="none" normalizeH="0" baseline="0" dirty="0" err="1" smtClean="0">
                <a:ln>
                  <a:noFill/>
                </a:ln>
                <a:solidFill>
                  <a:schemeClr val="tx1"/>
                </a:solidFill>
                <a:effectLst/>
                <a:latin typeface="+mj-lt"/>
              </a:rPr>
              <a:t>Ejecución</a:t>
            </a:r>
            <a:r>
              <a:rPr kumimoji="0" lang="en-US" altLang="en-US" sz="2000" b="1" i="0" u="none" strike="noStrike" cap="none" normalizeH="0" baseline="0" dirty="0" smtClean="0">
                <a:ln>
                  <a:noFill/>
                </a:ln>
                <a:solidFill>
                  <a:schemeClr val="tx1"/>
                </a:solidFill>
                <a:effectLst/>
                <a:latin typeface="+mj-lt"/>
              </a:rPr>
              <a:t> </a:t>
            </a:r>
            <a:r>
              <a:rPr kumimoji="0" lang="en-US" altLang="en-US" sz="2000" b="1" i="0" u="none" strike="noStrike" cap="none" normalizeH="0" baseline="0" dirty="0" err="1" smtClean="0">
                <a:ln>
                  <a:noFill/>
                </a:ln>
                <a:solidFill>
                  <a:schemeClr val="tx1"/>
                </a:solidFill>
                <a:effectLst/>
                <a:latin typeface="+mj-lt"/>
              </a:rPr>
              <a:t>Diferida</a:t>
            </a:r>
            <a:endParaRPr kumimoji="0" lang="en-US" altLang="en-US" sz="2000" b="1" i="0" u="none" strike="noStrike" cap="none" normalizeH="0" baseline="0" dirty="0" smtClean="0">
              <a:ln>
                <a:noFill/>
              </a:ln>
              <a:solidFill>
                <a:schemeClr val="tx1"/>
              </a:solidFill>
              <a:effectLst/>
              <a:latin typeface="+mj-lt"/>
            </a:endParaRPr>
          </a:p>
          <a:p>
            <a:pPr marL="0" lvl="0" indent="0" algn="just" eaLnBrk="0" fontAlgn="base" hangingPunct="0">
              <a:lnSpc>
                <a:spcPct val="100000"/>
              </a:lnSpc>
              <a:spcBef>
                <a:spcPct val="0"/>
              </a:spcBef>
              <a:spcAft>
                <a:spcPct val="0"/>
              </a:spcAft>
              <a:buNone/>
            </a:pPr>
            <a:r>
              <a:rPr kumimoji="0" lang="en-US" altLang="en-US" sz="2000" b="1" i="0" u="none" strike="noStrike" cap="none" normalizeH="0" baseline="0" dirty="0" smtClean="0">
                <a:ln>
                  <a:noFill/>
                </a:ln>
                <a:solidFill>
                  <a:srgbClr val="FF0000"/>
                </a:solidFill>
                <a:effectLst/>
                <a:latin typeface="+mj-lt"/>
              </a:rPr>
              <a:t>La </a:t>
            </a:r>
            <a:r>
              <a:rPr lang="en-US" altLang="en-US" sz="2000" b="1" dirty="0" err="1">
                <a:solidFill>
                  <a:srgbClr val="FF0000"/>
                </a:solidFill>
                <a:latin typeface="+mj-lt"/>
              </a:rPr>
              <a:t>ejecución</a:t>
            </a:r>
            <a:r>
              <a:rPr lang="en-US" altLang="en-US" sz="2000" b="1" dirty="0">
                <a:solidFill>
                  <a:srgbClr val="FF0000"/>
                </a:solidFill>
                <a:latin typeface="+mj-lt"/>
              </a:rPr>
              <a:t> </a:t>
            </a:r>
            <a:r>
              <a:rPr lang="en-US" altLang="en-US" sz="2000" b="1" dirty="0" err="1">
                <a:solidFill>
                  <a:srgbClr val="FF0000"/>
                </a:solidFill>
                <a:latin typeface="+mj-lt"/>
              </a:rPr>
              <a:t>diferida</a:t>
            </a:r>
            <a:r>
              <a:rPr lang="en-US" altLang="en-US" sz="2000" b="1" dirty="0">
                <a:solidFill>
                  <a:srgbClr val="FF0000"/>
                </a:solidFill>
                <a:latin typeface="+mj-lt"/>
              </a:rPr>
              <a:t> </a:t>
            </a:r>
            <a:r>
              <a:rPr lang="en-US" altLang="en-US" sz="2000" b="1" dirty="0" err="1">
                <a:solidFill>
                  <a:srgbClr val="FF0000"/>
                </a:solidFill>
                <a:latin typeface="+mj-lt"/>
              </a:rPr>
              <a:t>significa</a:t>
            </a:r>
            <a:r>
              <a:rPr lang="en-US" altLang="en-US" sz="2000" b="1" dirty="0">
                <a:solidFill>
                  <a:srgbClr val="FF0000"/>
                </a:solidFill>
                <a:latin typeface="+mj-lt"/>
              </a:rPr>
              <a:t> que la </a:t>
            </a:r>
            <a:r>
              <a:rPr lang="en-US" altLang="en-US" sz="2000" b="1" dirty="0" err="1">
                <a:solidFill>
                  <a:srgbClr val="FF0000"/>
                </a:solidFill>
                <a:latin typeface="+mj-lt"/>
              </a:rPr>
              <a:t>consulta</a:t>
            </a:r>
            <a:r>
              <a:rPr lang="en-US" altLang="en-US" sz="2000" b="1" dirty="0">
                <a:solidFill>
                  <a:srgbClr val="FF0000"/>
                </a:solidFill>
                <a:latin typeface="+mj-lt"/>
              </a:rPr>
              <a:t> LINQ no se </a:t>
            </a:r>
            <a:r>
              <a:rPr lang="en-US" altLang="en-US" sz="2000" b="1" dirty="0" err="1">
                <a:solidFill>
                  <a:srgbClr val="FF0000"/>
                </a:solidFill>
                <a:latin typeface="+mj-lt"/>
              </a:rPr>
              <a:t>ejecuta</a:t>
            </a:r>
            <a:r>
              <a:rPr lang="en-US" altLang="en-US" sz="2000" b="1" dirty="0">
                <a:solidFill>
                  <a:srgbClr val="FF0000"/>
                </a:solidFill>
                <a:latin typeface="+mj-lt"/>
              </a:rPr>
              <a:t> </a:t>
            </a:r>
            <a:r>
              <a:rPr lang="en-US" altLang="en-US" sz="2000" b="1" dirty="0" err="1">
                <a:solidFill>
                  <a:srgbClr val="FF0000"/>
                </a:solidFill>
                <a:latin typeface="+mj-lt"/>
              </a:rPr>
              <a:t>en</a:t>
            </a:r>
            <a:r>
              <a:rPr lang="en-US" altLang="en-US" sz="2000" b="1" dirty="0">
                <a:solidFill>
                  <a:srgbClr val="FF0000"/>
                </a:solidFill>
                <a:latin typeface="+mj-lt"/>
              </a:rPr>
              <a:t> el </a:t>
            </a:r>
            <a:r>
              <a:rPr lang="en-US" altLang="en-US" sz="2000" b="1" dirty="0" err="1">
                <a:solidFill>
                  <a:srgbClr val="FF0000"/>
                </a:solidFill>
                <a:latin typeface="+mj-lt"/>
              </a:rPr>
              <a:t>momento</a:t>
            </a:r>
            <a:r>
              <a:rPr lang="en-US" altLang="en-US" sz="2000" b="1" dirty="0">
                <a:solidFill>
                  <a:srgbClr val="FF0000"/>
                </a:solidFill>
                <a:latin typeface="+mj-lt"/>
              </a:rPr>
              <a:t> </a:t>
            </a:r>
            <a:r>
              <a:rPr lang="en-US" altLang="en-US" sz="2000" b="1" dirty="0" err="1">
                <a:solidFill>
                  <a:srgbClr val="FF0000"/>
                </a:solidFill>
                <a:latin typeface="+mj-lt"/>
              </a:rPr>
              <a:t>en</a:t>
            </a:r>
            <a:r>
              <a:rPr lang="en-US" altLang="en-US" sz="2000" b="1" dirty="0">
                <a:solidFill>
                  <a:srgbClr val="FF0000"/>
                </a:solidFill>
                <a:latin typeface="+mj-lt"/>
              </a:rPr>
              <a:t> que se define. </a:t>
            </a:r>
            <a:r>
              <a:rPr lang="en-US" altLang="en-US" sz="2000" dirty="0">
                <a:latin typeface="+mj-lt"/>
              </a:rPr>
              <a:t>En </a:t>
            </a:r>
            <a:r>
              <a:rPr lang="en-US" altLang="en-US" sz="2000" dirty="0" err="1">
                <a:latin typeface="+mj-lt"/>
              </a:rPr>
              <a:t>cambio</a:t>
            </a:r>
            <a:r>
              <a:rPr lang="en-US" altLang="en-US" sz="2000" dirty="0">
                <a:latin typeface="+mj-lt"/>
              </a:rPr>
              <a:t>, se </a:t>
            </a:r>
            <a:r>
              <a:rPr lang="en-US" altLang="en-US" sz="2000" dirty="0" err="1">
                <a:latin typeface="+mj-lt"/>
              </a:rPr>
              <a:t>ejecuta</a:t>
            </a:r>
            <a:r>
              <a:rPr lang="en-US" altLang="en-US" sz="2000" dirty="0">
                <a:latin typeface="+mj-lt"/>
              </a:rPr>
              <a:t> </a:t>
            </a:r>
            <a:r>
              <a:rPr lang="en-US" altLang="en-US" sz="2000" dirty="0" err="1">
                <a:latin typeface="+mj-lt"/>
              </a:rPr>
              <a:t>cuando</a:t>
            </a:r>
            <a:r>
              <a:rPr lang="en-US" altLang="en-US" sz="2000" dirty="0">
                <a:latin typeface="+mj-lt"/>
              </a:rPr>
              <a:t> </a:t>
            </a:r>
            <a:r>
              <a:rPr lang="en-US" altLang="en-US" sz="2000" dirty="0" err="1">
                <a:latin typeface="+mj-lt"/>
              </a:rPr>
              <a:t>realmente</a:t>
            </a:r>
            <a:r>
              <a:rPr lang="en-US" altLang="en-US" sz="2000" dirty="0">
                <a:latin typeface="+mj-lt"/>
              </a:rPr>
              <a:t> se </a:t>
            </a:r>
            <a:r>
              <a:rPr lang="en-US" altLang="en-US" sz="2000" dirty="0" err="1">
                <a:latin typeface="+mj-lt"/>
              </a:rPr>
              <a:t>intenta</a:t>
            </a:r>
            <a:r>
              <a:rPr lang="en-US" altLang="en-US" sz="2000" dirty="0">
                <a:latin typeface="+mj-lt"/>
              </a:rPr>
              <a:t> </a:t>
            </a:r>
            <a:r>
              <a:rPr lang="en-US" altLang="en-US" sz="2000" dirty="0" err="1">
                <a:latin typeface="+mj-lt"/>
              </a:rPr>
              <a:t>iterar</a:t>
            </a:r>
            <a:r>
              <a:rPr lang="en-US" altLang="en-US" sz="2000" dirty="0">
                <a:latin typeface="+mj-lt"/>
              </a:rPr>
              <a:t> </a:t>
            </a:r>
            <a:r>
              <a:rPr lang="en-US" altLang="en-US" sz="2000" dirty="0" err="1">
                <a:latin typeface="+mj-lt"/>
              </a:rPr>
              <a:t>sobre</a:t>
            </a:r>
            <a:r>
              <a:rPr lang="en-US" altLang="en-US" sz="2000" dirty="0">
                <a:latin typeface="+mj-lt"/>
              </a:rPr>
              <a:t> </a:t>
            </a:r>
            <a:r>
              <a:rPr lang="en-US" altLang="en-US" sz="2000" dirty="0" err="1">
                <a:latin typeface="+mj-lt"/>
              </a:rPr>
              <a:t>los</a:t>
            </a:r>
            <a:r>
              <a:rPr lang="en-US" altLang="en-US" sz="2000" dirty="0">
                <a:latin typeface="+mj-lt"/>
              </a:rPr>
              <a:t> </a:t>
            </a:r>
            <a:r>
              <a:rPr lang="en-US" altLang="en-US" sz="2000" dirty="0" err="1">
                <a:latin typeface="+mj-lt"/>
              </a:rPr>
              <a:t>resultados</a:t>
            </a:r>
            <a:r>
              <a:rPr lang="en-US" altLang="en-US" sz="2000" dirty="0">
                <a:latin typeface="+mj-lt"/>
              </a:rPr>
              <a:t>, como </a:t>
            </a:r>
            <a:r>
              <a:rPr lang="en-US" altLang="en-US" sz="2000" dirty="0" err="1">
                <a:latin typeface="+mj-lt"/>
              </a:rPr>
              <a:t>en</a:t>
            </a:r>
            <a:r>
              <a:rPr lang="en-US" altLang="en-US" sz="2000" dirty="0">
                <a:latin typeface="+mj-lt"/>
              </a:rPr>
              <a:t> un </a:t>
            </a:r>
            <a:r>
              <a:rPr lang="en-US" altLang="en-US" sz="2000" dirty="0" err="1">
                <a:latin typeface="+mj-lt"/>
              </a:rPr>
              <a:t>bucle</a:t>
            </a:r>
            <a:r>
              <a:rPr lang="en-US" altLang="en-US" sz="2000" dirty="0">
                <a:latin typeface="+mj-lt"/>
              </a:rPr>
              <a:t> </a:t>
            </a:r>
            <a:r>
              <a:rPr kumimoji="0" lang="en-US" altLang="en-US" sz="2000" b="0" i="0" u="none" strike="noStrike" cap="none" normalizeH="0" baseline="0" dirty="0" err="1" smtClean="0">
                <a:ln>
                  <a:noFill/>
                </a:ln>
                <a:solidFill>
                  <a:schemeClr val="tx1"/>
                </a:solidFill>
                <a:effectLst/>
                <a:latin typeface="+mj-lt"/>
              </a:rPr>
              <a:t>foreach</a:t>
            </a:r>
            <a:r>
              <a:rPr kumimoji="0" lang="en-US" altLang="en-US" sz="2000" b="0" i="0" u="none" strike="noStrike" cap="none" normalizeH="0" baseline="0" dirty="0" smtClean="0">
                <a:ln>
                  <a:noFill/>
                </a:ln>
                <a:solidFill>
                  <a:schemeClr val="tx1"/>
                </a:solidFill>
                <a:effectLst/>
                <a:latin typeface="+mj-lt"/>
              </a:rPr>
              <a:t>.</a:t>
            </a:r>
            <a:endParaRPr lang="en-US" altLang="en-US" sz="2000" dirty="0">
              <a:latin typeface="+mj-lt"/>
            </a:endParaRPr>
          </a:p>
          <a:p>
            <a:endParaRPr lang="es-MX" dirty="0" smtClean="0"/>
          </a:p>
          <a:p>
            <a:endParaRPr lang="en-US" dirty="0"/>
          </a:p>
        </p:txBody>
      </p:sp>
      <p:pic>
        <p:nvPicPr>
          <p:cNvPr id="5" name="Imagen 4"/>
          <p:cNvPicPr>
            <a:picLocks noChangeAspect="1"/>
          </p:cNvPicPr>
          <p:nvPr/>
        </p:nvPicPr>
        <p:blipFill>
          <a:blip r:embed="rId2"/>
          <a:stretch>
            <a:fillRect/>
          </a:stretch>
        </p:blipFill>
        <p:spPr>
          <a:xfrm>
            <a:off x="876300" y="3797300"/>
            <a:ext cx="5219700" cy="2149990"/>
          </a:xfrm>
          <a:prstGeom prst="rect">
            <a:avLst/>
          </a:prstGeom>
        </p:spPr>
      </p:pic>
      <p:sp>
        <p:nvSpPr>
          <p:cNvPr id="6" name="Rectangle 2"/>
          <p:cNvSpPr>
            <a:spLocks noChangeArrowheads="1"/>
          </p:cNvSpPr>
          <p:nvPr/>
        </p:nvSpPr>
        <p:spPr bwMode="auto">
          <a:xfrm>
            <a:off x="6490970" y="3718133"/>
            <a:ext cx="47752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err="1" smtClean="0">
                <a:ln>
                  <a:noFill/>
                </a:ln>
                <a:solidFill>
                  <a:schemeClr val="tx1"/>
                </a:solidFill>
                <a:effectLst/>
                <a:latin typeface="+mj-lt"/>
              </a:rPr>
              <a:t>Aquí</a:t>
            </a:r>
            <a:r>
              <a:rPr kumimoji="0" lang="en-US" altLang="en-US" b="0" i="0" u="none" strike="noStrike" cap="none" normalizeH="0" baseline="0" dirty="0" smtClean="0">
                <a:ln>
                  <a:noFill/>
                </a:ln>
                <a:solidFill>
                  <a:schemeClr val="tx1"/>
                </a:solidFill>
                <a:effectLst/>
                <a:latin typeface="+mj-lt"/>
              </a:rPr>
              <a:t>, </a:t>
            </a:r>
            <a:r>
              <a:rPr kumimoji="0" lang="en-US" altLang="en-US" b="1" i="0" u="none" strike="noStrike" cap="none" normalizeH="0" baseline="0" dirty="0" err="1" smtClean="0">
                <a:ln>
                  <a:noFill/>
                </a:ln>
                <a:solidFill>
                  <a:schemeClr val="tx1"/>
                </a:solidFill>
                <a:effectLst/>
                <a:latin typeface="+mj-lt"/>
              </a:rPr>
              <a:t>valuesIntArray</a:t>
            </a:r>
            <a:r>
              <a:rPr kumimoji="0" lang="en-US" altLang="en-US" b="0" i="0" u="none" strike="noStrike" cap="none" normalizeH="0" baseline="0" dirty="0" smtClean="0">
                <a:ln>
                  <a:noFill/>
                </a:ln>
                <a:solidFill>
                  <a:schemeClr val="tx1"/>
                </a:solidFill>
                <a:effectLst/>
                <a:latin typeface="+mj-lt"/>
              </a:rPr>
              <a:t> </a:t>
            </a:r>
            <a:r>
              <a:rPr kumimoji="0" lang="en-US" altLang="en-US" b="0" i="0" u="none" strike="noStrike" cap="none" normalizeH="0" baseline="0" dirty="0" err="1" smtClean="0">
                <a:ln>
                  <a:noFill/>
                </a:ln>
                <a:solidFill>
                  <a:schemeClr val="tx1"/>
                </a:solidFill>
                <a:effectLst/>
                <a:latin typeface="+mj-lt"/>
              </a:rPr>
              <a:t>es</a:t>
            </a:r>
            <a:r>
              <a:rPr kumimoji="0" lang="en-US" altLang="en-US" b="0" i="0" u="none" strike="noStrike" cap="none" normalizeH="0" baseline="0" dirty="0" smtClean="0">
                <a:ln>
                  <a:noFill/>
                </a:ln>
                <a:solidFill>
                  <a:schemeClr val="tx1"/>
                </a:solidFill>
                <a:effectLst/>
                <a:latin typeface="+mj-lt"/>
              </a:rPr>
              <a:t> </a:t>
            </a:r>
            <a:r>
              <a:rPr kumimoji="0" lang="en-US" altLang="en-US" b="0" i="0" u="none" strike="noStrike" cap="none" normalizeH="0" baseline="0" dirty="0" err="1" smtClean="0">
                <a:ln>
                  <a:noFill/>
                </a:ln>
                <a:solidFill>
                  <a:schemeClr val="tx1"/>
                </a:solidFill>
                <a:effectLst/>
                <a:latin typeface="+mj-lt"/>
              </a:rPr>
              <a:t>una</a:t>
            </a:r>
            <a:r>
              <a:rPr kumimoji="0" lang="en-US" altLang="en-US" b="0" i="0" u="none" strike="noStrike" cap="none" normalizeH="0" baseline="0" dirty="0" smtClean="0">
                <a:ln>
                  <a:noFill/>
                </a:ln>
                <a:solidFill>
                  <a:schemeClr val="tx1"/>
                </a:solidFill>
                <a:effectLst/>
                <a:latin typeface="+mj-lt"/>
              </a:rPr>
              <a:t> </a:t>
            </a:r>
            <a:r>
              <a:rPr kumimoji="0" lang="en-US" altLang="en-US" b="0" i="0" u="none" strike="noStrike" cap="none" normalizeH="0" baseline="0" dirty="0" err="1" smtClean="0">
                <a:ln>
                  <a:noFill/>
                </a:ln>
                <a:solidFill>
                  <a:schemeClr val="tx1"/>
                </a:solidFill>
                <a:effectLst/>
                <a:latin typeface="+mj-lt"/>
              </a:rPr>
              <a:t>consulta</a:t>
            </a:r>
            <a:r>
              <a:rPr kumimoji="0" lang="en-US" altLang="en-US" b="0" i="0" u="none" strike="noStrike" cap="none" normalizeH="0" baseline="0" dirty="0" smtClean="0">
                <a:ln>
                  <a:noFill/>
                </a:ln>
                <a:solidFill>
                  <a:schemeClr val="tx1"/>
                </a:solidFill>
                <a:effectLst/>
                <a:latin typeface="+mj-lt"/>
              </a:rPr>
              <a:t> LINQ </a:t>
            </a:r>
            <a:r>
              <a:rPr kumimoji="0" lang="en-US" altLang="en-US" b="0" i="0" u="none" strike="noStrike" cap="none" normalizeH="0" baseline="0" dirty="0" err="1" smtClean="0">
                <a:ln>
                  <a:noFill/>
                </a:ln>
                <a:solidFill>
                  <a:schemeClr val="tx1"/>
                </a:solidFill>
                <a:effectLst/>
                <a:latin typeface="+mj-lt"/>
              </a:rPr>
              <a:t>diferida</a:t>
            </a:r>
            <a:r>
              <a:rPr kumimoji="0" lang="en-US" altLang="en-US" b="0" i="0" u="none" strike="noStrike" cap="none" normalizeH="0" baseline="0" dirty="0" smtClean="0">
                <a:ln>
                  <a:noFill/>
                </a:ln>
                <a:solidFill>
                  <a:schemeClr val="tx1"/>
                </a:solidFill>
                <a:effectLst/>
                <a:latin typeface="+mj-lt"/>
              </a:rPr>
              <a:t>. La </a:t>
            </a:r>
            <a:r>
              <a:rPr kumimoji="0" lang="en-US" altLang="en-US" b="0" i="0" u="none" strike="noStrike" cap="none" normalizeH="0" baseline="0" dirty="0" err="1" smtClean="0">
                <a:ln>
                  <a:noFill/>
                </a:ln>
                <a:solidFill>
                  <a:schemeClr val="tx1"/>
                </a:solidFill>
                <a:effectLst/>
                <a:latin typeface="+mj-lt"/>
              </a:rPr>
              <a:t>consulta</a:t>
            </a:r>
            <a:r>
              <a:rPr kumimoji="0" lang="en-US" altLang="en-US" b="0" i="0" u="none" strike="noStrike" cap="none" normalizeH="0" baseline="0" dirty="0" smtClean="0">
                <a:ln>
                  <a:noFill/>
                </a:ln>
                <a:solidFill>
                  <a:schemeClr val="tx1"/>
                </a:solidFill>
                <a:effectLst/>
                <a:latin typeface="+mj-lt"/>
              </a:rPr>
              <a:t> no se </a:t>
            </a:r>
            <a:r>
              <a:rPr kumimoji="0" lang="en-US" altLang="en-US" b="0" i="0" u="none" strike="noStrike" cap="none" normalizeH="0" baseline="0" dirty="0" err="1" smtClean="0">
                <a:ln>
                  <a:noFill/>
                </a:ln>
                <a:solidFill>
                  <a:schemeClr val="tx1"/>
                </a:solidFill>
                <a:effectLst/>
                <a:latin typeface="+mj-lt"/>
              </a:rPr>
              <a:t>ejecuta</a:t>
            </a:r>
            <a:r>
              <a:rPr kumimoji="0" lang="en-US" altLang="en-US" b="0" i="0" u="none" strike="noStrike" cap="none" normalizeH="0" baseline="0" dirty="0" smtClean="0">
                <a:ln>
                  <a:noFill/>
                </a:ln>
                <a:solidFill>
                  <a:schemeClr val="tx1"/>
                </a:solidFill>
                <a:effectLst/>
                <a:latin typeface="+mj-lt"/>
              </a:rPr>
              <a:t> </a:t>
            </a:r>
            <a:r>
              <a:rPr kumimoji="0" lang="en-US" altLang="en-US" b="0" i="0" u="none" strike="noStrike" cap="none" normalizeH="0" baseline="0" dirty="0" err="1" smtClean="0">
                <a:ln>
                  <a:noFill/>
                </a:ln>
                <a:solidFill>
                  <a:schemeClr val="tx1"/>
                </a:solidFill>
                <a:effectLst/>
                <a:latin typeface="+mj-lt"/>
              </a:rPr>
              <a:t>inmediatamente</a:t>
            </a:r>
            <a:r>
              <a:rPr kumimoji="0" lang="en-US" altLang="en-US" b="0" i="0" u="none" strike="noStrike" cap="none" normalizeH="0" baseline="0" dirty="0" smtClean="0">
                <a:ln>
                  <a:noFill/>
                </a:ln>
                <a:solidFill>
                  <a:schemeClr val="tx1"/>
                </a:solidFill>
                <a:effectLst/>
                <a:latin typeface="+mj-lt"/>
              </a:rPr>
              <a:t> </a:t>
            </a:r>
            <a:r>
              <a:rPr kumimoji="0" lang="en-US" altLang="en-US" b="0" i="0" u="none" strike="noStrike" cap="none" normalizeH="0" baseline="0" dirty="0" err="1" smtClean="0">
                <a:ln>
                  <a:noFill/>
                </a:ln>
                <a:solidFill>
                  <a:schemeClr val="tx1"/>
                </a:solidFill>
                <a:effectLst/>
                <a:latin typeface="+mj-lt"/>
              </a:rPr>
              <a:t>cuando</a:t>
            </a:r>
            <a:r>
              <a:rPr kumimoji="0" lang="en-US" altLang="en-US" b="0" i="0" u="none" strike="noStrike" cap="none" normalizeH="0" baseline="0" dirty="0" smtClean="0">
                <a:ln>
                  <a:noFill/>
                </a:ln>
                <a:solidFill>
                  <a:schemeClr val="tx1"/>
                </a:solidFill>
                <a:effectLst/>
                <a:latin typeface="+mj-lt"/>
              </a:rPr>
              <a:t> la defines. En </a:t>
            </a:r>
            <a:r>
              <a:rPr kumimoji="0" lang="en-US" altLang="en-US" b="0" i="0" u="none" strike="noStrike" cap="none" normalizeH="0" baseline="0" dirty="0" err="1" smtClean="0">
                <a:ln>
                  <a:noFill/>
                </a:ln>
                <a:solidFill>
                  <a:schemeClr val="tx1"/>
                </a:solidFill>
                <a:effectLst/>
                <a:latin typeface="+mj-lt"/>
              </a:rPr>
              <a:t>su</a:t>
            </a:r>
            <a:r>
              <a:rPr kumimoji="0" lang="en-US" altLang="en-US" b="0" i="0" u="none" strike="noStrike" cap="none" normalizeH="0" baseline="0" dirty="0" smtClean="0">
                <a:ln>
                  <a:noFill/>
                </a:ln>
                <a:solidFill>
                  <a:schemeClr val="tx1"/>
                </a:solidFill>
                <a:effectLst/>
                <a:latin typeface="+mj-lt"/>
              </a:rPr>
              <a:t> </a:t>
            </a:r>
            <a:r>
              <a:rPr kumimoji="0" lang="en-US" altLang="en-US" b="0" i="0" u="none" strike="noStrike" cap="none" normalizeH="0" baseline="0" dirty="0" err="1" smtClean="0">
                <a:ln>
                  <a:noFill/>
                </a:ln>
                <a:solidFill>
                  <a:schemeClr val="tx1"/>
                </a:solidFill>
                <a:effectLst/>
                <a:latin typeface="+mj-lt"/>
              </a:rPr>
              <a:t>lugar</a:t>
            </a:r>
            <a:r>
              <a:rPr kumimoji="0" lang="en-US" altLang="en-US" b="0" i="0" u="none" strike="noStrike" cap="none" normalizeH="0" baseline="0" dirty="0" smtClean="0">
                <a:ln>
                  <a:noFill/>
                </a:ln>
                <a:solidFill>
                  <a:schemeClr val="tx1"/>
                </a:solidFill>
                <a:effectLst/>
                <a:latin typeface="+mj-lt"/>
              </a:rPr>
              <a:t>, se </a:t>
            </a:r>
            <a:r>
              <a:rPr kumimoji="0" lang="en-US" altLang="en-US" b="0" i="0" u="none" strike="noStrike" cap="none" normalizeH="0" baseline="0" dirty="0" err="1" smtClean="0">
                <a:ln>
                  <a:noFill/>
                </a:ln>
                <a:solidFill>
                  <a:schemeClr val="tx1"/>
                </a:solidFill>
                <a:effectLst/>
                <a:latin typeface="+mj-lt"/>
              </a:rPr>
              <a:t>ejecuta</a:t>
            </a:r>
            <a:r>
              <a:rPr kumimoji="0" lang="en-US" altLang="en-US" b="0" i="0" u="none" strike="noStrike" cap="none" normalizeH="0" baseline="0" dirty="0" smtClean="0">
                <a:ln>
                  <a:noFill/>
                </a:ln>
                <a:solidFill>
                  <a:schemeClr val="tx1"/>
                </a:solidFill>
                <a:effectLst/>
                <a:latin typeface="+mj-lt"/>
              </a:rPr>
              <a:t> </a:t>
            </a:r>
            <a:r>
              <a:rPr kumimoji="0" lang="en-US" altLang="en-US" b="0" i="0" u="none" strike="noStrike" cap="none" normalizeH="0" baseline="0" dirty="0" err="1" smtClean="0">
                <a:ln>
                  <a:noFill/>
                </a:ln>
                <a:solidFill>
                  <a:schemeClr val="tx1"/>
                </a:solidFill>
                <a:effectLst/>
                <a:latin typeface="+mj-lt"/>
              </a:rPr>
              <a:t>cuando</a:t>
            </a:r>
            <a:r>
              <a:rPr kumimoji="0" lang="en-US" altLang="en-US" b="0" i="0" u="none" strike="noStrike" cap="none" normalizeH="0" baseline="0" dirty="0" smtClean="0">
                <a:ln>
                  <a:noFill/>
                </a:ln>
                <a:solidFill>
                  <a:schemeClr val="tx1"/>
                </a:solidFill>
                <a:effectLst/>
                <a:latin typeface="+mj-lt"/>
              </a:rPr>
              <a:t> la </a:t>
            </a:r>
            <a:r>
              <a:rPr kumimoji="0" lang="en-US" altLang="en-US" b="0" i="0" u="none" strike="noStrike" cap="none" normalizeH="0" baseline="0" dirty="0" err="1" smtClean="0">
                <a:ln>
                  <a:noFill/>
                </a:ln>
                <a:solidFill>
                  <a:schemeClr val="tx1"/>
                </a:solidFill>
                <a:effectLst/>
                <a:latin typeface="+mj-lt"/>
              </a:rPr>
              <a:t>recorres</a:t>
            </a:r>
            <a:r>
              <a:rPr kumimoji="0" lang="en-US" altLang="en-US" b="0" i="0" u="none" strike="noStrike" cap="none" normalizeH="0" baseline="0" dirty="0" smtClean="0">
                <a:ln>
                  <a:noFill/>
                </a:ln>
                <a:solidFill>
                  <a:schemeClr val="tx1"/>
                </a:solidFill>
                <a:effectLst/>
                <a:latin typeface="+mj-lt"/>
              </a:rPr>
              <a:t> con </a:t>
            </a:r>
            <a:r>
              <a:rPr kumimoji="0" lang="en-US" altLang="en-US" b="0" i="0" u="none" strike="noStrike" cap="none" normalizeH="0" baseline="0" dirty="0" err="1" smtClean="0">
                <a:ln>
                  <a:noFill/>
                </a:ln>
                <a:solidFill>
                  <a:schemeClr val="tx1"/>
                </a:solidFill>
                <a:effectLst/>
                <a:latin typeface="+mj-lt"/>
              </a:rPr>
              <a:t>foreach</a:t>
            </a:r>
            <a:r>
              <a:rPr kumimoji="0" lang="en-US" altLang="en-US" b="0" i="0" u="none" strike="noStrike" cap="none" normalizeH="0" baseline="0" dirty="0" smtClean="0">
                <a:ln>
                  <a:noFill/>
                </a:ln>
                <a:solidFill>
                  <a:schemeClr val="tx1"/>
                </a:solidFill>
                <a:effectLst/>
                <a:latin typeface="+mj-lt"/>
              </a:rPr>
              <a:t>. </a:t>
            </a:r>
            <a:r>
              <a:rPr kumimoji="0" lang="en-US" altLang="en-US" b="0" i="0" u="none" strike="noStrike" cap="none" normalizeH="0" baseline="0" dirty="0" err="1" smtClean="0">
                <a:ln>
                  <a:noFill/>
                </a:ln>
                <a:solidFill>
                  <a:schemeClr val="tx1"/>
                </a:solidFill>
                <a:effectLst/>
                <a:latin typeface="+mj-lt"/>
              </a:rPr>
              <a:t>Esto</a:t>
            </a:r>
            <a:r>
              <a:rPr kumimoji="0" lang="en-US" altLang="en-US" b="0" i="0" u="none" strike="noStrike" cap="none" normalizeH="0" baseline="0" dirty="0" smtClean="0">
                <a:ln>
                  <a:noFill/>
                </a:ln>
                <a:solidFill>
                  <a:schemeClr val="tx1"/>
                </a:solidFill>
                <a:effectLst/>
                <a:latin typeface="+mj-lt"/>
              </a:rPr>
              <a:t> </a:t>
            </a:r>
            <a:r>
              <a:rPr kumimoji="0" lang="en-US" altLang="en-US" b="0" i="0" u="none" strike="noStrike" cap="none" normalizeH="0" baseline="0" dirty="0" err="1" smtClean="0">
                <a:ln>
                  <a:noFill/>
                </a:ln>
                <a:solidFill>
                  <a:schemeClr val="tx1"/>
                </a:solidFill>
                <a:effectLst/>
                <a:latin typeface="+mj-lt"/>
              </a:rPr>
              <a:t>significa</a:t>
            </a:r>
            <a:r>
              <a:rPr kumimoji="0" lang="en-US" altLang="en-US" b="0" i="0" u="none" strike="noStrike" cap="none" normalizeH="0" baseline="0" dirty="0" smtClean="0">
                <a:ln>
                  <a:noFill/>
                </a:ln>
                <a:solidFill>
                  <a:schemeClr val="tx1"/>
                </a:solidFill>
                <a:effectLst/>
                <a:latin typeface="+mj-lt"/>
              </a:rPr>
              <a:t> que </a:t>
            </a:r>
            <a:r>
              <a:rPr kumimoji="0" lang="en-US" altLang="en-US" b="0" i="0" u="none" strike="noStrike" cap="none" normalizeH="0" baseline="0" dirty="0" err="1" smtClean="0">
                <a:ln>
                  <a:noFill/>
                </a:ln>
                <a:solidFill>
                  <a:schemeClr val="tx1"/>
                </a:solidFill>
                <a:effectLst/>
                <a:latin typeface="+mj-lt"/>
              </a:rPr>
              <a:t>si</a:t>
            </a:r>
            <a:r>
              <a:rPr kumimoji="0" lang="en-US" altLang="en-US" b="0" i="0" u="none" strike="noStrike" cap="none" normalizeH="0" baseline="0" dirty="0" smtClean="0">
                <a:ln>
                  <a:noFill/>
                </a:ln>
                <a:solidFill>
                  <a:schemeClr val="tx1"/>
                </a:solidFill>
                <a:effectLst/>
                <a:latin typeface="+mj-lt"/>
              </a:rPr>
              <a:t> </a:t>
            </a:r>
            <a:r>
              <a:rPr kumimoji="0" lang="en-US" altLang="en-US" b="0" i="0" u="none" strike="noStrike" cap="none" normalizeH="0" baseline="0" dirty="0" err="1" smtClean="0">
                <a:ln>
                  <a:noFill/>
                </a:ln>
                <a:solidFill>
                  <a:schemeClr val="tx1"/>
                </a:solidFill>
                <a:effectLst/>
                <a:latin typeface="+mj-lt"/>
              </a:rPr>
              <a:t>cambias</a:t>
            </a:r>
            <a:r>
              <a:rPr kumimoji="0" lang="en-US" altLang="en-US" b="0" i="0" u="none" strike="noStrike" cap="none" normalizeH="0" baseline="0" dirty="0" smtClean="0">
                <a:ln>
                  <a:noFill/>
                </a:ln>
                <a:solidFill>
                  <a:schemeClr val="tx1"/>
                </a:solidFill>
                <a:effectLst/>
                <a:latin typeface="+mj-lt"/>
              </a:rPr>
              <a:t> </a:t>
            </a:r>
            <a:r>
              <a:rPr kumimoji="0" lang="en-US" altLang="en-US" b="0" i="0" u="none" strike="noStrike" cap="none" normalizeH="0" baseline="0" dirty="0" err="1" smtClean="0">
                <a:ln>
                  <a:noFill/>
                </a:ln>
                <a:solidFill>
                  <a:schemeClr val="tx1"/>
                </a:solidFill>
                <a:effectLst/>
                <a:latin typeface="+mj-lt"/>
              </a:rPr>
              <a:t>los</a:t>
            </a:r>
            <a:r>
              <a:rPr kumimoji="0" lang="en-US" altLang="en-US" b="0" i="0" u="none" strike="noStrike" cap="none" normalizeH="0" baseline="0" dirty="0" smtClean="0">
                <a:ln>
                  <a:noFill/>
                </a:ln>
                <a:solidFill>
                  <a:schemeClr val="tx1"/>
                </a:solidFill>
                <a:effectLst/>
                <a:latin typeface="+mj-lt"/>
              </a:rPr>
              <a:t> </a:t>
            </a:r>
            <a:r>
              <a:rPr kumimoji="0" lang="en-US" altLang="en-US" b="0" i="0" u="none" strike="noStrike" cap="none" normalizeH="0" baseline="0" dirty="0" err="1" smtClean="0">
                <a:ln>
                  <a:noFill/>
                </a:ln>
                <a:solidFill>
                  <a:schemeClr val="tx1"/>
                </a:solidFill>
                <a:effectLst/>
                <a:latin typeface="+mj-lt"/>
              </a:rPr>
              <a:t>valores</a:t>
            </a:r>
            <a:r>
              <a:rPr kumimoji="0" lang="en-US" altLang="en-US" b="0" i="0" u="none" strike="noStrike" cap="none" normalizeH="0" baseline="0" dirty="0" smtClean="0">
                <a:ln>
                  <a:noFill/>
                </a:ln>
                <a:solidFill>
                  <a:schemeClr val="tx1"/>
                </a:solidFill>
                <a:effectLst/>
                <a:latin typeface="+mj-lt"/>
              </a:rPr>
              <a:t> de </a:t>
            </a:r>
            <a:r>
              <a:rPr kumimoji="0" lang="en-US" altLang="en-US" b="0" i="0" u="none" strike="noStrike" cap="none" normalizeH="0" baseline="0" dirty="0" err="1" smtClean="0">
                <a:ln>
                  <a:noFill/>
                </a:ln>
                <a:solidFill>
                  <a:schemeClr val="tx1"/>
                </a:solidFill>
                <a:effectLst/>
                <a:latin typeface="+mj-lt"/>
              </a:rPr>
              <a:t>numbersArray</a:t>
            </a:r>
            <a:r>
              <a:rPr kumimoji="0" lang="en-US" altLang="en-US" b="0" i="0" u="none" strike="noStrike" cap="none" normalizeH="0" baseline="0" dirty="0" smtClean="0">
                <a:ln>
                  <a:noFill/>
                </a:ln>
                <a:solidFill>
                  <a:schemeClr val="tx1"/>
                </a:solidFill>
                <a:effectLst/>
                <a:latin typeface="+mj-lt"/>
              </a:rPr>
              <a:t> antes de </a:t>
            </a:r>
            <a:r>
              <a:rPr kumimoji="0" lang="en-US" altLang="en-US" b="0" i="0" u="none" strike="noStrike" cap="none" normalizeH="0" baseline="0" dirty="0" err="1" smtClean="0">
                <a:ln>
                  <a:noFill/>
                </a:ln>
                <a:solidFill>
                  <a:schemeClr val="tx1"/>
                </a:solidFill>
                <a:effectLst/>
                <a:latin typeface="+mj-lt"/>
              </a:rPr>
              <a:t>ejecutar</a:t>
            </a:r>
            <a:r>
              <a:rPr kumimoji="0" lang="en-US" altLang="en-US" b="0" i="0" u="none" strike="noStrike" cap="none" normalizeH="0" baseline="0" dirty="0" smtClean="0">
                <a:ln>
                  <a:noFill/>
                </a:ln>
                <a:solidFill>
                  <a:schemeClr val="tx1"/>
                </a:solidFill>
                <a:effectLst/>
                <a:latin typeface="+mj-lt"/>
              </a:rPr>
              <a:t> </a:t>
            </a:r>
            <a:r>
              <a:rPr kumimoji="0" lang="en-US" altLang="en-US" b="0" i="0" u="none" strike="noStrike" cap="none" normalizeH="0" baseline="0" dirty="0" err="1" smtClean="0">
                <a:ln>
                  <a:noFill/>
                </a:ln>
                <a:solidFill>
                  <a:schemeClr val="tx1"/>
                </a:solidFill>
                <a:effectLst/>
                <a:latin typeface="+mj-lt"/>
              </a:rPr>
              <a:t>foreach</a:t>
            </a:r>
            <a:r>
              <a:rPr kumimoji="0" lang="en-US" altLang="en-US" b="0" i="0" u="none" strike="noStrike" cap="none" normalizeH="0" baseline="0" dirty="0" smtClean="0">
                <a:ln>
                  <a:noFill/>
                </a:ln>
                <a:solidFill>
                  <a:schemeClr val="tx1"/>
                </a:solidFill>
                <a:effectLst/>
                <a:latin typeface="+mj-lt"/>
              </a:rPr>
              <a:t>, </a:t>
            </a:r>
            <a:r>
              <a:rPr kumimoji="0" lang="en-US" altLang="en-US" b="0" i="0" u="none" strike="noStrike" cap="none" normalizeH="0" baseline="0" dirty="0" err="1" smtClean="0">
                <a:ln>
                  <a:noFill/>
                </a:ln>
                <a:solidFill>
                  <a:schemeClr val="tx1"/>
                </a:solidFill>
                <a:effectLst/>
                <a:latin typeface="+mj-lt"/>
              </a:rPr>
              <a:t>esos</a:t>
            </a:r>
            <a:r>
              <a:rPr kumimoji="0" lang="en-US" altLang="en-US" b="0" i="0" u="none" strike="noStrike" cap="none" normalizeH="0" baseline="0" dirty="0" smtClean="0">
                <a:ln>
                  <a:noFill/>
                </a:ln>
                <a:solidFill>
                  <a:schemeClr val="tx1"/>
                </a:solidFill>
                <a:effectLst/>
                <a:latin typeface="+mj-lt"/>
              </a:rPr>
              <a:t> </a:t>
            </a:r>
            <a:r>
              <a:rPr kumimoji="0" lang="en-US" altLang="en-US" b="0" i="0" u="none" strike="noStrike" cap="none" normalizeH="0" baseline="0" dirty="0" err="1" smtClean="0">
                <a:ln>
                  <a:noFill/>
                </a:ln>
                <a:solidFill>
                  <a:schemeClr val="tx1"/>
                </a:solidFill>
                <a:effectLst/>
                <a:latin typeface="+mj-lt"/>
              </a:rPr>
              <a:t>cambios</a:t>
            </a:r>
            <a:r>
              <a:rPr kumimoji="0" lang="en-US" altLang="en-US" b="0" i="0" u="none" strike="noStrike" cap="none" normalizeH="0" baseline="0" dirty="0" smtClean="0">
                <a:ln>
                  <a:noFill/>
                </a:ln>
                <a:solidFill>
                  <a:schemeClr val="tx1"/>
                </a:solidFill>
                <a:effectLst/>
                <a:latin typeface="+mj-lt"/>
              </a:rPr>
              <a:t> se </a:t>
            </a:r>
            <a:r>
              <a:rPr kumimoji="0" lang="en-US" altLang="en-US" b="0" i="0" u="none" strike="noStrike" cap="none" normalizeH="0" baseline="0" dirty="0" err="1" smtClean="0">
                <a:ln>
                  <a:noFill/>
                </a:ln>
                <a:solidFill>
                  <a:schemeClr val="tx1"/>
                </a:solidFill>
                <a:effectLst/>
                <a:latin typeface="+mj-lt"/>
              </a:rPr>
              <a:t>reflejarán</a:t>
            </a:r>
            <a:r>
              <a:rPr kumimoji="0" lang="en-US" altLang="en-US" b="0" i="0" u="none" strike="noStrike" cap="none" normalizeH="0" baseline="0" dirty="0" smtClean="0">
                <a:ln>
                  <a:noFill/>
                </a:ln>
                <a:solidFill>
                  <a:schemeClr val="tx1"/>
                </a:solidFill>
                <a:effectLst/>
                <a:latin typeface="+mj-lt"/>
              </a:rPr>
              <a:t> </a:t>
            </a:r>
            <a:r>
              <a:rPr kumimoji="0" lang="en-US" altLang="en-US" b="0" i="0" u="none" strike="noStrike" cap="none" normalizeH="0" baseline="0" dirty="0" err="1" smtClean="0">
                <a:ln>
                  <a:noFill/>
                </a:ln>
                <a:solidFill>
                  <a:schemeClr val="tx1"/>
                </a:solidFill>
                <a:effectLst/>
                <a:latin typeface="+mj-lt"/>
              </a:rPr>
              <a:t>en</a:t>
            </a:r>
            <a:r>
              <a:rPr kumimoji="0" lang="en-US" altLang="en-US" b="0" i="0" u="none" strike="noStrike" cap="none" normalizeH="0" baseline="0" dirty="0" smtClean="0">
                <a:ln>
                  <a:noFill/>
                </a:ln>
                <a:solidFill>
                  <a:schemeClr val="tx1"/>
                </a:solidFill>
                <a:effectLst/>
                <a:latin typeface="+mj-lt"/>
              </a:rPr>
              <a:t> </a:t>
            </a:r>
            <a:r>
              <a:rPr kumimoji="0" lang="en-US" altLang="en-US" b="0" i="0" u="none" strike="noStrike" cap="none" normalizeH="0" baseline="0" dirty="0" err="1" smtClean="0">
                <a:ln>
                  <a:noFill/>
                </a:ln>
                <a:solidFill>
                  <a:schemeClr val="tx1"/>
                </a:solidFill>
                <a:effectLst/>
                <a:latin typeface="+mj-lt"/>
              </a:rPr>
              <a:t>los</a:t>
            </a:r>
            <a:r>
              <a:rPr kumimoji="0" lang="en-US" altLang="en-US" b="0" i="0" u="none" strike="noStrike" cap="none" normalizeH="0" baseline="0" dirty="0" smtClean="0">
                <a:ln>
                  <a:noFill/>
                </a:ln>
                <a:solidFill>
                  <a:schemeClr val="tx1"/>
                </a:solidFill>
                <a:effectLst/>
                <a:latin typeface="+mj-lt"/>
              </a:rPr>
              <a:t> </a:t>
            </a:r>
            <a:r>
              <a:rPr kumimoji="0" lang="en-US" altLang="en-US" b="0" i="0" u="none" strike="noStrike" cap="none" normalizeH="0" baseline="0" dirty="0" err="1" smtClean="0">
                <a:ln>
                  <a:noFill/>
                </a:ln>
                <a:solidFill>
                  <a:schemeClr val="tx1"/>
                </a:solidFill>
                <a:effectLst/>
                <a:latin typeface="+mj-lt"/>
              </a:rPr>
              <a:t>resultados</a:t>
            </a:r>
            <a:r>
              <a:rPr kumimoji="0" lang="en-US" altLang="en-US" b="0" i="0" u="none" strike="noStrike" cap="none" normalizeH="0" baseline="0" dirty="0" smtClean="0">
                <a:ln>
                  <a:noFill/>
                </a:ln>
                <a:solidFill>
                  <a:schemeClr val="tx1"/>
                </a:solidFill>
                <a:effectLst/>
                <a:latin typeface="+mj-lt"/>
              </a:rPr>
              <a:t> de la </a:t>
            </a:r>
            <a:r>
              <a:rPr kumimoji="0" lang="en-US" altLang="en-US" b="0" i="0" u="none" strike="noStrike" cap="none" normalizeH="0" baseline="0" dirty="0" err="1" smtClean="0">
                <a:ln>
                  <a:noFill/>
                </a:ln>
                <a:solidFill>
                  <a:schemeClr val="tx1"/>
                </a:solidFill>
                <a:effectLst/>
                <a:latin typeface="+mj-lt"/>
              </a:rPr>
              <a:t>consulta</a:t>
            </a:r>
            <a:r>
              <a:rPr kumimoji="0" lang="en-US" altLang="en-US" b="0" i="0" u="none" strike="noStrike" cap="none" normalizeH="0" baseline="0" dirty="0" smtClean="0">
                <a:ln>
                  <a:noFill/>
                </a:ln>
                <a:solidFill>
                  <a:schemeClr val="tx1"/>
                </a:solidFill>
                <a:effectLst/>
                <a:latin typeface="+mj-lt"/>
              </a:rPr>
              <a:t> </a:t>
            </a:r>
          </a:p>
        </p:txBody>
      </p:sp>
    </p:spTree>
    <p:extLst>
      <p:ext uri="{BB962C8B-B14F-4D97-AF65-F5344CB8AC3E}">
        <p14:creationId xmlns:p14="http://schemas.microsoft.com/office/powerpoint/2010/main" val="35541520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1087229" y="1374170"/>
            <a:ext cx="4933885" cy="1891586"/>
          </a:xfrm>
          <a:prstGeom prst="rect">
            <a:avLst/>
          </a:prstGeom>
        </p:spPr>
      </p:pic>
      <p:sp>
        <p:nvSpPr>
          <p:cNvPr id="5" name="Rectangle 1"/>
          <p:cNvSpPr>
            <a:spLocks noChangeArrowheads="1"/>
          </p:cNvSpPr>
          <p:nvPr/>
        </p:nvSpPr>
        <p:spPr bwMode="auto">
          <a:xfrm>
            <a:off x="6565900" y="1374170"/>
            <a:ext cx="4927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err="1" smtClean="0">
                <a:ln>
                  <a:noFill/>
                </a:ln>
                <a:solidFill>
                  <a:schemeClr val="tx1"/>
                </a:solidFill>
                <a:effectLst/>
                <a:latin typeface="Arial" panose="020B0604020202020204" pitchFamily="34" charset="0"/>
              </a:rPr>
              <a:t>Cuando</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cambias</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Unicode MS"/>
              </a:rPr>
              <a:t>numbersArray</a:t>
            </a:r>
            <a:r>
              <a:rPr kumimoji="0" lang="en-US" altLang="en-US" sz="2400" b="0" i="0" u="none" strike="noStrike" cap="none" normalizeH="0" baseline="0" dirty="0" smtClean="0">
                <a:ln>
                  <a:noFill/>
                </a:ln>
                <a:solidFill>
                  <a:schemeClr val="tx1"/>
                </a:solidFill>
                <a:effectLst/>
                <a:latin typeface="Arial Unicode MS"/>
              </a:rPr>
              <a:t>[1]</a:t>
            </a:r>
            <a:r>
              <a:rPr kumimoji="0" lang="en-US" altLang="en-US" sz="2400" b="0" i="0" u="none" strike="noStrike" cap="none" normalizeH="0" baseline="0" dirty="0" smtClean="0">
                <a:ln>
                  <a:noFill/>
                </a:ln>
                <a:solidFill>
                  <a:schemeClr val="tx1"/>
                </a:solidFill>
                <a:effectLst/>
              </a:rPr>
              <a:t> a </a:t>
            </a:r>
            <a:r>
              <a:rPr kumimoji="0" lang="en-US" altLang="en-US" sz="2400" b="0" i="0" u="none" strike="noStrike" cap="none" normalizeH="0" baseline="0" dirty="0" smtClean="0">
                <a:ln>
                  <a:noFill/>
                </a:ln>
                <a:solidFill>
                  <a:schemeClr val="tx1"/>
                </a:solidFill>
                <a:effectLst/>
                <a:latin typeface="Arial Unicode MS"/>
              </a:rPr>
              <a:t>8</a:t>
            </a:r>
            <a:r>
              <a:rPr kumimoji="0" lang="en-US" altLang="en-US" sz="2400" b="0" i="0" u="none" strike="noStrike" cap="none" normalizeH="0" baseline="0" dirty="0" smtClean="0">
                <a:ln>
                  <a:noFill/>
                </a:ln>
                <a:solidFill>
                  <a:schemeClr val="tx1"/>
                </a:solidFill>
                <a:effectLst/>
              </a:rPr>
              <a:t>, la </a:t>
            </a:r>
            <a:r>
              <a:rPr kumimoji="0" lang="en-US" altLang="en-US" sz="2400" b="0" i="0" u="none" strike="noStrike" cap="none" normalizeH="0" baseline="0" dirty="0" err="1" smtClean="0">
                <a:ln>
                  <a:noFill/>
                </a:ln>
                <a:solidFill>
                  <a:schemeClr val="tx1"/>
                </a:solidFill>
                <a:effectLst/>
              </a:rPr>
              <a:t>consulta</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diferida</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incluye</a:t>
            </a:r>
            <a:r>
              <a:rPr kumimoji="0" lang="en-US" altLang="en-US" sz="2400" b="0" i="0" u="none" strike="noStrike" cap="none" normalizeH="0" baseline="0" dirty="0" smtClean="0">
                <a:ln>
                  <a:noFill/>
                </a:ln>
                <a:solidFill>
                  <a:schemeClr val="tx1"/>
                </a:solidFill>
                <a:effectLst/>
              </a:rPr>
              <a:t> ese </a:t>
            </a:r>
            <a:r>
              <a:rPr kumimoji="0" lang="en-US" altLang="en-US" sz="2400" b="0" i="0" u="none" strike="noStrike" cap="none" normalizeH="0" baseline="0" dirty="0" err="1" smtClean="0">
                <a:ln>
                  <a:noFill/>
                </a:ln>
                <a:solidFill>
                  <a:schemeClr val="tx1"/>
                </a:solidFill>
                <a:effectLst/>
              </a:rPr>
              <a:t>cambio</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por</a:t>
            </a:r>
            <a:r>
              <a:rPr kumimoji="0" lang="en-US" altLang="en-US" sz="2400" b="0" i="0" u="none" strike="noStrike" cap="none" normalizeH="0" baseline="0" dirty="0" smtClean="0">
                <a:ln>
                  <a:noFill/>
                </a:ln>
                <a:solidFill>
                  <a:schemeClr val="tx1"/>
                </a:solidFill>
                <a:effectLst/>
              </a:rPr>
              <a:t> lo que </a:t>
            </a:r>
            <a:r>
              <a:rPr kumimoji="0" lang="en-US" altLang="en-US" sz="2400" b="0" i="0" u="none" strike="noStrike" cap="none" normalizeH="0" baseline="0" dirty="0" smtClean="0">
                <a:ln>
                  <a:noFill/>
                </a:ln>
                <a:solidFill>
                  <a:schemeClr val="tx1"/>
                </a:solidFill>
                <a:effectLst/>
                <a:latin typeface="Arial Unicode MS"/>
              </a:rPr>
              <a:t>8</a:t>
            </a:r>
            <a:r>
              <a:rPr kumimoji="0" lang="en-US" altLang="en-US" sz="2400" b="0" i="0" u="none" strike="noStrike" cap="none" normalizeH="0" baseline="0" dirty="0" smtClean="0">
                <a:ln>
                  <a:noFill/>
                </a:ln>
                <a:solidFill>
                  <a:schemeClr val="tx1"/>
                </a:solidFill>
                <a:effectLst/>
              </a:rPr>
              <a:t> se </a:t>
            </a:r>
            <a:r>
              <a:rPr kumimoji="0" lang="en-US" altLang="en-US" sz="2400" b="0" i="0" u="none" strike="noStrike" cap="none" normalizeH="0" baseline="0" dirty="0" err="1" smtClean="0">
                <a:ln>
                  <a:noFill/>
                </a:ln>
                <a:solidFill>
                  <a:schemeClr val="tx1"/>
                </a:solidFill>
                <a:effectLst/>
              </a:rPr>
              <a:t>considera</a:t>
            </a:r>
            <a:r>
              <a:rPr kumimoji="0" lang="en-US" altLang="en-US" sz="2400" b="0" i="0" u="none" strike="noStrike" cap="none" normalizeH="0" baseline="0" dirty="0" smtClean="0">
                <a:ln>
                  <a:noFill/>
                </a:ln>
                <a:solidFill>
                  <a:schemeClr val="tx1"/>
                </a:solidFill>
                <a:effectLst/>
              </a:rPr>
              <a:t> </a:t>
            </a:r>
            <a:r>
              <a:rPr kumimoji="0" lang="en-US" altLang="en-US" sz="2400" b="0" i="0" u="none" strike="noStrike" cap="none" normalizeH="0" baseline="0" dirty="0" err="1" smtClean="0">
                <a:ln>
                  <a:noFill/>
                </a:ln>
                <a:solidFill>
                  <a:schemeClr val="tx1"/>
                </a:solidFill>
                <a:effectLst/>
              </a:rPr>
              <a:t>en</a:t>
            </a:r>
            <a:r>
              <a:rPr kumimoji="0" lang="en-US" altLang="en-US" sz="2400" b="0" i="0" u="none" strike="noStrike" cap="none" normalizeH="0" baseline="0" dirty="0" smtClean="0">
                <a:ln>
                  <a:noFill/>
                </a:ln>
                <a:solidFill>
                  <a:schemeClr val="tx1"/>
                </a:solidFill>
                <a:effectLst/>
              </a:rPr>
              <a:t> la </a:t>
            </a:r>
            <a:r>
              <a:rPr kumimoji="0" lang="en-US" altLang="en-US" sz="2400" b="0" i="0" u="none" strike="noStrike" cap="none" normalizeH="0" baseline="0" dirty="0" err="1" smtClean="0">
                <a:ln>
                  <a:noFill/>
                </a:ln>
                <a:solidFill>
                  <a:schemeClr val="tx1"/>
                </a:solidFill>
                <a:effectLst/>
              </a:rPr>
              <a:t>evaluación</a:t>
            </a:r>
            <a:r>
              <a:rPr kumimoji="0" lang="en-US" altLang="en-US" sz="2400" b="0" i="0" u="none" strike="noStrike" cap="none" normalizeH="0" baseline="0" dirty="0" smtClean="0">
                <a:ln>
                  <a:noFill/>
                </a:ln>
                <a:solidFill>
                  <a:schemeClr val="tx1"/>
                </a:solidFill>
                <a:effectLst/>
              </a:rPr>
              <a:t> de la </a:t>
            </a:r>
            <a:r>
              <a:rPr kumimoji="0" lang="en-US" altLang="en-US" sz="2400" b="0" i="0" u="none" strike="noStrike" cap="none" normalizeH="0" baseline="0" dirty="0" err="1" smtClean="0">
                <a:ln>
                  <a:noFill/>
                </a:ln>
                <a:solidFill>
                  <a:schemeClr val="tx1"/>
                </a:solidFill>
                <a:effectLst/>
              </a:rPr>
              <a:t>consulta</a:t>
            </a:r>
            <a:r>
              <a:rPr kumimoji="0" lang="en-US" altLang="en-US" sz="2400" b="0" i="0" u="none" strike="noStrike" cap="none" normalizeH="0" baseline="0" dirty="0" smtClean="0">
                <a:ln>
                  <a:noFill/>
                </a:ln>
                <a:solidFill>
                  <a:schemeClr val="tx1"/>
                </a:solidFill>
                <a:effectLst/>
              </a:rPr>
              <a:t>. </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40855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INTRODUCCION</a:t>
            </a:r>
            <a:endParaRPr lang="en-US" b="1" dirty="0"/>
          </a:p>
        </p:txBody>
      </p:sp>
      <p:sp>
        <p:nvSpPr>
          <p:cNvPr id="3" name="Marcador de contenido 2"/>
          <p:cNvSpPr>
            <a:spLocks noGrp="1"/>
          </p:cNvSpPr>
          <p:nvPr>
            <p:ph idx="1"/>
          </p:nvPr>
        </p:nvSpPr>
        <p:spPr>
          <a:xfrm>
            <a:off x="838200" y="1825625"/>
            <a:ext cx="10515600" cy="2985526"/>
          </a:xfrm>
        </p:spPr>
        <p:txBody>
          <a:bodyPr/>
          <a:lstStyle/>
          <a:p>
            <a:pPr algn="just"/>
            <a:r>
              <a:rPr lang="es-MX" dirty="0" smtClean="0">
                <a:solidFill>
                  <a:srgbClr val="FF0000"/>
                </a:solidFill>
              </a:rPr>
              <a:t>LINQ</a:t>
            </a:r>
            <a:r>
              <a:rPr lang="es-MX" dirty="0" smtClean="0"/>
              <a:t> (</a:t>
            </a:r>
            <a:r>
              <a:rPr lang="es-MX" dirty="0" err="1" smtClean="0"/>
              <a:t>Language</a:t>
            </a:r>
            <a:r>
              <a:rPr lang="es-MX" dirty="0" smtClean="0"/>
              <a:t> </a:t>
            </a:r>
            <a:r>
              <a:rPr lang="es-MX" dirty="0" err="1" smtClean="0"/>
              <a:t>Integrated</a:t>
            </a:r>
            <a:r>
              <a:rPr lang="es-MX" dirty="0" smtClean="0"/>
              <a:t> </a:t>
            </a:r>
            <a:r>
              <a:rPr lang="es-MX" dirty="0" err="1" smtClean="0"/>
              <a:t>Query</a:t>
            </a:r>
            <a:r>
              <a:rPr lang="es-MX" dirty="0" smtClean="0"/>
              <a:t>) es una característica poderosa en .NET que proporciona una forma </a:t>
            </a:r>
            <a:r>
              <a:rPr lang="es-MX" dirty="0" smtClean="0">
                <a:solidFill>
                  <a:srgbClr val="FF0000"/>
                </a:solidFill>
              </a:rPr>
              <a:t>uniforme y clara de realizar consultas</a:t>
            </a:r>
            <a:r>
              <a:rPr lang="es-MX" dirty="0" smtClean="0"/>
              <a:t> sobre diversas fuentes de datos, como colecciones en memoria (objetos), bases de datos, archivos </a:t>
            </a:r>
            <a:r>
              <a:rPr lang="es-MX" dirty="0" smtClean="0">
                <a:solidFill>
                  <a:srgbClr val="FF0000"/>
                </a:solidFill>
              </a:rPr>
              <a:t>XML</a:t>
            </a:r>
            <a:r>
              <a:rPr lang="es-MX" dirty="0" smtClean="0"/>
              <a:t>, y más. LINQ permite escribir consultas directamente en el lenguaje de programación (</a:t>
            </a:r>
            <a:r>
              <a:rPr lang="es-MX" b="1" dirty="0" smtClean="0">
                <a:solidFill>
                  <a:srgbClr val="FF0000"/>
                </a:solidFill>
              </a:rPr>
              <a:t>como C# o VB.NET</a:t>
            </a:r>
            <a:r>
              <a:rPr lang="es-MX" dirty="0" smtClean="0"/>
              <a:t>) utilizando una sintaxis similar a SQL, pero integrada en el propio lenguaje.</a:t>
            </a:r>
            <a:endParaRPr lang="en-US" dirty="0"/>
          </a:p>
        </p:txBody>
      </p:sp>
    </p:spTree>
    <p:extLst>
      <p:ext uri="{BB962C8B-B14F-4D97-AF65-F5344CB8AC3E}">
        <p14:creationId xmlns:p14="http://schemas.microsoft.com/office/powerpoint/2010/main" val="1554630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Ejecución</a:t>
            </a:r>
            <a:r>
              <a:rPr lang="en-US" dirty="0" smtClean="0"/>
              <a:t> </a:t>
            </a:r>
            <a:r>
              <a:rPr lang="en-US" dirty="0" err="1" smtClean="0"/>
              <a:t>Inmediata</a:t>
            </a:r>
            <a:endParaRPr lang="en-US" dirty="0"/>
          </a:p>
        </p:txBody>
      </p:sp>
      <p:sp>
        <p:nvSpPr>
          <p:cNvPr id="3" name="Marcador de contenido 2"/>
          <p:cNvSpPr>
            <a:spLocks noGrp="1"/>
          </p:cNvSpPr>
          <p:nvPr>
            <p:ph idx="1"/>
          </p:nvPr>
        </p:nvSpPr>
        <p:spPr>
          <a:xfrm>
            <a:off x="838200" y="1825625"/>
            <a:ext cx="10515600" cy="1235075"/>
          </a:xfrm>
        </p:spPr>
        <p:txBody>
          <a:bodyPr>
            <a:normAutofit lnSpcReduction="10000"/>
          </a:bodyPr>
          <a:lstStyle/>
          <a:p>
            <a:pPr algn="just"/>
            <a:r>
              <a:rPr lang="es-MX" dirty="0" smtClean="0"/>
              <a:t>La </a:t>
            </a:r>
            <a:r>
              <a:rPr lang="es-MX" b="1" dirty="0" smtClean="0"/>
              <a:t>ejecución inmediata</a:t>
            </a:r>
            <a:r>
              <a:rPr lang="es-MX" dirty="0" smtClean="0"/>
              <a:t> significa que </a:t>
            </a:r>
            <a:r>
              <a:rPr lang="es-MX" b="1" dirty="0" smtClean="0">
                <a:solidFill>
                  <a:srgbClr val="FF0000"/>
                </a:solidFill>
              </a:rPr>
              <a:t>la consulta se ejecuta en el momento en que se define,</a:t>
            </a:r>
            <a:r>
              <a:rPr lang="es-MX" dirty="0" smtClean="0"/>
              <a:t> y los resultados se almacenan inmediatamente en una colección, como un </a:t>
            </a:r>
            <a:r>
              <a:rPr lang="es-MX" dirty="0" err="1" smtClean="0"/>
              <a:t>array</a:t>
            </a:r>
            <a:r>
              <a:rPr lang="es-MX" dirty="0" smtClean="0"/>
              <a:t> o una lista.</a:t>
            </a:r>
            <a:endParaRPr lang="en-US" dirty="0"/>
          </a:p>
        </p:txBody>
      </p:sp>
      <p:pic>
        <p:nvPicPr>
          <p:cNvPr id="4" name="Imagen 3"/>
          <p:cNvPicPr>
            <a:picLocks noChangeAspect="1"/>
          </p:cNvPicPr>
          <p:nvPr/>
        </p:nvPicPr>
        <p:blipFill>
          <a:blip r:embed="rId2"/>
          <a:stretch>
            <a:fillRect/>
          </a:stretch>
        </p:blipFill>
        <p:spPr>
          <a:xfrm>
            <a:off x="1337842" y="3060700"/>
            <a:ext cx="9558757" cy="1196738"/>
          </a:xfrm>
          <a:prstGeom prst="rect">
            <a:avLst/>
          </a:prstGeom>
        </p:spPr>
      </p:pic>
      <p:sp>
        <p:nvSpPr>
          <p:cNvPr id="5" name="Rectangle 1"/>
          <p:cNvSpPr>
            <a:spLocks noChangeArrowheads="1"/>
          </p:cNvSpPr>
          <p:nvPr/>
        </p:nvSpPr>
        <p:spPr bwMode="auto">
          <a:xfrm>
            <a:off x="647700" y="4532948"/>
            <a:ext cx="10896599"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chemeClr val="tx1"/>
                </a:solidFill>
                <a:effectLst/>
                <a:latin typeface="Arial" panose="020B0604020202020204" pitchFamily="34" charset="0"/>
              </a:rPr>
              <a:t>Aquí</a:t>
            </a:r>
            <a:r>
              <a:rPr kumimoji="0" lang="en-US" altLang="en-US" sz="2000" b="0" i="0" u="none" strike="noStrike" cap="none" normalizeH="0" baseline="0" dirty="0" smtClean="0">
                <a:ln>
                  <a:noFill/>
                </a:ln>
                <a:solidFill>
                  <a:schemeClr val="tx1"/>
                </a:solidFill>
                <a:effectLst/>
                <a:latin typeface="Arial" panose="020B0604020202020204" pitchFamily="34" charset="0"/>
              </a:rPr>
              <a:t>, las </a:t>
            </a:r>
            <a:r>
              <a:rPr kumimoji="0" lang="en-US" altLang="en-US" sz="2000" b="0" i="0" u="none" strike="noStrike" cap="none" normalizeH="0" baseline="0" dirty="0" err="1" smtClean="0">
                <a:ln>
                  <a:noFill/>
                </a:ln>
                <a:solidFill>
                  <a:schemeClr val="tx1"/>
                </a:solidFill>
                <a:effectLst/>
                <a:latin typeface="Arial" panose="020B0604020202020204" pitchFamily="34" charset="0"/>
              </a:rPr>
              <a:t>consultas</a:t>
            </a:r>
            <a:r>
              <a:rPr kumimoji="0" lang="en-US" altLang="en-US" sz="2000" b="0" i="0" u="none" strike="noStrike" cap="none" normalizeH="0" baseline="0" dirty="0" smtClean="0">
                <a:ln>
                  <a:noFill/>
                </a:ln>
                <a:solidFill>
                  <a:schemeClr val="tx1"/>
                </a:solidFill>
                <a:effectLst/>
                <a:latin typeface="Arial" panose="020B0604020202020204" pitchFamily="34" charset="0"/>
              </a:rPr>
              <a:t> se </a:t>
            </a:r>
            <a:r>
              <a:rPr kumimoji="0" lang="en-US" altLang="en-US" sz="2000" b="0" i="0" u="none" strike="noStrike" cap="none" normalizeH="0" baseline="0" dirty="0" err="1" smtClean="0">
                <a:ln>
                  <a:noFill/>
                </a:ln>
                <a:solidFill>
                  <a:schemeClr val="tx1"/>
                </a:solidFill>
                <a:effectLst/>
                <a:latin typeface="Arial" panose="020B0604020202020204" pitchFamily="34" charset="0"/>
              </a:rPr>
              <a:t>ejecutan</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inmediatamente</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cuando</a:t>
            </a:r>
            <a:r>
              <a:rPr kumimoji="0" lang="en-US" altLang="en-US" sz="2000" b="0" i="0" u="none" strike="noStrike" cap="none" normalizeH="0" baseline="0" dirty="0" smtClean="0">
                <a:ln>
                  <a:noFill/>
                </a:ln>
                <a:solidFill>
                  <a:schemeClr val="tx1"/>
                </a:solidFill>
                <a:effectLst/>
                <a:latin typeface="Arial" panose="020B0604020202020204" pitchFamily="34" charset="0"/>
              </a:rPr>
              <a:t> llamas a </a:t>
            </a:r>
            <a:r>
              <a:rPr kumimoji="0" lang="en-US" altLang="en-US" sz="2000" b="0" i="0" u="none" strike="noStrike" cap="none" normalizeH="0" baseline="0" dirty="0" err="1" smtClean="0">
                <a:ln>
                  <a:noFill/>
                </a:ln>
                <a:solidFill>
                  <a:schemeClr val="tx1"/>
                </a:solidFill>
                <a:effectLst/>
                <a:latin typeface="Arial Unicode MS"/>
              </a:rPr>
              <a:t>ToArray</a:t>
            </a:r>
            <a:r>
              <a:rPr kumimoji="0" lang="en-US" altLang="en-US" sz="2000" b="0" i="0" u="none" strike="noStrike" cap="none" normalizeH="0" baseline="0" dirty="0" smtClean="0">
                <a:ln>
                  <a:noFill/>
                </a:ln>
                <a:solidFill>
                  <a:schemeClr val="tx1"/>
                </a:solidFill>
                <a:effectLst/>
                <a:latin typeface="Arial Unicode MS"/>
              </a:rPr>
              <a:t>()</a:t>
            </a:r>
            <a:r>
              <a:rPr kumimoji="0" lang="en-US" altLang="en-US" sz="2000" b="0" i="0" u="none" strike="noStrike" cap="none" normalizeH="0" baseline="0" dirty="0" smtClean="0">
                <a:ln>
                  <a:noFill/>
                </a:ln>
                <a:solidFill>
                  <a:schemeClr val="tx1"/>
                </a:solidFill>
                <a:effectLst/>
              </a:rPr>
              <a:t> y </a:t>
            </a:r>
            <a:r>
              <a:rPr kumimoji="0" lang="en-US" altLang="en-US" sz="2000" b="0" i="0" u="none" strike="noStrike" cap="none" normalizeH="0" baseline="0" dirty="0" err="1" smtClean="0">
                <a:ln>
                  <a:noFill/>
                </a:ln>
                <a:solidFill>
                  <a:schemeClr val="tx1"/>
                </a:solidFill>
                <a:effectLst/>
                <a:latin typeface="Arial Unicode MS"/>
              </a:rPr>
              <a:t>ToList</a:t>
            </a:r>
            <a:r>
              <a:rPr kumimoji="0" lang="en-US" altLang="en-US" sz="2000" b="0" i="0" u="none" strike="noStrike" cap="none" normalizeH="0" baseline="0" dirty="0" smtClean="0">
                <a:ln>
                  <a:noFill/>
                </a:ln>
                <a:solidFill>
                  <a:schemeClr val="tx1"/>
                </a:solidFill>
                <a:effectLst/>
                <a:latin typeface="Arial Unicode MS"/>
              </a:rPr>
              <a:t>()</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Esto</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significa</a:t>
            </a:r>
            <a:r>
              <a:rPr kumimoji="0" lang="en-US" altLang="en-US" sz="2000" b="0" i="0" u="none" strike="noStrike" cap="none" normalizeH="0" baseline="0" dirty="0" smtClean="0">
                <a:ln>
                  <a:noFill/>
                </a:ln>
                <a:solidFill>
                  <a:schemeClr val="tx1"/>
                </a:solidFill>
                <a:effectLst/>
              </a:rPr>
              <a:t> que </a:t>
            </a:r>
            <a:r>
              <a:rPr kumimoji="0" lang="en-US" altLang="en-US" sz="2000" b="0" i="0" u="none" strike="noStrike" cap="none" normalizeH="0" baseline="0" dirty="0" err="1" smtClean="0">
                <a:ln>
                  <a:noFill/>
                </a:ln>
                <a:solidFill>
                  <a:schemeClr val="tx1"/>
                </a:solidFill>
                <a:effectLst/>
              </a:rPr>
              <a:t>los</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resultados</a:t>
            </a:r>
            <a:r>
              <a:rPr kumimoji="0" lang="en-US" altLang="en-US" sz="2000" b="0" i="0" u="none" strike="noStrike" cap="none" normalizeH="0" baseline="0" dirty="0" smtClean="0">
                <a:ln>
                  <a:noFill/>
                </a:ln>
                <a:solidFill>
                  <a:schemeClr val="tx1"/>
                </a:solidFill>
                <a:effectLst/>
              </a:rPr>
              <a:t> de la </a:t>
            </a:r>
            <a:r>
              <a:rPr kumimoji="0" lang="en-US" altLang="en-US" sz="2000" b="0" i="0" u="none" strike="noStrike" cap="none" normalizeH="0" baseline="0" dirty="0" err="1" smtClean="0">
                <a:ln>
                  <a:noFill/>
                </a:ln>
                <a:solidFill>
                  <a:schemeClr val="tx1"/>
                </a:solidFill>
                <a:effectLst/>
              </a:rPr>
              <a:t>consulta</a:t>
            </a:r>
            <a:r>
              <a:rPr kumimoji="0" lang="en-US" altLang="en-US" sz="2000" b="0" i="0" u="none" strike="noStrike" cap="none" normalizeH="0" baseline="0" dirty="0" smtClean="0">
                <a:ln>
                  <a:noFill/>
                </a:ln>
                <a:solidFill>
                  <a:schemeClr val="tx1"/>
                </a:solidFill>
                <a:effectLst/>
              </a:rPr>
              <a:t> se </a:t>
            </a:r>
            <a:r>
              <a:rPr kumimoji="0" lang="en-US" altLang="en-US" sz="2000" b="0" i="0" u="none" strike="noStrike" cap="none" normalizeH="0" baseline="0" dirty="0" err="1" smtClean="0">
                <a:ln>
                  <a:noFill/>
                </a:ln>
                <a:solidFill>
                  <a:schemeClr val="tx1"/>
                </a:solidFill>
                <a:effectLst/>
              </a:rPr>
              <a:t>calculan</a:t>
            </a:r>
            <a:r>
              <a:rPr kumimoji="0" lang="en-US" altLang="en-US" sz="2000" b="0" i="0" u="none" strike="noStrike" cap="none" normalizeH="0" baseline="0" dirty="0" smtClean="0">
                <a:ln>
                  <a:noFill/>
                </a:ln>
                <a:solidFill>
                  <a:schemeClr val="tx1"/>
                </a:solidFill>
                <a:effectLst/>
              </a:rPr>
              <a:t> y </a:t>
            </a:r>
            <a:r>
              <a:rPr kumimoji="0" lang="en-US" altLang="en-US" sz="2000" b="0" i="0" u="none" strike="noStrike" cap="none" normalizeH="0" baseline="0" dirty="0" err="1" smtClean="0">
                <a:ln>
                  <a:noFill/>
                </a:ln>
                <a:solidFill>
                  <a:schemeClr val="tx1"/>
                </a:solidFill>
                <a:effectLst/>
              </a:rPr>
              <a:t>almacenan</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en</a:t>
            </a:r>
            <a:r>
              <a:rPr kumimoji="0" lang="en-US" altLang="en-US" sz="2000" b="0" i="0" u="none" strike="noStrike" cap="none" normalizeH="0" baseline="0" dirty="0" smtClean="0">
                <a:ln>
                  <a:noFill/>
                </a:ln>
                <a:solidFill>
                  <a:schemeClr val="tx1"/>
                </a:solidFill>
                <a:effectLst/>
              </a:rPr>
              <a:t> </a:t>
            </a:r>
            <a:r>
              <a:rPr kumimoji="0" lang="en-US" altLang="en-US" sz="2000" b="1" i="0" u="none" strike="noStrike" cap="none" normalizeH="0" baseline="0" dirty="0" err="1" smtClean="0">
                <a:ln>
                  <a:noFill/>
                </a:ln>
                <a:solidFill>
                  <a:schemeClr val="tx1"/>
                </a:solidFill>
                <a:effectLst/>
                <a:latin typeface="Arial Unicode MS"/>
              </a:rPr>
              <a:t>deferedValuesArray</a:t>
            </a:r>
            <a:r>
              <a:rPr kumimoji="0" lang="en-US" altLang="en-US" sz="2000" b="0" i="0" u="none" strike="noStrike" cap="none" normalizeH="0" baseline="0" dirty="0" smtClean="0">
                <a:ln>
                  <a:noFill/>
                </a:ln>
                <a:solidFill>
                  <a:schemeClr val="tx1"/>
                </a:solidFill>
                <a:effectLst/>
              </a:rPr>
              <a:t> y </a:t>
            </a:r>
            <a:r>
              <a:rPr kumimoji="0" lang="en-US" altLang="en-US" sz="2000" b="1" i="0" u="none" strike="noStrike" cap="none" normalizeH="0" baseline="0" dirty="0" err="1" smtClean="0">
                <a:ln>
                  <a:noFill/>
                </a:ln>
                <a:solidFill>
                  <a:schemeClr val="tx1"/>
                </a:solidFill>
                <a:effectLst/>
                <a:latin typeface="Arial Unicode MS"/>
              </a:rPr>
              <a:t>deferedValuesList</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en</a:t>
            </a:r>
            <a:r>
              <a:rPr kumimoji="0" lang="en-US" altLang="en-US" sz="2000" b="0" i="0" u="none" strike="noStrike" cap="none" normalizeH="0" baseline="0" dirty="0" smtClean="0">
                <a:ln>
                  <a:noFill/>
                </a:ln>
                <a:solidFill>
                  <a:schemeClr val="tx1"/>
                </a:solidFill>
                <a:effectLst/>
              </a:rPr>
              <a:t> el </a:t>
            </a:r>
            <a:r>
              <a:rPr kumimoji="0" lang="en-US" altLang="en-US" sz="2000" b="0" i="0" u="none" strike="noStrike" cap="none" normalizeH="0" baseline="0" dirty="0" err="1" smtClean="0">
                <a:ln>
                  <a:noFill/>
                </a:ln>
                <a:solidFill>
                  <a:schemeClr val="tx1"/>
                </a:solidFill>
                <a:effectLst/>
              </a:rPr>
              <a:t>momento</a:t>
            </a:r>
            <a:r>
              <a:rPr kumimoji="0" lang="en-US" altLang="en-US" sz="2000" b="0" i="0" u="none" strike="noStrike" cap="none" normalizeH="0" baseline="0" dirty="0" smtClean="0">
                <a:ln>
                  <a:noFill/>
                </a:ln>
                <a:solidFill>
                  <a:schemeClr val="tx1"/>
                </a:solidFill>
                <a:effectLst/>
              </a:rPr>
              <a:t> de la </a:t>
            </a:r>
            <a:r>
              <a:rPr kumimoji="0" lang="en-US" altLang="en-US" sz="2000" b="0" i="0" u="none" strike="noStrike" cap="none" normalizeH="0" baseline="0" dirty="0" err="1" smtClean="0">
                <a:ln>
                  <a:noFill/>
                </a:ln>
                <a:solidFill>
                  <a:schemeClr val="tx1"/>
                </a:solidFill>
                <a:effectLst/>
              </a:rPr>
              <a:t>definición</a:t>
            </a:r>
            <a:r>
              <a:rPr kumimoji="0" lang="en-US" altLang="en-US" sz="2000" b="0" i="0" u="none" strike="noStrike" cap="none" normalizeH="0" baseline="0" dirty="0" smtClean="0">
                <a:ln>
                  <a:noFill/>
                </a:ln>
                <a:solidFill>
                  <a:schemeClr val="tx1"/>
                </a:solidFill>
                <a:effectLst/>
              </a:rPr>
              <a:t>, y no </a:t>
            </a:r>
            <a:r>
              <a:rPr kumimoji="0" lang="en-US" altLang="en-US" sz="2000" b="0" i="0" u="none" strike="noStrike" cap="none" normalizeH="0" baseline="0" dirty="0" err="1" smtClean="0">
                <a:ln>
                  <a:noFill/>
                </a:ln>
                <a:solidFill>
                  <a:schemeClr val="tx1"/>
                </a:solidFill>
                <a:effectLst/>
              </a:rPr>
              <a:t>cambiarán</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incluso</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si</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modificas</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los</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valores</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rPr>
              <a:t>en</a:t>
            </a:r>
            <a:r>
              <a:rPr kumimoji="0" lang="en-US" altLang="en-US" sz="2000" b="0" i="0" u="none" strike="noStrike" cap="none" normalizeH="0" baseline="0" dirty="0" smtClean="0">
                <a:ln>
                  <a:noFill/>
                </a:ln>
                <a:solidFill>
                  <a:schemeClr val="tx1"/>
                </a:solidFill>
                <a:effectLst/>
              </a:rPr>
              <a:t> el array </a:t>
            </a:r>
            <a:r>
              <a:rPr kumimoji="0" lang="en-US" altLang="en-US" sz="2000" b="0" i="0" u="none" strike="noStrike" cap="none" normalizeH="0" baseline="0" dirty="0" smtClean="0">
                <a:ln>
                  <a:noFill/>
                </a:ln>
                <a:solidFill>
                  <a:schemeClr val="tx1"/>
                </a:solidFill>
                <a:effectLst/>
                <a:latin typeface="Arial Unicode MS"/>
              </a:rPr>
              <a:t>numbers</a:t>
            </a:r>
            <a:r>
              <a:rPr kumimoji="0" lang="en-US" altLang="en-US" sz="2000" b="0" i="0" u="none" strike="noStrike" cap="none" normalizeH="0" baseline="0" dirty="0" smtClean="0">
                <a:ln>
                  <a:noFill/>
                </a:ln>
                <a:solidFill>
                  <a:schemeClr val="tx1"/>
                </a:solidFill>
                <a:effectLst/>
              </a:rPr>
              <a:t>. </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222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599866" y="1034882"/>
            <a:ext cx="5072297" cy="1889997"/>
          </a:xfrm>
          <a:prstGeom prst="rect">
            <a:avLst/>
          </a:prstGeom>
        </p:spPr>
      </p:pic>
      <p:sp>
        <p:nvSpPr>
          <p:cNvPr id="5" name="Rectangle 1"/>
          <p:cNvSpPr>
            <a:spLocks noChangeArrowheads="1"/>
          </p:cNvSpPr>
          <p:nvPr/>
        </p:nvSpPr>
        <p:spPr bwMode="auto">
          <a:xfrm>
            <a:off x="5837263" y="1034882"/>
            <a:ext cx="561340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chemeClr val="tx1"/>
                </a:solidFill>
                <a:effectLst/>
                <a:latin typeface="+mj-lt"/>
              </a:rPr>
              <a:t>Aunque</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cambies</a:t>
            </a:r>
            <a:r>
              <a:rPr kumimoji="0" lang="en-US" altLang="en-US" sz="2000" b="0" i="0" u="none" strike="noStrike" cap="none" normalizeH="0" baseline="0" dirty="0" smtClean="0">
                <a:ln>
                  <a:noFill/>
                </a:ln>
                <a:solidFill>
                  <a:schemeClr val="tx1"/>
                </a:solidFill>
                <a:effectLst/>
                <a:latin typeface="+mj-lt"/>
              </a:rPr>
              <a:t> numbers[0] a 28, </a:t>
            </a:r>
            <a:r>
              <a:rPr kumimoji="0" lang="en-US" altLang="en-US" sz="2000" b="0" i="0" u="none" strike="noStrike" cap="none" normalizeH="0" baseline="0" dirty="0" err="1" smtClean="0">
                <a:ln>
                  <a:noFill/>
                </a:ln>
                <a:solidFill>
                  <a:schemeClr val="tx1"/>
                </a:solidFill>
                <a:effectLst/>
                <a:latin typeface="+mj-lt"/>
              </a:rPr>
              <a:t>los</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valores</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en</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deferedValuesArray</a:t>
            </a:r>
            <a:r>
              <a:rPr kumimoji="0" lang="en-US" altLang="en-US" sz="2000" b="0" i="0" u="none" strike="noStrike" cap="none" normalizeH="0" baseline="0" dirty="0" smtClean="0">
                <a:ln>
                  <a:noFill/>
                </a:ln>
                <a:solidFill>
                  <a:schemeClr val="tx1"/>
                </a:solidFill>
                <a:effectLst/>
                <a:latin typeface="+mj-lt"/>
              </a:rPr>
              <a:t> no se </a:t>
            </a:r>
            <a:r>
              <a:rPr kumimoji="0" lang="en-US" altLang="en-US" sz="2000" b="0" i="0" u="none" strike="noStrike" cap="none" normalizeH="0" baseline="0" dirty="0" err="1" smtClean="0">
                <a:ln>
                  <a:noFill/>
                </a:ln>
                <a:solidFill>
                  <a:schemeClr val="tx1"/>
                </a:solidFill>
                <a:effectLst/>
                <a:latin typeface="+mj-lt"/>
              </a:rPr>
              <a:t>verán</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afectados</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porque</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ya</a:t>
            </a:r>
            <a:r>
              <a:rPr kumimoji="0" lang="en-US" altLang="en-US" sz="2000" b="0" i="0" u="none" strike="noStrike" cap="none" normalizeH="0" baseline="0" dirty="0" smtClean="0">
                <a:ln>
                  <a:noFill/>
                </a:ln>
                <a:solidFill>
                  <a:schemeClr val="tx1"/>
                </a:solidFill>
                <a:effectLst/>
                <a:latin typeface="+mj-lt"/>
              </a:rPr>
              <a:t> se </a:t>
            </a:r>
            <a:r>
              <a:rPr kumimoji="0" lang="en-US" altLang="en-US" sz="2000" b="0" i="0" u="none" strike="noStrike" cap="none" normalizeH="0" baseline="0" dirty="0" err="1" smtClean="0">
                <a:ln>
                  <a:noFill/>
                </a:ln>
                <a:solidFill>
                  <a:schemeClr val="tx1"/>
                </a:solidFill>
                <a:effectLst/>
                <a:latin typeface="+mj-lt"/>
              </a:rPr>
              <a:t>evaluaron</a:t>
            </a:r>
            <a:r>
              <a:rPr kumimoji="0" lang="en-US" altLang="en-US" sz="2000" b="0" i="0" u="none" strike="noStrike" cap="none" normalizeH="0" baseline="0" dirty="0" smtClean="0">
                <a:ln>
                  <a:noFill/>
                </a:ln>
                <a:solidFill>
                  <a:schemeClr val="tx1"/>
                </a:solidFill>
                <a:effectLst/>
                <a:latin typeface="+mj-lt"/>
              </a:rPr>
              <a:t> y </a:t>
            </a:r>
            <a:r>
              <a:rPr kumimoji="0" lang="en-US" altLang="en-US" sz="2000" b="0" i="0" u="none" strike="noStrike" cap="none" normalizeH="0" baseline="0" dirty="0" err="1" smtClean="0">
                <a:ln>
                  <a:noFill/>
                </a:ln>
                <a:solidFill>
                  <a:schemeClr val="tx1"/>
                </a:solidFill>
                <a:effectLst/>
                <a:latin typeface="+mj-lt"/>
              </a:rPr>
              <a:t>almacenaron</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en</a:t>
            </a:r>
            <a:r>
              <a:rPr kumimoji="0" lang="en-US" altLang="en-US" sz="2000" b="0" i="0" u="none" strike="noStrike" cap="none" normalizeH="0" baseline="0" dirty="0" smtClean="0">
                <a:ln>
                  <a:noFill/>
                </a:ln>
                <a:solidFill>
                  <a:schemeClr val="tx1"/>
                </a:solidFill>
                <a:effectLst/>
                <a:latin typeface="+mj-lt"/>
              </a:rPr>
              <a:t> el </a:t>
            </a:r>
            <a:r>
              <a:rPr kumimoji="0" lang="en-US" altLang="en-US" sz="2000" b="0" i="0" u="none" strike="noStrike" cap="none" normalizeH="0" baseline="0" dirty="0" err="1" smtClean="0">
                <a:ln>
                  <a:noFill/>
                </a:ln>
                <a:solidFill>
                  <a:schemeClr val="tx1"/>
                </a:solidFill>
                <a:effectLst/>
                <a:latin typeface="+mj-lt"/>
              </a:rPr>
              <a:t>momento</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en</a:t>
            </a:r>
            <a:r>
              <a:rPr kumimoji="0" lang="en-US" altLang="en-US" sz="2000" b="0" i="0" u="none" strike="noStrike" cap="none" normalizeH="0" baseline="0" dirty="0" smtClean="0">
                <a:ln>
                  <a:noFill/>
                </a:ln>
                <a:solidFill>
                  <a:schemeClr val="tx1"/>
                </a:solidFill>
                <a:effectLst/>
                <a:latin typeface="+mj-lt"/>
              </a:rPr>
              <a:t> que se </a:t>
            </a:r>
            <a:r>
              <a:rPr kumimoji="0" lang="en-US" altLang="en-US" sz="2000" b="0" i="0" u="none" strike="noStrike" cap="none" normalizeH="0" baseline="0" dirty="0" err="1" smtClean="0">
                <a:ln>
                  <a:noFill/>
                </a:ln>
                <a:solidFill>
                  <a:schemeClr val="tx1"/>
                </a:solidFill>
                <a:effectLst/>
                <a:latin typeface="+mj-lt"/>
              </a:rPr>
              <a:t>llamó</a:t>
            </a:r>
            <a:r>
              <a:rPr kumimoji="0" lang="en-US" altLang="en-US" sz="2000" b="0" i="0" u="none" strike="noStrike" cap="none" normalizeH="0" baseline="0" dirty="0" smtClean="0">
                <a:ln>
                  <a:noFill/>
                </a:ln>
                <a:solidFill>
                  <a:schemeClr val="tx1"/>
                </a:solidFill>
                <a:effectLst/>
                <a:latin typeface="+mj-lt"/>
              </a:rPr>
              <a:t> a </a:t>
            </a:r>
            <a:r>
              <a:rPr kumimoji="0" lang="en-US" altLang="en-US" sz="2000" b="0" i="0" u="none" strike="noStrike" cap="none" normalizeH="0" baseline="0" dirty="0" err="1" smtClean="0">
                <a:ln>
                  <a:noFill/>
                </a:ln>
                <a:solidFill>
                  <a:schemeClr val="tx1"/>
                </a:solidFill>
                <a:effectLst/>
                <a:latin typeface="+mj-lt"/>
              </a:rPr>
              <a:t>ToArray</a:t>
            </a:r>
            <a:r>
              <a:rPr kumimoji="0" lang="en-US" altLang="en-US" sz="2000" b="0" i="0" u="none" strike="noStrike" cap="none" normalizeH="0" baseline="0" dirty="0" smtClean="0">
                <a:ln>
                  <a:noFill/>
                </a:ln>
                <a:solidFill>
                  <a:schemeClr val="tx1"/>
                </a:solidFill>
                <a:effectLst/>
                <a:latin typeface="+mj-lt"/>
              </a:rPr>
              <a:t>(). </a:t>
            </a:r>
          </a:p>
        </p:txBody>
      </p:sp>
      <p:sp>
        <p:nvSpPr>
          <p:cNvPr id="6" name="Rectangle 2"/>
          <p:cNvSpPr>
            <a:spLocks noChangeArrowheads="1"/>
          </p:cNvSpPr>
          <p:nvPr/>
        </p:nvSpPr>
        <p:spPr bwMode="auto">
          <a:xfrm>
            <a:off x="599866" y="3779914"/>
            <a:ext cx="106299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err="1" smtClean="0">
                <a:ln>
                  <a:noFill/>
                </a:ln>
                <a:solidFill>
                  <a:schemeClr val="tx1"/>
                </a:solidFill>
                <a:effectLst/>
                <a:latin typeface="+mj-lt"/>
              </a:rPr>
              <a:t>Resumen</a:t>
            </a:r>
            <a:endParaRPr kumimoji="0" lang="en-US" altLang="en-US" sz="2000" b="1" i="0" u="none" strike="noStrike" cap="none" normalizeH="0" baseline="0" dirty="0" smtClean="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smtClean="0">
                <a:ln>
                  <a:noFill/>
                </a:ln>
                <a:solidFill>
                  <a:schemeClr val="tx1"/>
                </a:solidFill>
                <a:effectLst/>
                <a:latin typeface="+mj-lt"/>
              </a:rPr>
              <a:t>Ejecución</a:t>
            </a:r>
            <a:r>
              <a:rPr kumimoji="0" lang="en-US" altLang="en-US" sz="2000" b="1" i="0" u="none" strike="noStrike" cap="none" normalizeH="0" baseline="0" dirty="0" smtClean="0">
                <a:ln>
                  <a:noFill/>
                </a:ln>
                <a:solidFill>
                  <a:schemeClr val="tx1"/>
                </a:solidFill>
                <a:effectLst/>
                <a:latin typeface="+mj-lt"/>
              </a:rPr>
              <a:t> </a:t>
            </a:r>
            <a:r>
              <a:rPr kumimoji="0" lang="en-US" altLang="en-US" sz="2000" b="1" i="0" u="none" strike="noStrike" cap="none" normalizeH="0" baseline="0" dirty="0" err="1" smtClean="0">
                <a:ln>
                  <a:noFill/>
                </a:ln>
                <a:solidFill>
                  <a:schemeClr val="tx1"/>
                </a:solidFill>
                <a:effectLst/>
                <a:latin typeface="+mj-lt"/>
              </a:rPr>
              <a:t>diferida</a:t>
            </a:r>
            <a:r>
              <a:rPr kumimoji="0" lang="en-US" altLang="en-US" sz="2000" b="0" i="0" u="none" strike="noStrike" cap="none" normalizeH="0" baseline="0" dirty="0" smtClean="0">
                <a:ln>
                  <a:noFill/>
                </a:ln>
                <a:solidFill>
                  <a:schemeClr val="tx1"/>
                </a:solidFill>
                <a:effectLst/>
                <a:latin typeface="+mj-lt"/>
              </a:rPr>
              <a:t>: La </a:t>
            </a:r>
            <a:r>
              <a:rPr kumimoji="0" lang="en-US" altLang="en-US" sz="2000" b="0" i="0" u="none" strike="noStrike" cap="none" normalizeH="0" baseline="0" dirty="0" err="1" smtClean="0">
                <a:ln>
                  <a:noFill/>
                </a:ln>
                <a:solidFill>
                  <a:schemeClr val="tx1"/>
                </a:solidFill>
                <a:effectLst/>
                <a:latin typeface="+mj-lt"/>
              </a:rPr>
              <a:t>consulta</a:t>
            </a:r>
            <a:r>
              <a:rPr kumimoji="0" lang="en-US" altLang="en-US" sz="2000" b="0" i="0" u="none" strike="noStrike" cap="none" normalizeH="0" baseline="0" dirty="0" smtClean="0">
                <a:ln>
                  <a:noFill/>
                </a:ln>
                <a:solidFill>
                  <a:schemeClr val="tx1"/>
                </a:solidFill>
                <a:effectLst/>
                <a:latin typeface="+mj-lt"/>
              </a:rPr>
              <a:t> </a:t>
            </a:r>
            <a:r>
              <a:rPr kumimoji="0" lang="en-US" altLang="en-US" sz="2000" b="1" i="0" u="none" strike="noStrike" cap="none" normalizeH="0" baseline="0" dirty="0" smtClean="0">
                <a:ln>
                  <a:noFill/>
                </a:ln>
                <a:solidFill>
                  <a:srgbClr val="FF0000"/>
                </a:solidFill>
                <a:effectLst/>
                <a:latin typeface="+mj-lt"/>
              </a:rPr>
              <a:t>se </a:t>
            </a:r>
            <a:r>
              <a:rPr kumimoji="0" lang="en-US" altLang="en-US" sz="2000" b="1" i="0" u="none" strike="noStrike" cap="none" normalizeH="0" baseline="0" dirty="0" err="1" smtClean="0">
                <a:ln>
                  <a:noFill/>
                </a:ln>
                <a:solidFill>
                  <a:srgbClr val="FF0000"/>
                </a:solidFill>
                <a:effectLst/>
                <a:latin typeface="+mj-lt"/>
              </a:rPr>
              <a:t>evalúa</a:t>
            </a:r>
            <a:r>
              <a:rPr kumimoji="0" lang="en-US" altLang="en-US" sz="2000" b="1" i="0" u="none" strike="noStrike" cap="none" normalizeH="0" baseline="0" dirty="0" smtClean="0">
                <a:ln>
                  <a:noFill/>
                </a:ln>
                <a:solidFill>
                  <a:srgbClr val="FF0000"/>
                </a:solidFill>
                <a:effectLst/>
                <a:latin typeface="+mj-lt"/>
              </a:rPr>
              <a:t> solo </a:t>
            </a:r>
            <a:r>
              <a:rPr kumimoji="0" lang="en-US" altLang="en-US" sz="2000" b="1" i="0" u="none" strike="noStrike" cap="none" normalizeH="0" baseline="0" dirty="0" err="1" smtClean="0">
                <a:ln>
                  <a:noFill/>
                </a:ln>
                <a:solidFill>
                  <a:srgbClr val="FF0000"/>
                </a:solidFill>
                <a:effectLst/>
                <a:latin typeface="+mj-lt"/>
              </a:rPr>
              <a:t>cuando</a:t>
            </a:r>
            <a:r>
              <a:rPr kumimoji="0" lang="en-US" altLang="en-US" sz="2000" b="1" i="0" u="none" strike="noStrike" cap="none" normalizeH="0" baseline="0" dirty="0" smtClean="0">
                <a:ln>
                  <a:noFill/>
                </a:ln>
                <a:solidFill>
                  <a:srgbClr val="FF0000"/>
                </a:solidFill>
                <a:effectLst/>
                <a:latin typeface="+mj-lt"/>
              </a:rPr>
              <a:t> se </a:t>
            </a:r>
            <a:r>
              <a:rPr kumimoji="0" lang="en-US" altLang="en-US" sz="2000" b="1" i="0" u="none" strike="noStrike" cap="none" normalizeH="0" baseline="0" dirty="0" err="1" smtClean="0">
                <a:ln>
                  <a:noFill/>
                </a:ln>
                <a:solidFill>
                  <a:srgbClr val="FF0000"/>
                </a:solidFill>
                <a:effectLst/>
                <a:latin typeface="+mj-lt"/>
              </a:rPr>
              <a:t>itera</a:t>
            </a:r>
            <a:r>
              <a:rPr kumimoji="0" lang="en-US" altLang="en-US" sz="2000" b="1" i="0" u="none" strike="noStrike" cap="none" normalizeH="0" baseline="0" dirty="0" smtClean="0">
                <a:ln>
                  <a:noFill/>
                </a:ln>
                <a:solidFill>
                  <a:srgbClr val="FF0000"/>
                </a:solidFill>
                <a:effectLst/>
                <a:latin typeface="+mj-lt"/>
              </a:rPr>
              <a:t> </a:t>
            </a:r>
            <a:r>
              <a:rPr kumimoji="0" lang="en-US" altLang="en-US" sz="2000" b="1" i="0" u="none" strike="noStrike" cap="none" normalizeH="0" baseline="0" dirty="0" err="1" smtClean="0">
                <a:ln>
                  <a:noFill/>
                </a:ln>
                <a:solidFill>
                  <a:srgbClr val="FF0000"/>
                </a:solidFill>
                <a:effectLst/>
                <a:latin typeface="+mj-lt"/>
              </a:rPr>
              <a:t>sobre</a:t>
            </a:r>
            <a:r>
              <a:rPr kumimoji="0" lang="en-US" altLang="en-US" sz="2000" b="1" i="0" u="none" strike="noStrike" cap="none" normalizeH="0" baseline="0" dirty="0" smtClean="0">
                <a:ln>
                  <a:noFill/>
                </a:ln>
                <a:solidFill>
                  <a:srgbClr val="FF0000"/>
                </a:solidFill>
                <a:effectLst/>
                <a:latin typeface="+mj-lt"/>
              </a:rPr>
              <a:t> </a:t>
            </a:r>
            <a:r>
              <a:rPr kumimoji="0" lang="en-US" altLang="en-US" sz="2000" b="1" i="0" u="none" strike="noStrike" cap="none" normalizeH="0" baseline="0" dirty="0" err="1" smtClean="0">
                <a:ln>
                  <a:noFill/>
                </a:ln>
                <a:solidFill>
                  <a:srgbClr val="FF0000"/>
                </a:solidFill>
                <a:effectLst/>
                <a:latin typeface="+mj-lt"/>
              </a:rPr>
              <a:t>ella</a:t>
            </a:r>
            <a:r>
              <a:rPr kumimoji="0" lang="en-US" altLang="en-US" sz="2000" b="1" i="0" u="none" strike="noStrike" cap="none" normalizeH="0" baseline="0" dirty="0" smtClean="0">
                <a:ln>
                  <a:noFill/>
                </a:ln>
                <a:solidFill>
                  <a:srgbClr val="FF0000"/>
                </a:solidFill>
                <a:effectLst/>
                <a:latin typeface="+mj-lt"/>
              </a:rPr>
              <a:t> </a:t>
            </a:r>
            <a:r>
              <a:rPr kumimoji="0" lang="en-US" altLang="en-US" sz="2000" b="0" i="0" u="none" strike="noStrike" cap="none" normalizeH="0" baseline="0" dirty="0" smtClean="0">
                <a:ln>
                  <a:noFill/>
                </a:ln>
                <a:solidFill>
                  <a:schemeClr val="tx1"/>
                </a:solidFill>
                <a:effectLst/>
                <a:latin typeface="+mj-lt"/>
              </a:rPr>
              <a:t>(</a:t>
            </a:r>
            <a:r>
              <a:rPr kumimoji="0" lang="en-US" altLang="en-US" sz="2000" b="0" i="0" u="none" strike="noStrike" cap="none" normalizeH="0" baseline="0" dirty="0" err="1" smtClean="0">
                <a:ln>
                  <a:noFill/>
                </a:ln>
                <a:solidFill>
                  <a:schemeClr val="tx1"/>
                </a:solidFill>
                <a:effectLst/>
                <a:latin typeface="+mj-lt"/>
              </a:rPr>
              <a:t>por</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ejemplo</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usando</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foreach</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Cualquier</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cambio</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en</a:t>
            </a:r>
            <a:r>
              <a:rPr kumimoji="0" lang="en-US" altLang="en-US" sz="2000" b="0" i="0" u="none" strike="noStrike" cap="none" normalizeH="0" baseline="0" dirty="0" smtClean="0">
                <a:ln>
                  <a:noFill/>
                </a:ln>
                <a:solidFill>
                  <a:schemeClr val="tx1"/>
                </a:solidFill>
                <a:effectLst/>
                <a:latin typeface="+mj-lt"/>
              </a:rPr>
              <a:t> la </a:t>
            </a:r>
            <a:r>
              <a:rPr kumimoji="0" lang="en-US" altLang="en-US" sz="2000" b="0" i="0" u="none" strike="noStrike" cap="none" normalizeH="0" baseline="0" dirty="0" err="1" smtClean="0">
                <a:ln>
                  <a:noFill/>
                </a:ln>
                <a:solidFill>
                  <a:schemeClr val="tx1"/>
                </a:solidFill>
                <a:effectLst/>
                <a:latin typeface="+mj-lt"/>
              </a:rPr>
              <a:t>fuente</a:t>
            </a:r>
            <a:r>
              <a:rPr kumimoji="0" lang="en-US" altLang="en-US" sz="2000" b="0" i="0" u="none" strike="noStrike" cap="none" normalizeH="0" baseline="0" dirty="0" smtClean="0">
                <a:ln>
                  <a:noFill/>
                </a:ln>
                <a:solidFill>
                  <a:schemeClr val="tx1"/>
                </a:solidFill>
                <a:effectLst/>
                <a:latin typeface="+mj-lt"/>
              </a:rPr>
              <a:t> de </a:t>
            </a:r>
            <a:r>
              <a:rPr kumimoji="0" lang="en-US" altLang="en-US" sz="2000" b="0" i="0" u="none" strike="noStrike" cap="none" normalizeH="0" baseline="0" dirty="0" err="1" smtClean="0">
                <a:ln>
                  <a:noFill/>
                </a:ln>
                <a:solidFill>
                  <a:schemeClr val="tx1"/>
                </a:solidFill>
                <a:effectLst/>
                <a:latin typeface="+mj-lt"/>
              </a:rPr>
              <a:t>datos</a:t>
            </a:r>
            <a:r>
              <a:rPr kumimoji="0" lang="en-US" altLang="en-US" sz="2000" b="0" i="0" u="none" strike="noStrike" cap="none" normalizeH="0" baseline="0" dirty="0" smtClean="0">
                <a:ln>
                  <a:noFill/>
                </a:ln>
                <a:solidFill>
                  <a:schemeClr val="tx1"/>
                </a:solidFill>
                <a:effectLst/>
                <a:latin typeface="+mj-lt"/>
              </a:rPr>
              <a:t> antes de la </a:t>
            </a:r>
            <a:r>
              <a:rPr kumimoji="0" lang="en-US" altLang="en-US" sz="2000" b="0" i="0" u="none" strike="noStrike" cap="none" normalizeH="0" baseline="0" dirty="0" err="1" smtClean="0">
                <a:ln>
                  <a:noFill/>
                </a:ln>
                <a:solidFill>
                  <a:schemeClr val="tx1"/>
                </a:solidFill>
                <a:effectLst/>
                <a:latin typeface="+mj-lt"/>
              </a:rPr>
              <a:t>iteración</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afectará</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los</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resultados</a:t>
            </a:r>
            <a:r>
              <a:rPr kumimoji="0" lang="en-US" altLang="en-US" sz="2000" b="0" i="0" u="none" strike="noStrike" cap="none" normalizeH="0" baseline="0" dirty="0" smtClean="0">
                <a:ln>
                  <a:noFill/>
                </a:ln>
                <a:solidFill>
                  <a:schemeClr val="tx1"/>
                </a:solidFill>
                <a:effectLst/>
                <a:latin typeface="+mj-lt"/>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smtClean="0">
                <a:ln>
                  <a:noFill/>
                </a:ln>
                <a:solidFill>
                  <a:schemeClr val="tx1"/>
                </a:solidFill>
                <a:effectLst/>
                <a:latin typeface="+mj-lt"/>
              </a:rPr>
              <a:t>Ejecución</a:t>
            </a:r>
            <a:r>
              <a:rPr kumimoji="0" lang="en-US" altLang="en-US" sz="2000" b="1" i="0" u="none" strike="noStrike" cap="none" normalizeH="0" baseline="0" dirty="0" smtClean="0">
                <a:ln>
                  <a:noFill/>
                </a:ln>
                <a:solidFill>
                  <a:schemeClr val="tx1"/>
                </a:solidFill>
                <a:effectLst/>
                <a:latin typeface="+mj-lt"/>
              </a:rPr>
              <a:t> </a:t>
            </a:r>
            <a:r>
              <a:rPr kumimoji="0" lang="en-US" altLang="en-US" sz="2000" b="1" i="0" u="none" strike="noStrike" cap="none" normalizeH="0" baseline="0" dirty="0" err="1" smtClean="0">
                <a:ln>
                  <a:noFill/>
                </a:ln>
                <a:solidFill>
                  <a:schemeClr val="tx1"/>
                </a:solidFill>
                <a:effectLst/>
                <a:latin typeface="+mj-lt"/>
              </a:rPr>
              <a:t>inmediata</a:t>
            </a:r>
            <a:r>
              <a:rPr kumimoji="0" lang="en-US" altLang="en-US" sz="2000" b="0" i="0" u="none" strike="noStrike" cap="none" normalizeH="0" baseline="0" dirty="0" smtClean="0">
                <a:ln>
                  <a:noFill/>
                </a:ln>
                <a:solidFill>
                  <a:schemeClr val="tx1"/>
                </a:solidFill>
                <a:effectLst/>
                <a:latin typeface="+mj-lt"/>
              </a:rPr>
              <a:t>: La </a:t>
            </a:r>
            <a:r>
              <a:rPr kumimoji="0" lang="en-US" altLang="en-US" sz="2000" b="0" i="0" u="none" strike="noStrike" cap="none" normalizeH="0" baseline="0" dirty="0" err="1" smtClean="0">
                <a:ln>
                  <a:noFill/>
                </a:ln>
                <a:solidFill>
                  <a:schemeClr val="tx1"/>
                </a:solidFill>
                <a:effectLst/>
                <a:latin typeface="+mj-lt"/>
              </a:rPr>
              <a:t>consulta</a:t>
            </a:r>
            <a:r>
              <a:rPr kumimoji="0" lang="en-US" altLang="en-US" sz="2000" b="0" i="0" u="none" strike="noStrike" cap="none" normalizeH="0" baseline="0" dirty="0" smtClean="0">
                <a:ln>
                  <a:noFill/>
                </a:ln>
                <a:solidFill>
                  <a:schemeClr val="tx1"/>
                </a:solidFill>
                <a:effectLst/>
                <a:latin typeface="+mj-lt"/>
              </a:rPr>
              <a:t> se </a:t>
            </a:r>
            <a:r>
              <a:rPr kumimoji="0" lang="en-US" altLang="en-US" sz="2000" b="0" i="0" u="none" strike="noStrike" cap="none" normalizeH="0" baseline="0" dirty="0" err="1" smtClean="0">
                <a:ln>
                  <a:noFill/>
                </a:ln>
                <a:solidFill>
                  <a:schemeClr val="tx1"/>
                </a:solidFill>
                <a:effectLst/>
                <a:latin typeface="+mj-lt"/>
              </a:rPr>
              <a:t>evalúa</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inmediatamente</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cuando</a:t>
            </a:r>
            <a:r>
              <a:rPr kumimoji="0" lang="en-US" altLang="en-US" sz="2000" b="0" i="0" u="none" strike="noStrike" cap="none" normalizeH="0" baseline="0" dirty="0" smtClean="0">
                <a:ln>
                  <a:noFill/>
                </a:ln>
                <a:solidFill>
                  <a:schemeClr val="tx1"/>
                </a:solidFill>
                <a:effectLst/>
                <a:latin typeface="+mj-lt"/>
              </a:rPr>
              <a:t> se llama a </a:t>
            </a:r>
            <a:r>
              <a:rPr kumimoji="0" lang="en-US" altLang="en-US" sz="2000" b="0" i="0" u="none" strike="noStrike" cap="none" normalizeH="0" baseline="0" dirty="0" err="1" smtClean="0">
                <a:ln>
                  <a:noFill/>
                </a:ln>
                <a:solidFill>
                  <a:schemeClr val="tx1"/>
                </a:solidFill>
                <a:effectLst/>
                <a:latin typeface="+mj-lt"/>
              </a:rPr>
              <a:t>métodos</a:t>
            </a:r>
            <a:r>
              <a:rPr kumimoji="0" lang="en-US" altLang="en-US" sz="2000" b="0" i="0" u="none" strike="noStrike" cap="none" normalizeH="0" baseline="0" dirty="0" smtClean="0">
                <a:ln>
                  <a:noFill/>
                </a:ln>
                <a:solidFill>
                  <a:schemeClr val="tx1"/>
                </a:solidFill>
                <a:effectLst/>
                <a:latin typeface="+mj-lt"/>
              </a:rPr>
              <a:t> como </a:t>
            </a:r>
            <a:r>
              <a:rPr kumimoji="0" lang="en-US" altLang="en-US" sz="2000" b="0" i="0" u="none" strike="noStrike" cap="none" normalizeH="0" baseline="0" dirty="0" err="1" smtClean="0">
                <a:ln>
                  <a:noFill/>
                </a:ln>
                <a:solidFill>
                  <a:srgbClr val="FF0000"/>
                </a:solidFill>
                <a:effectLst/>
                <a:latin typeface="+mj-lt"/>
              </a:rPr>
              <a:t>ToArray</a:t>
            </a:r>
            <a:r>
              <a:rPr kumimoji="0" lang="en-US" altLang="en-US" sz="2000" b="0" i="0" u="none" strike="noStrike" cap="none" normalizeH="0" baseline="0" dirty="0" smtClean="0">
                <a:ln>
                  <a:noFill/>
                </a:ln>
                <a:solidFill>
                  <a:srgbClr val="FF0000"/>
                </a:solidFill>
                <a:effectLst/>
                <a:latin typeface="+mj-lt"/>
              </a:rPr>
              <a:t>(), </a:t>
            </a:r>
            <a:r>
              <a:rPr kumimoji="0" lang="en-US" altLang="en-US" sz="2000" b="0" i="0" u="none" strike="noStrike" cap="none" normalizeH="0" baseline="0" dirty="0" err="1" smtClean="0">
                <a:ln>
                  <a:noFill/>
                </a:ln>
                <a:solidFill>
                  <a:srgbClr val="FF0000"/>
                </a:solidFill>
                <a:effectLst/>
                <a:latin typeface="+mj-lt"/>
              </a:rPr>
              <a:t>ToList</a:t>
            </a:r>
            <a:r>
              <a:rPr kumimoji="0" lang="en-US" altLang="en-US" sz="2000" b="0" i="0" u="none" strike="noStrike" cap="none" normalizeH="0" baseline="0" dirty="0" smtClean="0">
                <a:ln>
                  <a:noFill/>
                </a:ln>
                <a:solidFill>
                  <a:srgbClr val="FF0000"/>
                </a:solidFill>
                <a:effectLst/>
                <a:latin typeface="+mj-lt"/>
              </a:rPr>
              <a:t>(),</a:t>
            </a:r>
            <a:r>
              <a:rPr kumimoji="0" lang="en-US" altLang="en-US" sz="2000" b="0" i="0" u="none" strike="noStrike" cap="none" normalizeH="0" baseline="0" dirty="0" smtClean="0">
                <a:ln>
                  <a:noFill/>
                </a:ln>
                <a:solidFill>
                  <a:schemeClr val="tx1"/>
                </a:solidFill>
                <a:effectLst/>
                <a:latin typeface="+mj-lt"/>
              </a:rPr>
              <a:t> etc. Los </a:t>
            </a:r>
            <a:r>
              <a:rPr kumimoji="0" lang="en-US" altLang="en-US" sz="2000" b="0" i="0" u="none" strike="noStrike" cap="none" normalizeH="0" baseline="0" dirty="0" err="1" smtClean="0">
                <a:ln>
                  <a:noFill/>
                </a:ln>
                <a:solidFill>
                  <a:schemeClr val="tx1"/>
                </a:solidFill>
                <a:effectLst/>
                <a:latin typeface="+mj-lt"/>
              </a:rPr>
              <a:t>resultados</a:t>
            </a:r>
            <a:r>
              <a:rPr kumimoji="0" lang="en-US" altLang="en-US" sz="2000" b="0" i="0" u="none" strike="noStrike" cap="none" normalizeH="0" baseline="0" dirty="0" smtClean="0">
                <a:ln>
                  <a:noFill/>
                </a:ln>
                <a:solidFill>
                  <a:schemeClr val="tx1"/>
                </a:solidFill>
                <a:effectLst/>
                <a:latin typeface="+mj-lt"/>
              </a:rPr>
              <a:t> se </a:t>
            </a:r>
            <a:r>
              <a:rPr kumimoji="0" lang="en-US" altLang="en-US" sz="2000" b="0" i="0" u="none" strike="noStrike" cap="none" normalizeH="0" baseline="0" dirty="0" err="1" smtClean="0">
                <a:ln>
                  <a:noFill/>
                </a:ln>
                <a:solidFill>
                  <a:schemeClr val="tx1"/>
                </a:solidFill>
                <a:effectLst/>
                <a:latin typeface="+mj-lt"/>
              </a:rPr>
              <a:t>almacenan</a:t>
            </a:r>
            <a:r>
              <a:rPr kumimoji="0" lang="en-US" altLang="en-US" sz="2000" b="0" i="0" u="none" strike="noStrike" cap="none" normalizeH="0" baseline="0" dirty="0" smtClean="0">
                <a:ln>
                  <a:noFill/>
                </a:ln>
                <a:solidFill>
                  <a:schemeClr val="tx1"/>
                </a:solidFill>
                <a:effectLst/>
                <a:latin typeface="+mj-lt"/>
              </a:rPr>
              <a:t> y no </a:t>
            </a:r>
            <a:r>
              <a:rPr kumimoji="0" lang="en-US" altLang="en-US" sz="2000" b="0" i="0" u="none" strike="noStrike" cap="none" normalizeH="0" baseline="0" dirty="0" err="1" smtClean="0">
                <a:ln>
                  <a:noFill/>
                </a:ln>
                <a:solidFill>
                  <a:schemeClr val="tx1"/>
                </a:solidFill>
                <a:effectLst/>
                <a:latin typeface="+mj-lt"/>
              </a:rPr>
              <a:t>cambian</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incluso</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si</a:t>
            </a:r>
            <a:r>
              <a:rPr kumimoji="0" lang="en-US" altLang="en-US" sz="2000" b="0" i="0" u="none" strike="noStrike" cap="none" normalizeH="0" baseline="0" dirty="0" smtClean="0">
                <a:ln>
                  <a:noFill/>
                </a:ln>
                <a:solidFill>
                  <a:schemeClr val="tx1"/>
                </a:solidFill>
                <a:effectLst/>
                <a:latin typeface="+mj-lt"/>
              </a:rPr>
              <a:t> la </a:t>
            </a:r>
            <a:r>
              <a:rPr kumimoji="0" lang="en-US" altLang="en-US" sz="2000" b="0" i="0" u="none" strike="noStrike" cap="none" normalizeH="0" baseline="0" dirty="0" err="1" smtClean="0">
                <a:ln>
                  <a:noFill/>
                </a:ln>
                <a:solidFill>
                  <a:schemeClr val="tx1"/>
                </a:solidFill>
                <a:effectLst/>
                <a:latin typeface="+mj-lt"/>
              </a:rPr>
              <a:t>fuente</a:t>
            </a:r>
            <a:r>
              <a:rPr kumimoji="0" lang="en-US" altLang="en-US" sz="2000" b="0" i="0" u="none" strike="noStrike" cap="none" normalizeH="0" baseline="0" dirty="0" smtClean="0">
                <a:ln>
                  <a:noFill/>
                </a:ln>
                <a:solidFill>
                  <a:schemeClr val="tx1"/>
                </a:solidFill>
                <a:effectLst/>
                <a:latin typeface="+mj-lt"/>
              </a:rPr>
              <a:t> de </a:t>
            </a:r>
            <a:r>
              <a:rPr kumimoji="0" lang="en-US" altLang="en-US" sz="2000" b="0" i="0" u="none" strike="noStrike" cap="none" normalizeH="0" baseline="0" dirty="0" err="1" smtClean="0">
                <a:ln>
                  <a:noFill/>
                </a:ln>
                <a:solidFill>
                  <a:schemeClr val="tx1"/>
                </a:solidFill>
                <a:effectLst/>
                <a:latin typeface="+mj-lt"/>
              </a:rPr>
              <a:t>datos</a:t>
            </a:r>
            <a:r>
              <a:rPr kumimoji="0" lang="en-US" altLang="en-US" sz="2000" b="0" i="0" u="none" strike="noStrike" cap="none" normalizeH="0" baseline="0" dirty="0" smtClean="0">
                <a:ln>
                  <a:noFill/>
                </a:ln>
                <a:solidFill>
                  <a:schemeClr val="tx1"/>
                </a:solidFill>
                <a:effectLst/>
                <a:latin typeface="+mj-lt"/>
              </a:rPr>
              <a:t> se </a:t>
            </a:r>
            <a:r>
              <a:rPr kumimoji="0" lang="en-US" altLang="en-US" sz="2000" b="0" i="0" u="none" strike="noStrike" cap="none" normalizeH="0" baseline="0" dirty="0" err="1" smtClean="0">
                <a:ln>
                  <a:noFill/>
                </a:ln>
                <a:solidFill>
                  <a:schemeClr val="tx1"/>
                </a:solidFill>
                <a:effectLst/>
                <a:latin typeface="+mj-lt"/>
              </a:rPr>
              <a:t>modifica</a:t>
            </a:r>
            <a:r>
              <a:rPr kumimoji="0" lang="en-US" altLang="en-US" sz="2000" b="0" i="0" u="none" strike="noStrike" cap="none" normalizeH="0" baseline="0" dirty="0" smtClean="0">
                <a:ln>
                  <a:noFill/>
                </a:ln>
                <a:solidFill>
                  <a:schemeClr val="tx1"/>
                </a:solidFill>
                <a:effectLst/>
                <a:latin typeface="+mj-lt"/>
              </a:rPr>
              <a:t> </a:t>
            </a:r>
            <a:r>
              <a:rPr kumimoji="0" lang="en-US" altLang="en-US" sz="2000" b="0" i="0" u="none" strike="noStrike" cap="none" normalizeH="0" baseline="0" dirty="0" err="1" smtClean="0">
                <a:ln>
                  <a:noFill/>
                </a:ln>
                <a:solidFill>
                  <a:schemeClr val="tx1"/>
                </a:solidFill>
                <a:effectLst/>
                <a:latin typeface="+mj-lt"/>
              </a:rPr>
              <a:t>después</a:t>
            </a:r>
            <a:r>
              <a:rPr kumimoji="0" lang="en-US" altLang="en-US" sz="2000" b="0" i="0" u="none" strike="noStrike" cap="none" normalizeH="0" baseline="0" dirty="0" smtClean="0">
                <a:ln>
                  <a:noFill/>
                </a:ln>
                <a:solidFill>
                  <a:schemeClr val="tx1"/>
                </a:solidFill>
                <a:effectLst/>
                <a:latin typeface="+mj-lt"/>
              </a:rPr>
              <a:t> de la </a:t>
            </a:r>
            <a:r>
              <a:rPr kumimoji="0" lang="en-US" altLang="en-US" sz="2000" b="0" i="0" u="none" strike="noStrike" cap="none" normalizeH="0" baseline="0" dirty="0" err="1" smtClean="0">
                <a:ln>
                  <a:noFill/>
                </a:ln>
                <a:solidFill>
                  <a:schemeClr val="tx1"/>
                </a:solidFill>
                <a:effectLst/>
                <a:latin typeface="+mj-lt"/>
              </a:rPr>
              <a:t>ejecución</a:t>
            </a:r>
            <a:r>
              <a:rPr kumimoji="0" lang="en-US" altLang="en-US" sz="2000" b="0" i="0" u="none" strike="noStrike" cap="none" normalizeH="0" baseline="0" dirty="0" smtClean="0">
                <a:ln>
                  <a:noFill/>
                </a:ln>
                <a:solidFill>
                  <a:schemeClr val="tx1"/>
                </a:solidFill>
                <a:effectLst/>
                <a:latin typeface="+mj-lt"/>
              </a:rPr>
              <a:t>.</a:t>
            </a:r>
          </a:p>
        </p:txBody>
      </p:sp>
    </p:spTree>
    <p:extLst>
      <p:ext uri="{BB962C8B-B14F-4D97-AF65-F5344CB8AC3E}">
        <p14:creationId xmlns:p14="http://schemas.microsoft.com/office/powerpoint/2010/main" val="3444675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576775" y="407963"/>
            <a:ext cx="10515600" cy="455796"/>
          </a:xfrm>
        </p:spPr>
        <p:txBody>
          <a:bodyPr>
            <a:normAutofit fontScale="90000"/>
          </a:bodyPr>
          <a:lstStyle/>
          <a:p>
            <a:r>
              <a:rPr lang="en-US" sz="3600" b="1" dirty="0" smtClean="0"/>
              <a:t>Características Clave de LINQ</a:t>
            </a:r>
            <a:endParaRPr lang="en-US" sz="3600" b="1" dirty="0"/>
          </a:p>
        </p:txBody>
      </p:sp>
      <p:sp>
        <p:nvSpPr>
          <p:cNvPr id="4" name="Rectangle 1"/>
          <p:cNvSpPr>
            <a:spLocks noGrp="1" noChangeArrowheads="1"/>
          </p:cNvSpPr>
          <p:nvPr>
            <p:ph idx="1"/>
          </p:nvPr>
        </p:nvSpPr>
        <p:spPr bwMode="auto">
          <a:xfrm>
            <a:off x="576775" y="1046639"/>
            <a:ext cx="11071273"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smtClean="0">
                <a:ln>
                  <a:noFill/>
                </a:ln>
                <a:solidFill>
                  <a:schemeClr val="tx1"/>
                </a:solidFill>
                <a:effectLst/>
                <a:latin typeface="Arial" panose="020B0604020202020204" pitchFamily="34" charset="0"/>
              </a:rPr>
              <a:t>Integración en el Lenguaje</a:t>
            </a:r>
            <a:r>
              <a:rPr kumimoji="0" lang="en-US" altLang="en-US" sz="24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rPr>
              <a:t>LINQ </a:t>
            </a:r>
            <a:r>
              <a:rPr kumimoji="0" lang="en-US" altLang="en-US" sz="2400" b="0" i="0" u="none" strike="noStrike" cap="none" normalizeH="0" baseline="0" dirty="0" err="1" smtClean="0">
                <a:ln>
                  <a:noFill/>
                </a:ln>
                <a:solidFill>
                  <a:schemeClr val="tx1"/>
                </a:solidFill>
                <a:effectLst/>
                <a:latin typeface="Arial" panose="020B0604020202020204" pitchFamily="34" charset="0"/>
              </a:rPr>
              <a:t>está</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integrado</a:t>
            </a:r>
            <a:r>
              <a:rPr kumimoji="0" lang="en-US" altLang="en-US" sz="2400" b="0" i="0" u="none" strike="noStrike" cap="none" normalizeH="0" baseline="0" dirty="0" smtClean="0">
                <a:ln>
                  <a:noFill/>
                </a:ln>
                <a:solidFill>
                  <a:schemeClr val="tx1"/>
                </a:solidFill>
                <a:effectLst/>
                <a:latin typeface="Arial" panose="020B0604020202020204" pitchFamily="34" charset="0"/>
              </a:rPr>
              <a:t> en el </a:t>
            </a:r>
            <a:r>
              <a:rPr kumimoji="0" lang="en-US" altLang="en-US" sz="2400" b="0" i="0" u="none" strike="noStrike" cap="none" normalizeH="0" baseline="0" dirty="0" err="1" smtClean="0">
                <a:ln>
                  <a:noFill/>
                </a:ln>
                <a:solidFill>
                  <a:schemeClr val="tx1"/>
                </a:solidFill>
                <a:effectLst/>
                <a:latin typeface="Arial" panose="020B0604020202020204" pitchFamily="34" charset="0"/>
              </a:rPr>
              <a:t>lenguaje</a:t>
            </a:r>
            <a:r>
              <a:rPr kumimoji="0" lang="en-US" altLang="en-US" sz="2400" b="0" i="0" u="none" strike="noStrike" cap="none" normalizeH="0" baseline="0" dirty="0" smtClean="0">
                <a:ln>
                  <a:noFill/>
                </a:ln>
                <a:solidFill>
                  <a:schemeClr val="tx1"/>
                </a:solidFill>
                <a:effectLst/>
                <a:latin typeface="Arial" panose="020B0604020202020204" pitchFamily="34" charset="0"/>
              </a:rPr>
              <a:t> C#, lo que </a:t>
            </a:r>
            <a:r>
              <a:rPr kumimoji="0" lang="en-US" altLang="en-US" sz="2400" b="0" i="0" u="none" strike="noStrike" cap="none" normalizeH="0" baseline="0" dirty="0" err="1" smtClean="0">
                <a:ln>
                  <a:noFill/>
                </a:ln>
                <a:solidFill>
                  <a:srgbClr val="FF0000"/>
                </a:solidFill>
                <a:effectLst/>
                <a:latin typeface="Arial" panose="020B0604020202020204" pitchFamily="34" charset="0"/>
              </a:rPr>
              <a:t>significa</a:t>
            </a:r>
            <a:r>
              <a:rPr kumimoji="0" lang="en-US" altLang="en-US" sz="2400" b="0" i="0" u="none" strike="noStrike" cap="none" normalizeH="0" baseline="0" dirty="0" smtClean="0">
                <a:ln>
                  <a:noFill/>
                </a:ln>
                <a:solidFill>
                  <a:srgbClr val="FF0000"/>
                </a:solidFill>
                <a:effectLst/>
                <a:latin typeface="Arial" panose="020B0604020202020204" pitchFamily="34" charset="0"/>
              </a:rPr>
              <a:t> que las </a:t>
            </a:r>
            <a:r>
              <a:rPr kumimoji="0" lang="en-US" altLang="en-US" sz="2400" b="0" i="0" u="none" strike="noStrike" cap="none" normalizeH="0" baseline="0" dirty="0" err="1" smtClean="0">
                <a:ln>
                  <a:noFill/>
                </a:ln>
                <a:solidFill>
                  <a:srgbClr val="FF0000"/>
                </a:solidFill>
                <a:effectLst/>
                <a:latin typeface="Arial" panose="020B0604020202020204" pitchFamily="34" charset="0"/>
              </a:rPr>
              <a:t>consultas</a:t>
            </a:r>
            <a:r>
              <a:rPr kumimoji="0" lang="en-US" altLang="en-US" sz="2400" b="0" i="0" u="none" strike="noStrike" cap="none" normalizeH="0" baseline="0" dirty="0" smtClean="0">
                <a:ln>
                  <a:noFill/>
                </a:ln>
                <a:solidFill>
                  <a:srgbClr val="FF0000"/>
                </a:solidFill>
                <a:effectLst/>
                <a:latin typeface="Arial" panose="020B0604020202020204" pitchFamily="34" charset="0"/>
              </a:rPr>
              <a:t> se </a:t>
            </a:r>
            <a:r>
              <a:rPr kumimoji="0" lang="en-US" altLang="en-US" sz="2400" b="0" i="0" u="none" strike="noStrike" cap="none" normalizeH="0" baseline="0" dirty="0" err="1" smtClean="0">
                <a:ln>
                  <a:noFill/>
                </a:ln>
                <a:solidFill>
                  <a:srgbClr val="FF0000"/>
                </a:solidFill>
                <a:effectLst/>
                <a:latin typeface="Arial" panose="020B0604020202020204" pitchFamily="34" charset="0"/>
              </a:rPr>
              <a:t>escriben</a:t>
            </a:r>
            <a:r>
              <a:rPr kumimoji="0" lang="en-US" altLang="en-US" sz="2400" b="0" i="0" u="none" strike="noStrike" cap="none" normalizeH="0" baseline="0" dirty="0" smtClean="0">
                <a:ln>
                  <a:noFill/>
                </a:ln>
                <a:solidFill>
                  <a:srgbClr val="FF0000"/>
                </a:solidFill>
                <a:effectLst/>
                <a:latin typeface="Arial" panose="020B0604020202020204" pitchFamily="34" charset="0"/>
              </a:rPr>
              <a:t> </a:t>
            </a:r>
            <a:r>
              <a:rPr kumimoji="0" lang="en-US" altLang="en-US" sz="2400" b="0" i="0" u="none" strike="noStrike" cap="none" normalizeH="0" baseline="0" dirty="0" err="1" smtClean="0">
                <a:ln>
                  <a:noFill/>
                </a:ln>
                <a:solidFill>
                  <a:srgbClr val="FF0000"/>
                </a:solidFill>
                <a:effectLst/>
                <a:latin typeface="Arial" panose="020B0604020202020204" pitchFamily="34" charset="0"/>
              </a:rPr>
              <a:t>directamente</a:t>
            </a:r>
            <a:r>
              <a:rPr kumimoji="0" lang="en-US" altLang="en-US" sz="2400" b="0" i="0" u="none" strike="noStrike" cap="none" normalizeH="0" baseline="0" dirty="0" smtClean="0">
                <a:ln>
                  <a:noFill/>
                </a:ln>
                <a:solidFill>
                  <a:srgbClr val="FF0000"/>
                </a:solidFill>
                <a:effectLst/>
                <a:latin typeface="Arial" panose="020B0604020202020204" pitchFamily="34" charset="0"/>
              </a:rPr>
              <a:t> en el código</a:t>
            </a:r>
            <a:r>
              <a:rPr kumimoji="0" lang="en-US" altLang="en-US" sz="2400" b="0" i="0" u="none" strike="noStrike" cap="none" normalizeH="0" baseline="0" dirty="0" smtClean="0">
                <a:ln>
                  <a:noFill/>
                </a:ln>
                <a:solidFill>
                  <a:schemeClr val="tx1"/>
                </a:solidFill>
                <a:effectLst/>
                <a:latin typeface="Arial" panose="020B0604020202020204" pitchFamily="34" charset="0"/>
              </a:rPr>
              <a:t>, lo que </a:t>
            </a:r>
            <a:r>
              <a:rPr kumimoji="0" lang="en-US" altLang="en-US" sz="2400" b="0" i="0" u="none" strike="noStrike" cap="none" normalizeH="0" baseline="0" dirty="0" err="1" smtClean="0">
                <a:ln>
                  <a:noFill/>
                </a:ln>
                <a:solidFill>
                  <a:schemeClr val="tx1"/>
                </a:solidFill>
                <a:effectLst/>
                <a:latin typeface="Arial" panose="020B0604020202020204" pitchFamily="34" charset="0"/>
              </a:rPr>
              <a:t>facilita</a:t>
            </a:r>
            <a:r>
              <a:rPr kumimoji="0" lang="en-US" altLang="en-US" sz="2400" b="0" i="0" u="none" strike="noStrike" cap="none" normalizeH="0" baseline="0" dirty="0" smtClean="0">
                <a:ln>
                  <a:noFill/>
                </a:ln>
                <a:solidFill>
                  <a:schemeClr val="tx1"/>
                </a:solidFill>
                <a:effectLst/>
                <a:latin typeface="Arial" panose="020B0604020202020204" pitchFamily="34" charset="0"/>
              </a:rPr>
              <a:t> la </a:t>
            </a:r>
            <a:r>
              <a:rPr kumimoji="0" lang="en-US" altLang="en-US" sz="2400" b="0" i="0" u="none" strike="noStrike" cap="none" normalizeH="0" baseline="0" dirty="0" err="1" smtClean="0">
                <a:ln>
                  <a:noFill/>
                </a:ln>
                <a:solidFill>
                  <a:schemeClr val="tx1"/>
                </a:solidFill>
                <a:effectLst/>
                <a:latin typeface="Arial" panose="020B0604020202020204" pitchFamily="34" charset="0"/>
              </a:rPr>
              <a:t>depuración</a:t>
            </a:r>
            <a:r>
              <a:rPr kumimoji="0" lang="en-US" altLang="en-US" sz="2400" b="0" i="0" u="none" strike="noStrike" cap="none" normalizeH="0" baseline="0" dirty="0" smtClean="0">
                <a:ln>
                  <a:noFill/>
                </a:ln>
                <a:solidFill>
                  <a:schemeClr val="tx1"/>
                </a:solidFill>
                <a:effectLst/>
                <a:latin typeface="Arial" panose="020B0604020202020204" pitchFamily="34" charset="0"/>
              </a:rPr>
              <a:t> y el mantenimiento del código.</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err="1" smtClean="0">
                <a:ln>
                  <a:noFill/>
                </a:ln>
                <a:solidFill>
                  <a:schemeClr val="tx1"/>
                </a:solidFill>
                <a:effectLst/>
                <a:latin typeface="Arial" panose="020B0604020202020204" pitchFamily="34" charset="0"/>
              </a:rPr>
              <a:t>Tipos</a:t>
            </a:r>
            <a:r>
              <a:rPr kumimoji="0" lang="en-US" altLang="en-US" sz="2400" b="1" i="0" u="none" strike="noStrike" cap="none" normalizeH="0" baseline="0" dirty="0" smtClean="0">
                <a:ln>
                  <a:noFill/>
                </a:ln>
                <a:solidFill>
                  <a:schemeClr val="tx1"/>
                </a:solidFill>
                <a:effectLst/>
                <a:latin typeface="Arial" panose="020B0604020202020204" pitchFamily="34" charset="0"/>
              </a:rPr>
              <a:t> </a:t>
            </a:r>
            <a:r>
              <a:rPr kumimoji="0" lang="en-US" altLang="en-US" sz="2400" b="1" i="0" u="none" strike="noStrike" cap="none" normalizeH="0" baseline="0" dirty="0" err="1" smtClean="0">
                <a:ln>
                  <a:noFill/>
                </a:ln>
                <a:solidFill>
                  <a:schemeClr val="tx1"/>
                </a:solidFill>
                <a:effectLst/>
                <a:latin typeface="Arial" panose="020B0604020202020204" pitchFamily="34" charset="0"/>
              </a:rPr>
              <a:t>Fuertemente</a:t>
            </a:r>
            <a:r>
              <a:rPr kumimoji="0" lang="en-US" altLang="en-US" sz="2400" b="1" i="0" u="none" strike="noStrike" cap="none" normalizeH="0" baseline="0" dirty="0" smtClean="0">
                <a:ln>
                  <a:noFill/>
                </a:ln>
                <a:solidFill>
                  <a:schemeClr val="tx1"/>
                </a:solidFill>
                <a:effectLst/>
                <a:latin typeface="Arial" panose="020B0604020202020204" pitchFamily="34" charset="0"/>
              </a:rPr>
              <a:t> </a:t>
            </a:r>
            <a:r>
              <a:rPr kumimoji="0" lang="en-US" altLang="en-US" sz="2400" b="1" i="0" u="none" strike="noStrike" cap="none" normalizeH="0" baseline="0" dirty="0" err="1" smtClean="0">
                <a:ln>
                  <a:noFill/>
                </a:ln>
                <a:solidFill>
                  <a:schemeClr val="tx1"/>
                </a:solidFill>
                <a:effectLst/>
                <a:latin typeface="Arial" panose="020B0604020202020204" pitchFamily="34" charset="0"/>
              </a:rPr>
              <a:t>Tipados</a:t>
            </a:r>
            <a:r>
              <a:rPr kumimoji="0" lang="en-US" altLang="en-US" sz="24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rPr>
              <a:t>LINQ </a:t>
            </a:r>
            <a:r>
              <a:rPr kumimoji="0" lang="en-US" altLang="en-US" sz="2400" b="0" i="0" u="none" strike="noStrike" cap="none" normalizeH="0" baseline="0" dirty="0" err="1" smtClean="0">
                <a:ln>
                  <a:noFill/>
                </a:ln>
                <a:solidFill>
                  <a:schemeClr val="tx1"/>
                </a:solidFill>
                <a:effectLst/>
                <a:latin typeface="Arial" panose="020B0604020202020204" pitchFamily="34" charset="0"/>
              </a:rPr>
              <a:t>es</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fuertemente</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tipado</a:t>
            </a:r>
            <a:r>
              <a:rPr kumimoji="0" lang="en-US" altLang="en-US" sz="2400" b="0" i="0" u="none" strike="noStrike" cap="none" normalizeH="0" baseline="0" dirty="0" smtClean="0">
                <a:ln>
                  <a:noFill/>
                </a:ln>
                <a:solidFill>
                  <a:schemeClr val="tx1"/>
                </a:solidFill>
                <a:effectLst/>
                <a:latin typeface="Arial" panose="020B0604020202020204" pitchFamily="34" charset="0"/>
              </a:rPr>
              <a:t>, lo que </a:t>
            </a:r>
            <a:r>
              <a:rPr kumimoji="0" lang="en-US" altLang="en-US" sz="2400" b="0" i="0" u="none" strike="noStrike" cap="none" normalizeH="0" baseline="0" dirty="0" err="1" smtClean="0">
                <a:ln>
                  <a:noFill/>
                </a:ln>
                <a:solidFill>
                  <a:schemeClr val="tx1"/>
                </a:solidFill>
                <a:effectLst/>
                <a:latin typeface="Arial" panose="020B0604020202020204" pitchFamily="34" charset="0"/>
              </a:rPr>
              <a:t>permite</a:t>
            </a:r>
            <a:r>
              <a:rPr kumimoji="0" lang="en-US" altLang="en-US" sz="2400" b="0" i="0" u="none" strike="noStrike" cap="none" normalizeH="0" baseline="0" dirty="0" smtClean="0">
                <a:ln>
                  <a:noFill/>
                </a:ln>
                <a:solidFill>
                  <a:schemeClr val="tx1"/>
                </a:solidFill>
                <a:effectLst/>
                <a:latin typeface="Arial" panose="020B0604020202020204" pitchFamily="34" charset="0"/>
              </a:rPr>
              <a:t> que </a:t>
            </a:r>
            <a:r>
              <a:rPr kumimoji="0" lang="en-US" altLang="en-US" sz="2400" b="0" i="0" u="none" strike="noStrike" cap="none" normalizeH="0" baseline="0" dirty="0" err="1" smtClean="0">
                <a:ln>
                  <a:noFill/>
                </a:ln>
                <a:solidFill>
                  <a:schemeClr val="tx1"/>
                </a:solidFill>
                <a:effectLst/>
                <a:latin typeface="Arial" panose="020B0604020202020204" pitchFamily="34" charset="0"/>
              </a:rPr>
              <a:t>los</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errores</a:t>
            </a:r>
            <a:r>
              <a:rPr kumimoji="0" lang="en-US" altLang="en-US" sz="2400" b="0" i="0" u="none" strike="noStrike" cap="none" normalizeH="0" baseline="0" dirty="0" smtClean="0">
                <a:ln>
                  <a:noFill/>
                </a:ln>
                <a:solidFill>
                  <a:schemeClr val="tx1"/>
                </a:solidFill>
                <a:effectLst/>
                <a:latin typeface="Arial" panose="020B0604020202020204" pitchFamily="34" charset="0"/>
              </a:rPr>
              <a:t> se </a:t>
            </a:r>
            <a:r>
              <a:rPr kumimoji="0" lang="en-US" altLang="en-US" sz="2400" b="0" i="0" u="none" strike="noStrike" cap="none" normalizeH="0" baseline="0" dirty="0" err="1" smtClean="0">
                <a:ln>
                  <a:noFill/>
                </a:ln>
                <a:solidFill>
                  <a:schemeClr val="tx1"/>
                </a:solidFill>
                <a:effectLst/>
                <a:latin typeface="Arial" panose="020B0604020202020204" pitchFamily="34" charset="0"/>
              </a:rPr>
              <a:t>detecten</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en</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tiempo</a:t>
            </a:r>
            <a:r>
              <a:rPr kumimoji="0" lang="en-US" altLang="en-US" sz="2400" b="0" i="0" u="none" strike="noStrike" cap="none" normalizeH="0" baseline="0" dirty="0" smtClean="0">
                <a:ln>
                  <a:noFill/>
                </a:ln>
                <a:solidFill>
                  <a:schemeClr val="tx1"/>
                </a:solidFill>
                <a:effectLst/>
                <a:latin typeface="Arial" panose="020B0604020202020204" pitchFamily="34" charset="0"/>
              </a:rPr>
              <a:t> de </a:t>
            </a:r>
            <a:r>
              <a:rPr kumimoji="0" lang="en-US" altLang="en-US" sz="2400" b="0" i="0" u="none" strike="noStrike" cap="none" normalizeH="0" baseline="0" dirty="0" err="1" smtClean="0">
                <a:ln>
                  <a:noFill/>
                </a:ln>
                <a:solidFill>
                  <a:schemeClr val="tx1"/>
                </a:solidFill>
                <a:effectLst/>
                <a:latin typeface="Arial" panose="020B0604020202020204" pitchFamily="34" charset="0"/>
              </a:rPr>
              <a:t>compilación</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en</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lugar</a:t>
            </a:r>
            <a:r>
              <a:rPr kumimoji="0" lang="en-US" altLang="en-US" sz="2400" b="0" i="0" u="none" strike="noStrike" cap="none" normalizeH="0" baseline="0" dirty="0" smtClean="0">
                <a:ln>
                  <a:noFill/>
                </a:ln>
                <a:solidFill>
                  <a:schemeClr val="tx1"/>
                </a:solidFill>
                <a:effectLst/>
                <a:latin typeface="Arial" panose="020B0604020202020204" pitchFamily="34" charset="0"/>
              </a:rPr>
              <a:t> de </a:t>
            </a:r>
            <a:r>
              <a:rPr kumimoji="0" lang="en-US" altLang="en-US" sz="2400" b="0" i="0" u="none" strike="noStrike" cap="none" normalizeH="0" baseline="0" dirty="0" err="1" smtClean="0">
                <a:ln>
                  <a:noFill/>
                </a:ln>
                <a:solidFill>
                  <a:schemeClr val="tx1"/>
                </a:solidFill>
                <a:effectLst/>
                <a:latin typeface="Arial" panose="020B0604020202020204" pitchFamily="34" charset="0"/>
              </a:rPr>
              <a:t>en</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tiempo</a:t>
            </a:r>
            <a:r>
              <a:rPr kumimoji="0" lang="en-US" altLang="en-US" sz="2400" b="0" i="0" u="none" strike="noStrike" cap="none" normalizeH="0" baseline="0" dirty="0" smtClean="0">
                <a:ln>
                  <a:noFill/>
                </a:ln>
                <a:solidFill>
                  <a:schemeClr val="tx1"/>
                </a:solidFill>
                <a:effectLst/>
                <a:latin typeface="Arial" panose="020B0604020202020204" pitchFamily="34" charset="0"/>
              </a:rPr>
              <a:t> de </a:t>
            </a:r>
            <a:r>
              <a:rPr kumimoji="0" lang="en-US" altLang="en-US" sz="2400" b="0" i="0" u="none" strike="noStrike" cap="none" normalizeH="0" baseline="0" dirty="0" err="1" smtClean="0">
                <a:ln>
                  <a:noFill/>
                </a:ln>
                <a:solidFill>
                  <a:schemeClr val="tx1"/>
                </a:solidFill>
                <a:effectLst/>
                <a:latin typeface="Arial" panose="020B0604020202020204" pitchFamily="34" charset="0"/>
              </a:rPr>
              <a:t>ejecución</a:t>
            </a:r>
            <a:r>
              <a:rPr kumimoji="0" lang="en-US" altLang="en-US" sz="24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err="1" smtClean="0">
                <a:ln>
                  <a:noFill/>
                </a:ln>
                <a:solidFill>
                  <a:schemeClr val="tx1"/>
                </a:solidFill>
                <a:effectLst/>
                <a:latin typeface="Arial" panose="020B0604020202020204" pitchFamily="34" charset="0"/>
              </a:rPr>
              <a:t>Consultas</a:t>
            </a:r>
            <a:r>
              <a:rPr kumimoji="0" lang="en-US" altLang="en-US" sz="2400" b="1" i="0" u="none" strike="noStrike" cap="none" normalizeH="0" baseline="0" dirty="0" smtClean="0">
                <a:ln>
                  <a:noFill/>
                </a:ln>
                <a:solidFill>
                  <a:schemeClr val="tx1"/>
                </a:solidFill>
                <a:effectLst/>
                <a:latin typeface="Arial" panose="020B0604020202020204" pitchFamily="34" charset="0"/>
              </a:rPr>
              <a:t> </a:t>
            </a:r>
            <a:r>
              <a:rPr kumimoji="0" lang="en-US" altLang="en-US" sz="2400" b="1" i="0" u="none" strike="noStrike" cap="none" normalizeH="0" baseline="0" dirty="0" err="1" smtClean="0">
                <a:ln>
                  <a:noFill/>
                </a:ln>
                <a:solidFill>
                  <a:schemeClr val="tx1"/>
                </a:solidFill>
                <a:effectLst/>
                <a:latin typeface="Arial" panose="020B0604020202020204" pitchFamily="34" charset="0"/>
              </a:rPr>
              <a:t>sobre</a:t>
            </a:r>
            <a:r>
              <a:rPr kumimoji="0" lang="en-US" altLang="en-US" sz="2400" b="1" i="0" u="none" strike="noStrike" cap="none" normalizeH="0" baseline="0" dirty="0" smtClean="0">
                <a:ln>
                  <a:noFill/>
                </a:ln>
                <a:solidFill>
                  <a:schemeClr val="tx1"/>
                </a:solidFill>
                <a:effectLst/>
                <a:latin typeface="Arial" panose="020B0604020202020204" pitchFamily="34" charset="0"/>
              </a:rPr>
              <a:t> </a:t>
            </a:r>
            <a:r>
              <a:rPr kumimoji="0" lang="en-US" altLang="en-US" sz="2400" b="1" i="0" u="none" strike="noStrike" cap="none" normalizeH="0" baseline="0" dirty="0" err="1" smtClean="0">
                <a:ln>
                  <a:noFill/>
                </a:ln>
                <a:solidFill>
                  <a:schemeClr val="tx1"/>
                </a:solidFill>
                <a:effectLst/>
                <a:latin typeface="Arial" panose="020B0604020202020204" pitchFamily="34" charset="0"/>
              </a:rPr>
              <a:t>Diferentes</a:t>
            </a:r>
            <a:r>
              <a:rPr kumimoji="0" lang="en-US" altLang="en-US" sz="2400" b="1" i="0" u="none" strike="noStrike" cap="none" normalizeH="0" baseline="0" dirty="0" smtClean="0">
                <a:ln>
                  <a:noFill/>
                </a:ln>
                <a:solidFill>
                  <a:schemeClr val="tx1"/>
                </a:solidFill>
                <a:effectLst/>
                <a:latin typeface="Arial" panose="020B0604020202020204" pitchFamily="34" charset="0"/>
              </a:rPr>
              <a:t> Fuentes de </a:t>
            </a:r>
            <a:r>
              <a:rPr kumimoji="0" lang="en-US" altLang="en-US" sz="2400" b="1" i="0" u="none" strike="noStrike" cap="none" normalizeH="0" baseline="0" dirty="0" err="1" smtClean="0">
                <a:ln>
                  <a:noFill/>
                </a:ln>
                <a:solidFill>
                  <a:schemeClr val="tx1"/>
                </a:solidFill>
                <a:effectLst/>
                <a:latin typeface="Arial" panose="020B0604020202020204" pitchFamily="34" charset="0"/>
              </a:rPr>
              <a:t>Datos</a:t>
            </a:r>
            <a:r>
              <a:rPr kumimoji="0" lang="en-US" altLang="en-US" sz="24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rPr>
              <a:t>LINQ </a:t>
            </a:r>
            <a:r>
              <a:rPr kumimoji="0" lang="en-US" altLang="en-US" sz="2400" b="0" i="0" u="none" strike="noStrike" cap="none" normalizeH="0" baseline="0" dirty="0" err="1" smtClean="0">
                <a:ln>
                  <a:noFill/>
                </a:ln>
                <a:solidFill>
                  <a:schemeClr val="tx1"/>
                </a:solidFill>
                <a:effectLst/>
                <a:latin typeface="Arial" panose="020B0604020202020204" pitchFamily="34" charset="0"/>
              </a:rPr>
              <a:t>puede</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ser</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utilizado</a:t>
            </a:r>
            <a:r>
              <a:rPr kumimoji="0" lang="en-US" altLang="en-US" sz="2400" b="0" i="0" u="none" strike="noStrike" cap="none" normalizeH="0" baseline="0" dirty="0" smtClean="0">
                <a:ln>
                  <a:noFill/>
                </a:ln>
                <a:solidFill>
                  <a:schemeClr val="tx1"/>
                </a:solidFill>
                <a:effectLst/>
                <a:latin typeface="Arial" panose="020B0604020202020204" pitchFamily="34" charset="0"/>
              </a:rPr>
              <a:t> para </a:t>
            </a:r>
            <a:r>
              <a:rPr kumimoji="0" lang="en-US" altLang="en-US" sz="2400" b="0" i="0" u="none" strike="noStrike" cap="none" normalizeH="0" baseline="0" dirty="0" err="1" smtClean="0">
                <a:ln>
                  <a:noFill/>
                </a:ln>
                <a:solidFill>
                  <a:schemeClr val="tx1"/>
                </a:solidFill>
                <a:effectLst/>
                <a:latin typeface="Arial" panose="020B0604020202020204" pitchFamily="34" charset="0"/>
              </a:rPr>
              <a:t>consultar</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diferentes</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tipos</a:t>
            </a:r>
            <a:r>
              <a:rPr kumimoji="0" lang="en-US" altLang="en-US" sz="2400" b="0" i="0" u="none" strike="noStrike" cap="none" normalizeH="0" baseline="0" dirty="0" smtClean="0">
                <a:ln>
                  <a:noFill/>
                </a:ln>
                <a:solidFill>
                  <a:schemeClr val="tx1"/>
                </a:solidFill>
                <a:effectLst/>
                <a:latin typeface="Arial" panose="020B0604020202020204" pitchFamily="34" charset="0"/>
              </a:rPr>
              <a:t> de </a:t>
            </a:r>
            <a:r>
              <a:rPr kumimoji="0" lang="en-US" altLang="en-US" sz="2400" b="0" i="0" u="none" strike="noStrike" cap="none" normalizeH="0" baseline="0" dirty="0" err="1" smtClean="0">
                <a:ln>
                  <a:noFill/>
                </a:ln>
                <a:solidFill>
                  <a:schemeClr val="tx1"/>
                </a:solidFill>
                <a:effectLst/>
                <a:latin typeface="Arial" panose="020B0604020202020204" pitchFamily="34" charset="0"/>
              </a:rPr>
              <a:t>datos</a:t>
            </a:r>
            <a:r>
              <a:rPr kumimoji="0" lang="en-US" altLang="en-US" sz="2400" b="0" i="0" u="none" strike="noStrike" cap="none" normalizeH="0" baseline="0" dirty="0" smtClean="0">
                <a:ln>
                  <a:noFill/>
                </a:ln>
                <a:solidFill>
                  <a:schemeClr val="tx1"/>
                </a:solidFill>
                <a:effectLst/>
                <a:latin typeface="Arial" panose="020B0604020202020204" pitchFamily="34" charset="0"/>
              </a:rPr>
              <a:t> como </a:t>
            </a:r>
            <a:r>
              <a:rPr kumimoji="0" lang="en-US" altLang="en-US" sz="2400" b="1" i="0" u="none" strike="noStrike" cap="none" normalizeH="0" baseline="0" dirty="0" err="1" smtClean="0">
                <a:ln>
                  <a:noFill/>
                </a:ln>
                <a:solidFill>
                  <a:srgbClr val="FF0000"/>
                </a:solidFill>
                <a:effectLst/>
                <a:latin typeface="Arial" panose="020B0604020202020204" pitchFamily="34" charset="0"/>
              </a:rPr>
              <a:t>colecciones</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en</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memoria</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1" i="0" u="none" strike="noStrike" cap="none" normalizeH="0" baseline="0" dirty="0" smtClean="0">
                <a:ln>
                  <a:noFill/>
                </a:ln>
                <a:solidFill>
                  <a:srgbClr val="FF0000"/>
                </a:solidFill>
                <a:effectLst/>
                <a:latin typeface="Arial" panose="020B0604020202020204" pitchFamily="34" charset="0"/>
              </a:rPr>
              <a:t>arrays, </a:t>
            </a:r>
            <a:r>
              <a:rPr kumimoji="0" lang="en-US" altLang="en-US" sz="2400" b="1" i="0" u="none" strike="noStrike" cap="none" normalizeH="0" baseline="0" dirty="0" err="1" smtClean="0">
                <a:ln>
                  <a:noFill/>
                </a:ln>
                <a:solidFill>
                  <a:srgbClr val="FF0000"/>
                </a:solidFill>
                <a:effectLst/>
                <a:latin typeface="Arial" panose="020B0604020202020204" pitchFamily="34" charset="0"/>
              </a:rPr>
              <a:t>listas</a:t>
            </a:r>
            <a:r>
              <a:rPr kumimoji="0" lang="en-US" altLang="en-US" sz="2400" b="0" i="0" u="none" strike="noStrike" cap="none" normalizeH="0" baseline="0" dirty="0" smtClean="0">
                <a:ln>
                  <a:noFill/>
                </a:ln>
                <a:solidFill>
                  <a:schemeClr val="tx1"/>
                </a:solidFill>
                <a:effectLst/>
                <a:latin typeface="Arial" panose="020B0604020202020204" pitchFamily="34" charset="0"/>
              </a:rPr>
              <a:t>, etc.), </a:t>
            </a:r>
            <a:r>
              <a:rPr kumimoji="0" lang="en-US" altLang="en-US" sz="2400" b="1" i="0" u="none" strike="noStrike" cap="none" normalizeH="0" baseline="0" dirty="0" smtClean="0">
                <a:ln>
                  <a:noFill/>
                </a:ln>
                <a:solidFill>
                  <a:srgbClr val="FF0000"/>
                </a:solidFill>
                <a:effectLst/>
                <a:latin typeface="Arial" panose="020B0604020202020204" pitchFamily="34" charset="0"/>
              </a:rPr>
              <a:t>bases de </a:t>
            </a:r>
            <a:r>
              <a:rPr kumimoji="0" lang="en-US" altLang="en-US" sz="2400" b="1" i="0" u="none" strike="noStrike" cap="none" normalizeH="0" baseline="0" dirty="0" err="1" smtClean="0">
                <a:ln>
                  <a:noFill/>
                </a:ln>
                <a:solidFill>
                  <a:srgbClr val="FF0000"/>
                </a:solidFill>
                <a:effectLst/>
                <a:latin typeface="Arial" panose="020B0604020202020204" pitchFamily="34" charset="0"/>
              </a:rPr>
              <a:t>datos</a:t>
            </a:r>
            <a:r>
              <a:rPr kumimoji="0" lang="en-US" altLang="en-US" sz="2400" b="1" i="0" u="none" strike="noStrike" cap="none" normalizeH="0" baseline="0" dirty="0" smtClean="0">
                <a:ln>
                  <a:noFill/>
                </a:ln>
                <a:solidFill>
                  <a:srgbClr val="FF0000"/>
                </a:solidFill>
                <a:effectLst/>
                <a:latin typeface="Arial" panose="020B0604020202020204" pitchFamily="34" charset="0"/>
              </a:rPr>
              <a:t> </a:t>
            </a:r>
            <a:r>
              <a:rPr kumimoji="0" lang="en-US" altLang="en-US" sz="2400" b="0" i="0" u="none" strike="noStrike" cap="none" normalizeH="0" baseline="0" dirty="0" smtClean="0">
                <a:ln>
                  <a:noFill/>
                </a:ln>
                <a:solidFill>
                  <a:schemeClr val="tx1"/>
                </a:solidFill>
                <a:effectLst/>
                <a:latin typeface="Arial" panose="020B0604020202020204" pitchFamily="34" charset="0"/>
              </a:rPr>
              <a:t>(</a:t>
            </a:r>
            <a:r>
              <a:rPr kumimoji="0" lang="en-US" altLang="en-US" sz="2400" b="0" i="0" u="none" strike="noStrike" cap="none" normalizeH="0" baseline="0" dirty="0" err="1" smtClean="0">
                <a:ln>
                  <a:noFill/>
                </a:ln>
                <a:solidFill>
                  <a:schemeClr val="tx1"/>
                </a:solidFill>
                <a:effectLst/>
                <a:latin typeface="Arial" panose="020B0604020202020204" pitchFamily="34" charset="0"/>
              </a:rPr>
              <a:t>usando</a:t>
            </a:r>
            <a:r>
              <a:rPr kumimoji="0" lang="en-US" altLang="en-US" sz="2400" b="0" i="0" u="none" strike="noStrike" cap="none" normalizeH="0" baseline="0" dirty="0" smtClean="0">
                <a:ln>
                  <a:noFill/>
                </a:ln>
                <a:solidFill>
                  <a:schemeClr val="tx1"/>
                </a:solidFill>
                <a:effectLst/>
                <a:latin typeface="Arial" panose="020B0604020202020204" pitchFamily="34" charset="0"/>
              </a:rPr>
              <a:t> LINQ to SQL o Entity Framework), </a:t>
            </a:r>
            <a:r>
              <a:rPr kumimoji="0" lang="en-US" altLang="en-US" sz="2400" b="0" i="0" u="none" strike="noStrike" cap="none" normalizeH="0" baseline="0" dirty="0" err="1" smtClean="0">
                <a:ln>
                  <a:noFill/>
                </a:ln>
                <a:solidFill>
                  <a:schemeClr val="tx1"/>
                </a:solidFill>
                <a:effectLst/>
                <a:latin typeface="Arial" panose="020B0604020202020204" pitchFamily="34" charset="0"/>
              </a:rPr>
              <a:t>archivos</a:t>
            </a:r>
            <a:r>
              <a:rPr kumimoji="0" lang="en-US" altLang="en-US" sz="2400" b="0" i="0" u="none" strike="noStrike" cap="none" normalizeH="0" baseline="0" dirty="0" smtClean="0">
                <a:ln>
                  <a:noFill/>
                </a:ln>
                <a:solidFill>
                  <a:schemeClr val="tx1"/>
                </a:solidFill>
                <a:effectLst/>
                <a:latin typeface="Arial" panose="020B0604020202020204" pitchFamily="34" charset="0"/>
              </a:rPr>
              <a:t> XML (LINQ to XML), y </a:t>
            </a:r>
            <a:r>
              <a:rPr kumimoji="0" lang="en-US" altLang="en-US" sz="2400" b="0" i="0" u="none" strike="noStrike" cap="none" normalizeH="0" baseline="0" dirty="0" err="1" smtClean="0">
                <a:ln>
                  <a:noFill/>
                </a:ln>
                <a:solidFill>
                  <a:schemeClr val="tx1"/>
                </a:solidFill>
                <a:effectLst/>
                <a:latin typeface="Arial" panose="020B0604020202020204" pitchFamily="34" charset="0"/>
              </a:rPr>
              <a:t>otros</a:t>
            </a:r>
            <a:r>
              <a:rPr kumimoji="0" lang="en-US" altLang="en-US" sz="24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err="1" smtClean="0">
                <a:ln>
                  <a:noFill/>
                </a:ln>
                <a:solidFill>
                  <a:schemeClr val="tx1"/>
                </a:solidFill>
                <a:effectLst/>
                <a:latin typeface="Arial" panose="020B0604020202020204" pitchFamily="34" charset="0"/>
              </a:rPr>
              <a:t>Consistencia</a:t>
            </a:r>
            <a:r>
              <a:rPr kumimoji="0" lang="en-US" altLang="en-US" sz="2400" b="1" i="0" u="none" strike="noStrike" cap="none" normalizeH="0" baseline="0" dirty="0" smtClean="0">
                <a:ln>
                  <a:noFill/>
                </a:ln>
                <a:solidFill>
                  <a:schemeClr val="tx1"/>
                </a:solidFill>
                <a:effectLst/>
                <a:latin typeface="Arial" panose="020B0604020202020204" pitchFamily="34" charset="0"/>
              </a:rPr>
              <a:t> </a:t>
            </a:r>
            <a:r>
              <a:rPr kumimoji="0" lang="en-US" altLang="en-US" sz="2400" b="1" i="0" u="none" strike="noStrike" cap="none" normalizeH="0" baseline="0" dirty="0" err="1" smtClean="0">
                <a:ln>
                  <a:noFill/>
                </a:ln>
                <a:solidFill>
                  <a:schemeClr val="tx1"/>
                </a:solidFill>
                <a:effectLst/>
                <a:latin typeface="Arial" panose="020B0604020202020204" pitchFamily="34" charset="0"/>
              </a:rPr>
              <a:t>en</a:t>
            </a:r>
            <a:r>
              <a:rPr kumimoji="0" lang="en-US" altLang="en-US" sz="2400" b="1" i="0" u="none" strike="noStrike" cap="none" normalizeH="0" baseline="0" dirty="0" smtClean="0">
                <a:ln>
                  <a:noFill/>
                </a:ln>
                <a:solidFill>
                  <a:schemeClr val="tx1"/>
                </a:solidFill>
                <a:effectLst/>
                <a:latin typeface="Arial" panose="020B0604020202020204" pitchFamily="34" charset="0"/>
              </a:rPr>
              <a:t> la </a:t>
            </a:r>
            <a:r>
              <a:rPr kumimoji="0" lang="en-US" altLang="en-US" sz="2400" b="1" i="0" u="none" strike="noStrike" cap="none" normalizeH="0" baseline="0" dirty="0" err="1" smtClean="0">
                <a:ln>
                  <a:noFill/>
                </a:ln>
                <a:solidFill>
                  <a:schemeClr val="tx1"/>
                </a:solidFill>
                <a:effectLst/>
                <a:latin typeface="Arial" panose="020B0604020202020204" pitchFamily="34" charset="0"/>
              </a:rPr>
              <a:t>Sintaxis</a:t>
            </a:r>
            <a:r>
              <a:rPr kumimoji="0" lang="en-US" altLang="en-US" sz="2400" b="0" i="0" u="none" strike="noStrike" cap="none" normalizeH="0" baseline="0" dirty="0" smtClean="0">
                <a:ln>
                  <a:noFill/>
                </a:ln>
                <a:solidFill>
                  <a:schemeClr val="tx1"/>
                </a:solidFill>
                <a:effectLst/>
                <a:latin typeface="Arial" panose="020B0604020202020204" pitchFamily="34"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rPr>
              <a:t>La </a:t>
            </a:r>
            <a:r>
              <a:rPr kumimoji="0" lang="en-US" altLang="en-US" sz="2400" b="0" i="0" u="none" strike="noStrike" cap="none" normalizeH="0" baseline="0" dirty="0" err="1" smtClean="0">
                <a:ln>
                  <a:noFill/>
                </a:ln>
                <a:solidFill>
                  <a:schemeClr val="tx1"/>
                </a:solidFill>
                <a:effectLst/>
                <a:latin typeface="Arial" panose="020B0604020202020204" pitchFamily="34" charset="0"/>
              </a:rPr>
              <a:t>misma</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sintaxis</a:t>
            </a:r>
            <a:r>
              <a:rPr kumimoji="0" lang="en-US" altLang="en-US" sz="2400" b="0" i="0" u="none" strike="noStrike" cap="none" normalizeH="0" baseline="0" dirty="0" smtClean="0">
                <a:ln>
                  <a:noFill/>
                </a:ln>
                <a:solidFill>
                  <a:schemeClr val="tx1"/>
                </a:solidFill>
                <a:effectLst/>
                <a:latin typeface="Arial" panose="020B0604020202020204" pitchFamily="34" charset="0"/>
              </a:rPr>
              <a:t> de </a:t>
            </a:r>
            <a:r>
              <a:rPr kumimoji="0" lang="en-US" altLang="en-US" sz="2400" b="1" i="0" u="none" strike="noStrike" cap="none" normalizeH="0" baseline="0" dirty="0" smtClean="0">
                <a:ln>
                  <a:noFill/>
                </a:ln>
                <a:solidFill>
                  <a:srgbClr val="FF0000"/>
                </a:solidFill>
                <a:effectLst/>
                <a:latin typeface="Arial" panose="020B0604020202020204" pitchFamily="34" charset="0"/>
              </a:rPr>
              <a:t>LINQ</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puede</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ser</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utilizada</a:t>
            </a:r>
            <a:r>
              <a:rPr kumimoji="0" lang="en-US" altLang="en-US" sz="2400" b="0" i="0" u="none" strike="noStrike" cap="none" normalizeH="0" baseline="0" dirty="0" smtClean="0">
                <a:ln>
                  <a:noFill/>
                </a:ln>
                <a:solidFill>
                  <a:schemeClr val="tx1"/>
                </a:solidFill>
                <a:effectLst/>
                <a:latin typeface="Arial" panose="020B0604020202020204" pitchFamily="34" charset="0"/>
              </a:rPr>
              <a:t> para </a:t>
            </a:r>
            <a:r>
              <a:rPr kumimoji="0" lang="en-US" altLang="en-US" sz="2400" b="0" i="0" u="none" strike="noStrike" cap="none" normalizeH="0" baseline="0" dirty="0" err="1" smtClean="0">
                <a:ln>
                  <a:noFill/>
                </a:ln>
                <a:solidFill>
                  <a:schemeClr val="tx1"/>
                </a:solidFill>
                <a:effectLst/>
                <a:latin typeface="Arial" panose="020B0604020202020204" pitchFamily="34" charset="0"/>
              </a:rPr>
              <a:t>consultar</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diferentes</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fuentes</a:t>
            </a:r>
            <a:r>
              <a:rPr kumimoji="0" lang="en-US" altLang="en-US" sz="2400" b="0" i="0" u="none" strike="noStrike" cap="none" normalizeH="0" baseline="0" dirty="0" smtClean="0">
                <a:ln>
                  <a:noFill/>
                </a:ln>
                <a:solidFill>
                  <a:schemeClr val="tx1"/>
                </a:solidFill>
                <a:effectLst/>
                <a:latin typeface="Arial" panose="020B0604020202020204" pitchFamily="34" charset="0"/>
              </a:rPr>
              <a:t> de </a:t>
            </a:r>
            <a:r>
              <a:rPr kumimoji="0" lang="en-US" altLang="en-US" sz="2400" b="0" i="0" u="none" strike="noStrike" cap="none" normalizeH="0" baseline="0" dirty="0" err="1" smtClean="0">
                <a:ln>
                  <a:noFill/>
                </a:ln>
                <a:solidFill>
                  <a:schemeClr val="tx1"/>
                </a:solidFill>
                <a:effectLst/>
                <a:latin typeface="Arial" panose="020B0604020202020204" pitchFamily="34" charset="0"/>
              </a:rPr>
              <a:t>datos</a:t>
            </a:r>
            <a:r>
              <a:rPr kumimoji="0" lang="en-US" altLang="en-US" sz="2400" b="0" i="0" u="none" strike="noStrike" cap="none" normalizeH="0" baseline="0" dirty="0" smtClean="0">
                <a:ln>
                  <a:noFill/>
                </a:ln>
                <a:solidFill>
                  <a:schemeClr val="tx1"/>
                </a:solidFill>
                <a:effectLst/>
                <a:latin typeface="Arial" panose="020B0604020202020204" pitchFamily="34" charset="0"/>
              </a:rPr>
              <a:t>, lo que </a:t>
            </a:r>
            <a:r>
              <a:rPr kumimoji="0" lang="en-US" altLang="en-US" sz="2400" b="0" i="0" u="none" strike="noStrike" cap="none" normalizeH="0" baseline="0" dirty="0" err="1" smtClean="0">
                <a:ln>
                  <a:noFill/>
                </a:ln>
                <a:solidFill>
                  <a:schemeClr val="tx1"/>
                </a:solidFill>
                <a:effectLst/>
                <a:latin typeface="Arial" panose="020B0604020202020204" pitchFamily="34" charset="0"/>
              </a:rPr>
              <a:t>proporciona</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consistencia</a:t>
            </a:r>
            <a:r>
              <a:rPr kumimoji="0" lang="en-US" altLang="en-US" sz="2400" b="0" i="0" u="none" strike="noStrike" cap="none" normalizeH="0" baseline="0" dirty="0" smtClean="0">
                <a:ln>
                  <a:noFill/>
                </a:ln>
                <a:solidFill>
                  <a:schemeClr val="tx1"/>
                </a:solidFill>
                <a:effectLst/>
                <a:latin typeface="Arial" panose="020B0604020202020204" pitchFamily="34" charset="0"/>
              </a:rPr>
              <a:t> y </a:t>
            </a:r>
            <a:r>
              <a:rPr kumimoji="0" lang="en-US" altLang="en-US" sz="2400" b="0" i="0" u="none" strike="noStrike" cap="none" normalizeH="0" baseline="0" dirty="0" err="1" smtClean="0">
                <a:ln>
                  <a:noFill/>
                </a:ln>
                <a:solidFill>
                  <a:schemeClr val="tx1"/>
                </a:solidFill>
                <a:effectLst/>
                <a:latin typeface="Arial" panose="020B0604020202020204" pitchFamily="34" charset="0"/>
              </a:rPr>
              <a:t>una</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curva</a:t>
            </a:r>
            <a:r>
              <a:rPr kumimoji="0" lang="en-US" altLang="en-US" sz="2400" b="0" i="0" u="none" strike="noStrike" cap="none" normalizeH="0" baseline="0" dirty="0" smtClean="0">
                <a:ln>
                  <a:noFill/>
                </a:ln>
                <a:solidFill>
                  <a:schemeClr val="tx1"/>
                </a:solidFill>
                <a:effectLst/>
                <a:latin typeface="Arial" panose="020B0604020202020204" pitchFamily="34" charset="0"/>
              </a:rPr>
              <a:t> de </a:t>
            </a:r>
            <a:r>
              <a:rPr kumimoji="0" lang="en-US" altLang="en-US" sz="2400" b="0" i="0" u="none" strike="noStrike" cap="none" normalizeH="0" baseline="0" dirty="0" err="1" smtClean="0">
                <a:ln>
                  <a:noFill/>
                </a:ln>
                <a:solidFill>
                  <a:schemeClr val="tx1"/>
                </a:solidFill>
                <a:effectLst/>
                <a:latin typeface="Arial" panose="020B0604020202020204" pitchFamily="34" charset="0"/>
              </a:rPr>
              <a:t>aprendizaje</a:t>
            </a:r>
            <a:r>
              <a:rPr kumimoji="0" lang="en-US" altLang="en-US" sz="2400" b="0" i="0" u="none" strike="noStrike" cap="none" normalizeH="0" baseline="0" dirty="0" smtClean="0">
                <a:ln>
                  <a:noFill/>
                </a:ln>
                <a:solidFill>
                  <a:schemeClr val="tx1"/>
                </a:solidFill>
                <a:effectLst/>
                <a:latin typeface="Arial" panose="020B0604020202020204" pitchFamily="34" charset="0"/>
              </a:rPr>
              <a:t> </a:t>
            </a:r>
            <a:r>
              <a:rPr kumimoji="0" lang="en-US" altLang="en-US" sz="2400" b="0" i="0" u="none" strike="noStrike" cap="none" normalizeH="0" baseline="0" dirty="0" err="1" smtClean="0">
                <a:ln>
                  <a:noFill/>
                </a:ln>
                <a:solidFill>
                  <a:schemeClr val="tx1"/>
                </a:solidFill>
                <a:effectLst/>
                <a:latin typeface="Arial" panose="020B0604020202020204" pitchFamily="34" charset="0"/>
              </a:rPr>
              <a:t>más</a:t>
            </a:r>
            <a:r>
              <a:rPr kumimoji="0" lang="en-US" altLang="en-US" sz="2400" b="0" i="0" u="none" strike="noStrike" cap="none" normalizeH="0" baseline="0" dirty="0" smtClean="0">
                <a:ln>
                  <a:noFill/>
                </a:ln>
                <a:solidFill>
                  <a:schemeClr val="tx1"/>
                </a:solidFill>
                <a:effectLst/>
                <a:latin typeface="Arial" panose="020B0604020202020204" pitchFamily="34" charset="0"/>
              </a:rPr>
              <a:t> suave.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10284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2639149" y="793250"/>
            <a:ext cx="7390384" cy="4494367"/>
          </a:xfrm>
          <a:prstGeom prst="rect">
            <a:avLst/>
          </a:prstGeom>
        </p:spPr>
      </p:pic>
    </p:spTree>
    <p:extLst>
      <p:ext uri="{BB962C8B-B14F-4D97-AF65-F5344CB8AC3E}">
        <p14:creationId xmlns:p14="http://schemas.microsoft.com/office/powerpoint/2010/main" val="3916851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2059315" y="1034288"/>
            <a:ext cx="8153774" cy="3935277"/>
          </a:xfrm>
          <a:prstGeom prst="rect">
            <a:avLst/>
          </a:prstGeom>
        </p:spPr>
      </p:pic>
    </p:spTree>
    <p:extLst>
      <p:ext uri="{BB962C8B-B14F-4D97-AF65-F5344CB8AC3E}">
        <p14:creationId xmlns:p14="http://schemas.microsoft.com/office/powerpoint/2010/main" val="76608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dirty="0" err="1" smtClean="0"/>
              <a:t>Ventajas</a:t>
            </a:r>
            <a:r>
              <a:rPr lang="en-US" dirty="0" smtClean="0"/>
              <a:t> de LINQ</a:t>
            </a:r>
            <a:endParaRPr lang="en-US" dirty="0"/>
          </a:p>
        </p:txBody>
      </p:sp>
      <p:sp>
        <p:nvSpPr>
          <p:cNvPr id="3" name="Marcador de contenido 2"/>
          <p:cNvSpPr>
            <a:spLocks noGrp="1"/>
          </p:cNvSpPr>
          <p:nvPr>
            <p:ph idx="1"/>
          </p:nvPr>
        </p:nvSpPr>
        <p:spPr/>
        <p:txBody>
          <a:bodyPr>
            <a:normAutofit fontScale="92500" lnSpcReduction="10000"/>
          </a:bodyPr>
          <a:lstStyle/>
          <a:p>
            <a:pPr algn="just"/>
            <a:r>
              <a:rPr lang="es-MX" b="1" dirty="0" smtClean="0"/>
              <a:t>Simplicidad</a:t>
            </a:r>
            <a:r>
              <a:rPr lang="es-MX" dirty="0" smtClean="0"/>
              <a:t>: Simplifica el proceso de escribir consultas, especialmente en comparación con el código SQL incrustado o consultas separadas.</a:t>
            </a:r>
          </a:p>
          <a:p>
            <a:pPr algn="just"/>
            <a:r>
              <a:rPr lang="es-MX" b="1" dirty="0" smtClean="0"/>
              <a:t>Legibilidad</a:t>
            </a:r>
            <a:r>
              <a:rPr lang="es-MX" dirty="0" smtClean="0"/>
              <a:t>: Hace que el código sea más legible y fácil de entender, con una sintaxis coherente.</a:t>
            </a:r>
          </a:p>
          <a:p>
            <a:pPr algn="just"/>
            <a:r>
              <a:rPr lang="es-MX" b="1" dirty="0" smtClean="0"/>
              <a:t>Seguridad de Tipo</a:t>
            </a:r>
            <a:r>
              <a:rPr lang="es-MX" dirty="0" smtClean="0"/>
              <a:t>: La seguridad de tipo en tiempo de compilación reduce los errores en tiempo de ejecución.</a:t>
            </a:r>
          </a:p>
          <a:p>
            <a:pPr algn="just"/>
            <a:r>
              <a:rPr lang="es-MX" b="1" dirty="0" smtClean="0"/>
              <a:t>Consistencia</a:t>
            </a:r>
            <a:r>
              <a:rPr lang="es-MX" dirty="0" smtClean="0"/>
              <a:t>: Proporciona una forma uniforme de acceder a diferentes tipos de datos, lo que facilita el trabajo con datos en .NET.</a:t>
            </a:r>
          </a:p>
          <a:p>
            <a:pPr marL="0" indent="0" algn="just">
              <a:buNone/>
            </a:pPr>
            <a:r>
              <a:rPr lang="es-MX" dirty="0" smtClean="0"/>
              <a:t>En resumen, LINQ es una herramienta muy poderosa en .NET que facilita el trabajo con datos, proporcionando una sintaxis clara y coherente para realizar consultas sobre diferentes tipos de datos.</a:t>
            </a:r>
          </a:p>
          <a:p>
            <a:endParaRPr lang="en-US" dirty="0"/>
          </a:p>
        </p:txBody>
      </p:sp>
    </p:spTree>
    <p:extLst>
      <p:ext uri="{BB962C8B-B14F-4D97-AF65-F5344CB8AC3E}">
        <p14:creationId xmlns:p14="http://schemas.microsoft.com/office/powerpoint/2010/main" val="566629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Como trabaja </a:t>
            </a:r>
            <a:r>
              <a:rPr lang="es-PE" dirty="0" err="1" smtClean="0"/>
              <a:t>LinQ</a:t>
            </a:r>
            <a:endParaRPr lang="en-US" dirty="0"/>
          </a:p>
        </p:txBody>
      </p:sp>
      <p:pic>
        <p:nvPicPr>
          <p:cNvPr id="4" name="Marcador de contenido 3"/>
          <p:cNvPicPr>
            <a:picLocks noGrp="1" noChangeAspect="1"/>
          </p:cNvPicPr>
          <p:nvPr>
            <p:ph idx="1"/>
          </p:nvPr>
        </p:nvPicPr>
        <p:blipFill>
          <a:blip r:embed="rId2"/>
          <a:stretch>
            <a:fillRect/>
          </a:stretch>
        </p:blipFill>
        <p:spPr>
          <a:xfrm>
            <a:off x="1767595" y="1465400"/>
            <a:ext cx="8860648" cy="4744805"/>
          </a:xfrm>
          <a:prstGeom prst="rect">
            <a:avLst/>
          </a:prstGeom>
        </p:spPr>
      </p:pic>
    </p:spTree>
    <p:extLst>
      <p:ext uri="{BB962C8B-B14F-4D97-AF65-F5344CB8AC3E}">
        <p14:creationId xmlns:p14="http://schemas.microsoft.com/office/powerpoint/2010/main" val="698627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52268" y="752520"/>
            <a:ext cx="10515600" cy="5832406"/>
          </a:xfrm>
        </p:spPr>
        <p:txBody>
          <a:bodyPr/>
          <a:lstStyle/>
          <a:p>
            <a:pPr marL="0" indent="0" algn="just">
              <a:buNone/>
            </a:pPr>
            <a:r>
              <a:rPr lang="es-MX" b="1" dirty="0" smtClean="0"/>
              <a:t>LINQ (</a:t>
            </a:r>
            <a:r>
              <a:rPr lang="es-MX" b="1" dirty="0" err="1" smtClean="0"/>
              <a:t>Language</a:t>
            </a:r>
            <a:r>
              <a:rPr lang="es-MX" b="1" dirty="0" smtClean="0"/>
              <a:t> </a:t>
            </a:r>
            <a:r>
              <a:rPr lang="es-MX" b="1" dirty="0" err="1" smtClean="0"/>
              <a:t>Integrated</a:t>
            </a:r>
            <a:r>
              <a:rPr lang="es-MX" b="1" dirty="0" smtClean="0"/>
              <a:t> </a:t>
            </a:r>
            <a:r>
              <a:rPr lang="es-MX" b="1" dirty="0" err="1" smtClean="0"/>
              <a:t>Query</a:t>
            </a:r>
            <a:r>
              <a:rPr lang="es-MX" b="1" dirty="0" smtClean="0"/>
              <a:t>) </a:t>
            </a:r>
            <a:r>
              <a:rPr lang="es-MX" dirty="0" smtClean="0"/>
              <a:t>es una característica clave en .NET que permite realizar consultas sobre diferentes tipos de fuentes de datos de manera coherente y unificada. LINQ funciona integrando las consultas directamente en el lenguaje de programación, lo que permite a los desarrolladores interactuar con diversas fuentes de datos utilizando una sintaxis similar a SQL.</a:t>
            </a:r>
          </a:p>
          <a:p>
            <a:pPr algn="just"/>
            <a:r>
              <a:rPr lang="en-US" b="1" dirty="0" smtClean="0"/>
              <a:t>¿</a:t>
            </a:r>
            <a:r>
              <a:rPr lang="en-US" b="1" dirty="0" err="1" smtClean="0"/>
              <a:t>Cómo</a:t>
            </a:r>
            <a:r>
              <a:rPr lang="en-US" b="1" dirty="0" smtClean="0"/>
              <a:t> </a:t>
            </a:r>
            <a:r>
              <a:rPr lang="en-US" b="1" dirty="0" err="1" smtClean="0"/>
              <a:t>Trabaja</a:t>
            </a:r>
            <a:r>
              <a:rPr lang="en-US" b="1" dirty="0" smtClean="0"/>
              <a:t> LINQ?</a:t>
            </a:r>
          </a:p>
          <a:p>
            <a:pPr marL="0" lvl="0" indent="0" algn="just">
              <a:buNone/>
            </a:pPr>
            <a:r>
              <a:rPr lang="es-PE" dirty="0"/>
              <a:t>LINQ se basa en extensiones de métodos que están disponibles en los tipos que implementan </a:t>
            </a:r>
            <a:r>
              <a:rPr lang="es-PE" b="1" dirty="0" err="1"/>
              <a:t>IEnumerable</a:t>
            </a:r>
            <a:r>
              <a:rPr lang="es-PE" b="1" dirty="0"/>
              <a:t>&lt;T&gt;</a:t>
            </a:r>
            <a:r>
              <a:rPr lang="es-PE" dirty="0"/>
              <a:t> o </a:t>
            </a:r>
            <a:r>
              <a:rPr lang="es-PE" b="1" dirty="0" err="1"/>
              <a:t>IQueryable</a:t>
            </a:r>
            <a:r>
              <a:rPr lang="es-PE" b="1" dirty="0"/>
              <a:t>&lt;T&gt;</a:t>
            </a:r>
            <a:r>
              <a:rPr lang="es-PE" dirty="0"/>
              <a:t>. Estas extensiones de métodos incluyen operaciones como </a:t>
            </a:r>
            <a:r>
              <a:rPr lang="es-PE" b="1" dirty="0" err="1"/>
              <a:t>Where</a:t>
            </a:r>
            <a:r>
              <a:rPr lang="es-PE" b="1" dirty="0"/>
              <a:t>, </a:t>
            </a:r>
            <a:r>
              <a:rPr lang="es-PE" b="1" dirty="0" err="1"/>
              <a:t>Select</a:t>
            </a:r>
            <a:r>
              <a:rPr lang="es-PE" b="1" dirty="0"/>
              <a:t>, </a:t>
            </a:r>
            <a:r>
              <a:rPr lang="es-PE" b="1" dirty="0" err="1"/>
              <a:t>OrderBy</a:t>
            </a:r>
            <a:r>
              <a:rPr lang="es-PE" b="1" dirty="0"/>
              <a:t>, </a:t>
            </a:r>
            <a:r>
              <a:rPr lang="es-PE" b="1" dirty="0" err="1"/>
              <a:t>GroupBy</a:t>
            </a:r>
            <a:r>
              <a:rPr lang="es-PE" b="1" dirty="0"/>
              <a:t>, etc., </a:t>
            </a:r>
            <a:r>
              <a:rPr lang="es-PE" dirty="0"/>
              <a:t>que son los bloques fundamentales para construir consultas LINQ.</a:t>
            </a:r>
            <a:endParaRPr lang="en-US" dirty="0"/>
          </a:p>
          <a:p>
            <a:pPr algn="just"/>
            <a:endParaRPr lang="en-US" dirty="0"/>
          </a:p>
        </p:txBody>
      </p:sp>
    </p:spTree>
    <p:extLst>
      <p:ext uri="{BB962C8B-B14F-4D97-AF65-F5344CB8AC3E}">
        <p14:creationId xmlns:p14="http://schemas.microsoft.com/office/powerpoint/2010/main" val="3166376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838199" y="516835"/>
            <a:ext cx="10691191" cy="2071619"/>
          </a:xfrm>
        </p:spPr>
        <p:txBody>
          <a:bodyPr>
            <a:normAutofit lnSpcReduction="10000"/>
          </a:bodyPr>
          <a:lstStyle/>
          <a:p>
            <a:pPr algn="just"/>
            <a:r>
              <a:rPr lang="es-MX" b="1" dirty="0" smtClean="0"/>
              <a:t>Expresiones Lambda</a:t>
            </a:r>
            <a:r>
              <a:rPr lang="es-MX" dirty="0" smtClean="0"/>
              <a:t>:</a:t>
            </a:r>
          </a:p>
          <a:p>
            <a:pPr marL="0" indent="0" algn="just">
              <a:buNone/>
            </a:pPr>
            <a:r>
              <a:rPr lang="es-MX" dirty="0" smtClean="0"/>
              <a:t>Las expresiones lambda se utilizan con frecuencia en LINQ para definir las operaciones de consulta. Estas expresiones permiten definir funciones anónimas de manera concisa, lo que facilita la manipulación de colecciones de datos.</a:t>
            </a:r>
          </a:p>
          <a:p>
            <a:endParaRPr lang="es-MX" dirty="0" smtClean="0"/>
          </a:p>
          <a:p>
            <a:endParaRPr lang="en-US" dirty="0"/>
          </a:p>
        </p:txBody>
      </p:sp>
      <p:pic>
        <p:nvPicPr>
          <p:cNvPr id="4" name="Imagen 3"/>
          <p:cNvPicPr>
            <a:picLocks noChangeAspect="1"/>
          </p:cNvPicPr>
          <p:nvPr/>
        </p:nvPicPr>
        <p:blipFill>
          <a:blip r:embed="rId2"/>
          <a:stretch>
            <a:fillRect/>
          </a:stretch>
        </p:blipFill>
        <p:spPr>
          <a:xfrm>
            <a:off x="838200" y="2721044"/>
            <a:ext cx="6675783" cy="625855"/>
          </a:xfrm>
          <a:prstGeom prst="rect">
            <a:avLst/>
          </a:prstGeom>
        </p:spPr>
      </p:pic>
      <p:sp>
        <p:nvSpPr>
          <p:cNvPr id="5" name="Rectángulo 4"/>
          <p:cNvSpPr/>
          <p:nvPr/>
        </p:nvSpPr>
        <p:spPr>
          <a:xfrm>
            <a:off x="838200" y="3479489"/>
            <a:ext cx="5506647" cy="2677656"/>
          </a:xfrm>
          <a:prstGeom prst="rect">
            <a:avLst/>
          </a:prstGeom>
        </p:spPr>
        <p:txBody>
          <a:bodyPr wrap="square">
            <a:spAutoFit/>
          </a:bodyPr>
          <a:lstStyle/>
          <a:p>
            <a:pPr algn="just"/>
            <a:r>
              <a:rPr lang="en-US" sz="2400" b="1" dirty="0" smtClean="0"/>
              <a:t>Dos </a:t>
            </a:r>
            <a:r>
              <a:rPr lang="en-US" sz="2400" b="1" dirty="0" err="1" smtClean="0"/>
              <a:t>Sintaxis</a:t>
            </a:r>
            <a:r>
              <a:rPr lang="en-US" sz="2400" dirty="0" smtClean="0"/>
              <a:t>:</a:t>
            </a:r>
          </a:p>
          <a:p>
            <a:pPr algn="just">
              <a:buFont typeface="Arial" panose="020B0604020202020204" pitchFamily="34" charset="0"/>
              <a:buChar char="•"/>
            </a:pPr>
            <a:r>
              <a:rPr lang="en-US" sz="2400" dirty="0" smtClean="0"/>
              <a:t>LINQ </a:t>
            </a:r>
            <a:r>
              <a:rPr lang="en-US" sz="2400" dirty="0" err="1" smtClean="0"/>
              <a:t>ofrece</a:t>
            </a:r>
            <a:r>
              <a:rPr lang="en-US" sz="2400" dirty="0" smtClean="0"/>
              <a:t> dos </a:t>
            </a:r>
            <a:r>
              <a:rPr lang="en-US" sz="2400" dirty="0" err="1" smtClean="0"/>
              <a:t>formas</a:t>
            </a:r>
            <a:r>
              <a:rPr lang="en-US" sz="2400" dirty="0" smtClean="0"/>
              <a:t> de </a:t>
            </a:r>
            <a:r>
              <a:rPr lang="en-US" sz="2400" dirty="0" err="1" smtClean="0"/>
              <a:t>escribir</a:t>
            </a:r>
            <a:r>
              <a:rPr lang="en-US" sz="2400" dirty="0" smtClean="0"/>
              <a:t> </a:t>
            </a:r>
            <a:r>
              <a:rPr lang="en-US" sz="2400" dirty="0" err="1" smtClean="0"/>
              <a:t>consultas</a:t>
            </a:r>
            <a:r>
              <a:rPr lang="en-US" sz="2400" dirty="0" smtClean="0"/>
              <a:t>: </a:t>
            </a:r>
            <a:r>
              <a:rPr lang="en-US" sz="2400" b="1" dirty="0" err="1" smtClean="0"/>
              <a:t>Sintaxis</a:t>
            </a:r>
            <a:r>
              <a:rPr lang="en-US" sz="2400" b="1" dirty="0" smtClean="0"/>
              <a:t> de </a:t>
            </a:r>
            <a:r>
              <a:rPr lang="en-US" sz="2400" b="1" dirty="0" err="1" smtClean="0"/>
              <a:t>Consulta</a:t>
            </a:r>
            <a:r>
              <a:rPr lang="en-US" sz="2400" dirty="0" smtClean="0"/>
              <a:t> y </a:t>
            </a:r>
            <a:r>
              <a:rPr lang="en-US" sz="2400" b="1" dirty="0" err="1" smtClean="0"/>
              <a:t>Sintaxis</a:t>
            </a:r>
            <a:r>
              <a:rPr lang="en-US" sz="2400" b="1" dirty="0" smtClean="0"/>
              <a:t> de </a:t>
            </a:r>
            <a:r>
              <a:rPr lang="en-US" sz="2400" b="1" dirty="0" err="1" smtClean="0"/>
              <a:t>Método</a:t>
            </a:r>
            <a:r>
              <a:rPr lang="en-US" sz="2400" dirty="0" smtClean="0"/>
              <a:t>.</a:t>
            </a:r>
          </a:p>
          <a:p>
            <a:pPr algn="just">
              <a:buFont typeface="Arial" panose="020B0604020202020204" pitchFamily="34" charset="0"/>
              <a:buChar char="•"/>
            </a:pPr>
            <a:r>
              <a:rPr lang="en-US" sz="2400" b="1" dirty="0" err="1" smtClean="0"/>
              <a:t>Sintaxis</a:t>
            </a:r>
            <a:r>
              <a:rPr lang="en-US" sz="2400" b="1" dirty="0" smtClean="0"/>
              <a:t> de </a:t>
            </a:r>
            <a:r>
              <a:rPr lang="en-US" sz="2400" b="1" dirty="0" err="1" smtClean="0"/>
              <a:t>Consulta</a:t>
            </a:r>
            <a:r>
              <a:rPr lang="en-US" sz="2400" dirty="0" smtClean="0"/>
              <a:t>: </a:t>
            </a:r>
            <a:r>
              <a:rPr lang="en-US" sz="2400" dirty="0" err="1" smtClean="0"/>
              <a:t>Parecida</a:t>
            </a:r>
            <a:r>
              <a:rPr lang="en-US" sz="2400" dirty="0" smtClean="0"/>
              <a:t> a SQL.</a:t>
            </a:r>
          </a:p>
          <a:p>
            <a:pPr algn="just">
              <a:buFont typeface="Arial" panose="020B0604020202020204" pitchFamily="34" charset="0"/>
              <a:buChar char="•"/>
            </a:pPr>
            <a:r>
              <a:rPr lang="en-US" sz="2400" b="1" dirty="0" err="1" smtClean="0"/>
              <a:t>Sintaxis</a:t>
            </a:r>
            <a:r>
              <a:rPr lang="en-US" sz="2400" b="1" dirty="0" smtClean="0"/>
              <a:t> de </a:t>
            </a:r>
            <a:r>
              <a:rPr lang="en-US" sz="2400" b="1" dirty="0" err="1" smtClean="0"/>
              <a:t>Método</a:t>
            </a:r>
            <a:r>
              <a:rPr lang="en-US" sz="2400" dirty="0" smtClean="0"/>
              <a:t>: </a:t>
            </a:r>
            <a:r>
              <a:rPr lang="en-US" sz="2400" dirty="0" err="1" smtClean="0"/>
              <a:t>Utiliza</a:t>
            </a:r>
            <a:r>
              <a:rPr lang="en-US" sz="2400" dirty="0" smtClean="0"/>
              <a:t> </a:t>
            </a:r>
            <a:r>
              <a:rPr lang="en-US" sz="2400" dirty="0" err="1" smtClean="0"/>
              <a:t>métodos</a:t>
            </a:r>
            <a:r>
              <a:rPr lang="en-US" sz="2400" dirty="0" smtClean="0"/>
              <a:t> de </a:t>
            </a:r>
            <a:r>
              <a:rPr lang="en-US" sz="2400" dirty="0" err="1" smtClean="0"/>
              <a:t>extensión</a:t>
            </a:r>
            <a:r>
              <a:rPr lang="en-US" sz="2400" dirty="0" smtClean="0"/>
              <a:t> </a:t>
            </a:r>
            <a:r>
              <a:rPr lang="en-US" sz="2400" dirty="0" err="1" smtClean="0"/>
              <a:t>directamente</a:t>
            </a:r>
            <a:r>
              <a:rPr lang="en-US" sz="2400" dirty="0" smtClean="0"/>
              <a:t>.</a:t>
            </a:r>
            <a:endParaRPr lang="en-US" sz="2400" dirty="0"/>
          </a:p>
        </p:txBody>
      </p:sp>
      <p:pic>
        <p:nvPicPr>
          <p:cNvPr id="6" name="Imagen 5"/>
          <p:cNvPicPr>
            <a:picLocks noChangeAspect="1"/>
          </p:cNvPicPr>
          <p:nvPr/>
        </p:nvPicPr>
        <p:blipFill>
          <a:blip r:embed="rId3"/>
          <a:stretch>
            <a:fillRect/>
          </a:stretch>
        </p:blipFill>
        <p:spPr>
          <a:xfrm>
            <a:off x="6764310" y="3816626"/>
            <a:ext cx="4712072" cy="2088728"/>
          </a:xfrm>
          <a:prstGeom prst="rect">
            <a:avLst/>
          </a:prstGeom>
        </p:spPr>
      </p:pic>
    </p:spTree>
    <p:extLst>
      <p:ext uri="{BB962C8B-B14F-4D97-AF65-F5344CB8AC3E}">
        <p14:creationId xmlns:p14="http://schemas.microsoft.com/office/powerpoint/2010/main" val="351377858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2149</TotalTime>
  <Words>1781</Words>
  <Application>Microsoft Office PowerPoint</Application>
  <PresentationFormat>Panorámica</PresentationFormat>
  <Paragraphs>92</Paragraphs>
  <Slides>21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21</vt:i4>
      </vt:variant>
    </vt:vector>
  </HeadingPairs>
  <TitlesOfParts>
    <vt:vector size="26" baseType="lpstr">
      <vt:lpstr>Arial</vt:lpstr>
      <vt:lpstr>Arial Unicode MS</vt:lpstr>
      <vt:lpstr>Calibri</vt:lpstr>
      <vt:lpstr>Calibri Light</vt:lpstr>
      <vt:lpstr>Tema de Office</vt:lpstr>
      <vt:lpstr>LINQ</vt:lpstr>
      <vt:lpstr>INTRODUCCION</vt:lpstr>
      <vt:lpstr>Características Clave de LINQ</vt:lpstr>
      <vt:lpstr>Presentación de PowerPoint</vt:lpstr>
      <vt:lpstr>Presentación de PowerPoint</vt:lpstr>
      <vt:lpstr>Ventajas de LINQ</vt:lpstr>
      <vt:lpstr>Como trabaja LinQ</vt:lpstr>
      <vt:lpstr>Presentación de PowerPoint</vt:lpstr>
      <vt:lpstr>Presentación de PowerPoint</vt:lpstr>
      <vt:lpstr>IEnumerable y IQueryable</vt:lpstr>
      <vt:lpstr>IQueryable&lt;T&gt; en LINQ</vt:lpstr>
      <vt:lpstr>Diferencias Clave en LINQ</vt:lpstr>
      <vt:lpstr>Presentación de PowerPoint</vt:lpstr>
      <vt:lpstr>Manejo de Múltiples Fuentes de Datos</vt:lpstr>
      <vt:lpstr>Presentación de PowerPoint</vt:lpstr>
      <vt:lpstr>Presentación de PowerPoint</vt:lpstr>
      <vt:lpstr>Ventajas de Usar LINQ con Múltiples Fuentes de Datos</vt:lpstr>
      <vt:lpstr>Ejecución Diferida – Ejecución Inmediata</vt:lpstr>
      <vt:lpstr>Presentación de PowerPoint</vt:lpstr>
      <vt:lpstr>Ejecución Inmediata</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LINQ</dc:title>
  <dc:creator>gabriel</dc:creator>
  <cp:lastModifiedBy>gabriel</cp:lastModifiedBy>
  <cp:revision>19</cp:revision>
  <dcterms:created xsi:type="dcterms:W3CDTF">2024-08-18T17:00:42Z</dcterms:created>
  <dcterms:modified xsi:type="dcterms:W3CDTF">2024-12-24T12:32:13Z</dcterms:modified>
</cp:coreProperties>
</file>