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70" r:id="rId6"/>
    <p:sldId id="271" r:id="rId7"/>
    <p:sldId id="272" r:id="rId8"/>
    <p:sldId id="273" r:id="rId9"/>
    <p:sldId id="260" r:id="rId10"/>
    <p:sldId id="261" r:id="rId11"/>
    <p:sldId id="262" r:id="rId12"/>
    <p:sldId id="263" r:id="rId13"/>
    <p:sldId id="264" r:id="rId14"/>
    <p:sldId id="265" r:id="rId15"/>
    <p:sldId id="266" r:id="rId16"/>
    <p:sldId id="267" r:id="rId17"/>
    <p:sldId id="268" r:id="rId18"/>
    <p:sldId id="274" r:id="rId19"/>
    <p:sldId id="276"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823" autoAdjust="0"/>
  </p:normalViewPr>
  <p:slideViewPr>
    <p:cSldViewPr snapToGrid="0">
      <p:cViewPr>
        <p:scale>
          <a:sx n="70" d="100"/>
          <a:sy n="70" d="100"/>
        </p:scale>
        <p:origin x="73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E8ECD08A-8777-4E81-AA2C-D87F71811314}" type="datetimeFigureOut">
              <a:rPr lang="en-US" smtClean="0"/>
              <a:t>7/25/2025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D61C72B-85EA-441B-8A57-62904EA5853B}" type="slidenum">
              <a:rPr lang="en-US" smtClean="0"/>
              <a:t>‹Nº›</a:t>
            </a:fld>
            <a:endParaRPr lang="en-US"/>
          </a:p>
        </p:txBody>
      </p:sp>
    </p:spTree>
    <p:extLst>
      <p:ext uri="{BB962C8B-B14F-4D97-AF65-F5344CB8AC3E}">
        <p14:creationId xmlns:p14="http://schemas.microsoft.com/office/powerpoint/2010/main" val="84712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8ECD08A-8777-4E81-AA2C-D87F71811314}" type="datetimeFigureOut">
              <a:rPr lang="en-US" smtClean="0"/>
              <a:t>7/25/2025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D61C72B-85EA-441B-8A57-62904EA5853B}" type="slidenum">
              <a:rPr lang="en-US" smtClean="0"/>
              <a:t>‹Nº›</a:t>
            </a:fld>
            <a:endParaRPr lang="en-US"/>
          </a:p>
        </p:txBody>
      </p:sp>
    </p:spTree>
    <p:extLst>
      <p:ext uri="{BB962C8B-B14F-4D97-AF65-F5344CB8AC3E}">
        <p14:creationId xmlns:p14="http://schemas.microsoft.com/office/powerpoint/2010/main" val="2523354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8ECD08A-8777-4E81-AA2C-D87F71811314}" type="datetimeFigureOut">
              <a:rPr lang="en-US" smtClean="0"/>
              <a:t>7/25/2025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D61C72B-85EA-441B-8A57-62904EA5853B}" type="slidenum">
              <a:rPr lang="en-US" smtClean="0"/>
              <a:t>‹Nº›</a:t>
            </a:fld>
            <a:endParaRPr lang="en-US"/>
          </a:p>
        </p:txBody>
      </p:sp>
    </p:spTree>
    <p:extLst>
      <p:ext uri="{BB962C8B-B14F-4D97-AF65-F5344CB8AC3E}">
        <p14:creationId xmlns:p14="http://schemas.microsoft.com/office/powerpoint/2010/main" val="322136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E8ECD08A-8777-4E81-AA2C-D87F71811314}" type="datetimeFigureOut">
              <a:rPr lang="en-US" smtClean="0"/>
              <a:t>7/25/2025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D61C72B-85EA-441B-8A57-62904EA5853B}" type="slidenum">
              <a:rPr lang="en-US" smtClean="0"/>
              <a:t>‹Nº›</a:t>
            </a:fld>
            <a:endParaRPr lang="en-US"/>
          </a:p>
        </p:txBody>
      </p:sp>
    </p:spTree>
    <p:extLst>
      <p:ext uri="{BB962C8B-B14F-4D97-AF65-F5344CB8AC3E}">
        <p14:creationId xmlns:p14="http://schemas.microsoft.com/office/powerpoint/2010/main" val="1442633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E8ECD08A-8777-4E81-AA2C-D87F71811314}" type="datetimeFigureOut">
              <a:rPr lang="en-US" smtClean="0"/>
              <a:t>7/25/2025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D61C72B-85EA-441B-8A57-62904EA5853B}" type="slidenum">
              <a:rPr lang="en-US" smtClean="0"/>
              <a:t>‹Nº›</a:t>
            </a:fld>
            <a:endParaRPr lang="en-US"/>
          </a:p>
        </p:txBody>
      </p:sp>
    </p:spTree>
    <p:extLst>
      <p:ext uri="{BB962C8B-B14F-4D97-AF65-F5344CB8AC3E}">
        <p14:creationId xmlns:p14="http://schemas.microsoft.com/office/powerpoint/2010/main" val="2600673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E8ECD08A-8777-4E81-AA2C-D87F71811314}" type="datetimeFigureOut">
              <a:rPr lang="en-US" smtClean="0"/>
              <a:t>7/25/2025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AD61C72B-85EA-441B-8A57-62904EA5853B}" type="slidenum">
              <a:rPr lang="en-US" smtClean="0"/>
              <a:t>‹Nº›</a:t>
            </a:fld>
            <a:endParaRPr lang="en-US"/>
          </a:p>
        </p:txBody>
      </p:sp>
    </p:spTree>
    <p:extLst>
      <p:ext uri="{BB962C8B-B14F-4D97-AF65-F5344CB8AC3E}">
        <p14:creationId xmlns:p14="http://schemas.microsoft.com/office/powerpoint/2010/main" val="2119603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E8ECD08A-8777-4E81-AA2C-D87F71811314}" type="datetimeFigureOut">
              <a:rPr lang="en-US" smtClean="0"/>
              <a:t>7/25/2025</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AD61C72B-85EA-441B-8A57-62904EA5853B}" type="slidenum">
              <a:rPr lang="en-US" smtClean="0"/>
              <a:t>‹Nº›</a:t>
            </a:fld>
            <a:endParaRPr lang="en-US"/>
          </a:p>
        </p:txBody>
      </p:sp>
    </p:spTree>
    <p:extLst>
      <p:ext uri="{BB962C8B-B14F-4D97-AF65-F5344CB8AC3E}">
        <p14:creationId xmlns:p14="http://schemas.microsoft.com/office/powerpoint/2010/main" val="1723570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E8ECD08A-8777-4E81-AA2C-D87F71811314}" type="datetimeFigureOut">
              <a:rPr lang="en-US" smtClean="0"/>
              <a:t>7/25/2025</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AD61C72B-85EA-441B-8A57-62904EA5853B}" type="slidenum">
              <a:rPr lang="en-US" smtClean="0"/>
              <a:t>‹Nº›</a:t>
            </a:fld>
            <a:endParaRPr lang="en-US"/>
          </a:p>
        </p:txBody>
      </p:sp>
    </p:spTree>
    <p:extLst>
      <p:ext uri="{BB962C8B-B14F-4D97-AF65-F5344CB8AC3E}">
        <p14:creationId xmlns:p14="http://schemas.microsoft.com/office/powerpoint/2010/main" val="331306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8ECD08A-8777-4E81-AA2C-D87F71811314}" type="datetimeFigureOut">
              <a:rPr lang="en-US" smtClean="0"/>
              <a:t>7/25/2025</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AD61C72B-85EA-441B-8A57-62904EA5853B}" type="slidenum">
              <a:rPr lang="en-US" smtClean="0"/>
              <a:t>‹Nº›</a:t>
            </a:fld>
            <a:endParaRPr lang="en-US"/>
          </a:p>
        </p:txBody>
      </p:sp>
    </p:spTree>
    <p:extLst>
      <p:ext uri="{BB962C8B-B14F-4D97-AF65-F5344CB8AC3E}">
        <p14:creationId xmlns:p14="http://schemas.microsoft.com/office/powerpoint/2010/main" val="1704082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8ECD08A-8777-4E81-AA2C-D87F71811314}" type="datetimeFigureOut">
              <a:rPr lang="en-US" smtClean="0"/>
              <a:t>7/25/2025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AD61C72B-85EA-441B-8A57-62904EA5853B}" type="slidenum">
              <a:rPr lang="en-US" smtClean="0"/>
              <a:t>‹Nº›</a:t>
            </a:fld>
            <a:endParaRPr lang="en-US"/>
          </a:p>
        </p:txBody>
      </p:sp>
    </p:spTree>
    <p:extLst>
      <p:ext uri="{BB962C8B-B14F-4D97-AF65-F5344CB8AC3E}">
        <p14:creationId xmlns:p14="http://schemas.microsoft.com/office/powerpoint/2010/main" val="2579213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8ECD08A-8777-4E81-AA2C-D87F71811314}" type="datetimeFigureOut">
              <a:rPr lang="en-US" smtClean="0"/>
              <a:t>7/25/2025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AD61C72B-85EA-441B-8A57-62904EA5853B}" type="slidenum">
              <a:rPr lang="en-US" smtClean="0"/>
              <a:t>‹Nº›</a:t>
            </a:fld>
            <a:endParaRPr lang="en-US"/>
          </a:p>
        </p:txBody>
      </p:sp>
    </p:spTree>
    <p:extLst>
      <p:ext uri="{BB962C8B-B14F-4D97-AF65-F5344CB8AC3E}">
        <p14:creationId xmlns:p14="http://schemas.microsoft.com/office/powerpoint/2010/main" val="2366224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CD08A-8777-4E81-AA2C-D87F71811314}" type="datetimeFigureOut">
              <a:rPr lang="en-US" smtClean="0"/>
              <a:t>7/25/2025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1C72B-85EA-441B-8A57-62904EA5853B}" type="slidenum">
              <a:rPr lang="en-US" smtClean="0"/>
              <a:t>‹Nº›</a:t>
            </a:fld>
            <a:endParaRPr lang="en-US"/>
          </a:p>
        </p:txBody>
      </p:sp>
    </p:spTree>
    <p:extLst>
      <p:ext uri="{BB962C8B-B14F-4D97-AF65-F5344CB8AC3E}">
        <p14:creationId xmlns:p14="http://schemas.microsoft.com/office/powerpoint/2010/main" val="352115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657059" y="1086678"/>
            <a:ext cx="6639339" cy="1111320"/>
          </a:xfrm>
        </p:spPr>
        <p:txBody>
          <a:bodyPr/>
          <a:lstStyle/>
          <a:p>
            <a:r>
              <a:rPr lang="es-PE" dirty="0" smtClean="0"/>
              <a:t>Pruebas unitarias</a:t>
            </a:r>
            <a:endParaRPr lang="en-US" dirty="0"/>
          </a:p>
        </p:txBody>
      </p:sp>
      <p:pic>
        <p:nvPicPr>
          <p:cNvPr id="5" name="Imagen 4"/>
          <p:cNvPicPr>
            <a:picLocks noChangeAspect="1"/>
          </p:cNvPicPr>
          <p:nvPr/>
        </p:nvPicPr>
        <p:blipFill rotWithShape="1">
          <a:blip r:embed="rId2"/>
          <a:srcRect t="16634" b="15235"/>
          <a:stretch/>
        </p:blipFill>
        <p:spPr>
          <a:xfrm>
            <a:off x="4173396" y="2660372"/>
            <a:ext cx="4421076" cy="2256184"/>
          </a:xfrm>
          <a:prstGeom prst="rect">
            <a:avLst/>
          </a:prstGeom>
        </p:spPr>
      </p:pic>
    </p:spTree>
    <p:extLst>
      <p:ext uri="{BB962C8B-B14F-4D97-AF65-F5344CB8AC3E}">
        <p14:creationId xmlns:p14="http://schemas.microsoft.com/office/powerpoint/2010/main" val="1122249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04460" y="1030825"/>
            <a:ext cx="10515600" cy="3129695"/>
          </a:xfrm>
        </p:spPr>
        <p:txBody>
          <a:bodyPr/>
          <a:lstStyle/>
          <a:p>
            <a:pPr algn="just"/>
            <a:r>
              <a:rPr lang="es-MX" sz="2400" b="1" dirty="0"/>
              <a:t>Características principales:</a:t>
            </a:r>
          </a:p>
          <a:p>
            <a:pPr algn="just"/>
            <a:r>
              <a:rPr lang="es-MX" sz="2400" b="1" dirty="0"/>
              <a:t>Legibilidad</a:t>
            </a:r>
            <a:r>
              <a:rPr lang="es-MX" sz="2400" dirty="0"/>
              <a:t>: Las afirmaciones en </a:t>
            </a:r>
            <a:r>
              <a:rPr lang="es-MX" sz="2400" b="1" dirty="0" err="1"/>
              <a:t>FluentAssertions</a:t>
            </a:r>
            <a:r>
              <a:rPr lang="es-MX" sz="2400" dirty="0"/>
              <a:t> suelen estar escritas de una manera más cercana al lenguaje natural, lo que facilita entender las pruebas sin necesidad de comentarios adicionales.</a:t>
            </a:r>
          </a:p>
          <a:p>
            <a:pPr algn="just"/>
            <a:r>
              <a:rPr lang="es-MX" sz="2400" b="1" dirty="0"/>
              <a:t>Encadenamiento de métodos</a:t>
            </a:r>
            <a:r>
              <a:rPr lang="es-MX" sz="2400" dirty="0"/>
              <a:t>: Permite encadenar varias condiciones de validación para objetos complejos de forma fluida.</a:t>
            </a:r>
          </a:p>
          <a:p>
            <a:pPr algn="just"/>
            <a:r>
              <a:rPr lang="es-MX" sz="2400" b="1" dirty="0"/>
              <a:t>Soporte para varios tipos de pruebas</a:t>
            </a:r>
            <a:r>
              <a:rPr lang="es-MX" sz="2400" dirty="0"/>
              <a:t>: Soporta afirmaciones sobre objetos, colecciones, excepciones, tareas asíncronas, tipos nulos, entre otros.</a:t>
            </a:r>
          </a:p>
          <a:p>
            <a:endParaRPr lang="es-PE" dirty="0" smtClean="0"/>
          </a:p>
          <a:p>
            <a:endParaRPr lang="en-US" dirty="0"/>
          </a:p>
        </p:txBody>
      </p:sp>
      <p:sp>
        <p:nvSpPr>
          <p:cNvPr id="5" name="Rectangle 2"/>
          <p:cNvSpPr>
            <a:spLocks noChangeArrowheads="1"/>
          </p:cNvSpPr>
          <p:nvPr/>
        </p:nvSpPr>
        <p:spPr bwMode="auto">
          <a:xfrm>
            <a:off x="962438" y="4324799"/>
            <a:ext cx="103996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rPr>
              <a:t>En </a:t>
            </a:r>
            <a:r>
              <a:rPr kumimoji="0" lang="en-US" altLang="en-US" sz="2400" b="0" i="0" u="none" strike="noStrike" cap="none" normalizeH="0" baseline="0" dirty="0" err="1" smtClean="0">
                <a:ln>
                  <a:noFill/>
                </a:ln>
                <a:solidFill>
                  <a:schemeClr val="tx1"/>
                </a:solidFill>
                <a:effectLst/>
              </a:rPr>
              <a:t>resumen</a:t>
            </a:r>
            <a:r>
              <a:rPr kumimoji="0" lang="en-US" altLang="en-US" sz="2400" b="0" i="0" u="none" strike="noStrike" cap="none" normalizeH="0" baseline="0" dirty="0" smtClean="0">
                <a:ln>
                  <a:noFill/>
                </a:ln>
                <a:solidFill>
                  <a:schemeClr val="tx1"/>
                </a:solidFill>
                <a:effectLst/>
              </a:rPr>
              <a:t>, </a:t>
            </a:r>
            <a:r>
              <a:rPr kumimoji="0" lang="en-US" altLang="en-US" sz="2400" b="1" i="0" u="none" strike="noStrike" cap="none" normalizeH="0" baseline="0" dirty="0" err="1" smtClean="0">
                <a:ln>
                  <a:noFill/>
                </a:ln>
                <a:solidFill>
                  <a:schemeClr val="tx1"/>
                </a:solidFill>
                <a:effectLst/>
              </a:rPr>
              <a:t>FluentAssertions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es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una</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herramienta</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poderosa</a:t>
            </a:r>
            <a:r>
              <a:rPr kumimoji="0" lang="en-US" altLang="en-US" sz="2400" b="0" i="0" u="none" strike="noStrike" cap="none" normalizeH="0" baseline="0" dirty="0" smtClean="0">
                <a:ln>
                  <a:noFill/>
                </a:ln>
                <a:solidFill>
                  <a:schemeClr val="tx1"/>
                </a:solidFill>
                <a:effectLst/>
              </a:rPr>
              <a:t> para </a:t>
            </a:r>
            <a:r>
              <a:rPr kumimoji="0" lang="en-US" altLang="en-US" sz="2400" b="0" i="0" u="none" strike="noStrike" cap="none" normalizeH="0" baseline="0" dirty="0" err="1" smtClean="0">
                <a:ln>
                  <a:noFill/>
                </a:ln>
                <a:solidFill>
                  <a:schemeClr val="tx1"/>
                </a:solidFill>
                <a:effectLst/>
              </a:rPr>
              <a:t>escribir</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pruebas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unitarias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más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expresivas</a:t>
            </a:r>
            <a:r>
              <a:rPr kumimoji="0" lang="en-US" altLang="en-US" sz="2400" b="0" i="0" u="none" strike="noStrike" cap="none" normalizeH="0" baseline="0" dirty="0" smtClean="0">
                <a:ln>
                  <a:noFill/>
                </a:ln>
                <a:solidFill>
                  <a:schemeClr val="tx1"/>
                </a:solidFill>
                <a:effectLst/>
              </a:rPr>
              <a:t> y </a:t>
            </a:r>
            <a:r>
              <a:rPr kumimoji="0" lang="en-US" altLang="en-US" sz="2400" b="0" i="0" u="none" strike="noStrike" cap="none" normalizeH="0" baseline="0" dirty="0" err="1" smtClean="0">
                <a:ln>
                  <a:noFill/>
                </a:ln>
                <a:solidFill>
                  <a:schemeClr val="tx1"/>
                </a:solidFill>
                <a:effectLst/>
              </a:rPr>
              <a:t>comprensibles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en</a:t>
            </a:r>
            <a:r>
              <a:rPr kumimoji="0" lang="en-US" altLang="en-US" sz="2400" b="0" i="0" u="none" strike="noStrike" cap="none" normalizeH="0" baseline="0" dirty="0" smtClean="0">
                <a:ln>
                  <a:noFill/>
                </a:ln>
                <a:solidFill>
                  <a:schemeClr val="tx1"/>
                </a:solidFill>
                <a:effectLst/>
              </a:rPr>
              <a:t> .NET, </a:t>
            </a:r>
            <a:r>
              <a:rPr kumimoji="0" lang="en-US" altLang="en-US" sz="2400" b="0" i="0" u="none" strike="noStrike" cap="none" normalizeH="0" baseline="0" dirty="0" err="1" smtClean="0">
                <a:ln>
                  <a:noFill/>
                </a:ln>
                <a:solidFill>
                  <a:schemeClr val="tx1"/>
                </a:solidFill>
                <a:effectLst/>
              </a:rPr>
              <a:t>haciéndolas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más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intuitivas</a:t>
            </a:r>
            <a:r>
              <a:rPr kumimoji="0" lang="en-US" altLang="en-US" sz="2400" b="0" i="0" u="none" strike="noStrike" cap="none" normalizeH="0" baseline="0" dirty="0" smtClean="0">
                <a:ln>
                  <a:noFill/>
                </a:ln>
                <a:solidFill>
                  <a:schemeClr val="tx1"/>
                </a:solidFill>
                <a:effectLst/>
              </a:rPr>
              <a:t> y </a:t>
            </a:r>
            <a:r>
              <a:rPr kumimoji="0" lang="en-US" altLang="en-US" sz="2400" b="0" i="0" u="none" strike="noStrike" cap="none" normalizeH="0" baseline="0" dirty="0" err="1" smtClean="0">
                <a:ln>
                  <a:noFill/>
                </a:ln>
                <a:solidFill>
                  <a:schemeClr val="tx1"/>
                </a:solidFill>
                <a:effectLst/>
              </a:rPr>
              <a:t>manteniéndose</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alineadas</a:t>
            </a:r>
            <a:r>
              <a:rPr kumimoji="0" lang="en-US" altLang="en-US" sz="2400" b="0" i="0" u="none" strike="noStrike" cap="none" normalizeH="0" baseline="0" dirty="0" smtClean="0">
                <a:ln>
                  <a:noFill/>
                </a:ln>
                <a:solidFill>
                  <a:schemeClr val="tx1"/>
                </a:solidFill>
                <a:effectLst/>
              </a:rPr>
              <a:t> con el </a:t>
            </a:r>
            <a:r>
              <a:rPr kumimoji="0" lang="en-US" altLang="en-US" sz="2400" b="0" i="0" u="none" strike="noStrike" cap="none" normalizeH="0" baseline="0" dirty="0" err="1" smtClean="0">
                <a:ln>
                  <a:noFill/>
                </a:ln>
                <a:solidFill>
                  <a:schemeClr val="tx1"/>
                </a:solidFill>
                <a:effectLst/>
              </a:rPr>
              <a:t>flujo</a:t>
            </a:r>
            <a:r>
              <a:rPr kumimoji="0" lang="en-US" altLang="en-US" sz="2400" b="0" i="0" u="none" strike="noStrike" cap="none" normalizeH="0" baseline="0" dirty="0" smtClean="0">
                <a:ln>
                  <a:noFill/>
                </a:ln>
                <a:solidFill>
                  <a:schemeClr val="tx1"/>
                </a:solidFill>
                <a:effectLst/>
              </a:rPr>
              <a:t> del </a:t>
            </a:r>
            <a:r>
              <a:rPr kumimoji="0" lang="en-US" altLang="en-US" sz="2400" b="0" i="0" u="none" strike="noStrike" cap="none" normalizeH="0" baseline="0" dirty="0" err="1" smtClean="0">
                <a:ln>
                  <a:noFill/>
                </a:ln>
                <a:solidFill>
                  <a:schemeClr val="tx1"/>
                </a:solidFill>
                <a:effectLst/>
              </a:rPr>
              <a:t>lenguaje</a:t>
            </a:r>
            <a:r>
              <a:rPr kumimoji="0" lang="en-US" altLang="en-US" sz="2400" b="0" i="0" u="none" strike="noStrike" cap="none" normalizeH="0" baseline="0" dirty="0" smtClean="0">
                <a:ln>
                  <a:noFill/>
                </a:ln>
                <a:solidFill>
                  <a:schemeClr val="tx1"/>
                </a:solidFill>
                <a:effectLst/>
              </a:rPr>
              <a:t> natural. </a:t>
            </a:r>
          </a:p>
        </p:txBody>
      </p:sp>
    </p:spTree>
    <p:extLst>
      <p:ext uri="{BB962C8B-B14F-4D97-AF65-F5344CB8AC3E}">
        <p14:creationId xmlns:p14="http://schemas.microsoft.com/office/powerpoint/2010/main" val="3247541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FakeItEasy</a:t>
            </a:r>
            <a:r>
              <a:rPr lang="en-US" b="1" dirty="0"/>
              <a:t> </a:t>
            </a:r>
          </a:p>
        </p:txBody>
      </p:sp>
      <p:sp>
        <p:nvSpPr>
          <p:cNvPr id="5" name="Rectangle 2"/>
          <p:cNvSpPr>
            <a:spLocks noGrp="1" noChangeArrowheads="1"/>
          </p:cNvSpPr>
          <p:nvPr>
            <p:ph idx="1"/>
          </p:nvPr>
        </p:nvSpPr>
        <p:spPr bwMode="auto">
          <a:xfrm>
            <a:off x="838200" y="1466181"/>
            <a:ext cx="10515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chemeClr val="tx1"/>
                </a:solidFill>
                <a:effectLst/>
                <a:latin typeface="+mj-lt"/>
              </a:rPr>
              <a:t>FakeItEasy</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es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una</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librería</a:t>
            </a:r>
            <a:r>
              <a:rPr kumimoji="0" lang="en-US" altLang="en-US" sz="2400" b="0" i="0" u="none" strike="noStrike" cap="none" normalizeH="0" baseline="0" dirty="0" smtClean="0">
                <a:ln>
                  <a:noFill/>
                </a:ln>
                <a:solidFill>
                  <a:schemeClr val="tx1"/>
                </a:solidFill>
                <a:effectLst/>
                <a:latin typeface="+mj-lt"/>
              </a:rPr>
              <a:t> de </a:t>
            </a:r>
            <a:r>
              <a:rPr kumimoji="0" lang="en-US" altLang="en-US" sz="2400" b="1" i="0" u="none" strike="noStrike" cap="none" normalizeH="0" baseline="0" dirty="0" smtClean="0">
                <a:ln>
                  <a:noFill/>
                </a:ln>
                <a:solidFill>
                  <a:schemeClr val="tx1"/>
                </a:solidFill>
                <a:effectLst/>
                <a:latin typeface="+mj-lt"/>
              </a:rPr>
              <a:t>mocking</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en</a:t>
            </a:r>
            <a:r>
              <a:rPr kumimoji="0" lang="en-US" altLang="en-US" sz="2400" b="0" i="0" u="none" strike="noStrike" cap="none" normalizeH="0" baseline="0" dirty="0" smtClean="0">
                <a:ln>
                  <a:noFill/>
                </a:ln>
                <a:solidFill>
                  <a:schemeClr val="tx1"/>
                </a:solidFill>
                <a:effectLst/>
                <a:latin typeface="+mj-lt"/>
              </a:rPr>
              <a:t> .NET que se </a:t>
            </a:r>
            <a:r>
              <a:rPr kumimoji="0" lang="en-US" altLang="en-US" sz="2400" b="0" i="0" u="none" strike="noStrike" cap="none" normalizeH="0" baseline="0" dirty="0" err="1" smtClean="0">
                <a:ln>
                  <a:noFill/>
                </a:ln>
                <a:solidFill>
                  <a:schemeClr val="tx1"/>
                </a:solidFill>
                <a:effectLst/>
                <a:latin typeface="+mj-lt"/>
              </a:rPr>
              <a:t>utiliza</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en</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pruebas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unitarias</a:t>
            </a:r>
            <a:r>
              <a:rPr kumimoji="0" lang="en-US" altLang="en-US" sz="2400" b="0" i="0" u="none" strike="noStrike" cap="none" normalizeH="0" baseline="0" dirty="0" smtClean="0">
                <a:ln>
                  <a:noFill/>
                </a:ln>
                <a:solidFill>
                  <a:schemeClr val="tx1"/>
                </a:solidFill>
                <a:effectLst/>
                <a:latin typeface="+mj-lt"/>
              </a:rPr>
              <a:t> para </a:t>
            </a:r>
            <a:r>
              <a:rPr kumimoji="0" lang="en-US" altLang="en-US" sz="2400" b="0" i="0" u="none" strike="noStrike" cap="none" normalizeH="0" baseline="0" dirty="0" err="1" smtClean="0">
                <a:ln>
                  <a:noFill/>
                </a:ln>
                <a:solidFill>
                  <a:schemeClr val="tx1"/>
                </a:solidFill>
                <a:effectLst/>
                <a:latin typeface="+mj-lt"/>
              </a:rPr>
              <a:t>simular</a:t>
            </a:r>
            <a:r>
              <a:rPr kumimoji="0" lang="en-US" altLang="en-US" sz="2400" b="0" i="0" u="none" strike="noStrike" cap="none" normalizeH="0" baseline="0" dirty="0" smtClean="0">
                <a:ln>
                  <a:noFill/>
                </a:ln>
                <a:solidFill>
                  <a:schemeClr val="tx1"/>
                </a:solidFill>
                <a:effectLst/>
                <a:latin typeface="+mj-lt"/>
              </a:rPr>
              <a:t> el </a:t>
            </a:r>
            <a:r>
              <a:rPr kumimoji="0" lang="en-US" altLang="en-US" sz="2400" b="0" i="0" u="none" strike="noStrike" cap="none" normalizeH="0" baseline="0" dirty="0" err="1" smtClean="0">
                <a:ln>
                  <a:noFill/>
                </a:ln>
                <a:solidFill>
                  <a:schemeClr val="tx1"/>
                </a:solidFill>
                <a:effectLst/>
                <a:latin typeface="+mj-lt"/>
              </a:rPr>
              <a:t>comportamiento</a:t>
            </a:r>
            <a:r>
              <a:rPr kumimoji="0" lang="en-US" altLang="en-US" sz="2400" b="0" i="0" u="none" strike="noStrike" cap="none" normalizeH="0" baseline="0" dirty="0" smtClean="0">
                <a:ln>
                  <a:noFill/>
                </a:ln>
                <a:solidFill>
                  <a:schemeClr val="tx1"/>
                </a:solidFill>
                <a:effectLst/>
                <a:latin typeface="+mj-lt"/>
              </a:rPr>
              <a:t> de </a:t>
            </a:r>
            <a:r>
              <a:rPr kumimoji="0" lang="en-US" altLang="en-US" sz="2400" b="0" i="0" u="none" strike="noStrike" cap="none" normalizeH="0" baseline="0" dirty="0" err="1" smtClean="0">
                <a:ln>
                  <a:noFill/>
                </a:ln>
                <a:solidFill>
                  <a:schemeClr val="tx1"/>
                </a:solidFill>
                <a:effectLst/>
                <a:latin typeface="+mj-lt"/>
              </a:rPr>
              <a:t>dependencias</a:t>
            </a:r>
            <a:r>
              <a:rPr kumimoji="0" lang="en-US" altLang="en-US" sz="2400" b="0" i="0" u="none" strike="noStrike" cap="none" normalizeH="0" baseline="0" dirty="0" smtClean="0">
                <a:ln>
                  <a:noFill/>
                </a:ln>
                <a:solidFill>
                  <a:schemeClr val="tx1"/>
                </a:solidFill>
                <a:effectLst/>
                <a:latin typeface="+mj-lt"/>
              </a:rPr>
              <a:t> o </a:t>
            </a:r>
            <a:r>
              <a:rPr kumimoji="0" lang="en-US" altLang="en-US" sz="2400" b="0" i="0" u="none" strike="noStrike" cap="none" normalizeH="0" baseline="0" dirty="0" err="1" smtClean="0">
                <a:ln>
                  <a:noFill/>
                </a:ln>
                <a:solidFill>
                  <a:schemeClr val="tx1"/>
                </a:solidFill>
                <a:effectLst/>
                <a:latin typeface="+mj-lt"/>
              </a:rPr>
              <a:t>colaboradores</a:t>
            </a:r>
            <a:r>
              <a:rPr kumimoji="0" lang="en-US" altLang="en-US" sz="2400" b="0" i="0" u="none" strike="noStrike" cap="none" normalizeH="0" baseline="0" dirty="0" smtClean="0">
                <a:ln>
                  <a:noFill/>
                </a:ln>
                <a:solidFill>
                  <a:schemeClr val="tx1"/>
                </a:solidFill>
                <a:effectLst/>
                <a:latin typeface="+mj-lt"/>
              </a:rPr>
              <a:t> de las </a:t>
            </a:r>
            <a:r>
              <a:rPr kumimoji="0" lang="en-US" altLang="en-US" sz="2400" b="0" i="0" u="none" strike="noStrike" cap="none" normalizeH="0" baseline="0" dirty="0" err="1" smtClean="0">
                <a:ln>
                  <a:noFill/>
                </a:ln>
                <a:solidFill>
                  <a:schemeClr val="tx1"/>
                </a:solidFill>
                <a:effectLst/>
                <a:latin typeface="+mj-lt"/>
              </a:rPr>
              <a:t>clases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bajo</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prueba</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Específicamente</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permite</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crear</a:t>
            </a:r>
            <a:r>
              <a:rPr kumimoji="0" lang="en-US" altLang="en-US" sz="2400" b="0" i="0" u="none" strike="noStrike" cap="none" normalizeH="0" baseline="0" dirty="0" smtClean="0">
                <a:ln>
                  <a:noFill/>
                </a:ln>
                <a:solidFill>
                  <a:schemeClr val="tx1"/>
                </a:solidFill>
                <a:effectLst/>
                <a:latin typeface="+mj-lt"/>
              </a:rPr>
              <a:t> </a:t>
            </a:r>
            <a:r>
              <a:rPr kumimoji="0" lang="en-US" altLang="en-US" sz="2400" b="1" i="0" u="none" strike="noStrike" cap="none" normalizeH="0" baseline="0" dirty="0" smtClean="0">
                <a:ln>
                  <a:noFill/>
                </a:ln>
                <a:solidFill>
                  <a:schemeClr val="tx1"/>
                </a:solidFill>
                <a:effectLst/>
                <a:latin typeface="+mj-lt"/>
              </a:rPr>
              <a:t>fakes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objetos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simulados</a:t>
            </a:r>
            <a:r>
              <a:rPr kumimoji="0" lang="en-US" altLang="en-US" sz="2400" b="0" i="0" u="none" strike="noStrike" cap="none" normalizeH="0" baseline="0" dirty="0" smtClean="0">
                <a:ln>
                  <a:noFill/>
                </a:ln>
                <a:solidFill>
                  <a:schemeClr val="tx1"/>
                </a:solidFill>
                <a:effectLst/>
                <a:latin typeface="+mj-lt"/>
              </a:rPr>
              <a:t>) que </a:t>
            </a:r>
            <a:r>
              <a:rPr kumimoji="0" lang="en-US" altLang="en-US" sz="2400" b="0" i="0" u="none" strike="noStrike" cap="none" normalizeH="0" baseline="0" dirty="0" err="1" smtClean="0">
                <a:ln>
                  <a:noFill/>
                </a:ln>
                <a:solidFill>
                  <a:schemeClr val="tx1"/>
                </a:solidFill>
                <a:effectLst/>
                <a:latin typeface="+mj-lt"/>
              </a:rPr>
              <a:t>reemplazan</a:t>
            </a:r>
            <a:r>
              <a:rPr kumimoji="0" lang="en-US" altLang="en-US" sz="2400" b="0" i="0" u="none" strike="noStrike" cap="none" normalizeH="0" baseline="0" dirty="0" smtClean="0">
                <a:ln>
                  <a:noFill/>
                </a:ln>
                <a:solidFill>
                  <a:schemeClr val="tx1"/>
                </a:solidFill>
                <a:effectLst/>
                <a:latin typeface="+mj-lt"/>
              </a:rPr>
              <a:t> las </a:t>
            </a:r>
            <a:r>
              <a:rPr kumimoji="0" lang="en-US" altLang="en-US" sz="2400" b="0" i="0" u="none" strike="noStrike" cap="none" normalizeH="0" baseline="0" dirty="0" err="1" smtClean="0">
                <a:ln>
                  <a:noFill/>
                </a:ln>
                <a:solidFill>
                  <a:schemeClr val="tx1"/>
                </a:solidFill>
                <a:effectLst/>
                <a:latin typeface="+mj-lt"/>
              </a:rPr>
              <a:t>implementaciones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reales</a:t>
            </a:r>
            <a:r>
              <a:rPr kumimoji="0" lang="en-US" altLang="en-US" sz="2400" b="0" i="0" u="none" strike="noStrike" cap="none" normalizeH="0" baseline="0" dirty="0" smtClean="0">
                <a:ln>
                  <a:noFill/>
                </a:ln>
                <a:solidFill>
                  <a:schemeClr val="tx1"/>
                </a:solidFill>
                <a:effectLst/>
                <a:latin typeface="+mj-lt"/>
              </a:rPr>
              <a:t>, lo que </a:t>
            </a:r>
            <a:r>
              <a:rPr kumimoji="0" lang="en-US" altLang="en-US" sz="2400" b="0" i="0" u="none" strike="noStrike" cap="none" normalizeH="0" baseline="0" dirty="0" err="1" smtClean="0">
                <a:ln>
                  <a:noFill/>
                </a:ln>
                <a:solidFill>
                  <a:schemeClr val="tx1"/>
                </a:solidFill>
                <a:effectLst/>
                <a:latin typeface="+mj-lt"/>
              </a:rPr>
              <a:t>facilita</a:t>
            </a:r>
            <a:r>
              <a:rPr kumimoji="0" lang="en-US" altLang="en-US" sz="2400" b="0" i="0" u="none" strike="noStrike" cap="none" normalizeH="0" baseline="0" dirty="0" smtClean="0">
                <a:ln>
                  <a:noFill/>
                </a:ln>
                <a:solidFill>
                  <a:schemeClr val="tx1"/>
                </a:solidFill>
                <a:effectLst/>
                <a:latin typeface="+mj-lt"/>
              </a:rPr>
              <a:t> el </a:t>
            </a:r>
            <a:r>
              <a:rPr kumimoji="0" lang="en-US" altLang="en-US" sz="2400" b="0" i="0" u="none" strike="noStrike" cap="none" normalizeH="0" baseline="0" dirty="0" err="1" smtClean="0">
                <a:ln>
                  <a:noFill/>
                </a:ln>
                <a:solidFill>
                  <a:schemeClr val="tx1"/>
                </a:solidFill>
                <a:effectLst/>
                <a:latin typeface="+mj-lt"/>
              </a:rPr>
              <a:t>aislamiento</a:t>
            </a:r>
            <a:r>
              <a:rPr kumimoji="0" lang="en-US" altLang="en-US" sz="2400" b="0" i="0" u="none" strike="noStrike" cap="none" normalizeH="0" baseline="0" dirty="0" smtClean="0">
                <a:ln>
                  <a:noFill/>
                </a:ln>
                <a:solidFill>
                  <a:schemeClr val="tx1"/>
                </a:solidFill>
                <a:effectLst/>
                <a:latin typeface="+mj-lt"/>
              </a:rPr>
              <a:t> de la </a:t>
            </a:r>
            <a:r>
              <a:rPr kumimoji="0" lang="en-US" altLang="en-US" sz="2400" b="0" i="0" u="none" strike="noStrike" cap="none" normalizeH="0" baseline="0" dirty="0" err="1" smtClean="0">
                <a:ln>
                  <a:noFill/>
                </a:ln>
                <a:solidFill>
                  <a:schemeClr val="tx1"/>
                </a:solidFill>
                <a:effectLst/>
                <a:latin typeface="+mj-lt"/>
              </a:rPr>
              <a:t>unidad</a:t>
            </a:r>
            <a:r>
              <a:rPr kumimoji="0" lang="en-US" altLang="en-US" sz="2400" b="0" i="0" u="none" strike="noStrike" cap="none" normalizeH="0" baseline="0" dirty="0" smtClean="0">
                <a:ln>
                  <a:noFill/>
                </a:ln>
                <a:solidFill>
                  <a:schemeClr val="tx1"/>
                </a:solidFill>
                <a:effectLst/>
                <a:latin typeface="+mj-lt"/>
              </a:rPr>
              <a:t> de código que se </a:t>
            </a:r>
            <a:r>
              <a:rPr kumimoji="0" lang="en-US" altLang="en-US" sz="2400" b="0" i="0" u="none" strike="noStrike" cap="none" normalizeH="0" baseline="0" dirty="0" err="1" smtClean="0">
                <a:ln>
                  <a:noFill/>
                </a:ln>
                <a:solidFill>
                  <a:schemeClr val="tx1"/>
                </a:solidFill>
                <a:effectLst/>
                <a:latin typeface="+mj-lt"/>
              </a:rPr>
              <a:t>está</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probando</a:t>
            </a:r>
            <a:r>
              <a:rPr kumimoji="0" lang="en-US" altLang="en-US" sz="24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mj-lt"/>
              </a:rPr>
              <a:t>¿</a:t>
            </a:r>
            <a:r>
              <a:rPr kumimoji="0" lang="en-US" altLang="en-US" sz="2400" b="1" i="0" u="none" strike="noStrike" cap="none" normalizeH="0" baseline="0" dirty="0" err="1" smtClean="0">
                <a:ln>
                  <a:noFill/>
                </a:ln>
                <a:solidFill>
                  <a:schemeClr val="tx1"/>
                </a:solidFill>
                <a:effectLst/>
                <a:latin typeface="+mj-lt"/>
              </a:rPr>
              <a:t>Por</a:t>
            </a:r>
            <a:r>
              <a:rPr kumimoji="0" lang="en-US" altLang="en-US" sz="2400" b="1" i="0" u="none" strike="noStrike" cap="none" normalizeH="0" baseline="0" dirty="0" smtClean="0">
                <a:ln>
                  <a:noFill/>
                </a:ln>
                <a:solidFill>
                  <a:schemeClr val="tx1"/>
                </a:solidFill>
                <a:effectLst/>
                <a:latin typeface="+mj-lt"/>
              </a:rPr>
              <a:t> </a:t>
            </a:r>
            <a:r>
              <a:rPr kumimoji="0" lang="en-US" altLang="en-US" sz="2400" b="1" i="0" u="none" strike="noStrike" cap="none" normalizeH="0" baseline="0" dirty="0" err="1" smtClean="0">
                <a:ln>
                  <a:noFill/>
                </a:ln>
                <a:solidFill>
                  <a:schemeClr val="tx1"/>
                </a:solidFill>
                <a:effectLst/>
                <a:latin typeface="+mj-lt"/>
              </a:rPr>
              <a:t>qué</a:t>
            </a:r>
            <a:r>
              <a:rPr kumimoji="0" lang="en-US" altLang="en-US" sz="2400" b="1" i="0" u="none" strike="noStrike" cap="none" normalizeH="0" baseline="0" dirty="0" smtClean="0">
                <a:ln>
                  <a:noFill/>
                </a:ln>
                <a:solidFill>
                  <a:schemeClr val="tx1"/>
                </a:solidFill>
                <a:effectLst/>
                <a:latin typeface="+mj-lt"/>
              </a:rPr>
              <a:t> </a:t>
            </a:r>
            <a:r>
              <a:rPr kumimoji="0" lang="en-US" altLang="en-US" sz="2400" b="1" i="0" u="none" strike="noStrike" cap="none" normalizeH="0" baseline="0" dirty="0" err="1" smtClean="0">
                <a:ln>
                  <a:noFill/>
                </a:ln>
                <a:solidFill>
                  <a:schemeClr val="tx1"/>
                </a:solidFill>
                <a:effectLst/>
                <a:latin typeface="+mj-lt"/>
              </a:rPr>
              <a:t>usar</a:t>
            </a:r>
            <a:r>
              <a:rPr kumimoji="0" lang="en-US" altLang="en-US" sz="2400" b="1" i="0" u="none" strike="noStrike" cap="none" normalizeH="0" baseline="0" dirty="0" smtClean="0">
                <a:ln>
                  <a:noFill/>
                </a:ln>
                <a:solidFill>
                  <a:schemeClr val="tx1"/>
                </a:solidFill>
                <a:effectLst/>
                <a:latin typeface="+mj-lt"/>
              </a:rPr>
              <a:t> </a:t>
            </a:r>
            <a:r>
              <a:rPr kumimoji="0" lang="en-US" altLang="en-US" sz="2400" b="1" i="0" u="none" strike="noStrike" cap="none" normalizeH="0" baseline="0" dirty="0" err="1" smtClean="0">
                <a:ln>
                  <a:noFill/>
                </a:ln>
                <a:solidFill>
                  <a:schemeClr val="tx1"/>
                </a:solidFill>
                <a:effectLst/>
                <a:latin typeface="+mj-lt"/>
              </a:rPr>
              <a:t>FakeItEasy</a:t>
            </a:r>
            <a:r>
              <a:rPr kumimoji="0" lang="en-US" altLang="en-US" sz="2400" b="1"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mj-lt"/>
              </a:rPr>
              <a:t>Cuando</a:t>
            </a:r>
            <a:r>
              <a:rPr kumimoji="0" lang="en-US" altLang="en-US" sz="2400" b="0" i="0" u="none" strike="noStrike" cap="none" normalizeH="0" baseline="0" dirty="0" smtClean="0">
                <a:ln>
                  <a:noFill/>
                </a:ln>
                <a:solidFill>
                  <a:schemeClr val="tx1"/>
                </a:solidFill>
                <a:effectLst/>
                <a:latin typeface="+mj-lt"/>
              </a:rPr>
              <a:t> se </a:t>
            </a:r>
            <a:r>
              <a:rPr kumimoji="0" lang="en-US" altLang="en-US" sz="2400" b="0" i="0" u="none" strike="noStrike" cap="none" normalizeH="0" baseline="0" dirty="0" err="1" smtClean="0">
                <a:ln>
                  <a:noFill/>
                </a:ln>
                <a:solidFill>
                  <a:schemeClr val="tx1"/>
                </a:solidFill>
                <a:effectLst/>
                <a:latin typeface="+mj-lt"/>
              </a:rPr>
              <a:t>escriben</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pruebas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unitarias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es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importante</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probar</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una</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unidad</a:t>
            </a:r>
            <a:r>
              <a:rPr kumimoji="0" lang="en-US" altLang="en-US" sz="2400" b="0" i="0" u="none" strike="noStrike" cap="none" normalizeH="0" baseline="0" dirty="0" smtClean="0">
                <a:ln>
                  <a:noFill/>
                </a:ln>
                <a:solidFill>
                  <a:schemeClr val="tx1"/>
                </a:solidFill>
                <a:effectLst/>
                <a:latin typeface="+mj-lt"/>
              </a:rPr>
              <a:t> de código </a:t>
            </a:r>
            <a:r>
              <a:rPr kumimoji="0" lang="en-US" altLang="en-US" sz="2400" b="0" i="0" u="none" strike="noStrike" cap="none" normalizeH="0" baseline="0" dirty="0" err="1" smtClean="0">
                <a:ln>
                  <a:noFill/>
                </a:ln>
                <a:solidFill>
                  <a:schemeClr val="tx1"/>
                </a:solidFill>
                <a:effectLst/>
                <a:latin typeface="+mj-lt"/>
              </a:rPr>
              <a:t>en</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aislamiento</a:t>
            </a:r>
            <a:r>
              <a:rPr kumimoji="0" lang="en-US" altLang="en-US" sz="2400" b="0" i="0" u="none" strike="noStrike" cap="none" normalizeH="0" baseline="0" dirty="0" smtClean="0">
                <a:ln>
                  <a:noFill/>
                </a:ln>
                <a:solidFill>
                  <a:schemeClr val="tx1"/>
                </a:solidFill>
                <a:effectLst/>
                <a:latin typeface="+mj-lt"/>
              </a:rPr>
              <a:t>, sin que </a:t>
            </a:r>
            <a:r>
              <a:rPr kumimoji="0" lang="en-US" altLang="en-US" sz="2400" b="0" i="0" u="none" strike="noStrike" cap="none" normalizeH="0" baseline="0" dirty="0" err="1" smtClean="0">
                <a:ln>
                  <a:noFill/>
                </a:ln>
                <a:solidFill>
                  <a:schemeClr val="tx1"/>
                </a:solidFill>
                <a:effectLst/>
                <a:latin typeface="+mj-lt"/>
              </a:rPr>
              <a:t>otras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dependencias</a:t>
            </a:r>
            <a:r>
              <a:rPr kumimoji="0" lang="en-US" altLang="en-US" sz="2400" b="0" i="0" u="none" strike="noStrike" cap="none" normalizeH="0" baseline="0" dirty="0" smtClean="0">
                <a:ln>
                  <a:noFill/>
                </a:ln>
                <a:solidFill>
                  <a:schemeClr val="tx1"/>
                </a:solidFill>
                <a:effectLst/>
                <a:latin typeface="+mj-lt"/>
              </a:rPr>
              <a:t> (como </a:t>
            </a:r>
            <a:r>
              <a:rPr kumimoji="0" lang="en-US" altLang="en-US" sz="2400" b="0" i="0" u="none" strike="noStrike" cap="none" normalizeH="0" baseline="0" dirty="0" err="1" smtClean="0">
                <a:ln>
                  <a:noFill/>
                </a:ln>
                <a:solidFill>
                  <a:schemeClr val="tx1"/>
                </a:solidFill>
                <a:effectLst/>
                <a:latin typeface="+mj-lt"/>
              </a:rPr>
              <a:t>servicios</a:t>
            </a:r>
            <a:r>
              <a:rPr kumimoji="0" lang="en-US" altLang="en-US" sz="2400" b="0" i="0" u="none" strike="noStrike" cap="none" normalizeH="0" baseline="0" dirty="0" smtClean="0">
                <a:ln>
                  <a:noFill/>
                </a:ln>
                <a:solidFill>
                  <a:schemeClr val="tx1"/>
                </a:solidFill>
                <a:effectLst/>
                <a:latin typeface="+mj-lt"/>
              </a:rPr>
              <a:t>, bases de </a:t>
            </a:r>
            <a:r>
              <a:rPr kumimoji="0" lang="en-US" altLang="en-US" sz="2400" b="0" i="0" u="none" strike="noStrike" cap="none" normalizeH="0" baseline="0" dirty="0" err="1" smtClean="0">
                <a:ln>
                  <a:noFill/>
                </a:ln>
                <a:solidFill>
                  <a:schemeClr val="tx1"/>
                </a:solidFill>
                <a:effectLst/>
                <a:latin typeface="+mj-lt"/>
              </a:rPr>
              <a:t>datos</a:t>
            </a:r>
            <a:r>
              <a:rPr kumimoji="0" lang="en-US" altLang="en-US" sz="2400" b="0" i="0" u="none" strike="noStrike" cap="none" normalizeH="0" baseline="0" dirty="0" smtClean="0">
                <a:ln>
                  <a:noFill/>
                </a:ln>
                <a:solidFill>
                  <a:schemeClr val="tx1"/>
                </a:solidFill>
                <a:effectLst/>
                <a:latin typeface="+mj-lt"/>
              </a:rPr>
              <a:t>, APIs </a:t>
            </a:r>
            <a:r>
              <a:rPr kumimoji="0" lang="en-US" altLang="en-US" sz="2400" b="0" i="0" u="none" strike="noStrike" cap="none" normalizeH="0" baseline="0" dirty="0" err="1" smtClean="0">
                <a:ln>
                  <a:noFill/>
                </a:ln>
                <a:solidFill>
                  <a:schemeClr val="tx1"/>
                </a:solidFill>
                <a:effectLst/>
                <a:latin typeface="+mj-lt"/>
              </a:rPr>
              <a:t>externas</a:t>
            </a:r>
            <a:r>
              <a:rPr kumimoji="0" lang="en-US" altLang="en-US" sz="2400" b="0" i="0" u="none" strike="noStrike" cap="none" normalizeH="0" baseline="0" dirty="0" smtClean="0">
                <a:ln>
                  <a:noFill/>
                </a:ln>
                <a:solidFill>
                  <a:schemeClr val="tx1"/>
                </a:solidFill>
                <a:effectLst/>
                <a:latin typeface="+mj-lt"/>
              </a:rPr>
              <a:t>, etc.) </a:t>
            </a:r>
            <a:r>
              <a:rPr kumimoji="0" lang="en-US" altLang="en-US" sz="2400" b="0" i="0" u="none" strike="noStrike" cap="none" normalizeH="0" baseline="0" dirty="0" err="1" smtClean="0">
                <a:ln>
                  <a:noFill/>
                </a:ln>
                <a:solidFill>
                  <a:schemeClr val="tx1"/>
                </a:solidFill>
                <a:effectLst/>
                <a:latin typeface="+mj-lt"/>
              </a:rPr>
              <a:t>interfieran</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FakeItEasy</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permite</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crear</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objetos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falsos</a:t>
            </a:r>
            <a:r>
              <a:rPr kumimoji="0" lang="en-US" altLang="en-US" sz="2400" b="0" i="0" u="none" strike="noStrike" cap="none" normalizeH="0" baseline="0" dirty="0" smtClean="0">
                <a:ln>
                  <a:noFill/>
                </a:ln>
                <a:solidFill>
                  <a:schemeClr val="tx1"/>
                </a:solidFill>
                <a:effectLst/>
                <a:latin typeface="+mj-lt"/>
              </a:rPr>
              <a:t> que se </a:t>
            </a:r>
            <a:r>
              <a:rPr kumimoji="0" lang="en-US" altLang="en-US" sz="2400" b="0" i="0" u="none" strike="noStrike" cap="none" normalizeH="0" baseline="0" dirty="0" err="1" smtClean="0">
                <a:ln>
                  <a:noFill/>
                </a:ln>
                <a:solidFill>
                  <a:schemeClr val="tx1"/>
                </a:solidFill>
                <a:effectLst/>
                <a:latin typeface="+mj-lt"/>
              </a:rPr>
              <a:t>comportan</a:t>
            </a:r>
            <a:r>
              <a:rPr kumimoji="0" lang="en-US" altLang="en-US" sz="2400" b="0" i="0" u="none" strike="noStrike" cap="none" normalizeH="0" baseline="0" dirty="0" smtClean="0">
                <a:ln>
                  <a:noFill/>
                </a:ln>
                <a:solidFill>
                  <a:schemeClr val="tx1"/>
                </a:solidFill>
                <a:effectLst/>
                <a:latin typeface="+mj-lt"/>
              </a:rPr>
              <a:t> de </a:t>
            </a:r>
            <a:r>
              <a:rPr kumimoji="0" lang="en-US" altLang="en-US" sz="2400" b="0" i="0" u="none" strike="noStrike" cap="none" normalizeH="0" baseline="0" dirty="0" err="1" smtClean="0">
                <a:ln>
                  <a:noFill/>
                </a:ln>
                <a:solidFill>
                  <a:schemeClr val="tx1"/>
                </a:solidFill>
                <a:effectLst/>
                <a:latin typeface="+mj-lt"/>
              </a:rPr>
              <a:t>acuerdo</a:t>
            </a:r>
            <a:r>
              <a:rPr kumimoji="0" lang="en-US" altLang="en-US" sz="2400" b="0" i="0" u="none" strike="noStrike" cap="none" normalizeH="0" baseline="0" dirty="0" smtClean="0">
                <a:ln>
                  <a:noFill/>
                </a:ln>
                <a:solidFill>
                  <a:schemeClr val="tx1"/>
                </a:solidFill>
                <a:effectLst/>
                <a:latin typeface="+mj-lt"/>
              </a:rPr>
              <a:t> con lo que se </a:t>
            </a:r>
            <a:r>
              <a:rPr kumimoji="0" lang="en-US" altLang="en-US" sz="2400" b="0" i="0" u="none" strike="noStrike" cap="none" normalizeH="0" baseline="0" dirty="0" err="1" smtClean="0">
                <a:ln>
                  <a:noFill/>
                </a:ln>
                <a:solidFill>
                  <a:schemeClr val="tx1"/>
                </a:solidFill>
                <a:effectLst/>
                <a:latin typeface="+mj-lt"/>
              </a:rPr>
              <a:t>necesita</a:t>
            </a:r>
            <a:r>
              <a:rPr kumimoji="0" lang="en-US" altLang="en-US" sz="2400" b="0" i="0" u="none" strike="noStrike" cap="none" normalizeH="0" baseline="0" dirty="0" smtClean="0">
                <a:ln>
                  <a:noFill/>
                </a:ln>
                <a:solidFill>
                  <a:schemeClr val="tx1"/>
                </a:solidFill>
                <a:effectLst/>
                <a:latin typeface="+mj-lt"/>
              </a:rPr>
              <a:t> para </a:t>
            </a:r>
            <a:r>
              <a:rPr kumimoji="0" lang="en-US" altLang="en-US" sz="2400" b="0" i="0" u="none" strike="noStrike" cap="none" normalizeH="0" baseline="0" dirty="0" err="1" smtClean="0">
                <a:ln>
                  <a:noFill/>
                </a:ln>
                <a:solidFill>
                  <a:schemeClr val="tx1"/>
                </a:solidFill>
                <a:effectLst/>
                <a:latin typeface="+mj-lt"/>
              </a:rPr>
              <a:t>cada</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prueba</a:t>
            </a:r>
            <a:r>
              <a:rPr kumimoji="0" lang="en-US" altLang="en-US" sz="2400" b="0" i="0" u="none" strike="noStrike" cap="none" normalizeH="0" baseline="0" dirty="0" smtClean="0">
                <a:ln>
                  <a:noFill/>
                </a:ln>
                <a:solidFill>
                  <a:schemeClr val="tx1"/>
                </a:solidFill>
                <a:effectLst/>
                <a:latin typeface="+mj-lt"/>
              </a:rPr>
              <a:t>, sin </a:t>
            </a:r>
            <a:r>
              <a:rPr kumimoji="0" lang="en-US" altLang="en-US" sz="2400" b="0" i="0" u="none" strike="noStrike" cap="none" normalizeH="0" baseline="0" dirty="0" err="1" smtClean="0">
                <a:ln>
                  <a:noFill/>
                </a:ln>
                <a:solidFill>
                  <a:schemeClr val="tx1"/>
                </a:solidFill>
                <a:effectLst/>
                <a:latin typeface="+mj-lt"/>
              </a:rPr>
              <a:t>necesidad</a:t>
            </a:r>
            <a:r>
              <a:rPr kumimoji="0" lang="en-US" altLang="en-US" sz="2400" b="0" i="0" u="none" strike="noStrike" cap="none" normalizeH="0" baseline="0" dirty="0" smtClean="0">
                <a:ln>
                  <a:noFill/>
                </a:ln>
                <a:solidFill>
                  <a:schemeClr val="tx1"/>
                </a:solidFill>
                <a:effectLst/>
                <a:latin typeface="+mj-lt"/>
              </a:rPr>
              <a:t> de </a:t>
            </a:r>
            <a:r>
              <a:rPr kumimoji="0" lang="en-US" altLang="en-US" sz="2400" b="0" i="0" u="none" strike="noStrike" cap="none" normalizeH="0" baseline="0" dirty="0" err="1" smtClean="0">
                <a:ln>
                  <a:noFill/>
                </a:ln>
                <a:solidFill>
                  <a:schemeClr val="tx1"/>
                </a:solidFill>
                <a:effectLst/>
                <a:latin typeface="+mj-lt"/>
              </a:rPr>
              <a:t>utilizar</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implementaciones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reales</a:t>
            </a:r>
            <a:r>
              <a:rPr kumimoji="0" lang="en-US" altLang="en-US" sz="2400" b="0" i="0" u="none" strike="noStrike" cap="none" normalizeH="0" baseline="0" dirty="0" smtClean="0">
                <a:ln>
                  <a:noFill/>
                </a:ln>
                <a:solidFill>
                  <a:schemeClr val="tx1"/>
                </a:solidFill>
                <a:effectLst/>
                <a:latin typeface="+mj-lt"/>
              </a:rPr>
              <a:t> de </a:t>
            </a:r>
            <a:r>
              <a:rPr kumimoji="0" lang="en-US" altLang="en-US" sz="2400" b="0" i="0" u="none" strike="noStrike" cap="none" normalizeH="0" baseline="0" dirty="0" err="1" smtClean="0">
                <a:ln>
                  <a:noFill/>
                </a:ln>
                <a:solidFill>
                  <a:schemeClr val="tx1"/>
                </a:solidFill>
                <a:effectLst/>
                <a:latin typeface="+mj-lt"/>
              </a:rPr>
              <a:t>esas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dependencias</a:t>
            </a:r>
            <a:r>
              <a:rPr kumimoji="0" lang="en-US" altLang="en-US" sz="2400" b="0" i="0" u="none" strike="noStrike" cap="none" normalizeH="0" baseline="0" dirty="0" smtClean="0">
                <a:ln>
                  <a:noFill/>
                </a:ln>
                <a:solidFill>
                  <a:schemeClr val="tx1"/>
                </a:solidFill>
                <a:effectLst/>
                <a:latin typeface="+mj-lt"/>
              </a:rPr>
              <a:t>.</a:t>
            </a:r>
          </a:p>
        </p:txBody>
      </p:sp>
    </p:spTree>
    <p:extLst>
      <p:ext uri="{BB962C8B-B14F-4D97-AF65-F5344CB8AC3E}">
        <p14:creationId xmlns:p14="http://schemas.microsoft.com/office/powerpoint/2010/main" val="506311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902088" y="414903"/>
            <a:ext cx="10515600" cy="5443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chemeClr val="tx1"/>
                </a:solidFill>
                <a:effectLst/>
                <a:latin typeface="+mj-lt"/>
              </a:rPr>
              <a:t>FakeItEasy</a:t>
            </a:r>
            <a:r>
              <a:rPr kumimoji="0" lang="en-US" altLang="en-US" sz="2400" b="0" i="0" u="none" strike="noStrike" cap="none" normalizeH="0" baseline="0" dirty="0" smtClean="0">
                <a:ln>
                  <a:noFill/>
                </a:ln>
                <a:solidFill>
                  <a:schemeClr val="tx1"/>
                </a:solidFill>
                <a:effectLst/>
                <a:latin typeface="+mj-lt"/>
              </a:rPr>
              <a:t> y </a:t>
            </a:r>
            <a:r>
              <a:rPr kumimoji="0" lang="en-US" altLang="en-US" sz="2400" b="1" i="0" u="none" strike="noStrike" cap="none" normalizeH="0" baseline="0" dirty="0" err="1" smtClean="0">
                <a:ln>
                  <a:noFill/>
                </a:ln>
                <a:solidFill>
                  <a:schemeClr val="tx1"/>
                </a:solidFill>
                <a:effectLst/>
                <a:latin typeface="+mj-lt"/>
              </a:rPr>
              <a:t>Mockito</a:t>
            </a:r>
            <a:r>
              <a:rPr kumimoji="0" lang="en-US" altLang="en-US" sz="2400" b="0" i="0" u="none" strike="noStrike" cap="none" normalizeH="0" baseline="0" dirty="0" smtClean="0">
                <a:ln>
                  <a:noFill/>
                </a:ln>
                <a:solidFill>
                  <a:schemeClr val="tx1"/>
                </a:solidFill>
                <a:effectLst/>
                <a:latin typeface="+mj-lt"/>
              </a:rPr>
              <a:t> son dos </a:t>
            </a:r>
            <a:r>
              <a:rPr kumimoji="0" lang="en-US" altLang="en-US" sz="2400" b="0" i="0" u="none" strike="noStrike" cap="none" normalizeH="0" baseline="0" dirty="0" err="1" smtClean="0">
                <a:ln>
                  <a:noFill/>
                </a:ln>
                <a:solidFill>
                  <a:schemeClr val="tx1"/>
                </a:solidFill>
                <a:effectLst/>
                <a:latin typeface="+mj-lt"/>
              </a:rPr>
              <a:t>librerías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populares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utilizadas</a:t>
            </a:r>
            <a:r>
              <a:rPr kumimoji="0" lang="en-US" altLang="en-US" sz="2400" b="0" i="0" u="none" strike="noStrike" cap="none" normalizeH="0" baseline="0" dirty="0" smtClean="0">
                <a:ln>
                  <a:noFill/>
                </a:ln>
                <a:solidFill>
                  <a:schemeClr val="tx1"/>
                </a:solidFill>
                <a:effectLst/>
                <a:latin typeface="+mj-lt"/>
              </a:rPr>
              <a:t> para </a:t>
            </a:r>
            <a:r>
              <a:rPr kumimoji="0" lang="en-US" altLang="en-US" sz="2400" b="0" i="0" u="none" strike="noStrike" cap="none" normalizeH="0" baseline="0" dirty="0" err="1" smtClean="0">
                <a:ln>
                  <a:noFill/>
                </a:ln>
                <a:solidFill>
                  <a:schemeClr val="tx1"/>
                </a:solidFill>
                <a:effectLst/>
                <a:latin typeface="+mj-lt"/>
              </a:rPr>
              <a:t>pruebas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unitarias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en</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diferentes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ecosistemas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Mientras</a:t>
            </a:r>
            <a:r>
              <a:rPr kumimoji="0" lang="en-US" altLang="en-US" sz="2400" b="0" i="0" u="none" strike="noStrike" cap="none" normalizeH="0" baseline="0" dirty="0" smtClean="0">
                <a:ln>
                  <a:noFill/>
                </a:ln>
                <a:solidFill>
                  <a:schemeClr val="tx1"/>
                </a:solidFill>
                <a:effectLst/>
                <a:latin typeface="+mj-lt"/>
              </a:rPr>
              <a:t> que </a:t>
            </a:r>
            <a:r>
              <a:rPr kumimoji="0" lang="en-US" altLang="en-US" sz="2400" b="1" i="0" u="none" strike="noStrike" cap="none" normalizeH="0" baseline="0" dirty="0" err="1" smtClean="0">
                <a:ln>
                  <a:noFill/>
                </a:ln>
                <a:solidFill>
                  <a:schemeClr val="tx1"/>
                </a:solidFill>
                <a:effectLst/>
                <a:latin typeface="+mj-lt"/>
              </a:rPr>
              <a:t>FakeItEasy</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es</a:t>
            </a:r>
            <a:r>
              <a:rPr kumimoji="0" lang="en-US" altLang="en-US" sz="2400" b="0" i="0" u="none" strike="noStrike" cap="none" normalizeH="0" baseline="0" dirty="0" smtClean="0">
                <a:ln>
                  <a:noFill/>
                </a:ln>
                <a:solidFill>
                  <a:schemeClr val="tx1"/>
                </a:solidFill>
                <a:effectLst/>
                <a:latin typeface="+mj-lt"/>
              </a:rPr>
              <a:t> para .NET, </a:t>
            </a:r>
            <a:r>
              <a:rPr kumimoji="0" lang="en-US" altLang="en-US" sz="2400" b="1" i="0" u="none" strike="noStrike" cap="none" normalizeH="0" baseline="0" dirty="0" err="1" smtClean="0">
                <a:ln>
                  <a:noFill/>
                </a:ln>
                <a:solidFill>
                  <a:schemeClr val="tx1"/>
                </a:solidFill>
                <a:effectLst/>
                <a:latin typeface="+mj-lt"/>
              </a:rPr>
              <a:t>Mockito</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es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una</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librería</a:t>
            </a:r>
            <a:r>
              <a:rPr kumimoji="0" lang="en-US" altLang="en-US" sz="2400" b="0" i="0" u="none" strike="noStrike" cap="none" normalizeH="0" baseline="0" dirty="0" smtClean="0">
                <a:ln>
                  <a:noFill/>
                </a:ln>
                <a:solidFill>
                  <a:schemeClr val="tx1"/>
                </a:solidFill>
                <a:effectLst/>
                <a:latin typeface="+mj-lt"/>
              </a:rPr>
              <a:t> de mocking </a:t>
            </a:r>
            <a:r>
              <a:rPr kumimoji="0" lang="en-US" altLang="en-US" sz="2400" b="0" i="0" u="none" strike="noStrike" cap="none" normalizeH="0" baseline="0" dirty="0" err="1" smtClean="0">
                <a:ln>
                  <a:noFill/>
                </a:ln>
                <a:solidFill>
                  <a:schemeClr val="tx1"/>
                </a:solidFill>
                <a:effectLst/>
                <a:latin typeface="+mj-lt"/>
              </a:rPr>
              <a:t>diseñada</a:t>
            </a:r>
            <a:r>
              <a:rPr kumimoji="0" lang="en-US" altLang="en-US" sz="2400" b="0" i="0" u="none" strike="noStrike" cap="none" normalizeH="0" baseline="0" dirty="0" smtClean="0">
                <a:ln>
                  <a:noFill/>
                </a:ln>
                <a:solidFill>
                  <a:schemeClr val="tx1"/>
                </a:solidFill>
                <a:effectLst/>
                <a:latin typeface="+mj-lt"/>
              </a:rPr>
              <a:t> para </a:t>
            </a:r>
            <a:r>
              <a:rPr kumimoji="0" lang="en-US" altLang="en-US" sz="2400" b="0" i="0" u="none" strike="noStrike" cap="none" normalizeH="0" baseline="0" dirty="0" err="1" smtClean="0">
                <a:ln>
                  <a:noFill/>
                </a:ln>
                <a:solidFill>
                  <a:schemeClr val="tx1"/>
                </a:solidFill>
                <a:effectLst/>
                <a:latin typeface="+mj-lt"/>
              </a:rPr>
              <a:t>aplicaciones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en</a:t>
            </a:r>
            <a:r>
              <a:rPr kumimoji="0" lang="en-US" altLang="en-US" sz="2400" b="0" i="0" u="none" strike="noStrike" cap="none" normalizeH="0" baseline="0" dirty="0" smtClean="0">
                <a:ln>
                  <a:noFill/>
                </a:ln>
                <a:solidFill>
                  <a:schemeClr val="tx1"/>
                </a:solidFill>
                <a:effectLst/>
                <a:latin typeface="+mj-lt"/>
              </a:rPr>
              <a:t> </a:t>
            </a:r>
            <a:r>
              <a:rPr kumimoji="0" lang="en-US" altLang="en-US" sz="2400" b="1" i="0" u="none" strike="noStrike" cap="none" normalizeH="0" baseline="0" dirty="0" smtClean="0">
                <a:ln>
                  <a:noFill/>
                </a:ln>
                <a:solidFill>
                  <a:schemeClr val="tx1"/>
                </a:solidFill>
                <a:effectLst/>
                <a:latin typeface="+mj-lt"/>
              </a:rPr>
              <a:t>Java</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Aunque</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cumplen</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funciones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similares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cada</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una</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tiene</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características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propias</a:t>
            </a:r>
            <a:r>
              <a:rPr kumimoji="0" lang="en-US" altLang="en-US" sz="2400" b="0" i="0" u="none" strike="noStrike" cap="none" normalizeH="0" baseline="0" dirty="0" smtClean="0">
                <a:ln>
                  <a:noFill/>
                </a:ln>
                <a:solidFill>
                  <a:schemeClr val="tx1"/>
                </a:solidFill>
                <a:effectLst/>
                <a:latin typeface="+mj-lt"/>
              </a:rPr>
              <a:t> que se </a:t>
            </a:r>
            <a:r>
              <a:rPr kumimoji="0" lang="en-US" altLang="en-US" sz="2400" b="0" i="0" u="none" strike="noStrike" cap="none" normalizeH="0" baseline="0" dirty="0" err="1" smtClean="0">
                <a:ln>
                  <a:noFill/>
                </a:ln>
                <a:solidFill>
                  <a:schemeClr val="tx1"/>
                </a:solidFill>
                <a:effectLst/>
                <a:latin typeface="+mj-lt"/>
              </a:rPr>
              <a:t>adaptan</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mejor</a:t>
            </a:r>
            <a:r>
              <a:rPr kumimoji="0" lang="en-US" altLang="en-US" sz="2400" b="0" i="0" u="none" strike="noStrike" cap="none" normalizeH="0" baseline="0" dirty="0" smtClean="0">
                <a:ln>
                  <a:noFill/>
                </a:ln>
                <a:solidFill>
                  <a:schemeClr val="tx1"/>
                </a:solidFill>
                <a:effectLst/>
                <a:latin typeface="+mj-lt"/>
              </a:rPr>
              <a:t> al </a:t>
            </a:r>
            <a:r>
              <a:rPr kumimoji="0" lang="en-US" altLang="en-US" sz="2400" b="0" i="0" u="none" strike="noStrike" cap="none" normalizeH="0" baseline="0" dirty="0" err="1" smtClean="0">
                <a:ln>
                  <a:noFill/>
                </a:ln>
                <a:solidFill>
                  <a:schemeClr val="tx1"/>
                </a:solidFill>
                <a:effectLst/>
                <a:latin typeface="+mj-lt"/>
              </a:rPr>
              <a:t>lenguaje</a:t>
            </a:r>
            <a:r>
              <a:rPr kumimoji="0" lang="en-US" altLang="en-US" sz="2400" b="0" i="0" u="none" strike="noStrike" cap="none" normalizeH="0" baseline="0" dirty="0" smtClean="0">
                <a:ln>
                  <a:noFill/>
                </a:ln>
                <a:solidFill>
                  <a:schemeClr val="tx1"/>
                </a:solidFill>
                <a:effectLst/>
                <a:latin typeface="+mj-lt"/>
              </a:rPr>
              <a:t> para el que </a:t>
            </a:r>
            <a:r>
              <a:rPr kumimoji="0" lang="en-US" altLang="en-US" sz="2400" b="0" i="0" u="none" strike="noStrike" cap="none" normalizeH="0" baseline="0" dirty="0" err="1" smtClean="0">
                <a:ln>
                  <a:noFill/>
                </a:ln>
                <a:solidFill>
                  <a:schemeClr val="tx1"/>
                </a:solidFill>
                <a:effectLst/>
                <a:latin typeface="+mj-lt"/>
              </a:rPr>
              <a:t>fueron</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desarrolladas</a:t>
            </a:r>
            <a:r>
              <a:rPr kumimoji="0" lang="en-US" altLang="en-US" sz="2400" b="0" i="0" u="none" strike="noStrike" cap="none" normalizeH="0" baseline="0" dirty="0" smtClean="0">
                <a:ln>
                  <a:noFill/>
                </a:ln>
                <a:solidFill>
                  <a:schemeClr val="tx1"/>
                </a:solidFill>
                <a:effectLst/>
                <a:latin typeface="+mj-lt"/>
              </a:rPr>
              <a:t>. </a:t>
            </a:r>
          </a:p>
          <a:p>
            <a:pPr marL="0" indent="0" algn="just">
              <a:buNone/>
            </a:pPr>
            <a:r>
              <a:rPr lang="es-MX" sz="2400" b="1" dirty="0" smtClean="0"/>
              <a:t>Lenguaje </a:t>
            </a:r>
            <a:r>
              <a:rPr lang="es-MX" sz="2400" b="1" dirty="0"/>
              <a:t>y ecosistema:</a:t>
            </a:r>
          </a:p>
          <a:p>
            <a:pPr algn="just"/>
            <a:r>
              <a:rPr lang="es-MX" sz="2400" b="1" dirty="0" err="1"/>
              <a:t>FakeItEasy</a:t>
            </a:r>
            <a:r>
              <a:rPr lang="es-MX" sz="2400" dirty="0"/>
              <a:t>: Está diseñado específicamente para .NET, por lo que se integra perfectamente con el ecosistema de pruebas en .NET (como </a:t>
            </a:r>
            <a:r>
              <a:rPr lang="es-MX" sz="2400" dirty="0" err="1"/>
              <a:t>NUnit</a:t>
            </a:r>
            <a:r>
              <a:rPr lang="es-MX" sz="2400" dirty="0"/>
              <a:t>, </a:t>
            </a:r>
            <a:r>
              <a:rPr lang="es-MX" sz="2400" dirty="0" err="1"/>
              <a:t>MSTest</a:t>
            </a:r>
            <a:r>
              <a:rPr lang="es-MX" sz="2400" dirty="0"/>
              <a:t> o </a:t>
            </a:r>
            <a:r>
              <a:rPr lang="es-MX" sz="2400" b="1" dirty="0" err="1"/>
              <a:t>xUnit</a:t>
            </a:r>
            <a:r>
              <a:rPr lang="es-MX" sz="2400" dirty="0"/>
              <a:t>).</a:t>
            </a:r>
          </a:p>
          <a:p>
            <a:pPr algn="just"/>
            <a:r>
              <a:rPr lang="es-MX" sz="2400" b="1" dirty="0" err="1"/>
              <a:t>Mockito</a:t>
            </a:r>
            <a:r>
              <a:rPr lang="es-MX" sz="2400" dirty="0"/>
              <a:t>: Es una herramienta muy popular en el ecosistema Java, y se usa ampliamente con marcos de pruebas como </a:t>
            </a:r>
            <a:r>
              <a:rPr lang="es-MX" sz="2400" dirty="0" err="1"/>
              <a:t>JUnit</a:t>
            </a:r>
            <a:r>
              <a:rPr lang="es-MX" sz="2400" dirty="0"/>
              <a:t> y </a:t>
            </a:r>
            <a:r>
              <a:rPr lang="es-MX" sz="2400" dirty="0" err="1"/>
              <a:t>TestNG</a:t>
            </a:r>
            <a:r>
              <a:rPr lang="es-MX" sz="2400" dirty="0"/>
              <a:t>.</a:t>
            </a:r>
          </a:p>
          <a:p>
            <a:pPr marL="0" indent="0" algn="just">
              <a:buNone/>
            </a:pPr>
            <a:r>
              <a:rPr lang="es-MX" sz="2400" dirty="0"/>
              <a:t>Ambos son las mejores opciones en sus respectivos lenguajes, por lo que no puedes compararlos directamente en cuanto a cuál es "mejor" en general, sino más bien cuál es más adecuado para el lenguaje y las herramientas que estés usando</a:t>
            </a:r>
            <a:r>
              <a:rPr lang="es-MX" sz="2400" dirty="0" smtClean="0"/>
              <a:t>.</a:t>
            </a:r>
            <a:endParaRPr kumimoji="0" lang="en-US" altLang="en-US" sz="24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4054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Microsoft.EntityFrameworkCore.InMemory</a:t>
            </a:r>
            <a:endParaRPr lang="en-US" b="1" dirty="0"/>
          </a:p>
        </p:txBody>
      </p:sp>
      <p:sp>
        <p:nvSpPr>
          <p:cNvPr id="4" name="Rectangle 1"/>
          <p:cNvSpPr>
            <a:spLocks noGrp="1" noChangeArrowheads="1"/>
          </p:cNvSpPr>
          <p:nvPr>
            <p:ph idx="1"/>
          </p:nvPr>
        </p:nvSpPr>
        <p:spPr bwMode="auto">
          <a:xfrm>
            <a:off x="838200" y="1690688"/>
            <a:ext cx="10515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mj-lt"/>
              </a:rPr>
              <a:t>Microsoft.EntityFrameworkCore.InMemory</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es</a:t>
            </a:r>
            <a:r>
              <a:rPr kumimoji="0" lang="en-US" altLang="en-US" b="0" i="0" u="none" strike="noStrike" cap="none" normalizeH="0" baseline="0" dirty="0" smtClean="0">
                <a:ln>
                  <a:noFill/>
                </a:ln>
                <a:solidFill>
                  <a:schemeClr val="tx1"/>
                </a:solidFill>
                <a:effectLst/>
                <a:latin typeface="+mj-lt"/>
              </a:rPr>
              <a:t> un </a:t>
            </a:r>
            <a:r>
              <a:rPr kumimoji="0" lang="en-US" altLang="en-US" b="1" i="0" u="none" strike="noStrike" cap="none" normalizeH="0" baseline="0" dirty="0" err="1" smtClean="0">
                <a:ln>
                  <a:noFill/>
                </a:ln>
                <a:solidFill>
                  <a:schemeClr val="tx1"/>
                </a:solidFill>
                <a:effectLst/>
                <a:latin typeface="+mj-lt"/>
              </a:rPr>
              <a:t>proveedor</a:t>
            </a:r>
            <a:r>
              <a:rPr kumimoji="0" lang="en-US" altLang="en-US" b="1" i="0" u="none" strike="noStrike" cap="none" normalizeH="0" baseline="0" dirty="0" smtClean="0">
                <a:ln>
                  <a:noFill/>
                </a:ln>
                <a:solidFill>
                  <a:schemeClr val="tx1"/>
                </a:solidFill>
                <a:effectLst/>
                <a:latin typeface="+mj-lt"/>
              </a:rPr>
              <a:t> de bases de </a:t>
            </a:r>
            <a:r>
              <a:rPr kumimoji="0" lang="en-US" altLang="en-US" b="1" i="0" u="none" strike="noStrike" cap="none" normalizeH="0" baseline="0" dirty="0" err="1" smtClean="0">
                <a:ln>
                  <a:noFill/>
                </a:ln>
                <a:solidFill>
                  <a:schemeClr val="tx1"/>
                </a:solidFill>
                <a:effectLst/>
                <a:latin typeface="+mj-lt"/>
              </a:rPr>
              <a:t>datos</a:t>
            </a:r>
            <a:r>
              <a:rPr kumimoji="0" lang="en-US" altLang="en-US" b="1" i="0" u="none" strike="noStrike" cap="none" normalizeH="0" baseline="0" dirty="0" smtClean="0">
                <a:ln>
                  <a:noFill/>
                </a:ln>
                <a:solidFill>
                  <a:schemeClr val="tx1"/>
                </a:solidFill>
                <a:effectLst/>
                <a:latin typeface="+mj-lt"/>
              </a:rPr>
              <a:t> </a:t>
            </a:r>
            <a:r>
              <a:rPr kumimoji="0" lang="en-US" altLang="en-US" b="1" i="0" u="none" strike="noStrike" cap="none" normalizeH="0" baseline="0" dirty="0" err="1" smtClean="0">
                <a:ln>
                  <a:noFill/>
                </a:ln>
                <a:solidFill>
                  <a:schemeClr val="tx1"/>
                </a:solidFill>
                <a:effectLst/>
                <a:latin typeface="+mj-lt"/>
              </a:rPr>
              <a:t>en</a:t>
            </a:r>
            <a:r>
              <a:rPr kumimoji="0" lang="en-US" altLang="en-US" b="1" i="0" u="none" strike="noStrike" cap="none" normalizeH="0" baseline="0" dirty="0" smtClean="0">
                <a:ln>
                  <a:noFill/>
                </a:ln>
                <a:solidFill>
                  <a:schemeClr val="tx1"/>
                </a:solidFill>
                <a:effectLst/>
                <a:latin typeface="+mj-lt"/>
              </a:rPr>
              <a:t> </a:t>
            </a:r>
            <a:r>
              <a:rPr kumimoji="0" lang="en-US" altLang="en-US" b="1" i="0" u="none" strike="noStrike" cap="none" normalizeH="0" baseline="0" dirty="0" err="1" smtClean="0">
                <a:ln>
                  <a:noFill/>
                </a:ln>
                <a:solidFill>
                  <a:schemeClr val="tx1"/>
                </a:solidFill>
                <a:effectLst/>
                <a:latin typeface="+mj-lt"/>
              </a:rPr>
              <a:t>memoria</a:t>
            </a:r>
            <a:r>
              <a:rPr kumimoji="0" lang="en-US" altLang="en-US" b="0" i="0" u="none" strike="noStrike" cap="none" normalizeH="0" baseline="0" dirty="0" smtClean="0">
                <a:ln>
                  <a:noFill/>
                </a:ln>
                <a:solidFill>
                  <a:schemeClr val="tx1"/>
                </a:solidFill>
                <a:effectLst/>
                <a:latin typeface="+mj-lt"/>
              </a:rPr>
              <a:t> para </a:t>
            </a:r>
            <a:r>
              <a:rPr kumimoji="0" lang="en-US" altLang="en-US" b="1" i="0" u="none" strike="noStrike" cap="none" normalizeH="0" baseline="0" dirty="0" smtClean="0">
                <a:ln>
                  <a:noFill/>
                </a:ln>
                <a:solidFill>
                  <a:schemeClr val="tx1"/>
                </a:solidFill>
                <a:effectLst/>
                <a:latin typeface="+mj-lt"/>
              </a:rPr>
              <a:t>Entity Framework Core (EF Core)</a:t>
            </a:r>
            <a:r>
              <a:rPr kumimoji="0" lang="en-US" altLang="en-US" b="0" i="0" u="none" strike="noStrike" cap="none" normalizeH="0" baseline="0" dirty="0" smtClean="0">
                <a:ln>
                  <a:noFill/>
                </a:ln>
                <a:solidFill>
                  <a:schemeClr val="tx1"/>
                </a:solidFill>
                <a:effectLst/>
                <a:latin typeface="+mj-lt"/>
              </a:rPr>
              <a:t>, que </a:t>
            </a:r>
            <a:r>
              <a:rPr kumimoji="0" lang="en-US" altLang="en-US" b="0" i="0" u="none" strike="noStrike" cap="none" normalizeH="0" baseline="0" dirty="0" err="1" smtClean="0">
                <a:ln>
                  <a:noFill/>
                </a:ln>
                <a:solidFill>
                  <a:schemeClr val="tx1"/>
                </a:solidFill>
                <a:effectLst/>
                <a:latin typeface="+mj-lt"/>
              </a:rPr>
              <a:t>permite</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usar</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una</a:t>
            </a:r>
            <a:r>
              <a:rPr kumimoji="0" lang="en-US" altLang="en-US" b="0" i="0" u="none" strike="noStrike" cap="none" normalizeH="0" baseline="0" dirty="0" smtClean="0">
                <a:ln>
                  <a:noFill/>
                </a:ln>
                <a:solidFill>
                  <a:schemeClr val="tx1"/>
                </a:solidFill>
                <a:effectLst/>
                <a:latin typeface="+mj-lt"/>
              </a:rPr>
              <a:t> base de </a:t>
            </a:r>
            <a:r>
              <a:rPr kumimoji="0" lang="en-US" altLang="en-US" b="0" i="0" u="none" strike="noStrike" cap="none" normalizeH="0" baseline="0" dirty="0" err="1" smtClean="0">
                <a:ln>
                  <a:noFill/>
                </a:ln>
                <a:solidFill>
                  <a:schemeClr val="tx1"/>
                </a:solidFill>
                <a:effectLst/>
                <a:latin typeface="+mj-lt"/>
              </a:rPr>
              <a:t>datos</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en</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memoria</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es</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decir</a:t>
            </a:r>
            <a:r>
              <a:rPr kumimoji="0" lang="en-US" altLang="en-US" b="0" i="0" u="none" strike="noStrike" cap="none" normalizeH="0" baseline="0" dirty="0" smtClean="0">
                <a:ln>
                  <a:noFill/>
                </a:ln>
                <a:solidFill>
                  <a:schemeClr val="tx1"/>
                </a:solidFill>
                <a:effectLst/>
                <a:latin typeface="+mj-lt"/>
              </a:rPr>
              <a:t>, que </a:t>
            </a:r>
            <a:r>
              <a:rPr kumimoji="0" lang="en-US" altLang="en-US" b="0" i="0" u="none" strike="noStrike" cap="none" normalizeH="0" baseline="0" dirty="0" err="1" smtClean="0">
                <a:ln>
                  <a:noFill/>
                </a:ln>
                <a:solidFill>
                  <a:schemeClr val="tx1"/>
                </a:solidFill>
                <a:effectLst/>
                <a:latin typeface="+mj-lt"/>
              </a:rPr>
              <a:t>existe</a:t>
            </a:r>
            <a:r>
              <a:rPr kumimoji="0" lang="en-US" altLang="en-US" b="0" i="0" u="none" strike="noStrike" cap="none" normalizeH="0" baseline="0" dirty="0" smtClean="0">
                <a:ln>
                  <a:noFill/>
                </a:ln>
                <a:solidFill>
                  <a:schemeClr val="tx1"/>
                </a:solidFill>
                <a:effectLst/>
                <a:latin typeface="+mj-lt"/>
              </a:rPr>
              <a:t> solo </a:t>
            </a:r>
            <a:r>
              <a:rPr kumimoji="0" lang="en-US" altLang="en-US" b="0" i="0" u="none" strike="noStrike" cap="none" normalizeH="0" baseline="0" dirty="0" err="1" smtClean="0">
                <a:ln>
                  <a:noFill/>
                </a:ln>
                <a:solidFill>
                  <a:schemeClr val="tx1"/>
                </a:solidFill>
                <a:effectLst/>
                <a:latin typeface="+mj-lt"/>
              </a:rPr>
              <a:t>en</a:t>
            </a:r>
            <a:r>
              <a:rPr kumimoji="0" lang="en-US" altLang="en-US" b="0" i="0" u="none" strike="noStrike" cap="none" normalizeH="0" baseline="0" dirty="0" smtClean="0">
                <a:ln>
                  <a:noFill/>
                </a:ln>
                <a:solidFill>
                  <a:schemeClr val="tx1"/>
                </a:solidFill>
                <a:effectLst/>
                <a:latin typeface="+mj-lt"/>
              </a:rPr>
              <a:t> la RAM) para </a:t>
            </a:r>
            <a:r>
              <a:rPr kumimoji="0" lang="en-US" altLang="en-US" b="0" i="0" u="none" strike="noStrike" cap="none" normalizeH="0" baseline="0" dirty="0" err="1" smtClean="0">
                <a:ln>
                  <a:noFill/>
                </a:ln>
                <a:solidFill>
                  <a:schemeClr val="tx1"/>
                </a:solidFill>
                <a:effectLst/>
                <a:latin typeface="+mj-lt"/>
              </a:rPr>
              <a:t>realizar</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operaciones</a:t>
            </a:r>
            <a:r>
              <a:rPr kumimoji="0" lang="en-US" altLang="en-US" b="0" i="0" u="none" strike="noStrike" cap="none" normalizeH="0" baseline="0" dirty="0" smtClean="0">
                <a:ln>
                  <a:noFill/>
                </a:ln>
                <a:solidFill>
                  <a:schemeClr val="tx1"/>
                </a:solidFill>
                <a:effectLst/>
                <a:latin typeface="+mj-lt"/>
              </a:rPr>
              <a:t> de </a:t>
            </a:r>
            <a:r>
              <a:rPr kumimoji="0" lang="en-US" altLang="en-US" b="0" i="0" u="none" strike="noStrike" cap="none" normalizeH="0" baseline="0" dirty="0" err="1" smtClean="0">
                <a:ln>
                  <a:noFill/>
                </a:ln>
                <a:solidFill>
                  <a:schemeClr val="tx1"/>
                </a:solidFill>
                <a:effectLst/>
                <a:latin typeface="+mj-lt"/>
              </a:rPr>
              <a:t>prueba</a:t>
            </a:r>
            <a:r>
              <a:rPr kumimoji="0" lang="en-US" altLang="en-US" b="0" i="0" u="none" strike="noStrike" cap="none" normalizeH="0" baseline="0" dirty="0" smtClean="0">
                <a:ln>
                  <a:noFill/>
                </a:ln>
                <a:solidFill>
                  <a:schemeClr val="tx1"/>
                </a:solidFill>
                <a:effectLst/>
                <a:latin typeface="+mj-lt"/>
              </a:rPr>
              <a:t> sin </a:t>
            </a:r>
            <a:r>
              <a:rPr kumimoji="0" lang="en-US" altLang="en-US" b="0" i="0" u="none" strike="noStrike" cap="none" normalizeH="0" baseline="0" dirty="0" err="1" smtClean="0">
                <a:ln>
                  <a:noFill/>
                </a:ln>
                <a:solidFill>
                  <a:schemeClr val="tx1"/>
                </a:solidFill>
                <a:effectLst/>
                <a:latin typeface="+mj-lt"/>
              </a:rPr>
              <a:t>necesidad</a:t>
            </a:r>
            <a:r>
              <a:rPr kumimoji="0" lang="en-US" altLang="en-US" b="0" i="0" u="none" strike="noStrike" cap="none" normalizeH="0" baseline="0" dirty="0" smtClean="0">
                <a:ln>
                  <a:noFill/>
                </a:ln>
                <a:solidFill>
                  <a:schemeClr val="tx1"/>
                </a:solidFill>
                <a:effectLst/>
                <a:latin typeface="+mj-lt"/>
              </a:rPr>
              <a:t> de </a:t>
            </a:r>
            <a:r>
              <a:rPr kumimoji="0" lang="en-US" altLang="en-US" b="0" i="0" u="none" strike="noStrike" cap="none" normalizeH="0" baseline="0" dirty="0" err="1" smtClean="0">
                <a:ln>
                  <a:noFill/>
                </a:ln>
                <a:solidFill>
                  <a:schemeClr val="tx1"/>
                </a:solidFill>
                <a:effectLst/>
                <a:latin typeface="+mj-lt"/>
              </a:rPr>
              <a:t>depender</a:t>
            </a:r>
            <a:r>
              <a:rPr kumimoji="0" lang="en-US" altLang="en-US" b="0" i="0" u="none" strike="noStrike" cap="none" normalizeH="0" baseline="0" dirty="0" smtClean="0">
                <a:ln>
                  <a:noFill/>
                </a:ln>
                <a:solidFill>
                  <a:schemeClr val="tx1"/>
                </a:solidFill>
                <a:effectLst/>
                <a:latin typeface="+mj-lt"/>
              </a:rPr>
              <a:t> de </a:t>
            </a:r>
            <a:r>
              <a:rPr kumimoji="0" lang="en-US" altLang="en-US" b="0" i="0" u="none" strike="noStrike" cap="none" normalizeH="0" baseline="0" dirty="0" err="1" smtClean="0">
                <a:ln>
                  <a:noFill/>
                </a:ln>
                <a:solidFill>
                  <a:schemeClr val="tx1"/>
                </a:solidFill>
                <a:effectLst/>
                <a:latin typeface="+mj-lt"/>
              </a:rPr>
              <a:t>una</a:t>
            </a:r>
            <a:r>
              <a:rPr kumimoji="0" lang="en-US" altLang="en-US" b="0" i="0" u="none" strike="noStrike" cap="none" normalizeH="0" baseline="0" dirty="0" smtClean="0">
                <a:ln>
                  <a:noFill/>
                </a:ln>
                <a:solidFill>
                  <a:schemeClr val="tx1"/>
                </a:solidFill>
                <a:effectLst/>
                <a:latin typeface="+mj-lt"/>
              </a:rPr>
              <a:t> base de </a:t>
            </a:r>
            <a:r>
              <a:rPr kumimoji="0" lang="en-US" altLang="en-US" b="0" i="0" u="none" strike="noStrike" cap="none" normalizeH="0" baseline="0" dirty="0" err="1" smtClean="0">
                <a:ln>
                  <a:noFill/>
                </a:ln>
                <a:solidFill>
                  <a:schemeClr val="tx1"/>
                </a:solidFill>
                <a:effectLst/>
                <a:latin typeface="+mj-lt"/>
              </a:rPr>
              <a:t>datos</a:t>
            </a:r>
            <a:r>
              <a:rPr kumimoji="0" lang="en-US" altLang="en-US" b="0" i="0" u="none" strike="noStrike" cap="none" normalizeH="0" baseline="0" dirty="0" smtClean="0">
                <a:ln>
                  <a:noFill/>
                </a:ln>
                <a:solidFill>
                  <a:schemeClr val="tx1"/>
                </a:solidFill>
                <a:effectLst/>
                <a:latin typeface="+mj-lt"/>
              </a:rPr>
              <a:t> real (como SQL Server, PostgreSQL, etc.). </a:t>
            </a:r>
          </a:p>
        </p:txBody>
      </p:sp>
    </p:spTree>
    <p:extLst>
      <p:ext uri="{BB962C8B-B14F-4D97-AF65-F5344CB8AC3E}">
        <p14:creationId xmlns:p14="http://schemas.microsoft.com/office/powerpoint/2010/main" val="2677578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Características principales</a:t>
            </a:r>
            <a:r>
              <a:rPr lang="es-MX" b="1" dirty="0" smtClean="0"/>
              <a:t>:</a:t>
            </a:r>
            <a:endParaRPr lang="en-US" dirty="0"/>
          </a:p>
        </p:txBody>
      </p:sp>
      <p:sp>
        <p:nvSpPr>
          <p:cNvPr id="3" name="Marcador de contenido 2"/>
          <p:cNvSpPr>
            <a:spLocks noGrp="1"/>
          </p:cNvSpPr>
          <p:nvPr>
            <p:ph idx="1"/>
          </p:nvPr>
        </p:nvSpPr>
        <p:spPr/>
        <p:txBody>
          <a:bodyPr>
            <a:normAutofit/>
          </a:bodyPr>
          <a:lstStyle/>
          <a:p>
            <a:pPr algn="just"/>
            <a:r>
              <a:rPr lang="es-MX" b="1" dirty="0" smtClean="0"/>
              <a:t>Base </a:t>
            </a:r>
            <a:r>
              <a:rPr lang="es-MX" b="1" dirty="0"/>
              <a:t>de datos temporal</a:t>
            </a:r>
            <a:r>
              <a:rPr lang="es-MX" dirty="0"/>
              <a:t>: Los datos solo se almacenan en la memoria durante la ejecución de la aplicación o las pruebas. Cuando se termina el proceso, toda la información almacenada se pierde.</a:t>
            </a:r>
          </a:p>
          <a:p>
            <a:pPr algn="just"/>
            <a:r>
              <a:rPr lang="es-MX" b="1" dirty="0"/>
              <a:t>Rápido y fácil de configurar</a:t>
            </a:r>
            <a:r>
              <a:rPr lang="es-MX" dirty="0"/>
              <a:t>: Dado que los datos se manejan en la memoria, las operaciones de lectura/escritura suelen ser mucho más rápidas en comparación con una base de datos real, y no requiere configuración de un servidor de base de datos.</a:t>
            </a:r>
          </a:p>
          <a:p>
            <a:pPr algn="just"/>
            <a:r>
              <a:rPr lang="es-MX" b="1" dirty="0"/>
              <a:t>Ideal para pruebas unitarias y de integración</a:t>
            </a:r>
            <a:r>
              <a:rPr lang="es-MX" dirty="0"/>
              <a:t>: Es útil para crear pruebas que dependen de operaciones con bases de datos, sin tener que conectarse a una base de datos física.</a:t>
            </a:r>
          </a:p>
          <a:p>
            <a:endParaRPr lang="en-US" dirty="0"/>
          </a:p>
        </p:txBody>
      </p:sp>
    </p:spTree>
    <p:extLst>
      <p:ext uri="{BB962C8B-B14F-4D97-AF65-F5344CB8AC3E}">
        <p14:creationId xmlns:p14="http://schemas.microsoft.com/office/powerpoint/2010/main" val="3012510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838200" y="735519"/>
            <a:ext cx="68156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a:ln>
                  <a:noFill/>
                </a:ln>
                <a:solidFill>
                  <a:schemeClr val="tx1"/>
                </a:solidFill>
                <a:effectLst/>
              </a:rPr>
              <a:t>¿</a:t>
            </a:r>
            <a:r>
              <a:rPr kumimoji="0" lang="en-US" altLang="en-US" sz="3200" b="1" i="0" u="none" strike="noStrike" cap="none" normalizeH="0" baseline="0" dirty="0" err="1" smtClean="0">
                <a:ln>
                  <a:noFill/>
                </a:ln>
                <a:solidFill>
                  <a:schemeClr val="tx1"/>
                </a:solidFill>
                <a:effectLst/>
              </a:rPr>
              <a:t>Por</a:t>
            </a:r>
            <a:r>
              <a:rPr kumimoji="0" lang="en-US" altLang="en-US" sz="3200" b="1" i="0" u="none" strike="noStrike" cap="none" normalizeH="0" baseline="0" dirty="0" smtClean="0">
                <a:ln>
                  <a:noFill/>
                </a:ln>
                <a:solidFill>
                  <a:schemeClr val="tx1"/>
                </a:solidFill>
                <a:effectLst/>
              </a:rPr>
              <a:t> </a:t>
            </a:r>
            <a:r>
              <a:rPr kumimoji="0" lang="en-US" altLang="en-US" sz="3200" b="1" i="0" u="none" strike="noStrike" cap="none" normalizeH="0" baseline="0" dirty="0" err="1" smtClean="0">
                <a:ln>
                  <a:noFill/>
                </a:ln>
                <a:solidFill>
                  <a:schemeClr val="tx1"/>
                </a:solidFill>
                <a:effectLst/>
              </a:rPr>
              <a:t>qué</a:t>
            </a:r>
            <a:r>
              <a:rPr kumimoji="0" lang="en-US" altLang="en-US" sz="3200" b="1" i="0" u="none" strike="noStrike" cap="none" normalizeH="0" baseline="0" dirty="0" smtClean="0">
                <a:ln>
                  <a:noFill/>
                </a:ln>
                <a:solidFill>
                  <a:schemeClr val="tx1"/>
                </a:solidFill>
                <a:effectLst/>
              </a:rPr>
              <a:t> </a:t>
            </a:r>
            <a:r>
              <a:rPr kumimoji="0" lang="en-US" altLang="en-US" sz="3200" b="1" i="0" u="none" strike="noStrike" cap="none" normalizeH="0" baseline="0" dirty="0" err="1" smtClean="0">
                <a:ln>
                  <a:noFill/>
                </a:ln>
                <a:solidFill>
                  <a:schemeClr val="tx1"/>
                </a:solidFill>
                <a:effectLst/>
              </a:rPr>
              <a:t>usar</a:t>
            </a:r>
            <a:r>
              <a:rPr kumimoji="0" lang="en-US" altLang="en-US" sz="3200" b="1" i="0" u="none" strike="noStrike" cap="none" normalizeH="0" baseline="0" dirty="0" smtClean="0">
                <a:ln>
                  <a:noFill/>
                </a:ln>
                <a:solidFill>
                  <a:schemeClr val="tx1"/>
                </a:solidFill>
                <a:effectLst/>
              </a:rPr>
              <a:t> </a:t>
            </a:r>
            <a:r>
              <a:rPr kumimoji="0" lang="en-US" altLang="en-US" sz="3200" b="1" i="0" u="none" strike="noStrike" cap="none" normalizeH="0" baseline="0" dirty="0" err="1" smtClean="0">
                <a:ln>
                  <a:noFill/>
                </a:ln>
                <a:solidFill>
                  <a:schemeClr val="tx1"/>
                </a:solidFill>
                <a:effectLst/>
              </a:rPr>
              <a:t>InMemory</a:t>
            </a:r>
            <a:r>
              <a:rPr kumimoji="0" lang="en-US" altLang="en-US" sz="3200" b="1" i="0" u="none" strike="noStrike" cap="none" normalizeH="0" baseline="0" dirty="0" smtClean="0">
                <a:ln>
                  <a:noFill/>
                </a:ln>
                <a:solidFill>
                  <a:schemeClr val="tx1"/>
                </a:solidFill>
                <a:effectLst/>
              </a:rPr>
              <a:t> para </a:t>
            </a:r>
            <a:r>
              <a:rPr kumimoji="0" lang="en-US" altLang="en-US" sz="3200" b="1" i="0" u="none" strike="noStrike" cap="none" normalizeH="0" baseline="0" dirty="0" err="1" smtClean="0">
                <a:ln>
                  <a:noFill/>
                </a:ln>
                <a:solidFill>
                  <a:schemeClr val="tx1"/>
                </a:solidFill>
                <a:effectLst/>
              </a:rPr>
              <a:t>pruebas</a:t>
            </a:r>
            <a:r>
              <a:rPr kumimoji="0" lang="en-US" altLang="en-US" sz="3200" b="1" i="0" u="none" strike="noStrike" cap="none" normalizeH="0" baseline="0" dirty="0" smtClean="0">
                <a:ln>
                  <a:noFill/>
                </a:ln>
                <a:solidFill>
                  <a:schemeClr val="tx1"/>
                </a:solidFill>
                <a:effectLst/>
              </a:rPr>
              <a:t>? </a:t>
            </a:r>
          </a:p>
        </p:txBody>
      </p:sp>
      <p:sp>
        <p:nvSpPr>
          <p:cNvPr id="5" name="Rectangle 2"/>
          <p:cNvSpPr>
            <a:spLocks noGrp="1" noChangeArrowheads="1"/>
          </p:cNvSpPr>
          <p:nvPr>
            <p:ph idx="1"/>
          </p:nvPr>
        </p:nvSpPr>
        <p:spPr bwMode="auto">
          <a:xfrm>
            <a:off x="838200" y="1360428"/>
            <a:ext cx="1051297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Pruebas</a:t>
            </a:r>
            <a:r>
              <a:rPr kumimoji="0" lang="en-US" altLang="en-US" sz="2400" b="1"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err="1" smtClean="0">
                <a:ln>
                  <a:noFill/>
                </a:ln>
                <a:solidFill>
                  <a:schemeClr val="tx1"/>
                </a:solidFill>
                <a:effectLst/>
                <a:latin typeface="Arial" panose="020B0604020202020204" pitchFamily="34" charset="0"/>
              </a:rPr>
              <a:t>rápidas</a:t>
            </a:r>
            <a:r>
              <a:rPr kumimoji="0" lang="en-US" altLang="en-US" sz="2400" b="0" i="0" u="none" strike="noStrike" cap="none" normalizeH="0" baseline="0" dirty="0" smtClean="0">
                <a:ln>
                  <a:noFill/>
                </a:ln>
                <a:solidFill>
                  <a:schemeClr val="tx1"/>
                </a:solidFill>
                <a:effectLst/>
                <a:latin typeface="Arial" panose="020B0604020202020204" pitchFamily="34" charset="0"/>
              </a:rPr>
              <a:t>: Dado que no </a:t>
            </a:r>
            <a:r>
              <a:rPr kumimoji="0" lang="en-US" altLang="en-US" sz="2400" b="0" i="0" u="none" strike="noStrike" cap="none" normalizeH="0" baseline="0" dirty="0" err="1" smtClean="0">
                <a:ln>
                  <a:noFill/>
                </a:ln>
                <a:solidFill>
                  <a:schemeClr val="tx1"/>
                </a:solidFill>
                <a:effectLst/>
                <a:latin typeface="Arial" panose="020B0604020202020204" pitchFamily="34" charset="0"/>
              </a:rPr>
              <a:t>necesitas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conectarte</a:t>
            </a:r>
            <a:r>
              <a:rPr kumimoji="0" lang="en-US" altLang="en-US" sz="2400" b="0" i="0" u="none" strike="noStrike" cap="none" normalizeH="0" baseline="0" dirty="0" smtClean="0">
                <a:ln>
                  <a:noFill/>
                </a:ln>
                <a:solidFill>
                  <a:schemeClr val="tx1"/>
                </a:solidFill>
                <a:effectLst/>
                <a:latin typeface="Arial" panose="020B0604020202020204" pitchFamily="34" charset="0"/>
              </a:rPr>
              <a:t> a una base de datos </a:t>
            </a:r>
            <a:r>
              <a:rPr kumimoji="0" lang="en-US" altLang="en-US" sz="2400" b="0" i="0" u="none" strike="noStrike" cap="none" normalizeH="0" baseline="0" dirty="0" err="1" smtClean="0">
                <a:ln>
                  <a:noFill/>
                </a:ln>
                <a:solidFill>
                  <a:schemeClr val="tx1"/>
                </a:solidFill>
                <a:effectLst/>
                <a:latin typeface="Arial" panose="020B0604020202020204" pitchFamily="34" charset="0"/>
              </a:rPr>
              <a:t>física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ni</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configurar</a:t>
            </a:r>
            <a:r>
              <a:rPr kumimoji="0" lang="en-US" altLang="en-US" sz="2400" b="0" i="0" u="none" strike="noStrike" cap="none" normalizeH="0" baseline="0" dirty="0" smtClean="0">
                <a:ln>
                  <a:noFill/>
                </a:ln>
                <a:solidFill>
                  <a:schemeClr val="tx1"/>
                </a:solidFill>
                <a:effectLst/>
                <a:latin typeface="Arial" panose="020B0604020202020204" pitchFamily="34" charset="0"/>
              </a:rPr>
              <a:t> un </a:t>
            </a:r>
            <a:r>
              <a:rPr kumimoji="0" lang="en-US" altLang="en-US" sz="2400" b="0" i="0" u="none" strike="noStrike" cap="none" normalizeH="0" baseline="0" dirty="0" err="1" smtClean="0">
                <a:ln>
                  <a:noFill/>
                </a:ln>
                <a:solidFill>
                  <a:schemeClr val="tx1"/>
                </a:solidFill>
                <a:effectLst/>
                <a:latin typeface="Arial" panose="020B0604020202020204" pitchFamily="34" charset="0"/>
              </a:rPr>
              <a:t>servidor</a:t>
            </a:r>
            <a:r>
              <a:rPr kumimoji="0" lang="en-US" altLang="en-US" sz="2400" b="0" i="0" u="none" strike="noStrike" cap="none" normalizeH="0" baseline="0" dirty="0" smtClean="0">
                <a:ln>
                  <a:noFill/>
                </a:ln>
                <a:solidFill>
                  <a:schemeClr val="tx1"/>
                </a:solidFill>
                <a:effectLst/>
                <a:latin typeface="Arial" panose="020B0604020202020204" pitchFamily="34" charset="0"/>
              </a:rPr>
              <a:t>, las </a:t>
            </a:r>
            <a:r>
              <a:rPr kumimoji="0" lang="en-US" altLang="en-US" sz="2400" b="0" i="0" u="none" strike="noStrike" cap="none" normalizeH="0" baseline="0" dirty="0" err="1" smtClean="0">
                <a:ln>
                  <a:noFill/>
                </a:ln>
                <a:solidFill>
                  <a:schemeClr val="tx1"/>
                </a:solidFill>
                <a:effectLst/>
                <a:latin typeface="Arial" panose="020B0604020202020204" pitchFamily="34" charset="0"/>
              </a:rPr>
              <a:t>pruebas</a:t>
            </a:r>
            <a:r>
              <a:rPr kumimoji="0" lang="en-US" altLang="en-US" sz="2400" b="0" i="0" u="none" strike="noStrike" cap="none" normalizeH="0" baseline="0" dirty="0" smtClean="0">
                <a:ln>
                  <a:noFill/>
                </a:ln>
                <a:solidFill>
                  <a:schemeClr val="tx1"/>
                </a:solidFill>
                <a:effectLst/>
                <a:latin typeface="Arial" panose="020B0604020202020204" pitchFamily="34" charset="0"/>
              </a:rPr>
              <a:t> se </a:t>
            </a:r>
            <a:r>
              <a:rPr kumimoji="0" lang="en-US" altLang="en-US" sz="2400" b="0" i="0" u="none" strike="noStrike" cap="none" normalizeH="0" baseline="0" dirty="0" err="1" smtClean="0">
                <a:ln>
                  <a:noFill/>
                </a:ln>
                <a:solidFill>
                  <a:schemeClr val="tx1"/>
                </a:solidFill>
                <a:effectLst/>
                <a:latin typeface="Arial" panose="020B0604020202020204" pitchFamily="34" charset="0"/>
              </a:rPr>
              <a:t>ejecutan</a:t>
            </a:r>
            <a:r>
              <a:rPr kumimoji="0" lang="en-US" altLang="en-US" sz="2400" b="0" i="0" u="none" strike="noStrike" cap="none" normalizeH="0" baseline="0" dirty="0" smtClean="0">
                <a:ln>
                  <a:noFill/>
                </a:ln>
                <a:solidFill>
                  <a:schemeClr val="tx1"/>
                </a:solidFill>
                <a:effectLst/>
                <a:latin typeface="Arial" panose="020B0604020202020204" pitchFamily="34" charset="0"/>
              </a:rPr>
              <a:t> mucho </a:t>
            </a:r>
            <a:r>
              <a:rPr kumimoji="0" lang="en-US" altLang="en-US" sz="2400" b="0" i="0" u="none" strike="noStrike" cap="none" normalizeH="0" baseline="0" dirty="0" err="1" smtClean="0">
                <a:ln>
                  <a:noFill/>
                </a:ln>
                <a:solidFill>
                  <a:schemeClr val="tx1"/>
                </a:solidFill>
                <a:effectLst/>
                <a:latin typeface="Arial" panose="020B0604020202020204" pitchFamily="34" charset="0"/>
              </a:rPr>
              <a:t>más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rápido</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Evita </a:t>
            </a:r>
            <a:r>
              <a:rPr kumimoji="0" lang="en-US" altLang="en-US" sz="2400" b="1" i="0" u="none" strike="noStrike" cap="none" normalizeH="0" baseline="0" dirty="0" err="1" smtClean="0">
                <a:ln>
                  <a:noFill/>
                </a:ln>
                <a:solidFill>
                  <a:schemeClr val="tx1"/>
                </a:solidFill>
                <a:effectLst/>
                <a:latin typeface="Arial" panose="020B0604020202020204" pitchFamily="34" charset="0"/>
              </a:rPr>
              <a:t>dependencias</a:t>
            </a:r>
            <a:r>
              <a:rPr kumimoji="0" lang="en-US" altLang="en-US" sz="2400" b="1"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err="1" smtClean="0">
                <a:ln>
                  <a:noFill/>
                </a:ln>
                <a:solidFill>
                  <a:schemeClr val="tx1"/>
                </a:solidFill>
                <a:effectLst/>
                <a:latin typeface="Arial" panose="020B0604020202020204" pitchFamily="34" charset="0"/>
              </a:rPr>
              <a:t>externas</a:t>
            </a:r>
            <a:r>
              <a:rPr kumimoji="0" lang="en-US" altLang="en-US" sz="2400" b="0" i="0" u="none" strike="noStrike" cap="none" normalizeH="0" baseline="0" dirty="0" smtClean="0">
                <a:ln>
                  <a:noFill/>
                </a:ln>
                <a:solidFill>
                  <a:schemeClr val="tx1"/>
                </a:solidFill>
                <a:effectLst/>
                <a:latin typeface="Arial" panose="020B0604020202020204" pitchFamily="34" charset="0"/>
              </a:rPr>
              <a:t>: Para </a:t>
            </a:r>
            <a:r>
              <a:rPr kumimoji="0" lang="en-US" altLang="en-US" sz="2400" b="0" i="0" u="none" strike="noStrike" cap="none" normalizeH="0" baseline="0" dirty="0" err="1" smtClean="0">
                <a:ln>
                  <a:noFill/>
                </a:ln>
                <a:solidFill>
                  <a:schemeClr val="tx1"/>
                </a:solidFill>
                <a:effectLst/>
                <a:latin typeface="Arial" panose="020B0604020202020204" pitchFamily="34" charset="0"/>
              </a:rPr>
              <a:t>pruebas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unitarias</a:t>
            </a:r>
            <a:r>
              <a:rPr kumimoji="0" lang="en-US" altLang="en-US" sz="2400" b="0" i="0" u="none" strike="noStrike" cap="none" normalizeH="0" baseline="0" dirty="0" smtClean="0">
                <a:ln>
                  <a:noFill/>
                </a:ln>
                <a:solidFill>
                  <a:schemeClr val="tx1"/>
                </a:solidFill>
                <a:effectLst/>
                <a:latin typeface="Arial" panose="020B0604020202020204" pitchFamily="34" charset="0"/>
              </a:rPr>
              <a:t> o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integración</a:t>
            </a:r>
            <a:r>
              <a:rPr kumimoji="0" lang="en-US" altLang="en-US" sz="2400" b="0" i="0" u="none" strike="noStrike" cap="none" normalizeH="0" baseline="0" dirty="0" smtClean="0">
                <a:ln>
                  <a:noFill/>
                </a:ln>
                <a:solidFill>
                  <a:schemeClr val="tx1"/>
                </a:solidFill>
                <a:effectLst/>
                <a:latin typeface="Arial" panose="020B0604020202020204" pitchFamily="34" charset="0"/>
              </a:rPr>
              <a:t> que </a:t>
            </a:r>
            <a:r>
              <a:rPr kumimoji="0" lang="en-US" altLang="en-US" sz="2400" b="0" i="0" u="none" strike="noStrike" cap="none" normalizeH="0" baseline="0" dirty="0" err="1" smtClean="0">
                <a:ln>
                  <a:noFill/>
                </a:ln>
                <a:solidFill>
                  <a:schemeClr val="tx1"/>
                </a:solidFill>
                <a:effectLst/>
                <a:latin typeface="Arial" panose="020B0604020202020204" pitchFamily="34" charset="0"/>
              </a:rPr>
              <a:t>requieren</a:t>
            </a:r>
            <a:r>
              <a:rPr kumimoji="0" lang="en-US" altLang="en-US" sz="2400" b="0" i="0" u="none" strike="noStrike" cap="none" normalizeH="0" baseline="0" dirty="0" smtClean="0">
                <a:ln>
                  <a:noFill/>
                </a:ln>
                <a:solidFill>
                  <a:schemeClr val="tx1"/>
                </a:solidFill>
                <a:effectLst/>
                <a:latin typeface="Arial" panose="020B0604020202020204" pitchFamily="34" charset="0"/>
              </a:rPr>
              <a:t> persistencia de datos, </a:t>
            </a:r>
            <a:r>
              <a:rPr kumimoji="0" lang="en-US" altLang="en-US" sz="2400" b="0" i="0" u="none" strike="noStrike" cap="none" normalizeH="0" baseline="0" dirty="0" err="1" smtClean="0">
                <a:ln>
                  <a:noFill/>
                </a:ln>
                <a:solidFill>
                  <a:schemeClr val="tx1"/>
                </a:solidFill>
                <a:effectLst/>
                <a:latin typeface="Arial" panose="020B0604020202020204" pitchFamily="34" charset="0"/>
              </a:rPr>
              <a:t>usar</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Unicode MS"/>
              </a:rPr>
              <a:t>InMemory</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te</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permite</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evitar</a:t>
            </a:r>
            <a:r>
              <a:rPr kumimoji="0" lang="en-US" altLang="en-US" sz="2400" b="0" i="0" u="none" strike="noStrike" cap="none" normalizeH="0" baseline="0" dirty="0" smtClean="0">
                <a:ln>
                  <a:noFill/>
                </a:ln>
                <a:solidFill>
                  <a:schemeClr val="tx1"/>
                </a:solidFill>
                <a:effectLst/>
              </a:rPr>
              <a:t> la </a:t>
            </a:r>
            <a:r>
              <a:rPr kumimoji="0" lang="en-US" altLang="en-US" sz="2400" b="0" i="0" u="none" strike="noStrike" cap="none" normalizeH="0" baseline="0" dirty="0" err="1" smtClean="0">
                <a:ln>
                  <a:noFill/>
                </a:ln>
                <a:solidFill>
                  <a:schemeClr val="tx1"/>
                </a:solidFill>
                <a:effectLst/>
              </a:rPr>
              <a:t>complejidad</a:t>
            </a:r>
            <a:r>
              <a:rPr kumimoji="0" lang="en-US" altLang="en-US" sz="2400" b="0" i="0" u="none" strike="noStrike" cap="none" normalizeH="0" baseline="0" dirty="0" smtClean="0">
                <a:ln>
                  <a:noFill/>
                </a:ln>
                <a:solidFill>
                  <a:schemeClr val="tx1"/>
                </a:solidFill>
                <a:effectLst/>
              </a:rPr>
              <a:t> de </a:t>
            </a:r>
            <a:r>
              <a:rPr kumimoji="0" lang="en-US" altLang="en-US" sz="2400" b="0" i="0" u="none" strike="noStrike" cap="none" normalizeH="0" baseline="0" dirty="0" err="1" smtClean="0">
                <a:ln>
                  <a:noFill/>
                </a:ln>
                <a:solidFill>
                  <a:schemeClr val="tx1"/>
                </a:solidFill>
                <a:effectLst/>
              </a:rPr>
              <a:t>interactuar</a:t>
            </a:r>
            <a:r>
              <a:rPr kumimoji="0" lang="en-US" altLang="en-US" sz="2400" b="0" i="0" u="none" strike="noStrike" cap="none" normalizeH="0" baseline="0" dirty="0" smtClean="0">
                <a:ln>
                  <a:noFill/>
                </a:ln>
                <a:solidFill>
                  <a:schemeClr val="tx1"/>
                </a:solidFill>
                <a:effectLst/>
              </a:rPr>
              <a:t> con bases de datos </a:t>
            </a:r>
            <a:r>
              <a:rPr kumimoji="0" lang="en-US" altLang="en-US" sz="2400" b="0" i="0" u="none" strike="noStrike" cap="none" normalizeH="0" baseline="0" dirty="0" err="1" smtClean="0">
                <a:ln>
                  <a:noFill/>
                </a:ln>
                <a:solidFill>
                  <a:schemeClr val="tx1"/>
                </a:solidFill>
                <a:effectLst/>
              </a:rPr>
              <a:t>reales</a:t>
            </a:r>
            <a:r>
              <a:rPr kumimoji="0" lang="en-US" altLang="en-US" sz="2400" b="0" i="0" u="none" strike="noStrike" cap="none" normalizeH="0" baseline="0" dirty="0" smtClean="0">
                <a:ln>
                  <a:noFill/>
                </a:ln>
                <a:solidFill>
                  <a:schemeClr val="tx1"/>
                </a:solidFill>
                <a:effectLst/>
              </a:rPr>
              <a:t> o </a:t>
            </a:r>
            <a:r>
              <a:rPr kumimoji="0" lang="en-US" altLang="en-US" sz="2400" b="0" i="0" u="none" strike="noStrike" cap="none" normalizeH="0" baseline="0" dirty="0" err="1" smtClean="0">
                <a:ln>
                  <a:noFill/>
                </a:ln>
                <a:solidFill>
                  <a:schemeClr val="tx1"/>
                </a:solidFill>
                <a:effectLst/>
              </a:rPr>
              <a:t>servidores</a:t>
            </a:r>
            <a:r>
              <a:rPr kumimoji="0" lang="en-US" altLang="en-US" sz="2400" b="0" i="0" u="none" strike="noStrike" cap="none" normalizeH="0" baseline="0" dirty="0" smtClean="0">
                <a:ln>
                  <a:noFill/>
                </a:ln>
                <a:solidFill>
                  <a:schemeClr val="tx1"/>
                </a:solidFill>
                <a:effectLst/>
              </a:rPr>
              <a:t> de </a:t>
            </a:r>
            <a:r>
              <a:rPr kumimoji="0" lang="en-US" altLang="en-US" sz="2400" b="0" i="0" u="none" strike="noStrike" cap="none" normalizeH="0" baseline="0" dirty="0" err="1" smtClean="0">
                <a:ln>
                  <a:noFill/>
                </a:ln>
                <a:solidFill>
                  <a:schemeClr val="tx1"/>
                </a:solidFill>
                <a:effectLst/>
              </a:rPr>
              <a:t>prueba</a:t>
            </a:r>
            <a:r>
              <a:rPr kumimoji="0" lang="en-US" altLang="en-US" sz="24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Consistencia</a:t>
            </a:r>
            <a:r>
              <a:rPr kumimoji="0" lang="en-US" altLang="en-US" sz="2400" b="1"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err="1" smtClean="0">
                <a:ln>
                  <a:noFill/>
                </a:ln>
                <a:solidFill>
                  <a:schemeClr val="tx1"/>
                </a:solidFill>
                <a:effectLst/>
                <a:latin typeface="Arial" panose="020B0604020202020204" pitchFamily="34" charset="0"/>
              </a:rPr>
              <a:t>en</a:t>
            </a:r>
            <a:r>
              <a:rPr kumimoji="0" lang="en-US" altLang="en-US" sz="2400" b="1" i="0" u="none" strike="noStrike" cap="none" normalizeH="0" baseline="0" dirty="0" smtClean="0">
                <a:ln>
                  <a:noFill/>
                </a:ln>
                <a:solidFill>
                  <a:schemeClr val="tx1"/>
                </a:solidFill>
                <a:effectLst/>
                <a:latin typeface="Arial" panose="020B0604020202020204" pitchFamily="34" charset="0"/>
              </a:rPr>
              <a:t> las </a:t>
            </a:r>
            <a:r>
              <a:rPr kumimoji="0" lang="en-US" altLang="en-US" sz="2400" b="1" i="0" u="none" strike="noStrike" cap="none" normalizeH="0" baseline="0" dirty="0" err="1" smtClean="0">
                <a:ln>
                  <a:noFill/>
                </a:ln>
                <a:solidFill>
                  <a:schemeClr val="tx1"/>
                </a:solidFill>
                <a:effectLst/>
                <a:latin typeface="Arial" panose="020B0604020202020204" pitchFamily="34" charset="0"/>
              </a:rPr>
              <a:t>pruebas</a:t>
            </a:r>
            <a:r>
              <a:rPr kumimoji="0" lang="en-US" altLang="en-US" sz="2400" b="0" i="0" u="none" strike="noStrike" cap="none" normalizeH="0" baseline="0" dirty="0" smtClean="0">
                <a:ln>
                  <a:noFill/>
                </a:ln>
                <a:solidFill>
                  <a:schemeClr val="tx1"/>
                </a:solidFill>
                <a:effectLst/>
                <a:latin typeface="Arial" panose="020B0604020202020204" pitchFamily="34" charset="0"/>
              </a:rPr>
              <a:t>: Dado que </a:t>
            </a:r>
            <a:r>
              <a:rPr kumimoji="0" lang="en-US" altLang="en-US" sz="2400" b="0" i="0" u="none" strike="noStrike" cap="none" normalizeH="0" baseline="0" dirty="0" err="1" smtClean="0">
                <a:ln>
                  <a:noFill/>
                </a:ln>
                <a:solidFill>
                  <a:schemeClr val="tx1"/>
                </a:solidFill>
                <a:effectLst/>
                <a:latin typeface="Arial" panose="020B0604020202020204" pitchFamily="34" charset="0"/>
              </a:rPr>
              <a:t>los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datos</a:t>
            </a:r>
            <a:r>
              <a:rPr kumimoji="0" lang="en-US" altLang="en-US" sz="2400" b="0" i="0" u="none" strike="noStrike" cap="none" normalizeH="0" baseline="0" dirty="0" smtClean="0">
                <a:ln>
                  <a:noFill/>
                </a:ln>
                <a:solidFill>
                  <a:schemeClr val="tx1"/>
                </a:solidFill>
                <a:effectLst/>
                <a:latin typeface="Arial" panose="020B0604020202020204" pitchFamily="34" charset="0"/>
              </a:rPr>
              <a:t> solo se </a:t>
            </a:r>
            <a:r>
              <a:rPr kumimoji="0" lang="en-US" altLang="en-US" sz="2400" b="0" i="0" u="none" strike="noStrike" cap="none" normalizeH="0" baseline="0" dirty="0" err="1" smtClean="0">
                <a:ln>
                  <a:noFill/>
                </a:ln>
                <a:solidFill>
                  <a:schemeClr val="tx1"/>
                </a:solidFill>
                <a:effectLst/>
                <a:latin typeface="Arial" panose="020B0604020202020204" pitchFamily="34" charset="0"/>
              </a:rPr>
              <a:t>almacenan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en</a:t>
            </a:r>
            <a:r>
              <a:rPr kumimoji="0" lang="en-US" altLang="en-US" sz="2400" b="0" i="0" u="none" strike="noStrike" cap="none" normalizeH="0" baseline="0" dirty="0" smtClean="0">
                <a:ln>
                  <a:noFill/>
                </a:ln>
                <a:solidFill>
                  <a:schemeClr val="tx1"/>
                </a:solidFill>
                <a:effectLst/>
                <a:latin typeface="Arial" panose="020B0604020202020204" pitchFamily="34" charset="0"/>
              </a:rPr>
              <a:t>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2400" b="0" i="0" u="none" strike="noStrike" cap="none" normalizeH="0" baseline="0" dirty="0" smtClean="0">
                <a:ln>
                  <a:noFill/>
                </a:ln>
                <a:solidFill>
                  <a:schemeClr val="tx1"/>
                </a:solidFill>
                <a:effectLst/>
                <a:latin typeface="Arial" panose="020B0604020202020204" pitchFamily="34" charset="0"/>
              </a:rPr>
              <a:t> y se </a:t>
            </a:r>
            <a:r>
              <a:rPr kumimoji="0" lang="en-US" altLang="en-US" sz="2400" b="0" i="0" u="none" strike="noStrike" cap="none" normalizeH="0" baseline="0" dirty="0" err="1" smtClean="0">
                <a:ln>
                  <a:noFill/>
                </a:ln>
                <a:solidFill>
                  <a:schemeClr val="tx1"/>
                </a:solidFill>
                <a:effectLst/>
                <a:latin typeface="Arial" panose="020B0604020202020204" pitchFamily="34" charset="0"/>
              </a:rPr>
              <a:t>borran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después</a:t>
            </a:r>
            <a:r>
              <a:rPr kumimoji="0" lang="en-US" altLang="en-US" sz="2400" b="0" i="0" u="none" strike="noStrike" cap="none" normalizeH="0" baseline="0" dirty="0" smtClean="0">
                <a:ln>
                  <a:noFill/>
                </a:ln>
                <a:solidFill>
                  <a:schemeClr val="tx1"/>
                </a:solidFill>
                <a:effectLst/>
                <a:latin typeface="Arial" panose="020B0604020202020204" pitchFamily="34" charset="0"/>
              </a:rPr>
              <a:t>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cada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prueba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puedes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estar</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seguro</a:t>
            </a:r>
            <a:r>
              <a:rPr kumimoji="0" lang="en-US" altLang="en-US" sz="2400" b="0" i="0" u="none" strike="noStrike" cap="none" normalizeH="0" baseline="0" dirty="0" smtClean="0">
                <a:ln>
                  <a:noFill/>
                </a:ln>
                <a:solidFill>
                  <a:schemeClr val="tx1"/>
                </a:solidFill>
                <a:effectLst/>
                <a:latin typeface="Arial" panose="020B0604020202020204" pitchFamily="34" charset="0"/>
              </a:rPr>
              <a:t> de que las </a:t>
            </a:r>
            <a:r>
              <a:rPr kumimoji="0" lang="en-US" altLang="en-US" sz="2400" b="0" i="0" u="none" strike="noStrike" cap="none" normalizeH="0" baseline="0" dirty="0" err="1" smtClean="0">
                <a:ln>
                  <a:noFill/>
                </a:ln>
                <a:solidFill>
                  <a:schemeClr val="tx1"/>
                </a:solidFill>
                <a:effectLst/>
                <a:latin typeface="Arial" panose="020B0604020202020204" pitchFamily="34" charset="0"/>
              </a:rPr>
              <a:t>pruebas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comienzan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en</a:t>
            </a:r>
            <a:r>
              <a:rPr kumimoji="0" lang="en-US" altLang="en-US" sz="2400" b="0" i="0" u="none" strike="noStrike" cap="none" normalizeH="0" baseline="0" dirty="0" smtClean="0">
                <a:ln>
                  <a:noFill/>
                </a:ln>
                <a:solidFill>
                  <a:schemeClr val="tx1"/>
                </a:solidFill>
                <a:effectLst/>
                <a:latin typeface="Arial" panose="020B0604020202020204" pitchFamily="34" charset="0"/>
              </a:rPr>
              <a:t> un </a:t>
            </a:r>
            <a:r>
              <a:rPr kumimoji="0" lang="en-US" altLang="en-US" sz="2400" b="0" i="0" u="none" strike="noStrike" cap="none" normalizeH="0" baseline="0" dirty="0" err="1" smtClean="0">
                <a:ln>
                  <a:noFill/>
                </a:ln>
                <a:solidFill>
                  <a:schemeClr val="tx1"/>
                </a:solidFill>
                <a:effectLst/>
                <a:latin typeface="Arial" panose="020B0604020202020204" pitchFamily="34" charset="0"/>
              </a:rPr>
              <a:t>estado</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limpio</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cada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vez</a:t>
            </a:r>
            <a:r>
              <a:rPr kumimoji="0" lang="en-US" altLang="en-US" sz="24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231734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8640" y="582760"/>
            <a:ext cx="10515600" cy="747395"/>
          </a:xfrm>
        </p:spPr>
        <p:txBody>
          <a:bodyPr>
            <a:normAutofit/>
          </a:bodyPr>
          <a:lstStyle/>
          <a:p>
            <a:r>
              <a:rPr lang="es-MX" sz="3200" dirty="0"/>
              <a:t>Cuándo usar </a:t>
            </a:r>
            <a:r>
              <a:rPr lang="es-MX" sz="3200" b="1" dirty="0" err="1"/>
              <a:t>InMemory</a:t>
            </a:r>
            <a:r>
              <a:rPr lang="es-MX" sz="3200" dirty="0"/>
              <a:t> y cuándo no:</a:t>
            </a:r>
            <a:endParaRPr lang="en-US" sz="3200" dirty="0"/>
          </a:p>
        </p:txBody>
      </p:sp>
      <p:sp>
        <p:nvSpPr>
          <p:cNvPr id="4" name="Rectangle 1"/>
          <p:cNvSpPr>
            <a:spLocks noGrp="1" noChangeArrowheads="1"/>
          </p:cNvSpPr>
          <p:nvPr>
            <p:ph idx="1"/>
          </p:nvPr>
        </p:nvSpPr>
        <p:spPr bwMode="auto">
          <a:xfrm>
            <a:off x="548640" y="1300310"/>
            <a:ext cx="1109472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chemeClr val="tx1"/>
                </a:solidFill>
                <a:effectLst/>
                <a:latin typeface="+mj-lt"/>
              </a:rPr>
              <a:t>Cuándo</a:t>
            </a:r>
            <a:r>
              <a:rPr kumimoji="0" lang="en-US" altLang="en-US" sz="2400" b="1" i="0" u="none" strike="noStrike" cap="none" normalizeH="0" baseline="0" dirty="0" smtClean="0">
                <a:ln>
                  <a:noFill/>
                </a:ln>
                <a:solidFill>
                  <a:schemeClr val="tx1"/>
                </a:solidFill>
                <a:effectLst/>
                <a:latin typeface="+mj-lt"/>
              </a:rPr>
              <a:t> </a:t>
            </a:r>
            <a:r>
              <a:rPr kumimoji="0" lang="en-US" altLang="en-US" sz="2400" b="1" i="0" u="none" strike="noStrike" cap="none" normalizeH="0" baseline="0" dirty="0" err="1" smtClean="0">
                <a:ln>
                  <a:noFill/>
                </a:ln>
                <a:solidFill>
                  <a:schemeClr val="tx1"/>
                </a:solidFill>
                <a:effectLst/>
                <a:latin typeface="+mj-lt"/>
              </a:rPr>
              <a:t>usar</a:t>
            </a:r>
            <a:r>
              <a:rPr kumimoji="0" lang="en-US" altLang="en-US" sz="2400" b="1" i="0" u="none" strike="noStrike" cap="none" normalizeH="0" baseline="0" dirty="0" smtClean="0">
                <a:ln>
                  <a:noFill/>
                </a:ln>
                <a:solidFill>
                  <a:schemeClr val="tx1"/>
                </a:solidFill>
                <a:effectLst/>
                <a:latin typeface="+mj-lt"/>
              </a:rPr>
              <a:t> </a:t>
            </a:r>
            <a:r>
              <a:rPr kumimoji="0" lang="en-US" altLang="en-US" sz="2400" b="1" i="0" u="none" strike="noStrike" cap="none" normalizeH="0" baseline="0" dirty="0" err="1" smtClean="0">
                <a:ln>
                  <a:noFill/>
                </a:ln>
                <a:solidFill>
                  <a:schemeClr val="tx1"/>
                </a:solidFill>
                <a:effectLst/>
                <a:latin typeface="+mj-lt"/>
              </a:rPr>
              <a:t>InMemory</a:t>
            </a:r>
            <a:r>
              <a:rPr kumimoji="0" lang="en-US" altLang="en-US" sz="2400" b="1"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mj-lt"/>
              </a:rPr>
              <a:t>Para </a:t>
            </a:r>
            <a:r>
              <a:rPr kumimoji="0" lang="en-US" altLang="en-US" sz="2400" b="1" i="0" u="none" strike="noStrike" cap="none" normalizeH="0" baseline="0" dirty="0" err="1" smtClean="0">
                <a:ln>
                  <a:noFill/>
                </a:ln>
                <a:solidFill>
                  <a:schemeClr val="tx1"/>
                </a:solidFill>
                <a:effectLst/>
                <a:latin typeface="+mj-lt"/>
              </a:rPr>
              <a:t>pruebas</a:t>
            </a:r>
            <a:r>
              <a:rPr kumimoji="0" lang="en-US" altLang="en-US" sz="2400" b="1" i="0" u="none" strike="noStrike" cap="none" normalizeH="0" baseline="0" dirty="0" smtClean="0">
                <a:ln>
                  <a:noFill/>
                </a:ln>
                <a:solidFill>
                  <a:schemeClr val="tx1"/>
                </a:solidFill>
                <a:effectLst/>
                <a:latin typeface="+mj-lt"/>
              </a:rPr>
              <a:t> </a:t>
            </a:r>
            <a:r>
              <a:rPr kumimoji="0" lang="en-US" altLang="en-US" sz="2400" b="1" i="0" u="none" strike="noStrike" cap="none" normalizeH="0" baseline="0" dirty="0" err="1" smtClean="0">
                <a:ln>
                  <a:noFill/>
                </a:ln>
                <a:solidFill>
                  <a:schemeClr val="tx1"/>
                </a:solidFill>
                <a:effectLst/>
                <a:latin typeface="+mj-lt"/>
              </a:rPr>
              <a:t>unitarias</a:t>
            </a:r>
            <a:r>
              <a:rPr kumimoji="0" lang="en-US" altLang="en-US" sz="2400" b="0" i="0" u="none" strike="noStrike" cap="none" normalizeH="0" baseline="0" dirty="0" smtClean="0">
                <a:ln>
                  <a:noFill/>
                </a:ln>
                <a:solidFill>
                  <a:schemeClr val="tx1"/>
                </a:solidFill>
                <a:effectLst/>
                <a:latin typeface="+mj-lt"/>
              </a:rPr>
              <a:t> que solo </a:t>
            </a:r>
            <a:r>
              <a:rPr kumimoji="0" lang="en-US" altLang="en-US" sz="2400" b="0" i="0" u="none" strike="noStrike" cap="none" normalizeH="0" baseline="0" dirty="0" err="1" smtClean="0">
                <a:ln>
                  <a:noFill/>
                </a:ln>
                <a:solidFill>
                  <a:schemeClr val="tx1"/>
                </a:solidFill>
                <a:effectLst/>
                <a:latin typeface="+mj-lt"/>
              </a:rPr>
              <a:t>verifican</a:t>
            </a:r>
            <a:r>
              <a:rPr kumimoji="0" lang="en-US" altLang="en-US" sz="2400" b="0" i="0" u="none" strike="noStrike" cap="none" normalizeH="0" baseline="0" dirty="0" smtClean="0">
                <a:ln>
                  <a:noFill/>
                </a:ln>
                <a:solidFill>
                  <a:schemeClr val="tx1"/>
                </a:solidFill>
                <a:effectLst/>
                <a:latin typeface="+mj-lt"/>
              </a:rPr>
              <a:t> la </a:t>
            </a:r>
            <a:r>
              <a:rPr kumimoji="0" lang="en-US" altLang="en-US" sz="2400" b="0" i="0" u="none" strike="noStrike" cap="none" normalizeH="0" baseline="0" dirty="0" err="1" smtClean="0">
                <a:ln>
                  <a:noFill/>
                </a:ln>
                <a:solidFill>
                  <a:schemeClr val="tx1"/>
                </a:solidFill>
                <a:effectLst/>
                <a:latin typeface="+mj-lt"/>
              </a:rPr>
              <a:t>lógica</a:t>
            </a:r>
            <a:r>
              <a:rPr kumimoji="0" lang="en-US" altLang="en-US" sz="2400" b="0" i="0" u="none" strike="noStrike" cap="none" normalizeH="0" baseline="0" dirty="0" smtClean="0">
                <a:ln>
                  <a:noFill/>
                </a:ln>
                <a:solidFill>
                  <a:schemeClr val="tx1"/>
                </a:solidFill>
                <a:effectLst/>
                <a:latin typeface="+mj-lt"/>
              </a:rPr>
              <a:t> de </a:t>
            </a:r>
            <a:r>
              <a:rPr kumimoji="0" lang="en-US" altLang="en-US" sz="2400" b="0" i="0" u="none" strike="noStrike" cap="none" normalizeH="0" baseline="0" dirty="0" err="1" smtClean="0">
                <a:ln>
                  <a:noFill/>
                </a:ln>
                <a:solidFill>
                  <a:schemeClr val="tx1"/>
                </a:solidFill>
                <a:effectLst/>
                <a:latin typeface="+mj-lt"/>
              </a:rPr>
              <a:t>tu</a:t>
            </a:r>
            <a:r>
              <a:rPr kumimoji="0" lang="en-US" altLang="en-US" sz="2400" b="0" i="0" u="none" strike="noStrike" cap="none" normalizeH="0" baseline="0" dirty="0" smtClean="0">
                <a:ln>
                  <a:noFill/>
                </a:ln>
                <a:solidFill>
                  <a:schemeClr val="tx1"/>
                </a:solidFill>
                <a:effectLst/>
                <a:latin typeface="+mj-lt"/>
              </a:rPr>
              <a:t> código y no </a:t>
            </a:r>
            <a:r>
              <a:rPr kumimoji="0" lang="en-US" altLang="en-US" sz="2400" b="0" i="0" u="none" strike="noStrike" cap="none" normalizeH="0" baseline="0" dirty="0" err="1" smtClean="0">
                <a:ln>
                  <a:noFill/>
                </a:ln>
                <a:solidFill>
                  <a:schemeClr val="tx1"/>
                </a:solidFill>
                <a:effectLst/>
                <a:latin typeface="+mj-lt"/>
              </a:rPr>
              <a:t>dependen</a:t>
            </a:r>
            <a:r>
              <a:rPr kumimoji="0" lang="en-US" altLang="en-US" sz="2400" b="0" i="0" u="none" strike="noStrike" cap="none" normalizeH="0" baseline="0" dirty="0" smtClean="0">
                <a:ln>
                  <a:noFill/>
                </a:ln>
                <a:solidFill>
                  <a:schemeClr val="tx1"/>
                </a:solidFill>
                <a:effectLst/>
                <a:latin typeface="+mj-lt"/>
              </a:rPr>
              <a:t> de </a:t>
            </a:r>
            <a:r>
              <a:rPr kumimoji="0" lang="en-US" altLang="en-US" sz="2400" b="0" i="0" u="none" strike="noStrike" cap="none" normalizeH="0" baseline="0" dirty="0" err="1" smtClean="0">
                <a:ln>
                  <a:noFill/>
                </a:ln>
                <a:solidFill>
                  <a:schemeClr val="tx1"/>
                </a:solidFill>
                <a:effectLst/>
                <a:latin typeface="+mj-lt"/>
              </a:rPr>
              <a:t>características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específicas</a:t>
            </a:r>
            <a:r>
              <a:rPr kumimoji="0" lang="en-US" altLang="en-US" sz="2400" b="0" i="0" u="none" strike="noStrike" cap="none" normalizeH="0" baseline="0" dirty="0" smtClean="0">
                <a:ln>
                  <a:noFill/>
                </a:ln>
                <a:solidFill>
                  <a:schemeClr val="tx1"/>
                </a:solidFill>
                <a:effectLst/>
                <a:latin typeface="+mj-lt"/>
              </a:rPr>
              <a:t> de la base de </a:t>
            </a:r>
            <a:r>
              <a:rPr kumimoji="0" lang="en-US" altLang="en-US" sz="2400" b="0" i="0" u="none" strike="noStrike" cap="none" normalizeH="0" baseline="0" dirty="0" err="1" smtClean="0">
                <a:ln>
                  <a:noFill/>
                </a:ln>
                <a:solidFill>
                  <a:schemeClr val="tx1"/>
                </a:solidFill>
                <a:effectLst/>
                <a:latin typeface="+mj-lt"/>
              </a:rPr>
              <a:t>datos</a:t>
            </a:r>
            <a:r>
              <a:rPr kumimoji="0" lang="en-US" altLang="en-US" sz="2400" b="0" i="0" u="none" strike="noStrike" cap="none" normalizeH="0" baseline="0" dirty="0" smtClean="0">
                <a:ln>
                  <a:noFill/>
                </a:ln>
                <a:solidFill>
                  <a:schemeClr val="tx1"/>
                </a:solidFill>
                <a:effectLst/>
                <a:latin typeface="+mj-lt"/>
              </a:rPr>
              <a:t> (como </a:t>
            </a:r>
            <a:r>
              <a:rPr kumimoji="0" lang="en-US" altLang="en-US" sz="2400" b="0" i="0" u="none" strike="noStrike" cap="none" normalizeH="0" baseline="0" dirty="0" err="1" smtClean="0">
                <a:ln>
                  <a:noFill/>
                </a:ln>
                <a:solidFill>
                  <a:schemeClr val="tx1"/>
                </a:solidFill>
                <a:effectLst/>
                <a:latin typeface="+mj-lt"/>
              </a:rPr>
              <a:t>consultas</a:t>
            </a:r>
            <a:r>
              <a:rPr kumimoji="0" lang="en-US" altLang="en-US" sz="2400" b="0" i="0" u="none" strike="noStrike" cap="none" normalizeH="0" baseline="0" dirty="0" smtClean="0">
                <a:ln>
                  <a:noFill/>
                </a:ln>
                <a:solidFill>
                  <a:schemeClr val="tx1"/>
                </a:solidFill>
                <a:effectLst/>
                <a:latin typeface="+mj-lt"/>
              </a:rPr>
              <a:t> SQL </a:t>
            </a:r>
            <a:r>
              <a:rPr kumimoji="0" lang="en-US" altLang="en-US" sz="2400" b="0" i="0" u="none" strike="noStrike" cap="none" normalizeH="0" baseline="0" dirty="0" err="1" smtClean="0">
                <a:ln>
                  <a:noFill/>
                </a:ln>
                <a:solidFill>
                  <a:schemeClr val="tx1"/>
                </a:solidFill>
                <a:effectLst/>
                <a:latin typeface="+mj-lt"/>
              </a:rPr>
              <a:t>avanzadas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procedimientos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almacenados</a:t>
            </a:r>
            <a:r>
              <a:rPr kumimoji="0" lang="en-US" altLang="en-US" sz="2400" b="0" i="0" u="none" strike="noStrike" cap="none" normalizeH="0" baseline="0" dirty="0" smtClean="0">
                <a:ln>
                  <a:noFill/>
                </a:ln>
                <a:solidFill>
                  <a:schemeClr val="tx1"/>
                </a:solidFill>
                <a:effectLst/>
                <a:latin typeface="+mj-lt"/>
              </a:rPr>
              <a:t> o </a:t>
            </a:r>
            <a:r>
              <a:rPr kumimoji="0" lang="en-US" altLang="en-US" sz="2400" b="0" i="0" u="none" strike="noStrike" cap="none" normalizeH="0" baseline="0" dirty="0" err="1" smtClean="0">
                <a:ln>
                  <a:noFill/>
                </a:ln>
                <a:solidFill>
                  <a:schemeClr val="tx1"/>
                </a:solidFill>
                <a:effectLst/>
                <a:latin typeface="+mj-lt"/>
              </a:rPr>
              <a:t>índices</a:t>
            </a:r>
            <a:r>
              <a:rPr kumimoji="0" lang="en-US" altLang="en-US" sz="24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smtClean="0">
                <a:ln>
                  <a:noFill/>
                </a:ln>
                <a:solidFill>
                  <a:schemeClr val="tx1"/>
                </a:solidFill>
                <a:effectLst/>
                <a:latin typeface="+mj-lt"/>
              </a:rPr>
              <a:t>Cuando</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necesitas</a:t>
            </a:r>
            <a:r>
              <a:rPr kumimoji="0" lang="en-US" altLang="en-US" sz="2400" b="0" i="0" u="none" strike="noStrike" cap="none" normalizeH="0" baseline="0" dirty="0" smtClean="0">
                <a:ln>
                  <a:noFill/>
                </a:ln>
                <a:solidFill>
                  <a:schemeClr val="tx1"/>
                </a:solidFill>
                <a:effectLst/>
                <a:latin typeface="+mj-lt"/>
              </a:rPr>
              <a:t> </a:t>
            </a:r>
            <a:r>
              <a:rPr kumimoji="0" lang="en-US" altLang="en-US" sz="2400" b="1" i="0" u="none" strike="noStrike" cap="none" normalizeH="0" baseline="0" dirty="0" err="1" smtClean="0">
                <a:ln>
                  <a:noFill/>
                </a:ln>
                <a:solidFill>
                  <a:schemeClr val="tx1"/>
                </a:solidFill>
                <a:effectLst/>
                <a:latin typeface="+mj-lt"/>
              </a:rPr>
              <a:t>prototipos</a:t>
            </a:r>
            <a:r>
              <a:rPr kumimoji="0" lang="en-US" altLang="en-US" sz="2400" b="1" i="0" u="none" strike="noStrike" cap="none" normalizeH="0" baseline="0" dirty="0" smtClean="0">
                <a:ln>
                  <a:noFill/>
                </a:ln>
                <a:solidFill>
                  <a:schemeClr val="tx1"/>
                </a:solidFill>
                <a:effectLst/>
                <a:latin typeface="+mj-lt"/>
              </a:rPr>
              <a:t> </a:t>
            </a:r>
            <a:r>
              <a:rPr kumimoji="0" lang="en-US" altLang="en-US" sz="2400" b="1" i="0" u="none" strike="noStrike" cap="none" normalizeH="0" baseline="0" dirty="0" err="1" smtClean="0">
                <a:ln>
                  <a:noFill/>
                </a:ln>
                <a:solidFill>
                  <a:schemeClr val="tx1"/>
                </a:solidFill>
                <a:effectLst/>
                <a:latin typeface="+mj-lt"/>
              </a:rPr>
              <a:t>rápidos</a:t>
            </a:r>
            <a:r>
              <a:rPr kumimoji="0" lang="en-US" altLang="en-US" sz="2400" b="0" i="0" u="none" strike="noStrike" cap="none" normalizeH="0" baseline="0" dirty="0" smtClean="0">
                <a:ln>
                  <a:noFill/>
                </a:ln>
                <a:solidFill>
                  <a:schemeClr val="tx1"/>
                </a:solidFill>
                <a:effectLst/>
                <a:latin typeface="+mj-lt"/>
              </a:rPr>
              <a:t> o </a:t>
            </a:r>
            <a:r>
              <a:rPr kumimoji="0" lang="en-US" altLang="en-US" sz="2400" b="0" i="0" u="none" strike="noStrike" cap="none" normalizeH="0" baseline="0" dirty="0" err="1" smtClean="0">
                <a:ln>
                  <a:noFill/>
                </a:ln>
                <a:solidFill>
                  <a:schemeClr val="tx1"/>
                </a:solidFill>
                <a:effectLst/>
                <a:latin typeface="+mj-lt"/>
              </a:rPr>
              <a:t>pruebas</a:t>
            </a:r>
            <a:r>
              <a:rPr kumimoji="0" lang="en-US" altLang="en-US" sz="2400" b="0" i="0" u="none" strike="noStrike" cap="none" normalizeH="0" baseline="0" dirty="0" smtClean="0">
                <a:ln>
                  <a:noFill/>
                </a:ln>
                <a:solidFill>
                  <a:schemeClr val="tx1"/>
                </a:solidFill>
                <a:effectLst/>
                <a:latin typeface="+mj-lt"/>
              </a:rPr>
              <a:t> que no </a:t>
            </a:r>
            <a:r>
              <a:rPr kumimoji="0" lang="en-US" altLang="en-US" sz="2400" b="0" i="0" u="none" strike="noStrike" cap="none" normalizeH="0" baseline="0" dirty="0" err="1" smtClean="0">
                <a:ln>
                  <a:noFill/>
                </a:ln>
                <a:solidFill>
                  <a:schemeClr val="tx1"/>
                </a:solidFill>
                <a:effectLst/>
                <a:latin typeface="+mj-lt"/>
              </a:rPr>
              <a:t>dependan</a:t>
            </a:r>
            <a:r>
              <a:rPr kumimoji="0" lang="en-US" altLang="en-US" sz="2400" b="0" i="0" u="none" strike="noStrike" cap="none" normalizeH="0" baseline="0" dirty="0" smtClean="0">
                <a:ln>
                  <a:noFill/>
                </a:ln>
                <a:solidFill>
                  <a:schemeClr val="tx1"/>
                </a:solidFill>
                <a:effectLst/>
                <a:latin typeface="+mj-lt"/>
              </a:rPr>
              <a:t> del </a:t>
            </a:r>
            <a:r>
              <a:rPr kumimoji="0" lang="en-US" altLang="en-US" sz="2400" b="0" i="0" u="none" strike="noStrike" cap="none" normalizeH="0" baseline="0" dirty="0" err="1" smtClean="0">
                <a:ln>
                  <a:noFill/>
                </a:ln>
                <a:solidFill>
                  <a:schemeClr val="tx1"/>
                </a:solidFill>
                <a:effectLst/>
                <a:latin typeface="+mj-lt"/>
              </a:rPr>
              <a:t>rendimiento</a:t>
            </a:r>
            <a:r>
              <a:rPr kumimoji="0" lang="en-US" altLang="en-US" sz="2400" b="0" i="0" u="none" strike="noStrike" cap="none" normalizeH="0" baseline="0" dirty="0" smtClean="0">
                <a:ln>
                  <a:noFill/>
                </a:ln>
                <a:solidFill>
                  <a:schemeClr val="tx1"/>
                </a:solidFill>
                <a:effectLst/>
                <a:latin typeface="+mj-lt"/>
              </a:rPr>
              <a:t> o </a:t>
            </a:r>
            <a:r>
              <a:rPr kumimoji="0" lang="en-US" altLang="en-US" sz="2400" b="0" i="0" u="none" strike="noStrike" cap="none" normalizeH="0" baseline="0" dirty="0" err="1" smtClean="0">
                <a:ln>
                  <a:noFill/>
                </a:ln>
                <a:solidFill>
                  <a:schemeClr val="tx1"/>
                </a:solidFill>
                <a:effectLst/>
                <a:latin typeface="+mj-lt"/>
              </a:rPr>
              <a:t>características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específicas</a:t>
            </a:r>
            <a:r>
              <a:rPr kumimoji="0" lang="en-US" altLang="en-US" sz="2400" b="0" i="0" u="none" strike="noStrike" cap="none" normalizeH="0" baseline="0" dirty="0" smtClean="0">
                <a:ln>
                  <a:noFill/>
                </a:ln>
                <a:solidFill>
                  <a:schemeClr val="tx1"/>
                </a:solidFill>
                <a:effectLst/>
                <a:latin typeface="+mj-lt"/>
              </a:rPr>
              <a:t> de una base de datos </a:t>
            </a:r>
            <a:r>
              <a:rPr kumimoji="0" lang="en-US" altLang="en-US" sz="2400" b="0" i="0" u="none" strike="noStrike" cap="none" normalizeH="0" baseline="0" dirty="0" err="1" smtClean="0">
                <a:ln>
                  <a:noFill/>
                </a:ln>
                <a:solidFill>
                  <a:schemeClr val="tx1"/>
                </a:solidFill>
                <a:effectLst/>
                <a:latin typeface="+mj-lt"/>
              </a:rPr>
              <a:t>relacional</a:t>
            </a:r>
            <a:r>
              <a:rPr kumimoji="0" lang="en-US" altLang="en-US" sz="24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8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chemeClr val="tx1"/>
                </a:solidFill>
                <a:effectLst/>
                <a:latin typeface="+mj-lt"/>
              </a:rPr>
              <a:t>Cuándo</a:t>
            </a:r>
            <a:r>
              <a:rPr kumimoji="0" lang="en-US" altLang="en-US" sz="2400" b="1" i="0" u="none" strike="noStrike" cap="none" normalizeH="0" baseline="0" dirty="0" smtClean="0">
                <a:ln>
                  <a:noFill/>
                </a:ln>
                <a:solidFill>
                  <a:schemeClr val="tx1"/>
                </a:solidFill>
                <a:effectLst/>
                <a:latin typeface="+mj-lt"/>
              </a:rPr>
              <a:t> </a:t>
            </a:r>
            <a:r>
              <a:rPr kumimoji="0" lang="en-US" altLang="en-US" sz="2400" b="1" i="0" u="none" strike="noStrike" cap="none" normalizeH="0" baseline="0" dirty="0" err="1" smtClean="0">
                <a:ln>
                  <a:noFill/>
                </a:ln>
                <a:solidFill>
                  <a:schemeClr val="tx1"/>
                </a:solidFill>
                <a:effectLst/>
                <a:latin typeface="+mj-lt"/>
              </a:rPr>
              <a:t>evitar</a:t>
            </a:r>
            <a:r>
              <a:rPr kumimoji="0" lang="en-US" altLang="en-US" sz="2400" b="1" i="0" u="none" strike="noStrike" cap="none" normalizeH="0" baseline="0" dirty="0" smtClean="0">
                <a:ln>
                  <a:noFill/>
                </a:ln>
                <a:solidFill>
                  <a:schemeClr val="tx1"/>
                </a:solidFill>
                <a:effectLst/>
                <a:latin typeface="+mj-lt"/>
              </a:rPr>
              <a:t> </a:t>
            </a:r>
            <a:r>
              <a:rPr kumimoji="0" lang="en-US" altLang="en-US" sz="2400" b="1" i="0" u="none" strike="noStrike" cap="none" normalizeH="0" baseline="0" dirty="0" err="1" smtClean="0">
                <a:ln>
                  <a:noFill/>
                </a:ln>
                <a:solidFill>
                  <a:schemeClr val="tx1"/>
                </a:solidFill>
                <a:effectLst/>
                <a:latin typeface="+mj-lt"/>
              </a:rPr>
              <a:t>InMemory</a:t>
            </a:r>
            <a:r>
              <a:rPr kumimoji="0" lang="en-US" altLang="en-US" sz="2400" b="1"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mj-lt"/>
              </a:rPr>
              <a:t>No </a:t>
            </a:r>
            <a:r>
              <a:rPr kumimoji="0" lang="en-US" altLang="en-US" sz="2400" b="0" i="0" u="none" strike="noStrike" cap="none" normalizeH="0" baseline="0" dirty="0" err="1" smtClean="0">
                <a:ln>
                  <a:noFill/>
                </a:ln>
                <a:solidFill>
                  <a:schemeClr val="tx1"/>
                </a:solidFill>
                <a:effectLst/>
                <a:latin typeface="+mj-lt"/>
              </a:rPr>
              <a:t>es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recomendable</a:t>
            </a:r>
            <a:r>
              <a:rPr kumimoji="0" lang="en-US" altLang="en-US" sz="2400" b="0" i="0" u="none" strike="noStrike" cap="none" normalizeH="0" baseline="0" dirty="0" smtClean="0">
                <a:ln>
                  <a:noFill/>
                </a:ln>
                <a:solidFill>
                  <a:schemeClr val="tx1"/>
                </a:solidFill>
                <a:effectLst/>
                <a:latin typeface="+mj-lt"/>
              </a:rPr>
              <a:t> para </a:t>
            </a:r>
            <a:r>
              <a:rPr kumimoji="0" lang="en-US" altLang="en-US" sz="2400" b="1" i="0" u="none" strike="noStrike" cap="none" normalizeH="0" baseline="0" dirty="0" err="1" smtClean="0">
                <a:ln>
                  <a:noFill/>
                </a:ln>
                <a:solidFill>
                  <a:schemeClr val="tx1"/>
                </a:solidFill>
                <a:effectLst/>
                <a:latin typeface="+mj-lt"/>
              </a:rPr>
              <a:t>pruebas</a:t>
            </a:r>
            <a:r>
              <a:rPr kumimoji="0" lang="en-US" altLang="en-US" sz="2400" b="1" i="0" u="none" strike="noStrike" cap="none" normalizeH="0" baseline="0" dirty="0" smtClean="0">
                <a:ln>
                  <a:noFill/>
                </a:ln>
                <a:solidFill>
                  <a:schemeClr val="tx1"/>
                </a:solidFill>
                <a:effectLst/>
                <a:latin typeface="+mj-lt"/>
              </a:rPr>
              <a:t> de </a:t>
            </a:r>
            <a:r>
              <a:rPr kumimoji="0" lang="en-US" altLang="en-US" sz="2400" b="1" i="0" u="none" strike="noStrike" cap="none" normalizeH="0" baseline="0" dirty="0" err="1" smtClean="0">
                <a:ln>
                  <a:noFill/>
                </a:ln>
                <a:solidFill>
                  <a:schemeClr val="tx1"/>
                </a:solidFill>
                <a:effectLst/>
                <a:latin typeface="+mj-lt"/>
              </a:rPr>
              <a:t>integración</a:t>
            </a:r>
            <a:r>
              <a:rPr kumimoji="0" lang="en-US" altLang="en-US" sz="2400" b="0" i="0" u="none" strike="noStrike" cap="none" normalizeH="0" baseline="0" dirty="0" smtClean="0">
                <a:ln>
                  <a:noFill/>
                </a:ln>
                <a:solidFill>
                  <a:schemeClr val="tx1"/>
                </a:solidFill>
                <a:effectLst/>
                <a:latin typeface="+mj-lt"/>
              </a:rPr>
              <a:t> que </a:t>
            </a:r>
            <a:r>
              <a:rPr kumimoji="0" lang="en-US" altLang="en-US" sz="2400" b="0" i="0" u="none" strike="noStrike" cap="none" normalizeH="0" baseline="0" dirty="0" err="1" smtClean="0">
                <a:ln>
                  <a:noFill/>
                </a:ln>
                <a:solidFill>
                  <a:schemeClr val="tx1"/>
                </a:solidFill>
                <a:effectLst/>
                <a:latin typeface="+mj-lt"/>
              </a:rPr>
              <a:t>requieren</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interacción</a:t>
            </a:r>
            <a:r>
              <a:rPr kumimoji="0" lang="en-US" altLang="en-US" sz="2400" b="0" i="0" u="none" strike="noStrike" cap="none" normalizeH="0" baseline="0" dirty="0" smtClean="0">
                <a:ln>
                  <a:noFill/>
                </a:ln>
                <a:solidFill>
                  <a:schemeClr val="tx1"/>
                </a:solidFill>
                <a:effectLst/>
                <a:latin typeface="+mj-lt"/>
              </a:rPr>
              <a:t> con </a:t>
            </a:r>
            <a:r>
              <a:rPr kumimoji="0" lang="en-US" altLang="en-US" sz="2400" b="0" i="0" u="none" strike="noStrike" cap="none" normalizeH="0" baseline="0" dirty="0" err="1" smtClean="0">
                <a:ln>
                  <a:noFill/>
                </a:ln>
                <a:solidFill>
                  <a:schemeClr val="tx1"/>
                </a:solidFill>
                <a:effectLst/>
                <a:latin typeface="+mj-lt"/>
              </a:rPr>
              <a:t>características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avanzadas</a:t>
            </a:r>
            <a:r>
              <a:rPr kumimoji="0" lang="en-US" altLang="en-US" sz="2400" b="0" i="0" u="none" strike="noStrike" cap="none" normalizeH="0" baseline="0" dirty="0" smtClean="0">
                <a:ln>
                  <a:noFill/>
                </a:ln>
                <a:solidFill>
                  <a:schemeClr val="tx1"/>
                </a:solidFill>
                <a:effectLst/>
                <a:latin typeface="+mj-lt"/>
              </a:rPr>
              <a:t> de </a:t>
            </a:r>
            <a:r>
              <a:rPr kumimoji="0" lang="en-US" altLang="en-US" sz="2400" b="0" i="0" u="none" strike="noStrike" cap="none" normalizeH="0" baseline="0" dirty="0" err="1" smtClean="0">
                <a:ln>
                  <a:noFill/>
                </a:ln>
                <a:solidFill>
                  <a:schemeClr val="tx1"/>
                </a:solidFill>
                <a:effectLst/>
                <a:latin typeface="+mj-lt"/>
              </a:rPr>
              <a:t>una</a:t>
            </a:r>
            <a:r>
              <a:rPr kumimoji="0" lang="en-US" altLang="en-US" sz="2400" b="0" i="0" u="none" strike="noStrike" cap="none" normalizeH="0" baseline="0" dirty="0" smtClean="0">
                <a:ln>
                  <a:noFill/>
                </a:ln>
                <a:solidFill>
                  <a:schemeClr val="tx1"/>
                </a:solidFill>
                <a:effectLst/>
                <a:latin typeface="+mj-lt"/>
              </a:rPr>
              <a:t> base de </a:t>
            </a:r>
            <a:r>
              <a:rPr kumimoji="0" lang="en-US" altLang="en-US" sz="2400" b="0" i="0" u="none" strike="noStrike" cap="none" normalizeH="0" baseline="0" dirty="0" err="1" smtClean="0">
                <a:ln>
                  <a:noFill/>
                </a:ln>
                <a:solidFill>
                  <a:schemeClr val="tx1"/>
                </a:solidFill>
                <a:effectLst/>
                <a:latin typeface="+mj-lt"/>
              </a:rPr>
              <a:t>datos</a:t>
            </a:r>
            <a:r>
              <a:rPr kumimoji="0" lang="en-US" altLang="en-US" sz="2400" b="0" i="0" u="none" strike="noStrike" cap="none" normalizeH="0" baseline="0" dirty="0" smtClean="0">
                <a:ln>
                  <a:noFill/>
                </a:ln>
                <a:solidFill>
                  <a:schemeClr val="tx1"/>
                </a:solidFill>
                <a:effectLst/>
                <a:latin typeface="+mj-lt"/>
              </a:rPr>
              <a:t> real (</a:t>
            </a:r>
            <a:r>
              <a:rPr kumimoji="0" lang="en-US" altLang="en-US" sz="2400" b="0" i="0" u="none" strike="noStrike" cap="none" normalizeH="0" baseline="0" dirty="0" err="1" smtClean="0">
                <a:ln>
                  <a:noFill/>
                </a:ln>
                <a:solidFill>
                  <a:schemeClr val="tx1"/>
                </a:solidFill>
                <a:effectLst/>
                <a:latin typeface="+mj-lt"/>
              </a:rPr>
              <a:t>transacciones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relaciones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complejas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restricciones</a:t>
            </a:r>
            <a:r>
              <a:rPr kumimoji="0" lang="en-US" altLang="en-US" sz="2400" b="0" i="0" u="none" strike="noStrike" cap="none" normalizeH="0" baseline="0" dirty="0" smtClean="0">
                <a:ln>
                  <a:noFill/>
                </a:ln>
                <a:solidFill>
                  <a:schemeClr val="tx1"/>
                </a:solidFill>
                <a:effectLst/>
                <a:latin typeface="+mj-lt"/>
              </a:rPr>
              <a:t> de </a:t>
            </a:r>
            <a:r>
              <a:rPr kumimoji="0" lang="en-US" altLang="en-US" sz="2400" b="0" i="0" u="none" strike="noStrike" cap="none" normalizeH="0" baseline="0" dirty="0" err="1" smtClean="0">
                <a:ln>
                  <a:noFill/>
                </a:ln>
                <a:solidFill>
                  <a:schemeClr val="tx1"/>
                </a:solidFill>
                <a:effectLst/>
                <a:latin typeface="+mj-lt"/>
              </a:rPr>
              <a:t>integridad</a:t>
            </a:r>
            <a:r>
              <a:rPr kumimoji="0" lang="en-US" altLang="en-US" sz="2400" b="0" i="0" u="none" strike="noStrike" cap="none" normalizeH="0" baseline="0" dirty="0" smtClean="0">
                <a:ln>
                  <a:noFill/>
                </a:ln>
                <a:solidFill>
                  <a:schemeClr val="tx1"/>
                </a:solidFill>
                <a:effectLst/>
                <a:latin typeface="+mj-lt"/>
              </a:rPr>
              <a:t>, etc.).</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mj-lt"/>
              </a:rPr>
              <a:t>Si </a:t>
            </a:r>
            <a:r>
              <a:rPr kumimoji="0" lang="en-US" altLang="en-US" sz="2400" b="0" i="0" u="none" strike="noStrike" cap="none" normalizeH="0" baseline="0" dirty="0" err="1" smtClean="0">
                <a:ln>
                  <a:noFill/>
                </a:ln>
                <a:solidFill>
                  <a:schemeClr val="tx1"/>
                </a:solidFill>
                <a:effectLst/>
                <a:latin typeface="+mj-lt"/>
              </a:rPr>
              <a:t>deseas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simular</a:t>
            </a:r>
            <a:r>
              <a:rPr kumimoji="0" lang="en-US" altLang="en-US" sz="2400" b="0" i="0" u="none" strike="noStrike" cap="none" normalizeH="0" baseline="0" dirty="0" smtClean="0">
                <a:ln>
                  <a:noFill/>
                </a:ln>
                <a:solidFill>
                  <a:schemeClr val="tx1"/>
                </a:solidFill>
                <a:effectLst/>
                <a:latin typeface="+mj-lt"/>
              </a:rPr>
              <a:t> el </a:t>
            </a:r>
            <a:r>
              <a:rPr kumimoji="0" lang="en-US" altLang="en-US" sz="2400" b="0" i="0" u="none" strike="noStrike" cap="none" normalizeH="0" baseline="0" dirty="0" err="1" smtClean="0">
                <a:ln>
                  <a:noFill/>
                </a:ln>
                <a:solidFill>
                  <a:schemeClr val="tx1"/>
                </a:solidFill>
                <a:effectLst/>
                <a:latin typeface="+mj-lt"/>
              </a:rPr>
              <a:t>comportamiento</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exacto</a:t>
            </a:r>
            <a:r>
              <a:rPr kumimoji="0" lang="en-US" altLang="en-US" sz="2400" b="0" i="0" u="none" strike="noStrike" cap="none" normalizeH="0" baseline="0" dirty="0" smtClean="0">
                <a:ln>
                  <a:noFill/>
                </a:ln>
                <a:solidFill>
                  <a:schemeClr val="tx1"/>
                </a:solidFill>
                <a:effectLst/>
                <a:latin typeface="+mj-lt"/>
              </a:rPr>
              <a:t> de una base de datos SQL, </a:t>
            </a:r>
            <a:r>
              <a:rPr kumimoji="0" lang="en-US" altLang="en-US" sz="2400" b="0" i="0" u="none" strike="noStrike" cap="none" normalizeH="0" baseline="0" dirty="0" err="1" smtClean="0">
                <a:ln>
                  <a:noFill/>
                </a:ln>
                <a:solidFill>
                  <a:schemeClr val="tx1"/>
                </a:solidFill>
                <a:effectLst/>
                <a:latin typeface="+mj-lt"/>
              </a:rPr>
              <a:t>InMemory</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puede</a:t>
            </a:r>
            <a:r>
              <a:rPr kumimoji="0" lang="en-US" altLang="en-US" sz="2400" b="0" i="0" u="none" strike="noStrike" cap="none" normalizeH="0" baseline="0" dirty="0" smtClean="0">
                <a:ln>
                  <a:noFill/>
                </a:ln>
                <a:solidFill>
                  <a:schemeClr val="tx1"/>
                </a:solidFill>
                <a:effectLst/>
                <a:latin typeface="+mj-lt"/>
              </a:rPr>
              <a:t> no </a:t>
            </a:r>
            <a:r>
              <a:rPr kumimoji="0" lang="en-US" altLang="en-US" sz="2400" b="0" i="0" u="none" strike="noStrike" cap="none" normalizeH="0" baseline="0" dirty="0" err="1" smtClean="0">
                <a:ln>
                  <a:noFill/>
                </a:ln>
                <a:solidFill>
                  <a:schemeClr val="tx1"/>
                </a:solidFill>
                <a:effectLst/>
                <a:latin typeface="+mj-lt"/>
              </a:rPr>
              <a:t>ser</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adecuado</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porque</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algunas</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operaciones</a:t>
            </a:r>
            <a:r>
              <a:rPr kumimoji="0" lang="en-US" altLang="en-US" sz="2400" b="0" i="0" u="none" strike="noStrike" cap="none" normalizeH="0" baseline="0" dirty="0" smtClean="0">
                <a:ln>
                  <a:noFill/>
                </a:ln>
                <a:solidFill>
                  <a:schemeClr val="tx1"/>
                </a:solidFill>
                <a:effectLst/>
                <a:latin typeface="+mj-lt"/>
              </a:rPr>
              <a:t>, como SQL </a:t>
            </a:r>
            <a:r>
              <a:rPr kumimoji="0" lang="en-US" altLang="en-US" sz="2400" b="0" i="0" u="none" strike="noStrike" cap="none" normalizeH="0" baseline="0" dirty="0" err="1" smtClean="0">
                <a:ln>
                  <a:noFill/>
                </a:ln>
                <a:solidFill>
                  <a:schemeClr val="tx1"/>
                </a:solidFill>
                <a:effectLst/>
                <a:latin typeface="+mj-lt"/>
              </a:rPr>
              <a:t>nativo</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pueden</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comportarse</a:t>
            </a:r>
            <a:r>
              <a:rPr kumimoji="0" lang="en-US" altLang="en-US" sz="2400" b="0" i="0" u="none" strike="noStrike" cap="none" normalizeH="0" baseline="0" dirty="0" smtClean="0">
                <a:ln>
                  <a:noFill/>
                </a:ln>
                <a:solidFill>
                  <a:schemeClr val="tx1"/>
                </a:solidFill>
                <a:effectLst/>
                <a:latin typeface="+mj-lt"/>
              </a:rPr>
              <a:t> de </a:t>
            </a:r>
            <a:r>
              <a:rPr kumimoji="0" lang="en-US" altLang="en-US" sz="2400" b="0" i="0" u="none" strike="noStrike" cap="none" normalizeH="0" baseline="0" dirty="0" err="1" smtClean="0">
                <a:ln>
                  <a:noFill/>
                </a:ln>
                <a:solidFill>
                  <a:schemeClr val="tx1"/>
                </a:solidFill>
                <a:effectLst/>
                <a:latin typeface="+mj-lt"/>
              </a:rPr>
              <a:t>manera</a:t>
            </a:r>
            <a:r>
              <a:rPr kumimoji="0" lang="en-US" altLang="en-US" sz="2400" b="0" i="0" u="none" strike="noStrike" cap="none" normalizeH="0" baseline="0" dirty="0" smtClean="0">
                <a:ln>
                  <a:noFill/>
                </a:ln>
                <a:solidFill>
                  <a:schemeClr val="tx1"/>
                </a:solidFill>
                <a:effectLst/>
                <a:latin typeface="+mj-lt"/>
              </a:rPr>
              <a:t> </a:t>
            </a:r>
            <a:r>
              <a:rPr kumimoji="0" lang="en-US" altLang="en-US" sz="2400" b="0" i="0" u="none" strike="noStrike" cap="none" normalizeH="0" baseline="0" dirty="0" err="1" smtClean="0">
                <a:ln>
                  <a:noFill/>
                </a:ln>
                <a:solidFill>
                  <a:schemeClr val="tx1"/>
                </a:solidFill>
                <a:effectLst/>
                <a:latin typeface="+mj-lt"/>
              </a:rPr>
              <a:t>diferente</a:t>
            </a:r>
            <a:r>
              <a:rPr kumimoji="0" lang="en-US" altLang="en-US" sz="2400" b="0" i="0" u="none" strike="noStrike" cap="none" normalizeH="0" baseline="0" dirty="0" smtClean="0">
                <a:ln>
                  <a:noFill/>
                </a:ln>
                <a:solidFill>
                  <a:schemeClr val="tx1"/>
                </a:solidFill>
                <a:effectLst/>
                <a:latin typeface="+mj-lt"/>
              </a:rPr>
              <a:t>.</a:t>
            </a:r>
          </a:p>
        </p:txBody>
      </p:sp>
    </p:spTree>
    <p:extLst>
      <p:ext uri="{BB962C8B-B14F-4D97-AF65-F5344CB8AC3E}">
        <p14:creationId xmlns:p14="http://schemas.microsoft.com/office/powerpoint/2010/main" val="2950481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Conclusión</a:t>
            </a:r>
            <a:r>
              <a:rPr lang="en-US" dirty="0"/>
              <a:t>:</a:t>
            </a:r>
          </a:p>
        </p:txBody>
      </p:sp>
      <p:sp>
        <p:nvSpPr>
          <p:cNvPr id="4" name="Rectangle 1"/>
          <p:cNvSpPr>
            <a:spLocks noGrp="1" noChangeArrowheads="1"/>
          </p:cNvSpPr>
          <p:nvPr>
            <p:ph idx="1"/>
          </p:nvPr>
        </p:nvSpPr>
        <p:spPr bwMode="auto">
          <a:xfrm>
            <a:off x="838200" y="1547863"/>
            <a:ext cx="105156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Arial Unicode MS"/>
              </a:rPr>
              <a:t>Microsoft.EntityFrameworkCore.InMemory</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es</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una</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herramienta</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útil</a:t>
            </a:r>
            <a:r>
              <a:rPr kumimoji="0" lang="en-US" altLang="en-US" b="0" i="0" u="none" strike="noStrike" cap="none" normalizeH="0" baseline="0" dirty="0" smtClean="0">
                <a:ln>
                  <a:noFill/>
                </a:ln>
                <a:solidFill>
                  <a:schemeClr val="tx1"/>
                </a:solidFill>
                <a:effectLst/>
              </a:rPr>
              <a:t> para </a:t>
            </a:r>
            <a:r>
              <a:rPr kumimoji="0" lang="en-US" altLang="en-US" b="0" i="0" u="none" strike="noStrike" cap="none" normalizeH="0" baseline="0" dirty="0" err="1" smtClean="0">
                <a:ln>
                  <a:noFill/>
                </a:ln>
                <a:solidFill>
                  <a:schemeClr val="tx1"/>
                </a:solidFill>
                <a:effectLst/>
              </a:rPr>
              <a:t>realizar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pruebas</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rápidas</a:t>
            </a:r>
            <a:r>
              <a:rPr kumimoji="0" lang="en-US" altLang="en-US" b="0" i="0" u="none" strike="noStrike" cap="none" normalizeH="0" baseline="0" dirty="0" smtClean="0">
                <a:ln>
                  <a:noFill/>
                </a:ln>
                <a:solidFill>
                  <a:schemeClr val="tx1"/>
                </a:solidFill>
                <a:effectLst/>
              </a:rPr>
              <a:t> y sin </a:t>
            </a:r>
            <a:r>
              <a:rPr kumimoji="0" lang="en-US" altLang="en-US" b="0" i="0" u="none" strike="noStrike" cap="none" normalizeH="0" baseline="0" dirty="0" err="1" smtClean="0">
                <a:ln>
                  <a:noFill/>
                </a:ln>
                <a:solidFill>
                  <a:schemeClr val="tx1"/>
                </a:solidFill>
                <a:effectLst/>
              </a:rPr>
              <a:t>complicaciones</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en</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aplicaciones</a:t>
            </a:r>
            <a:r>
              <a:rPr kumimoji="0" lang="en-US" altLang="en-US" b="0" i="0" u="none" strike="noStrike" cap="none" normalizeH="0" baseline="0" dirty="0" smtClean="0">
                <a:ln>
                  <a:noFill/>
                </a:ln>
                <a:solidFill>
                  <a:schemeClr val="tx1"/>
                </a:solidFill>
                <a:effectLst/>
              </a:rPr>
              <a:t> que </a:t>
            </a:r>
            <a:r>
              <a:rPr kumimoji="0" lang="en-US" altLang="en-US" b="0" i="0" u="none" strike="noStrike" cap="none" normalizeH="0" baseline="0" dirty="0" err="1" smtClean="0">
                <a:ln>
                  <a:noFill/>
                </a:ln>
                <a:solidFill>
                  <a:schemeClr val="tx1"/>
                </a:solidFill>
                <a:effectLst/>
              </a:rPr>
              <a:t>usan</a:t>
            </a:r>
            <a:r>
              <a:rPr kumimoji="0" lang="en-US" altLang="en-US" b="0" i="0" u="none" strike="noStrike" cap="none" normalizeH="0" baseline="0" dirty="0" smtClean="0">
                <a:ln>
                  <a:noFill/>
                </a:ln>
                <a:solidFill>
                  <a:schemeClr val="tx1"/>
                </a:solidFill>
                <a:effectLst/>
              </a:rPr>
              <a:t> Entity Framework Core. </a:t>
            </a:r>
            <a:r>
              <a:rPr kumimoji="0" lang="en-US" altLang="en-US" b="0" i="0" u="none" strike="noStrike" cap="none" normalizeH="0" baseline="0" dirty="0" err="1" smtClean="0">
                <a:ln>
                  <a:noFill/>
                </a:ln>
                <a:solidFill>
                  <a:schemeClr val="tx1"/>
                </a:solidFill>
                <a:effectLst/>
              </a:rPr>
              <a:t>Es</a:t>
            </a:r>
            <a:r>
              <a:rPr kumimoji="0" lang="en-US" altLang="en-US" b="0" i="0" u="none" strike="noStrike" cap="none" normalizeH="0" baseline="0" dirty="0" smtClean="0">
                <a:ln>
                  <a:noFill/>
                </a:ln>
                <a:solidFill>
                  <a:schemeClr val="tx1"/>
                </a:solidFill>
                <a:effectLst/>
              </a:rPr>
              <a:t> ideal para </a:t>
            </a:r>
            <a:r>
              <a:rPr kumimoji="0" lang="en-US" altLang="en-US" b="0" i="0" u="none" strike="noStrike" cap="none" normalizeH="0" baseline="0" dirty="0" err="1" smtClean="0">
                <a:ln>
                  <a:noFill/>
                </a:ln>
                <a:solidFill>
                  <a:schemeClr val="tx1"/>
                </a:solidFill>
                <a:effectLst/>
              </a:rPr>
              <a:t>simular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interacciones</a:t>
            </a:r>
            <a:r>
              <a:rPr kumimoji="0" lang="en-US" altLang="en-US" b="0" i="0" u="none" strike="noStrike" cap="none" normalizeH="0" baseline="0" dirty="0" smtClean="0">
                <a:ln>
                  <a:noFill/>
                </a:ln>
                <a:solidFill>
                  <a:schemeClr val="tx1"/>
                </a:solidFill>
                <a:effectLst/>
              </a:rPr>
              <a:t> con bases de </a:t>
            </a:r>
            <a:r>
              <a:rPr kumimoji="0" lang="en-US" altLang="en-US" b="0" i="0" u="none" strike="noStrike" cap="none" normalizeH="0" baseline="0" dirty="0" err="1" smtClean="0">
                <a:ln>
                  <a:noFill/>
                </a:ln>
                <a:solidFill>
                  <a:schemeClr val="tx1"/>
                </a:solidFill>
                <a:effectLst/>
              </a:rPr>
              <a:t>datos</a:t>
            </a:r>
            <a:r>
              <a:rPr kumimoji="0" lang="en-US" altLang="en-US" b="0" i="0" u="none" strike="noStrike" cap="none" normalizeH="0" baseline="0" dirty="0" smtClean="0">
                <a:ln>
                  <a:noFill/>
                </a:ln>
                <a:solidFill>
                  <a:schemeClr val="tx1"/>
                </a:solidFill>
                <a:effectLst/>
              </a:rPr>
              <a:t> sin </a:t>
            </a:r>
            <a:r>
              <a:rPr kumimoji="0" lang="en-US" altLang="en-US" b="0" i="0" u="none" strike="noStrike" cap="none" normalizeH="0" baseline="0" dirty="0" err="1" smtClean="0">
                <a:ln>
                  <a:noFill/>
                </a:ln>
                <a:solidFill>
                  <a:schemeClr val="tx1"/>
                </a:solidFill>
                <a:effectLst/>
              </a:rPr>
              <a:t>tener</a:t>
            </a:r>
            <a:r>
              <a:rPr kumimoji="0" lang="en-US" altLang="en-US" b="0" i="0" u="none" strike="noStrike" cap="none" normalizeH="0" baseline="0" dirty="0" smtClean="0">
                <a:ln>
                  <a:noFill/>
                </a:ln>
                <a:solidFill>
                  <a:schemeClr val="tx1"/>
                </a:solidFill>
                <a:effectLst/>
              </a:rPr>
              <a:t> que </a:t>
            </a:r>
            <a:r>
              <a:rPr kumimoji="0" lang="en-US" altLang="en-US" b="0" i="0" u="none" strike="noStrike" cap="none" normalizeH="0" baseline="0" dirty="0" err="1" smtClean="0">
                <a:ln>
                  <a:noFill/>
                </a:ln>
                <a:solidFill>
                  <a:schemeClr val="tx1"/>
                </a:solidFill>
                <a:effectLst/>
              </a:rPr>
              <a:t>configurar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una</a:t>
            </a:r>
            <a:r>
              <a:rPr kumimoji="0" lang="en-US" altLang="en-US" b="0" i="0" u="none" strike="noStrike" cap="none" normalizeH="0" baseline="0" dirty="0" smtClean="0">
                <a:ln>
                  <a:noFill/>
                </a:ln>
                <a:solidFill>
                  <a:schemeClr val="tx1"/>
                </a:solidFill>
                <a:effectLst/>
              </a:rPr>
              <a:t> base de </a:t>
            </a:r>
            <a:r>
              <a:rPr kumimoji="0" lang="en-US" altLang="en-US" b="0" i="0" u="none" strike="noStrike" cap="none" normalizeH="0" baseline="0" dirty="0" err="1" smtClean="0">
                <a:ln>
                  <a:noFill/>
                </a:ln>
                <a:solidFill>
                  <a:schemeClr val="tx1"/>
                </a:solidFill>
                <a:effectLst/>
              </a:rPr>
              <a:t>datos</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física</a:t>
            </a:r>
            <a:r>
              <a:rPr kumimoji="0" lang="en-US" altLang="en-US" b="0" i="0" u="none" strike="noStrike" cap="none" normalizeH="0" baseline="0" dirty="0" smtClean="0">
                <a:ln>
                  <a:noFill/>
                </a:ln>
                <a:solidFill>
                  <a:schemeClr val="tx1"/>
                </a:solidFill>
                <a:effectLst/>
              </a:rPr>
              <a:t>, lo que lo </a:t>
            </a:r>
            <a:r>
              <a:rPr kumimoji="0" lang="en-US" altLang="en-US" b="0" i="0" u="none" strike="noStrike" cap="none" normalizeH="0" baseline="0" dirty="0" err="1" smtClean="0">
                <a:ln>
                  <a:noFill/>
                </a:ln>
                <a:solidFill>
                  <a:schemeClr val="tx1"/>
                </a:solidFill>
                <a:effectLst/>
              </a:rPr>
              <a:t>convierte</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en</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una</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excelente</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opción</a:t>
            </a:r>
            <a:r>
              <a:rPr kumimoji="0" lang="en-US" altLang="en-US" b="0" i="0" u="none" strike="noStrike" cap="none" normalizeH="0" baseline="0" dirty="0" smtClean="0">
                <a:ln>
                  <a:noFill/>
                </a:ln>
                <a:solidFill>
                  <a:schemeClr val="tx1"/>
                </a:solidFill>
                <a:effectLst/>
              </a:rPr>
              <a:t> para </a:t>
            </a:r>
            <a:r>
              <a:rPr kumimoji="0" lang="en-US" altLang="en-US" b="0" i="0" u="none" strike="noStrike" cap="none" normalizeH="0" baseline="0" dirty="0" err="1" smtClean="0">
                <a:ln>
                  <a:noFill/>
                </a:ln>
                <a:solidFill>
                  <a:schemeClr val="tx1"/>
                </a:solidFill>
                <a:effectLst/>
              </a:rPr>
              <a:t>pruebas</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unitarias</a:t>
            </a:r>
            <a:r>
              <a:rPr kumimoji="0" lang="en-US" altLang="en-US" b="0" i="0" u="none" strike="noStrike" cap="none" normalizeH="0" baseline="0" dirty="0" smtClean="0">
                <a:ln>
                  <a:noFill/>
                </a:ln>
                <a:solidFill>
                  <a:schemeClr val="tx1"/>
                </a:solidFill>
                <a:effectLst/>
              </a:rPr>
              <a:t>. Sin embargo, para </a:t>
            </a:r>
            <a:r>
              <a:rPr kumimoji="0" lang="en-US" altLang="en-US" b="0" i="0" u="none" strike="noStrike" cap="none" normalizeH="0" baseline="0" dirty="0" err="1" smtClean="0">
                <a:ln>
                  <a:noFill/>
                </a:ln>
                <a:solidFill>
                  <a:schemeClr val="tx1"/>
                </a:solidFill>
                <a:effectLst/>
              </a:rPr>
              <a:t>pruebas</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más</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realistas</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es</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mejor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usar</a:t>
            </a:r>
            <a:r>
              <a:rPr kumimoji="0" lang="en-US" altLang="en-US" b="0" i="0" u="none" strike="noStrike" cap="none" normalizeH="0" baseline="0" dirty="0" smtClean="0">
                <a:ln>
                  <a:noFill/>
                </a:ln>
                <a:solidFill>
                  <a:schemeClr val="tx1"/>
                </a:solidFill>
                <a:effectLst/>
              </a:rPr>
              <a:t> un </a:t>
            </a:r>
            <a:r>
              <a:rPr kumimoji="0" lang="en-US" altLang="en-US" b="0" i="0" u="none" strike="noStrike" cap="none" normalizeH="0" baseline="0" dirty="0" err="1" smtClean="0">
                <a:ln>
                  <a:noFill/>
                </a:ln>
                <a:solidFill>
                  <a:schemeClr val="tx1"/>
                </a:solidFill>
                <a:effectLst/>
              </a:rPr>
              <a:t>proveedor</a:t>
            </a:r>
            <a:r>
              <a:rPr kumimoji="0" lang="en-US" altLang="en-US" b="0" i="0" u="none" strike="noStrike" cap="none" normalizeH="0" baseline="0" dirty="0" smtClean="0">
                <a:ln>
                  <a:noFill/>
                </a:ln>
                <a:solidFill>
                  <a:schemeClr val="tx1"/>
                </a:solidFill>
                <a:effectLst/>
              </a:rPr>
              <a:t> de base de </a:t>
            </a:r>
            <a:r>
              <a:rPr kumimoji="0" lang="en-US" altLang="en-US" b="0" i="0" u="none" strike="noStrike" cap="none" normalizeH="0" baseline="0" dirty="0" err="1" smtClean="0">
                <a:ln>
                  <a:noFill/>
                </a:ln>
                <a:solidFill>
                  <a:schemeClr val="tx1"/>
                </a:solidFill>
                <a:effectLst/>
              </a:rPr>
              <a:t>datos</a:t>
            </a:r>
            <a:r>
              <a:rPr kumimoji="0" lang="en-US" altLang="en-US" b="0" i="0" u="none" strike="noStrike" cap="none" normalizeH="0" baseline="0" dirty="0" smtClean="0">
                <a:ln>
                  <a:noFill/>
                </a:ln>
                <a:solidFill>
                  <a:schemeClr val="tx1"/>
                </a:solidFill>
                <a:effectLst/>
              </a:rPr>
              <a:t> real. </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1756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704603"/>
            <a:ext cx="10515600" cy="564515"/>
          </a:xfrm>
        </p:spPr>
        <p:txBody>
          <a:bodyPr>
            <a:normAutofit/>
          </a:bodyPr>
          <a:lstStyle/>
          <a:p>
            <a:r>
              <a:rPr lang="es-MX" sz="2800" dirty="0"/>
              <a:t>En </a:t>
            </a:r>
            <a:r>
              <a:rPr lang="es-MX" sz="2800" b="1" dirty="0" err="1"/>
              <a:t>XUnit</a:t>
            </a:r>
            <a:r>
              <a:rPr lang="es-MX" sz="2800" dirty="0"/>
              <a:t>, hay dos formas principales de definir pruebas unitarias:</a:t>
            </a:r>
            <a:endParaRPr lang="en-US" sz="2800" dirty="0"/>
          </a:p>
        </p:txBody>
      </p:sp>
      <p:sp>
        <p:nvSpPr>
          <p:cNvPr id="3" name="Marcador de contenido 2"/>
          <p:cNvSpPr>
            <a:spLocks noGrp="1"/>
          </p:cNvSpPr>
          <p:nvPr>
            <p:ph idx="1"/>
          </p:nvPr>
        </p:nvSpPr>
        <p:spPr>
          <a:xfrm>
            <a:off x="838200" y="1478281"/>
            <a:ext cx="10515600" cy="1188720"/>
          </a:xfrm>
        </p:spPr>
        <p:txBody>
          <a:bodyPr>
            <a:normAutofit lnSpcReduction="10000"/>
          </a:bodyPr>
          <a:lstStyle/>
          <a:p>
            <a:pPr algn="just"/>
            <a:r>
              <a:rPr lang="es-MX" b="1" dirty="0" smtClean="0"/>
              <a:t>1</a:t>
            </a:r>
            <a:r>
              <a:rPr lang="es-MX" b="1" dirty="0"/>
              <a:t>. [</a:t>
            </a:r>
            <a:r>
              <a:rPr lang="es-MX" b="1" dirty="0" err="1"/>
              <a:t>Fact</a:t>
            </a:r>
            <a:r>
              <a:rPr lang="es-MX" b="1" dirty="0" smtClean="0"/>
              <a:t>]: </a:t>
            </a:r>
            <a:r>
              <a:rPr lang="es-MX" dirty="0" smtClean="0"/>
              <a:t>Se</a:t>
            </a:r>
            <a:r>
              <a:rPr lang="es-MX" b="1" dirty="0" smtClean="0"/>
              <a:t> </a:t>
            </a:r>
            <a:r>
              <a:rPr lang="es-MX" dirty="0"/>
              <a:t>usa para definir pruebas individuales que no requieren parámetros</a:t>
            </a:r>
            <a:r>
              <a:rPr lang="es-MX" dirty="0" smtClean="0"/>
              <a:t>. Es </a:t>
            </a:r>
            <a:r>
              <a:rPr lang="es-MX" dirty="0"/>
              <a:t>equivalente a </a:t>
            </a:r>
            <a:r>
              <a:rPr lang="es-MX" b="1" dirty="0"/>
              <a:t>[</a:t>
            </a:r>
            <a:r>
              <a:rPr lang="es-MX" b="1" dirty="0" err="1"/>
              <a:t>TestMethod</a:t>
            </a:r>
            <a:r>
              <a:rPr lang="es-MX" b="1" dirty="0"/>
              <a:t>] </a:t>
            </a:r>
            <a:r>
              <a:rPr lang="es-MX" dirty="0"/>
              <a:t>en </a:t>
            </a:r>
            <a:r>
              <a:rPr lang="es-MX" dirty="0" err="1"/>
              <a:t>MSTest</a:t>
            </a:r>
            <a:r>
              <a:rPr lang="es-MX" dirty="0" smtClean="0"/>
              <a:t>. Se </a:t>
            </a:r>
            <a:r>
              <a:rPr lang="es-MX" dirty="0"/>
              <a:t>ejecuta sin ninguna variación de datos.</a:t>
            </a:r>
            <a:endParaRPr lang="en-US" dirty="0"/>
          </a:p>
        </p:txBody>
      </p:sp>
      <p:pic>
        <p:nvPicPr>
          <p:cNvPr id="5" name="Imagen 4"/>
          <p:cNvPicPr>
            <a:picLocks noChangeAspect="1"/>
          </p:cNvPicPr>
          <p:nvPr/>
        </p:nvPicPr>
        <p:blipFill>
          <a:blip r:embed="rId2"/>
          <a:stretch>
            <a:fillRect/>
          </a:stretch>
        </p:blipFill>
        <p:spPr>
          <a:xfrm>
            <a:off x="3707021" y="2667001"/>
            <a:ext cx="4991318" cy="2967399"/>
          </a:xfrm>
          <a:prstGeom prst="rect">
            <a:avLst/>
          </a:prstGeom>
        </p:spPr>
      </p:pic>
      <p:sp>
        <p:nvSpPr>
          <p:cNvPr id="6" name="Rectángulo 5"/>
          <p:cNvSpPr/>
          <p:nvPr/>
        </p:nvSpPr>
        <p:spPr>
          <a:xfrm>
            <a:off x="838200" y="5793646"/>
            <a:ext cx="7146957" cy="584775"/>
          </a:xfrm>
          <a:prstGeom prst="rect">
            <a:avLst/>
          </a:prstGeom>
        </p:spPr>
        <p:txBody>
          <a:bodyPr wrap="none">
            <a:spAutoFit/>
          </a:bodyPr>
          <a:lstStyle/>
          <a:p>
            <a:r>
              <a:rPr lang="es-MX" sz="3200" dirty="0"/>
              <a:t>🔹 Se ejecuta </a:t>
            </a:r>
            <a:r>
              <a:rPr lang="es-MX" sz="3200" b="1" dirty="0"/>
              <a:t>una sola vez</a:t>
            </a:r>
            <a:r>
              <a:rPr lang="es-MX" sz="3200" dirty="0"/>
              <a:t> sin parámetros</a:t>
            </a:r>
            <a:r>
              <a:rPr lang="es-MX" dirty="0"/>
              <a:t>.</a:t>
            </a:r>
            <a:endParaRPr lang="en-US" dirty="0"/>
          </a:p>
        </p:txBody>
      </p:sp>
    </p:spTree>
    <p:extLst>
      <p:ext uri="{BB962C8B-B14F-4D97-AF65-F5344CB8AC3E}">
        <p14:creationId xmlns:p14="http://schemas.microsoft.com/office/powerpoint/2010/main" val="1014077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704603"/>
            <a:ext cx="10515600" cy="564515"/>
          </a:xfrm>
        </p:spPr>
        <p:txBody>
          <a:bodyPr>
            <a:normAutofit/>
          </a:bodyPr>
          <a:lstStyle/>
          <a:p>
            <a:r>
              <a:rPr lang="es-MX" sz="2800" dirty="0"/>
              <a:t>En </a:t>
            </a:r>
            <a:r>
              <a:rPr lang="es-MX" sz="2800" b="1" dirty="0" err="1"/>
              <a:t>XUnit</a:t>
            </a:r>
            <a:r>
              <a:rPr lang="es-MX" sz="2800" dirty="0"/>
              <a:t>, hay dos formas principales de definir pruebas unitarias:</a:t>
            </a:r>
            <a:endParaRPr lang="en-US" sz="2800" dirty="0"/>
          </a:p>
        </p:txBody>
      </p:sp>
      <p:sp>
        <p:nvSpPr>
          <p:cNvPr id="4" name="Rectangle 1"/>
          <p:cNvSpPr>
            <a:spLocks noChangeArrowheads="1"/>
          </p:cNvSpPr>
          <p:nvPr/>
        </p:nvSpPr>
        <p:spPr bwMode="auto">
          <a:xfrm>
            <a:off x="838200" y="1306340"/>
            <a:ext cx="10515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2. </a:t>
            </a:r>
            <a:r>
              <a:rPr kumimoji="0" lang="en-US" altLang="en-US" sz="2000" b="1" i="0" u="none" strike="noStrike" cap="none" normalizeH="0" baseline="0" dirty="0" smtClean="0">
                <a:ln>
                  <a:noFill/>
                </a:ln>
                <a:solidFill>
                  <a:schemeClr val="tx1"/>
                </a:solidFill>
                <a:effectLst/>
                <a:latin typeface="Arial Unicode MS"/>
              </a:rPr>
              <a:t>[Theory]</a:t>
            </a:r>
            <a:endParaRPr kumimoji="0" lang="en-US" alt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Se usa para </a:t>
            </a:r>
            <a:r>
              <a:rPr kumimoji="0" lang="en-US" altLang="en-US" sz="2000" b="0" i="0" u="none" strike="noStrike" cap="none" normalizeH="0" baseline="0" dirty="0" err="1" smtClean="0">
                <a:ln>
                  <a:noFill/>
                </a:ln>
                <a:solidFill>
                  <a:schemeClr val="tx1"/>
                </a:solidFill>
                <a:effectLst/>
                <a:latin typeface="Arial" panose="020B0604020202020204" pitchFamily="34" charset="0"/>
              </a:rPr>
              <a:t>pruebas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smtClean="0">
                <a:ln>
                  <a:noFill/>
                </a:ln>
                <a:solidFill>
                  <a:schemeClr val="tx1"/>
                </a:solidFill>
                <a:effectLst/>
                <a:latin typeface="Arial" panose="020B0604020202020204" pitchFamily="34" charset="0"/>
              </a:rPr>
              <a:t>con diferentes </a:t>
            </a:r>
            <a:r>
              <a:rPr kumimoji="0" lang="en-US" altLang="en-US" sz="2000" b="1" i="0" u="none" strike="noStrike" cap="none" normalizeH="0" baseline="0" dirty="0" err="1" smtClean="0">
                <a:ln>
                  <a:noFill/>
                </a:ln>
                <a:solidFill>
                  <a:schemeClr val="tx1"/>
                </a:solidFill>
                <a:effectLst/>
                <a:latin typeface="Arial" panose="020B0604020202020204" pitchFamily="34" charset="0"/>
              </a:rPr>
              <a:t>conjuntos</a:t>
            </a:r>
            <a:r>
              <a:rPr kumimoji="0" lang="en-US" altLang="en-US" sz="2000" b="1" i="0" u="none" strike="noStrike" cap="none" normalizeH="0" baseline="0" dirty="0" smtClean="0">
                <a:ln>
                  <a:noFill/>
                </a:ln>
                <a:solidFill>
                  <a:schemeClr val="tx1"/>
                </a:solidFill>
                <a:effectLst/>
                <a:latin typeface="Arial" panose="020B0604020202020204" pitchFamily="34" charset="0"/>
              </a:rPr>
              <a:t> de datos</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parametrizar</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pruebas</a:t>
            </a:r>
            <a:r>
              <a:rPr kumimoji="0" lang="en-US" altLang="en-US" sz="2000" b="0" i="0" u="none" strike="noStrike" cap="none" normalizeH="0" baseline="0" dirty="0" smtClean="0">
                <a:ln>
                  <a:noFill/>
                </a:ln>
                <a:solidFill>
                  <a:schemeClr val="tx1"/>
                </a:solidFill>
                <a:effectLst/>
                <a:latin typeface="Arial" panose="020B0604020202020204" pitchFamily="34" charset="0"/>
              </a:rPr>
              <a:t> para </a:t>
            </a:r>
            <a:r>
              <a:rPr kumimoji="0" lang="en-US" altLang="en-US" sz="2000" b="0" i="0" u="none" strike="noStrike" cap="none" normalizeH="0" baseline="0" dirty="0" err="1" smtClean="0">
                <a:ln>
                  <a:noFill/>
                </a:ln>
                <a:solidFill>
                  <a:schemeClr val="tx1"/>
                </a:solidFill>
                <a:effectLst/>
                <a:latin typeface="Arial" panose="020B0604020202020204" pitchFamily="34" charset="0"/>
              </a:rPr>
              <a:t>evitar</a:t>
            </a:r>
            <a:r>
              <a:rPr kumimoji="0" lang="en-US" altLang="en-US" sz="2000" b="0" i="0" u="none" strike="noStrike" cap="none" normalizeH="0" baseline="0" dirty="0" smtClean="0">
                <a:ln>
                  <a:noFill/>
                </a:ln>
                <a:solidFill>
                  <a:schemeClr val="tx1"/>
                </a:solidFill>
                <a:effectLst/>
                <a:latin typeface="Arial" panose="020B0604020202020204" pitchFamily="34" charset="0"/>
              </a:rPr>
              <a:t> código </a:t>
            </a:r>
            <a:r>
              <a:rPr kumimoji="0" lang="en-US" altLang="en-US" sz="2000" b="0" i="0" u="none" strike="noStrike" cap="none" normalizeH="0" baseline="0" dirty="0" err="1" smtClean="0">
                <a:ln>
                  <a:noFill/>
                </a:ln>
                <a:solidFill>
                  <a:schemeClr val="tx1"/>
                </a:solidFill>
                <a:effectLst/>
                <a:latin typeface="Arial" panose="020B0604020202020204" pitchFamily="34" charset="0"/>
              </a:rPr>
              <a:t>duplicado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Debe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ir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acompañado</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1" i="0" u="none" strike="noStrike" cap="none" normalizeH="0" baseline="0" dirty="0" smtClean="0">
                <a:ln>
                  <a:noFill/>
                </a:ln>
                <a:solidFill>
                  <a:schemeClr val="tx1"/>
                </a:solidFill>
                <a:effectLst/>
                <a:latin typeface="Arial Unicode MS"/>
              </a:rPr>
              <a:t>[</a:t>
            </a:r>
            <a:r>
              <a:rPr kumimoji="0" lang="en-US" altLang="en-US" sz="2000" b="1" i="0" u="none" strike="noStrike" cap="none" normalizeH="0" baseline="0" dirty="0" err="1" smtClean="0">
                <a:ln>
                  <a:noFill/>
                </a:ln>
                <a:solidFill>
                  <a:schemeClr val="tx1"/>
                </a:solidFill>
                <a:effectLst/>
                <a:latin typeface="Arial Unicode MS"/>
              </a:rPr>
              <a:t>InlineData</a:t>
            </a:r>
            <a:r>
              <a:rPr kumimoji="0" lang="en-US" altLang="en-US" sz="2000" b="1" i="0" u="none" strike="noStrike" cap="none" normalizeH="0" baseline="0" dirty="0" smtClean="0">
                <a:ln>
                  <a:noFill/>
                </a:ln>
                <a:solidFill>
                  <a:schemeClr val="tx1"/>
                </a:solidFill>
                <a:effectLst/>
                <a:latin typeface="Arial Unicode MS"/>
              </a:rPr>
              <a:t>]</a:t>
            </a:r>
            <a:r>
              <a:rPr kumimoji="0" lang="en-US" altLang="en-US" sz="2000" b="1" i="0" u="none" strike="noStrike" cap="none" normalizeH="0" baseline="0" dirty="0" smtClean="0">
                <a:ln>
                  <a:noFill/>
                </a:ln>
                <a:solidFill>
                  <a:schemeClr val="tx1"/>
                </a:solidFill>
                <a:effectLst/>
              </a:rPr>
              <a:t> </a:t>
            </a:r>
            <a:r>
              <a:rPr kumimoji="0" lang="en-US" altLang="en-US" sz="2000" b="0" i="0" u="none" strike="noStrike" cap="none" normalizeH="0" baseline="0" dirty="0" smtClean="0">
                <a:ln>
                  <a:noFill/>
                </a:ln>
                <a:solidFill>
                  <a:schemeClr val="tx1"/>
                </a:solidFill>
                <a:effectLst/>
              </a:rPr>
              <a:t>u </a:t>
            </a:r>
            <a:r>
              <a:rPr kumimoji="0" lang="en-US" altLang="en-US" sz="2000" b="0" i="0" u="none" strike="noStrike" cap="none" normalizeH="0" baseline="0" dirty="0" err="1" smtClean="0">
                <a:ln>
                  <a:noFill/>
                </a:ln>
                <a:solidFill>
                  <a:schemeClr val="tx1"/>
                </a:solidFill>
                <a:effectLst/>
              </a:rPr>
              <a:t>otros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métodos</a:t>
            </a:r>
            <a:r>
              <a:rPr kumimoji="0" lang="en-US" altLang="en-US" sz="2000" b="0" i="0" u="none" strike="noStrike" cap="none" normalizeH="0" baseline="0" dirty="0" smtClean="0">
                <a:ln>
                  <a:noFill/>
                </a:ln>
                <a:solidFill>
                  <a:schemeClr val="tx1"/>
                </a:solidFill>
                <a:effectLst/>
              </a:rPr>
              <a:t> de datos.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7" name="Imagen 6"/>
          <p:cNvPicPr>
            <a:picLocks noChangeAspect="1"/>
          </p:cNvPicPr>
          <p:nvPr/>
        </p:nvPicPr>
        <p:blipFill>
          <a:blip r:embed="rId2"/>
          <a:stretch>
            <a:fillRect/>
          </a:stretch>
        </p:blipFill>
        <p:spPr>
          <a:xfrm>
            <a:off x="838200" y="2751618"/>
            <a:ext cx="6549707" cy="2944617"/>
          </a:xfrm>
          <a:prstGeom prst="rect">
            <a:avLst/>
          </a:prstGeom>
        </p:spPr>
      </p:pic>
      <p:sp>
        <p:nvSpPr>
          <p:cNvPr id="8" name="Rectangle 2"/>
          <p:cNvSpPr>
            <a:spLocks noChangeArrowheads="1"/>
          </p:cNvSpPr>
          <p:nvPr/>
        </p:nvSpPr>
        <p:spPr bwMode="auto">
          <a:xfrm>
            <a:off x="7574280" y="3160545"/>
            <a:ext cx="414528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La </a:t>
            </a:r>
            <a:r>
              <a:rPr kumimoji="0" lang="en-US" altLang="en-US" sz="2000" b="0" i="0" u="none" strike="noStrike" cap="none" normalizeH="0" baseline="0" dirty="0" err="1" smtClean="0">
                <a:ln>
                  <a:noFill/>
                </a:ln>
                <a:solidFill>
                  <a:schemeClr val="tx1"/>
                </a:solidFill>
                <a:effectLst/>
                <a:latin typeface="Arial" panose="020B0604020202020204" pitchFamily="34" charset="0"/>
              </a:rPr>
              <a:t>prueba</a:t>
            </a:r>
            <a:r>
              <a:rPr kumimoji="0" lang="en-US" altLang="en-US" sz="2000" b="0" i="0" u="none" strike="noStrike" cap="none" normalizeH="0" baseline="0" dirty="0" smtClean="0">
                <a:ln>
                  <a:noFill/>
                </a:ln>
                <a:solidFill>
                  <a:schemeClr val="tx1"/>
                </a:solidFill>
                <a:effectLst/>
                <a:latin typeface="Arial" panose="020B0604020202020204" pitchFamily="34" charset="0"/>
              </a:rPr>
              <a:t> se </a:t>
            </a:r>
            <a:r>
              <a:rPr kumimoji="0" lang="en-US" altLang="en-US" sz="2000" b="0" i="0" u="none" strike="noStrike" cap="none" normalizeH="0" baseline="0" dirty="0" err="1" smtClean="0">
                <a:ln>
                  <a:noFill/>
                </a:ln>
                <a:solidFill>
                  <a:schemeClr val="tx1"/>
                </a:solidFill>
                <a:effectLst/>
                <a:latin typeface="Arial" panose="020B0604020202020204" pitchFamily="34" charset="0"/>
              </a:rPr>
              <a:t>ejecuta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smtClean="0">
                <a:ln>
                  <a:noFill/>
                </a:ln>
                <a:solidFill>
                  <a:schemeClr val="tx1"/>
                </a:solidFill>
                <a:effectLst/>
                <a:latin typeface="Arial" panose="020B0604020202020204" pitchFamily="34" charset="0"/>
              </a:rPr>
              <a:t>dos </a:t>
            </a:r>
            <a:r>
              <a:rPr kumimoji="0" lang="en-US" altLang="en-US" sz="2000" b="1" i="0" u="none" strike="noStrike" cap="none" normalizeH="0" baseline="0" dirty="0" err="1" smtClean="0">
                <a:ln>
                  <a:noFill/>
                </a:ln>
                <a:solidFill>
                  <a:schemeClr val="tx1"/>
                </a:solidFill>
                <a:effectLst/>
                <a:latin typeface="Arial" panose="020B0604020202020204" pitchFamily="34" charset="0"/>
              </a:rPr>
              <a:t>veces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con </a:t>
            </a:r>
            <a:r>
              <a:rPr kumimoji="0" lang="en-US" altLang="en-US" sz="2000" b="0" i="0" u="none" strike="noStrike" cap="none" normalizeH="0" baseline="0" dirty="0" err="1" smtClean="0">
                <a:ln>
                  <a:noFill/>
                </a:ln>
                <a:solidFill>
                  <a:schemeClr val="tx1"/>
                </a:solidFill>
                <a:effectLst/>
                <a:latin typeface="Arial" panose="020B0604020202020204" pitchFamily="34" charset="0"/>
              </a:rPr>
              <a:t>valores</a:t>
            </a:r>
            <a:r>
              <a:rPr kumimoji="0" lang="en-US" altLang="en-US" sz="2000" b="0" i="0" u="none" strike="noStrike" cap="none" normalizeH="0" baseline="0" dirty="0" smtClean="0">
                <a:ln>
                  <a:noFill/>
                </a:ln>
                <a:solidFill>
                  <a:schemeClr val="tx1"/>
                </a:solidFill>
                <a:effectLst/>
                <a:latin typeface="Arial" panose="020B0604020202020204" pitchFamily="34" charset="0"/>
              </a:rPr>
              <a:t> diferentes: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err="1" smtClean="0">
                <a:ln>
                  <a:noFill/>
                </a:ln>
                <a:solidFill>
                  <a:schemeClr val="tx1"/>
                </a:solidFill>
                <a:effectLst/>
                <a:latin typeface="Arial Unicode MS"/>
              </a:rPr>
              <a:t>PingTimeOut</a:t>
            </a:r>
            <a:r>
              <a:rPr kumimoji="0" lang="en-US" altLang="en-US" sz="2000" b="0" i="0" u="none" strike="noStrike" cap="none" normalizeH="0" baseline="0" dirty="0" smtClean="0">
                <a:ln>
                  <a:noFill/>
                </a:ln>
                <a:solidFill>
                  <a:schemeClr val="tx1"/>
                </a:solidFill>
                <a:effectLst/>
                <a:latin typeface="Arial Unicode MS"/>
              </a:rPr>
              <a:t>(1,1)</a:t>
            </a:r>
            <a:r>
              <a:rPr kumimoji="0" lang="en-US" altLang="en-US" sz="2000" b="0" i="0" u="none" strike="noStrike" cap="none" normalizeH="0" baseline="0" dirty="0" smtClean="0">
                <a:ln>
                  <a:noFill/>
                </a:ln>
                <a:solidFill>
                  <a:schemeClr val="tx1"/>
                </a:solidFill>
                <a:effectLst/>
              </a:rPr>
              <a:t> → Resultado </a:t>
            </a:r>
            <a:r>
              <a:rPr kumimoji="0" lang="en-US" altLang="en-US" sz="2000" b="0" i="0" u="none" strike="noStrike" cap="none" normalizeH="0" baseline="0" dirty="0" err="1" smtClean="0">
                <a:ln>
                  <a:noFill/>
                </a:ln>
                <a:solidFill>
                  <a:schemeClr val="tx1"/>
                </a:solidFill>
                <a:effectLst/>
              </a:rPr>
              <a:t>esperado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smtClean="0">
                <a:ln>
                  <a:noFill/>
                </a:ln>
                <a:solidFill>
                  <a:schemeClr val="tx1"/>
                </a:solidFill>
                <a:effectLst/>
                <a:latin typeface="Arial Unicode MS"/>
              </a:rPr>
              <a:t>2</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err="1" smtClean="0">
                <a:ln>
                  <a:noFill/>
                </a:ln>
                <a:solidFill>
                  <a:schemeClr val="tx1"/>
                </a:solidFill>
                <a:effectLst/>
                <a:latin typeface="Arial Unicode MS"/>
              </a:rPr>
              <a:t>PingTimeOut</a:t>
            </a:r>
            <a:r>
              <a:rPr kumimoji="0" lang="en-US" altLang="en-US" sz="2000" b="0" i="0" u="none" strike="noStrike" cap="none" normalizeH="0" baseline="0" dirty="0" smtClean="0">
                <a:ln>
                  <a:noFill/>
                </a:ln>
                <a:solidFill>
                  <a:schemeClr val="tx1"/>
                </a:solidFill>
                <a:effectLst/>
                <a:latin typeface="Arial Unicode MS"/>
              </a:rPr>
              <a:t>(2,2)</a:t>
            </a:r>
            <a:r>
              <a:rPr kumimoji="0" lang="en-US" altLang="en-US" sz="2000" b="0" i="0" u="none" strike="noStrike" cap="none" normalizeH="0" baseline="0" dirty="0" smtClean="0">
                <a:ln>
                  <a:noFill/>
                </a:ln>
                <a:solidFill>
                  <a:schemeClr val="tx1"/>
                </a:solidFill>
                <a:effectLst/>
              </a:rPr>
              <a:t> → Resultado </a:t>
            </a:r>
            <a:r>
              <a:rPr kumimoji="0" lang="en-US" altLang="en-US" sz="2000" b="0" i="0" u="none" strike="noStrike" cap="none" normalizeH="0" baseline="0" dirty="0" err="1" smtClean="0">
                <a:ln>
                  <a:noFill/>
                </a:ln>
                <a:solidFill>
                  <a:schemeClr val="tx1"/>
                </a:solidFill>
                <a:effectLst/>
              </a:rPr>
              <a:t>esperado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smtClean="0">
                <a:ln>
                  <a:noFill/>
                </a:ln>
                <a:solidFill>
                  <a:schemeClr val="tx1"/>
                </a:solidFill>
                <a:effectLst/>
                <a:latin typeface="Arial Unicode MS"/>
              </a:rPr>
              <a:t>4</a:t>
            </a: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064371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77957" y="1242529"/>
            <a:ext cx="10515600" cy="4351338"/>
          </a:xfrm>
        </p:spPr>
        <p:txBody>
          <a:bodyPr/>
          <a:lstStyle/>
          <a:p>
            <a:pPr algn="just"/>
            <a:r>
              <a:rPr lang="es-MX" dirty="0"/>
              <a:t>Las pruebas unitarias son pruebas pequeñas y cortas que verifican el comportamiento de un solo método o clase. Cuando el código que está probando se basa en otros métodos o clases, las pruebas unitarias se basan en </a:t>
            </a:r>
            <a:r>
              <a:rPr lang="es-MX" b="1" dirty="0" smtClean="0"/>
              <a:t>simuladores</a:t>
            </a:r>
            <a:r>
              <a:rPr lang="es-MX" dirty="0"/>
              <a:t> de esas otras clases para que la prueba solo se enfoque en una cosa a la vez</a:t>
            </a:r>
            <a:r>
              <a:rPr lang="es-MX" dirty="0" smtClean="0"/>
              <a:t>.</a:t>
            </a:r>
          </a:p>
          <a:p>
            <a:pPr algn="just"/>
            <a:endParaRPr lang="es-MX" dirty="0" smtClean="0"/>
          </a:p>
          <a:p>
            <a:pPr algn="just"/>
            <a:r>
              <a:rPr lang="es-MX" dirty="0"/>
              <a:t>Las pruebas unitarias son herramientas de </a:t>
            </a:r>
            <a:r>
              <a:rPr lang="es-MX" b="1" dirty="0" err="1"/>
              <a:t>testing</a:t>
            </a:r>
            <a:r>
              <a:rPr lang="es-MX" dirty="0"/>
              <a:t> para asegurar que nuestro código no cambia su funcionalidad pese a que hagamos cambios en él. Es decir, imaginemos que tenemos una librería matemática con unas operaciones simples:</a:t>
            </a:r>
            <a:endParaRPr lang="en-US" dirty="0"/>
          </a:p>
        </p:txBody>
      </p:sp>
    </p:spTree>
    <p:extLst>
      <p:ext uri="{BB962C8B-B14F-4D97-AF65-F5344CB8AC3E}">
        <p14:creationId xmlns:p14="http://schemas.microsoft.com/office/powerpoint/2010/main" val="785158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838200" y="5549923"/>
            <a:ext cx="6538521" cy="461665"/>
          </a:xfrm>
          <a:prstGeom prst="rect">
            <a:avLst/>
          </a:prstGeom>
        </p:spPr>
        <p:txBody>
          <a:bodyPr wrap="none">
            <a:spAutoFit/>
          </a:bodyPr>
          <a:lstStyle/>
          <a:p>
            <a:r>
              <a:rPr lang="es-MX" sz="2400" dirty="0"/>
              <a:t>Ejecuta la prueba </a:t>
            </a:r>
            <a:r>
              <a:rPr lang="es-MX" sz="2400" b="1" dirty="0"/>
              <a:t>dos veces</a:t>
            </a:r>
            <a:r>
              <a:rPr lang="es-MX" sz="2400" dirty="0"/>
              <a:t> con diferentes valores</a:t>
            </a:r>
            <a:r>
              <a:rPr lang="es-MX" sz="2400" dirty="0" smtClean="0"/>
              <a:t>.</a:t>
            </a:r>
            <a:endParaRPr lang="en-US" sz="2400" dirty="0"/>
          </a:p>
        </p:txBody>
      </p:sp>
      <p:sp>
        <p:nvSpPr>
          <p:cNvPr id="7" name="Rectangle 1"/>
          <p:cNvSpPr>
            <a:spLocks noChangeArrowheads="1"/>
          </p:cNvSpPr>
          <p:nvPr/>
        </p:nvSpPr>
        <p:spPr bwMode="auto">
          <a:xfrm>
            <a:off x="998220" y="955210"/>
            <a:ext cx="1040892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3. </a:t>
            </a:r>
            <a:r>
              <a:rPr kumimoji="0" lang="en-US" altLang="en-US" sz="2000" b="1" i="0" u="none" strike="noStrike" cap="none" normalizeH="0" baseline="0" dirty="0" smtClean="0">
                <a:ln>
                  <a:noFill/>
                </a:ln>
                <a:solidFill>
                  <a:schemeClr val="tx1"/>
                </a:solidFill>
                <a:effectLst/>
                <a:latin typeface="Arial Unicode MS"/>
              </a:rPr>
              <a:t>[</a:t>
            </a:r>
            <a:r>
              <a:rPr kumimoji="0" lang="en-US" altLang="en-US" sz="2000" b="1" i="0" u="none" strike="noStrike" cap="none" normalizeH="0" baseline="0" dirty="0" err="1" smtClean="0">
                <a:ln>
                  <a:noFill/>
                </a:ln>
                <a:solidFill>
                  <a:schemeClr val="tx1"/>
                </a:solidFill>
                <a:effectLst/>
                <a:latin typeface="Arial Unicode MS"/>
              </a:rPr>
              <a:t>InlineData</a:t>
            </a:r>
            <a:r>
              <a:rPr kumimoji="0" lang="en-US" altLang="en-US" sz="2000" b="1" i="0" u="none" strike="noStrike" cap="none" normalizeH="0" baseline="0" dirty="0" smtClean="0">
                <a:ln>
                  <a:noFill/>
                </a:ln>
                <a:solidFill>
                  <a:schemeClr val="tx1"/>
                </a:solidFill>
                <a:effectLst/>
                <a:latin typeface="Arial Unicode MS"/>
              </a:rPr>
              <a:t>]</a:t>
            </a:r>
            <a:endParaRPr kumimoji="0" lang="en-US" altLang="en-US" sz="20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Se usa junto con </a:t>
            </a:r>
            <a:r>
              <a:rPr kumimoji="0" lang="en-US" altLang="en-US" sz="2000" b="1" i="0" u="none" strike="noStrike" cap="none" normalizeH="0" baseline="0" dirty="0" smtClean="0">
                <a:ln>
                  <a:noFill/>
                </a:ln>
                <a:solidFill>
                  <a:schemeClr val="tx1"/>
                </a:solidFill>
                <a:effectLst/>
                <a:latin typeface="Arial Unicode MS"/>
              </a:rPr>
              <a:t>[Theory]</a:t>
            </a:r>
            <a:r>
              <a:rPr kumimoji="0" lang="en-US" altLang="en-US" sz="2000" b="1" i="0" u="none" strike="noStrike" cap="none" normalizeH="0" baseline="0" dirty="0" smtClean="0">
                <a:ln>
                  <a:noFill/>
                </a:ln>
                <a:solidFill>
                  <a:schemeClr val="tx1"/>
                </a:solidFill>
                <a:effectLst/>
              </a:rPr>
              <a:t> </a:t>
            </a:r>
            <a:r>
              <a:rPr kumimoji="0" lang="en-US" altLang="en-US" sz="2000" b="0" i="0" u="none" strike="noStrike" cap="none" normalizeH="0" baseline="0" dirty="0" smtClean="0">
                <a:ln>
                  <a:noFill/>
                </a:ln>
                <a:solidFill>
                  <a:schemeClr val="tx1"/>
                </a:solidFill>
                <a:effectLst/>
              </a:rPr>
              <a:t>para </a:t>
            </a:r>
            <a:r>
              <a:rPr kumimoji="0" lang="en-US" altLang="en-US" sz="2000" b="0" i="0" u="none" strike="noStrike" cap="none" normalizeH="0" baseline="0" dirty="0" err="1" smtClean="0">
                <a:ln>
                  <a:noFill/>
                </a:ln>
                <a:solidFill>
                  <a:schemeClr val="tx1"/>
                </a:solidFill>
                <a:effectLst/>
              </a:rPr>
              <a:t>enviar</a:t>
            </a:r>
            <a:r>
              <a:rPr kumimoji="0" lang="en-US" altLang="en-US" sz="2000" b="0" i="0" u="none" strike="noStrike" cap="none" normalizeH="0" baseline="0" dirty="0" smtClean="0">
                <a:ln>
                  <a:noFill/>
                </a:ln>
                <a:solidFill>
                  <a:schemeClr val="tx1"/>
                </a:solidFill>
                <a:effectLst/>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valores</a:t>
            </a:r>
            <a:r>
              <a:rPr kumimoji="0" lang="en-US" altLang="en-US" sz="2000" b="1" i="0" u="none" strike="noStrike" cap="none" normalizeH="0" baseline="0" dirty="0" smtClean="0">
                <a:ln>
                  <a:noFill/>
                </a:ln>
                <a:solidFill>
                  <a:schemeClr val="tx1"/>
                </a:solidFill>
                <a:effectLst/>
                <a:latin typeface="Arial" panose="020B0604020202020204" pitchFamily="34" charset="0"/>
              </a:rPr>
              <a:t> de </a:t>
            </a:r>
            <a:r>
              <a:rPr kumimoji="0" lang="en-US" altLang="en-US" sz="2000" b="1" i="0" u="none" strike="noStrike" cap="none" normalizeH="0" baseline="0" dirty="0" err="1" smtClean="0">
                <a:ln>
                  <a:noFill/>
                </a:ln>
                <a:solidFill>
                  <a:schemeClr val="tx1"/>
                </a:solidFill>
                <a:effectLst/>
                <a:latin typeface="Arial" panose="020B0604020202020204" pitchFamily="34" charset="0"/>
              </a:rPr>
              <a:t>prueba</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Cada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smtClean="0">
                <a:ln>
                  <a:noFill/>
                </a:ln>
                <a:solidFill>
                  <a:schemeClr val="tx1"/>
                </a:solidFill>
                <a:effectLst/>
                <a:latin typeface="Arial Unicode MS"/>
              </a:rPr>
              <a:t>[</a:t>
            </a:r>
            <a:r>
              <a:rPr kumimoji="0" lang="en-US" altLang="en-US" sz="2000" b="1" i="0" u="none" strike="noStrike" cap="none" normalizeH="0" baseline="0" dirty="0" err="1" smtClean="0">
                <a:ln>
                  <a:noFill/>
                </a:ln>
                <a:solidFill>
                  <a:schemeClr val="tx1"/>
                </a:solidFill>
                <a:effectLst/>
                <a:latin typeface="Arial Unicode MS"/>
              </a:rPr>
              <a:t>InlineData</a:t>
            </a:r>
            <a:r>
              <a:rPr kumimoji="0" lang="en-US" altLang="en-US" sz="2000" b="1" i="0" u="none" strike="noStrike" cap="none" normalizeH="0" baseline="0" dirty="0" smtClean="0">
                <a:ln>
                  <a:noFill/>
                </a:ln>
                <a:solidFill>
                  <a:schemeClr val="tx1"/>
                </a:solidFill>
                <a:effectLst/>
                <a:latin typeface="Arial Unicode MS"/>
              </a:rPr>
              <a:t>]</a:t>
            </a:r>
            <a:r>
              <a:rPr kumimoji="0" lang="en-US" altLang="en-US" sz="2000" b="1"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representa</a:t>
            </a:r>
            <a:r>
              <a:rPr kumimoji="0" lang="en-US" altLang="en-US" sz="2000" b="0" i="0" u="none" strike="noStrike" cap="none" normalizeH="0" baseline="0" dirty="0" smtClean="0">
                <a:ln>
                  <a:noFill/>
                </a:ln>
                <a:solidFill>
                  <a:schemeClr val="tx1"/>
                </a:solidFill>
                <a:effectLst/>
              </a:rPr>
              <a:t> un </a:t>
            </a:r>
            <a:r>
              <a:rPr kumimoji="0" lang="en-US" altLang="en-US" sz="2000" b="0" i="0" u="none" strike="noStrike" cap="none" normalizeH="0" baseline="0" dirty="0" err="1" smtClean="0">
                <a:ln>
                  <a:noFill/>
                </a:ln>
                <a:solidFill>
                  <a:schemeClr val="tx1"/>
                </a:solidFill>
                <a:effectLst/>
              </a:rPr>
              <a:t>conjunto</a:t>
            </a:r>
            <a:r>
              <a:rPr kumimoji="0" lang="en-US" altLang="en-US" sz="2000" b="0" i="0" u="none" strike="noStrike" cap="none" normalizeH="0" baseline="0" dirty="0" smtClean="0">
                <a:ln>
                  <a:noFill/>
                </a:ln>
                <a:solidFill>
                  <a:schemeClr val="tx1"/>
                </a:solidFill>
                <a:effectLst/>
              </a:rPr>
              <a:t> de </a:t>
            </a:r>
            <a:r>
              <a:rPr kumimoji="0" lang="en-US" altLang="en-US" sz="2000" b="0" i="0" u="none" strike="noStrike" cap="none" normalizeH="0" baseline="0" dirty="0" err="1" smtClean="0">
                <a:ln>
                  <a:noFill/>
                </a:ln>
                <a:solidFill>
                  <a:schemeClr val="tx1"/>
                </a:solidFill>
                <a:effectLst/>
              </a:rPr>
              <a:t>parámetros</a:t>
            </a:r>
            <a:r>
              <a:rPr kumimoji="0" lang="en-US" altLang="en-US" sz="2000" b="0" i="0" u="none" strike="noStrike" cap="none" normalizeH="0" baseline="0" dirty="0" smtClean="0">
                <a:ln>
                  <a:noFill/>
                </a:ln>
                <a:solidFill>
                  <a:schemeClr val="tx1"/>
                </a:solidFill>
                <a:effectLst/>
              </a:rPr>
              <a:t> para la </a:t>
            </a:r>
            <a:r>
              <a:rPr kumimoji="0" lang="en-US" altLang="en-US" sz="2000" b="0" i="0" u="none" strike="noStrike" cap="none" normalizeH="0" baseline="0" dirty="0" err="1" smtClean="0">
                <a:ln>
                  <a:noFill/>
                </a:ln>
                <a:solidFill>
                  <a:schemeClr val="tx1"/>
                </a:solidFill>
                <a:effectLst/>
              </a:rPr>
              <a:t>prueba</a:t>
            </a:r>
            <a:r>
              <a:rPr kumimoji="0" lang="en-US" altLang="en-US" sz="11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Imagen 7"/>
          <p:cNvPicPr>
            <a:picLocks noChangeAspect="1"/>
          </p:cNvPicPr>
          <p:nvPr/>
        </p:nvPicPr>
        <p:blipFill>
          <a:blip r:embed="rId2"/>
          <a:stretch>
            <a:fillRect/>
          </a:stretch>
        </p:blipFill>
        <p:spPr>
          <a:xfrm>
            <a:off x="998220" y="2247756"/>
            <a:ext cx="6835363" cy="2994804"/>
          </a:xfrm>
          <a:prstGeom prst="rect">
            <a:avLst/>
          </a:prstGeom>
        </p:spPr>
      </p:pic>
    </p:spTree>
    <p:extLst>
      <p:ext uri="{BB962C8B-B14F-4D97-AF65-F5344CB8AC3E}">
        <p14:creationId xmlns:p14="http://schemas.microsoft.com/office/powerpoint/2010/main" val="3578225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706880" y="2601040"/>
            <a:ext cx="9387840" cy="1861790"/>
          </a:xfrm>
          <a:prstGeom prst="rect">
            <a:avLst/>
          </a:prstGeom>
        </p:spPr>
      </p:pic>
      <p:sp>
        <p:nvSpPr>
          <p:cNvPr id="5" name="Rectangle 1"/>
          <p:cNvSpPr>
            <a:spLocks noChangeArrowheads="1"/>
          </p:cNvSpPr>
          <p:nvPr/>
        </p:nvSpPr>
        <p:spPr bwMode="auto">
          <a:xfrm>
            <a:off x="944880" y="770841"/>
            <a:ext cx="1078992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a:t>
            </a:r>
            <a:r>
              <a:rPr kumimoji="0" lang="en-US" altLang="en-US" sz="2000" b="1" i="0" u="none" strike="noStrike" cap="none" normalizeH="0" baseline="0" dirty="0" err="1" smtClean="0">
                <a:ln>
                  <a:noFill/>
                </a:ln>
                <a:solidFill>
                  <a:schemeClr val="tx1"/>
                </a:solidFill>
                <a:effectLst/>
                <a:latin typeface="Arial" panose="020B0604020202020204" pitchFamily="34" charset="0"/>
              </a:rPr>
              <a:t>Cuándo</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usar</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smtClean="0">
                <a:ln>
                  <a:noFill/>
                </a:ln>
                <a:solidFill>
                  <a:schemeClr val="tx1"/>
                </a:solidFill>
                <a:effectLst/>
                <a:latin typeface="Arial Unicode MS"/>
              </a:rPr>
              <a:t>[Fact]</a:t>
            </a:r>
            <a:r>
              <a:rPr kumimoji="0" lang="en-US" altLang="en-US" sz="2000" b="1" i="0" u="none" strike="noStrike" cap="none" normalizeH="0" baseline="0" dirty="0" smtClean="0">
                <a:ln>
                  <a:noFill/>
                </a:ln>
                <a:solidFill>
                  <a:schemeClr val="tx1"/>
                </a:solidFill>
                <a:effectLst/>
              </a:rPr>
              <a:t> y </a:t>
            </a:r>
            <a:r>
              <a:rPr kumimoji="0" lang="en-US" altLang="en-US" sz="2000" b="1" i="0" u="none" strike="noStrike" cap="none" normalizeH="0" baseline="0" dirty="0" err="1" smtClean="0">
                <a:ln>
                  <a:noFill/>
                </a:ln>
                <a:solidFill>
                  <a:schemeClr val="tx1"/>
                </a:solidFill>
                <a:effectLst/>
              </a:rPr>
              <a:t>cuándo</a:t>
            </a:r>
            <a:r>
              <a:rPr kumimoji="0" lang="en-US" altLang="en-US" sz="2000" b="1" i="0" u="none" strike="noStrike" cap="none" normalizeH="0" baseline="0" dirty="0" smtClean="0">
                <a:ln>
                  <a:noFill/>
                </a:ln>
                <a:solidFill>
                  <a:schemeClr val="tx1"/>
                </a:solidFill>
                <a:effectLst/>
              </a:rPr>
              <a:t> </a:t>
            </a:r>
            <a:r>
              <a:rPr kumimoji="0" lang="en-US" altLang="en-US" sz="2000" b="1" i="0" u="none" strike="noStrike" cap="none" normalizeH="0" baseline="0" dirty="0" smtClean="0">
                <a:ln>
                  <a:noFill/>
                </a:ln>
                <a:solidFill>
                  <a:schemeClr val="tx1"/>
                </a:solidFill>
                <a:effectLst/>
                <a:latin typeface="Arial Unicode MS"/>
              </a:rPr>
              <a:t>[Theory]</a:t>
            </a:r>
            <a:r>
              <a:rPr kumimoji="0" lang="en-US" altLang="en-US" sz="2000" b="1"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Usar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smtClean="0">
                <a:ln>
                  <a:noFill/>
                </a:ln>
                <a:solidFill>
                  <a:schemeClr val="tx1"/>
                </a:solidFill>
                <a:effectLst/>
                <a:latin typeface="Arial Unicode MS"/>
              </a:rPr>
              <a:t>[Fact]</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cuando</a:t>
            </a:r>
            <a:r>
              <a:rPr kumimoji="0" lang="en-US" altLang="en-US" sz="2000" b="0" i="0" u="none" strike="noStrike" cap="none" normalizeH="0" baseline="0" dirty="0" smtClean="0">
                <a:ln>
                  <a:noFill/>
                </a:ln>
                <a:solidFill>
                  <a:schemeClr val="tx1"/>
                </a:solidFill>
                <a:effectLst/>
              </a:rPr>
              <a:t> la </a:t>
            </a:r>
            <a:r>
              <a:rPr kumimoji="0" lang="en-US" altLang="en-US" sz="2000" b="0" i="0" u="none" strike="noStrike" cap="none" normalizeH="0" baseline="0" dirty="0" err="1" smtClean="0">
                <a:ln>
                  <a:noFill/>
                </a:ln>
                <a:solidFill>
                  <a:schemeClr val="tx1"/>
                </a:solidFill>
                <a:effectLst/>
              </a:rPr>
              <a:t>prueba</a:t>
            </a:r>
            <a:r>
              <a:rPr kumimoji="0" lang="en-US" altLang="en-US" sz="2000" b="0" i="0" u="none" strike="noStrike" cap="none" normalizeH="0" baseline="0" dirty="0" smtClean="0">
                <a:ln>
                  <a:noFill/>
                </a:ln>
                <a:solidFill>
                  <a:schemeClr val="tx1"/>
                </a:solidFill>
                <a:effectLst/>
              </a:rPr>
              <a:t> </a:t>
            </a:r>
            <a:r>
              <a:rPr kumimoji="0" lang="en-US" altLang="en-US" sz="2000" b="1" i="0" u="none" strike="noStrike" cap="none" normalizeH="0" baseline="0" dirty="0" smtClean="0">
                <a:ln>
                  <a:noFill/>
                </a:ln>
                <a:solidFill>
                  <a:schemeClr val="tx1"/>
                </a:solidFill>
                <a:effectLst/>
                <a:latin typeface="Arial" panose="020B0604020202020204" pitchFamily="34" charset="0"/>
              </a:rPr>
              <a:t>no necesita </a:t>
            </a:r>
            <a:r>
              <a:rPr kumimoji="0" lang="en-US" altLang="en-US" sz="2000" b="1" i="0" u="none" strike="noStrike" cap="none" normalizeH="0" baseline="0" dirty="0" err="1" smtClean="0">
                <a:ln>
                  <a:noFill/>
                </a:ln>
                <a:solidFill>
                  <a:schemeClr val="tx1"/>
                </a:solidFill>
                <a:effectLst/>
                <a:latin typeface="Arial" panose="020B0604020202020204" pitchFamily="34" charset="0"/>
              </a:rPr>
              <a:t>parámetros</a:t>
            </a:r>
            <a:r>
              <a:rPr kumimoji="0" lang="en-US" altLang="en-US" sz="2000" b="0" i="0" u="none" strike="noStrike" cap="none" normalizeH="0" baseline="0" dirty="0" smtClean="0">
                <a:ln>
                  <a:noFill/>
                </a:ln>
                <a:solidFill>
                  <a:schemeClr val="tx1"/>
                </a:solidFill>
                <a:effectLst/>
                <a:latin typeface="Arial" panose="020B0604020202020204" pitchFamily="34" charset="0"/>
              </a:rPr>
              <a:t>.</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Usar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smtClean="0">
                <a:ln>
                  <a:noFill/>
                </a:ln>
                <a:solidFill>
                  <a:schemeClr val="tx1"/>
                </a:solidFill>
                <a:effectLst/>
                <a:latin typeface="Arial Unicode MS"/>
              </a:rPr>
              <a:t>[Theory]</a:t>
            </a:r>
            <a:r>
              <a:rPr kumimoji="0" lang="en-US" altLang="en-US" sz="2000" b="1" i="0" u="none" strike="noStrike" cap="none" normalizeH="0" baseline="0" dirty="0" smtClean="0">
                <a:ln>
                  <a:noFill/>
                </a:ln>
                <a:solidFill>
                  <a:schemeClr val="tx1"/>
                </a:solidFill>
                <a:effectLst/>
              </a:rPr>
              <a:t> con </a:t>
            </a:r>
            <a:r>
              <a:rPr kumimoji="0" lang="en-US" altLang="en-US" sz="2000" b="1" i="0" u="none" strike="noStrike" cap="none" normalizeH="0" baseline="0" dirty="0" smtClean="0">
                <a:ln>
                  <a:noFill/>
                </a:ln>
                <a:solidFill>
                  <a:schemeClr val="tx1"/>
                </a:solidFill>
                <a:effectLst/>
                <a:latin typeface="Arial Unicode MS"/>
              </a:rPr>
              <a:t>[</a:t>
            </a:r>
            <a:r>
              <a:rPr kumimoji="0" lang="en-US" altLang="en-US" sz="2000" b="1" i="0" u="none" strike="noStrike" cap="none" normalizeH="0" baseline="0" dirty="0" err="1" smtClean="0">
                <a:ln>
                  <a:noFill/>
                </a:ln>
                <a:solidFill>
                  <a:schemeClr val="tx1"/>
                </a:solidFill>
                <a:effectLst/>
                <a:latin typeface="Arial Unicode MS"/>
              </a:rPr>
              <a:t>InlineData</a:t>
            </a:r>
            <a:r>
              <a:rPr kumimoji="0" lang="en-US" altLang="en-US" sz="2000" b="1" i="0" u="none" strike="noStrike" cap="none" normalizeH="0" baseline="0" dirty="0" smtClean="0">
                <a:ln>
                  <a:noFill/>
                </a:ln>
                <a:solidFill>
                  <a:schemeClr val="tx1"/>
                </a:solidFill>
                <a:effectLst/>
                <a:latin typeface="Arial Unicode MS"/>
              </a:rPr>
              <a:t>]</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cuando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necesites</a:t>
            </a:r>
            <a:r>
              <a:rPr kumimoji="0" lang="en-US" altLang="en-US" sz="2000" b="0" i="0" u="none" strike="noStrike" cap="none" normalizeH="0" baseline="0" dirty="0" smtClean="0">
                <a:ln>
                  <a:noFill/>
                </a:ln>
                <a:solidFill>
                  <a:schemeClr val="tx1"/>
                </a:solidFill>
                <a:effectLst/>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probar</a:t>
            </a:r>
            <a:r>
              <a:rPr kumimoji="0" lang="en-US" altLang="en-US" sz="2000" b="1" i="0" u="none" strike="noStrike" cap="none" normalizeH="0" baseline="0" dirty="0" smtClean="0">
                <a:ln>
                  <a:noFill/>
                </a:ln>
                <a:solidFill>
                  <a:schemeClr val="tx1"/>
                </a:solidFill>
                <a:effectLst/>
                <a:latin typeface="Arial" panose="020B0604020202020204" pitchFamily="34" charset="0"/>
              </a:rPr>
              <a:t> con </a:t>
            </a:r>
            <a:r>
              <a:rPr kumimoji="0" lang="en-US" altLang="en-US" sz="2000" b="1" i="0" u="none" strike="noStrike" cap="none" normalizeH="0" baseline="0" dirty="0" err="1" smtClean="0">
                <a:ln>
                  <a:noFill/>
                </a:ln>
                <a:solidFill>
                  <a:schemeClr val="tx1"/>
                </a:solidFill>
                <a:effectLst/>
                <a:latin typeface="Arial" panose="020B0604020202020204" pitchFamily="34" charset="0"/>
              </a:rPr>
              <a:t>múltiples</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valores</a:t>
            </a:r>
            <a:r>
              <a:rPr kumimoji="0" lang="en-US" altLang="en-US" sz="2000" b="0" i="0" u="none" strike="noStrike" cap="none" normalizeH="0" baseline="0" dirty="0" smtClean="0">
                <a:ln>
                  <a:noFill/>
                </a:ln>
                <a:solidFill>
                  <a:schemeClr val="tx1"/>
                </a:solidFill>
                <a:effectLst/>
                <a:latin typeface="Arial" panose="020B0604020202020204" pitchFamily="34" charset="0"/>
              </a:rPr>
              <a:t> sin </a:t>
            </a:r>
            <a:r>
              <a:rPr kumimoji="0" lang="en-US" altLang="en-US" sz="2000" b="0" i="0" u="none" strike="noStrike" cap="none" normalizeH="0" baseline="0" dirty="0" err="1" smtClean="0">
                <a:ln>
                  <a:noFill/>
                </a:ln>
                <a:solidFill>
                  <a:schemeClr val="tx1"/>
                </a:solidFill>
                <a:effectLst/>
                <a:latin typeface="Arial" panose="020B0604020202020204" pitchFamily="34" charset="0"/>
              </a:rPr>
              <a:t>duplicar</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7191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775764" y="1229277"/>
            <a:ext cx="5366108" cy="4351338"/>
          </a:xfrm>
          <a:prstGeom prst="rect">
            <a:avLst/>
          </a:prstGeom>
        </p:spPr>
      </p:pic>
      <p:sp>
        <p:nvSpPr>
          <p:cNvPr id="5" name="Rectángulo 4"/>
          <p:cNvSpPr/>
          <p:nvPr/>
        </p:nvSpPr>
        <p:spPr>
          <a:xfrm>
            <a:off x="6758608" y="1419787"/>
            <a:ext cx="4625009" cy="3970318"/>
          </a:xfrm>
          <a:prstGeom prst="rect">
            <a:avLst/>
          </a:prstGeom>
        </p:spPr>
        <p:txBody>
          <a:bodyPr wrap="square">
            <a:spAutoFit/>
          </a:bodyPr>
          <a:lstStyle/>
          <a:p>
            <a:pPr algn="just"/>
            <a:r>
              <a:rPr lang="es-MX" b="1" i="0" dirty="0" smtClean="0">
                <a:solidFill>
                  <a:srgbClr val="3A3A3A"/>
                </a:solidFill>
                <a:effectLst/>
                <a:latin typeface="Verdana" panose="020B0604030504040204" pitchFamily="34" charset="0"/>
              </a:rPr>
              <a:t>¿Que pasaría si una de estas operaciones básicas fallase por un cambio no comprobado?</a:t>
            </a:r>
            <a:r>
              <a:rPr lang="es-MX" b="0" i="0" dirty="0" smtClean="0">
                <a:solidFill>
                  <a:srgbClr val="3A3A3A"/>
                </a:solidFill>
                <a:effectLst/>
                <a:latin typeface="Verdana" panose="020B0604030504040204" pitchFamily="34" charset="0"/>
              </a:rPr>
              <a:t> </a:t>
            </a:r>
          </a:p>
          <a:p>
            <a:pPr algn="just"/>
            <a:r>
              <a:rPr lang="es-MX" b="0" i="0" dirty="0" smtClean="0">
                <a:solidFill>
                  <a:srgbClr val="3A3A3A"/>
                </a:solidFill>
                <a:effectLst/>
                <a:latin typeface="Verdana" panose="020B0604030504040204" pitchFamily="34" charset="0"/>
              </a:rPr>
              <a:t>Pues probablemente, no pensaríamos que algo tan simple puede estar fallando… y eso que podemos haberlo cambiado incluso sin darnos cuenta…</a:t>
            </a:r>
          </a:p>
          <a:p>
            <a:pPr algn="just"/>
            <a:r>
              <a:rPr lang="es-MX" b="0" i="0" dirty="0" smtClean="0">
                <a:solidFill>
                  <a:srgbClr val="3A3A3A"/>
                </a:solidFill>
                <a:effectLst/>
                <a:latin typeface="Verdana" panose="020B0604030504040204" pitchFamily="34" charset="0"/>
              </a:rPr>
              <a:t>Para evitar ese tipo de fallos, existen este tipo de herramientas, cuya finalidad es que, ante unos datos de entrada conocidos, si todo va bien, tenemos que tener unos datos de salida que podemos predecir y comprobar.</a:t>
            </a:r>
            <a:endParaRPr lang="es-MX" b="0" i="0" dirty="0">
              <a:solidFill>
                <a:srgbClr val="3A3A3A"/>
              </a:solidFill>
              <a:effectLst/>
              <a:latin typeface="Verdana" panose="020B0604030504040204" pitchFamily="34" charset="0"/>
            </a:endParaRPr>
          </a:p>
        </p:txBody>
      </p:sp>
    </p:spTree>
    <p:extLst>
      <p:ext uri="{BB962C8B-B14F-4D97-AF65-F5344CB8AC3E}">
        <p14:creationId xmlns:p14="http://schemas.microsoft.com/office/powerpoint/2010/main" val="113219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smtClean="0"/>
              <a:t>Patrón</a:t>
            </a:r>
            <a:r>
              <a:rPr lang="en-US" b="1" dirty="0" smtClean="0"/>
              <a:t> </a:t>
            </a:r>
            <a:r>
              <a:rPr lang="en-US" b="1" dirty="0"/>
              <a:t>Arrange-Act-Assert (AAA)</a:t>
            </a:r>
          </a:p>
        </p:txBody>
      </p:sp>
      <p:sp>
        <p:nvSpPr>
          <p:cNvPr id="3" name="Marcador de contenido 2"/>
          <p:cNvSpPr>
            <a:spLocks noGrp="1"/>
          </p:cNvSpPr>
          <p:nvPr>
            <p:ph idx="1"/>
          </p:nvPr>
        </p:nvSpPr>
        <p:spPr/>
        <p:txBody>
          <a:bodyPr/>
          <a:lstStyle/>
          <a:p>
            <a:pPr algn="just"/>
            <a:r>
              <a:rPr lang="es-MX" dirty="0"/>
              <a:t>El patrón </a:t>
            </a:r>
            <a:r>
              <a:rPr lang="es-MX" b="1" dirty="0" err="1"/>
              <a:t>Arrange-Act-Assert</a:t>
            </a:r>
            <a:r>
              <a:rPr lang="es-MX" b="1" dirty="0"/>
              <a:t> (AAA)</a:t>
            </a:r>
            <a:r>
              <a:rPr lang="es-MX" dirty="0"/>
              <a:t> es una convención común utilizada en pruebas unitarias para estructurar el código de manera clara y comprensible. Este patrón divide las pruebas en tres secciones principales: </a:t>
            </a:r>
            <a:r>
              <a:rPr lang="es-MX" b="1" dirty="0" err="1"/>
              <a:t>Arrange</a:t>
            </a:r>
            <a:r>
              <a:rPr lang="es-MX" dirty="0"/>
              <a:t> (preparación), </a:t>
            </a:r>
            <a:r>
              <a:rPr lang="es-MX" b="1" dirty="0" err="1"/>
              <a:t>Act</a:t>
            </a:r>
            <a:r>
              <a:rPr lang="es-MX" dirty="0"/>
              <a:t> (acción) y </a:t>
            </a:r>
            <a:r>
              <a:rPr lang="es-MX" b="1" dirty="0" err="1"/>
              <a:t>Assert</a:t>
            </a:r>
            <a:r>
              <a:rPr lang="es-MX" dirty="0"/>
              <a:t> (verificación). Este enfoque garantiza que las pruebas sean fáciles de leer, entender y mantener.</a:t>
            </a:r>
            <a:endParaRPr lang="en-US" dirty="0"/>
          </a:p>
        </p:txBody>
      </p:sp>
    </p:spTree>
    <p:extLst>
      <p:ext uri="{BB962C8B-B14F-4D97-AF65-F5344CB8AC3E}">
        <p14:creationId xmlns:p14="http://schemas.microsoft.com/office/powerpoint/2010/main" val="2203700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err="1" smtClean="0"/>
              <a:t>Arrange</a:t>
            </a:r>
            <a:endParaRPr lang="en-US" b="1" dirty="0"/>
          </a:p>
        </p:txBody>
      </p:sp>
      <p:sp>
        <p:nvSpPr>
          <p:cNvPr id="3" name="Marcador de contenido 2"/>
          <p:cNvSpPr>
            <a:spLocks noGrp="1"/>
          </p:cNvSpPr>
          <p:nvPr>
            <p:ph idx="1"/>
          </p:nvPr>
        </p:nvSpPr>
        <p:spPr>
          <a:xfrm>
            <a:off x="838200" y="1444625"/>
            <a:ext cx="10515600" cy="2974975"/>
          </a:xfrm>
        </p:spPr>
        <p:txBody>
          <a:bodyPr>
            <a:normAutofit lnSpcReduction="10000"/>
          </a:bodyPr>
          <a:lstStyle/>
          <a:p>
            <a:pPr algn="just"/>
            <a:r>
              <a:rPr lang="es-MX" b="1" dirty="0" err="1"/>
              <a:t>Arrange</a:t>
            </a:r>
            <a:r>
              <a:rPr lang="es-MX" b="1" dirty="0"/>
              <a:t> (Preparar)</a:t>
            </a:r>
            <a:r>
              <a:rPr lang="es-MX" dirty="0"/>
              <a:t>: En esta fase, se configuran los objetos, dependencias y datos necesarios para ejecutar la prueba. Aquí es donde creas los objetos que vas a probar y </a:t>
            </a:r>
            <a:r>
              <a:rPr lang="es-MX" b="1" dirty="0">
                <a:solidFill>
                  <a:srgbClr val="FF0000"/>
                </a:solidFill>
              </a:rPr>
              <a:t>simulas las dependencias (como servicios o repositorios) </a:t>
            </a:r>
            <a:r>
              <a:rPr lang="es-MX" dirty="0"/>
              <a:t>si es necesario.</a:t>
            </a:r>
          </a:p>
          <a:p>
            <a:pPr algn="just"/>
            <a:r>
              <a:rPr lang="es-MX" b="1" dirty="0"/>
              <a:t>Objetivo</a:t>
            </a:r>
            <a:r>
              <a:rPr lang="es-MX" dirty="0"/>
              <a:t>: Configurar el entorno de prueba.</a:t>
            </a:r>
          </a:p>
          <a:p>
            <a:pPr algn="just"/>
            <a:r>
              <a:rPr lang="es-MX" b="1" dirty="0"/>
              <a:t>Qué hacer</a:t>
            </a:r>
            <a:r>
              <a:rPr lang="es-MX" dirty="0"/>
              <a:t>: Inicializar variables, configurar dependencias simuladas (</a:t>
            </a:r>
            <a:r>
              <a:rPr lang="es-MX" dirty="0" err="1"/>
              <a:t>mocks</a:t>
            </a:r>
            <a:r>
              <a:rPr lang="es-MX" dirty="0"/>
              <a:t> o </a:t>
            </a:r>
            <a:r>
              <a:rPr lang="es-MX" dirty="0" err="1"/>
              <a:t>fakes</a:t>
            </a:r>
            <a:r>
              <a:rPr lang="es-MX" dirty="0"/>
              <a:t>), y preparar los datos de entrada.</a:t>
            </a:r>
          </a:p>
          <a:p>
            <a:endParaRPr lang="en-US" dirty="0"/>
          </a:p>
        </p:txBody>
      </p:sp>
      <p:pic>
        <p:nvPicPr>
          <p:cNvPr id="4" name="Imagen 3"/>
          <p:cNvPicPr>
            <a:picLocks noChangeAspect="1"/>
          </p:cNvPicPr>
          <p:nvPr/>
        </p:nvPicPr>
        <p:blipFill>
          <a:blip r:embed="rId2"/>
          <a:stretch>
            <a:fillRect/>
          </a:stretch>
        </p:blipFill>
        <p:spPr>
          <a:xfrm>
            <a:off x="838199" y="4419600"/>
            <a:ext cx="9043935" cy="1905000"/>
          </a:xfrm>
          <a:prstGeom prst="rect">
            <a:avLst/>
          </a:prstGeom>
        </p:spPr>
      </p:pic>
    </p:spTree>
    <p:extLst>
      <p:ext uri="{BB962C8B-B14F-4D97-AF65-F5344CB8AC3E}">
        <p14:creationId xmlns:p14="http://schemas.microsoft.com/office/powerpoint/2010/main" val="132841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err="1" smtClean="0"/>
              <a:t>Act</a:t>
            </a:r>
            <a:endParaRPr lang="en-US" b="1" dirty="0"/>
          </a:p>
        </p:txBody>
      </p:sp>
      <p:sp>
        <p:nvSpPr>
          <p:cNvPr id="3" name="Marcador de contenido 2"/>
          <p:cNvSpPr>
            <a:spLocks noGrp="1"/>
          </p:cNvSpPr>
          <p:nvPr>
            <p:ph idx="1"/>
          </p:nvPr>
        </p:nvSpPr>
        <p:spPr>
          <a:xfrm>
            <a:off x="838200" y="1490345"/>
            <a:ext cx="10515600" cy="2609215"/>
          </a:xfrm>
        </p:spPr>
        <p:txBody>
          <a:bodyPr>
            <a:normAutofit lnSpcReduction="10000"/>
          </a:bodyPr>
          <a:lstStyle/>
          <a:p>
            <a:pPr algn="just"/>
            <a:r>
              <a:rPr lang="es-MX" b="1" dirty="0" err="1"/>
              <a:t>Act</a:t>
            </a:r>
            <a:r>
              <a:rPr lang="es-MX" b="1" dirty="0"/>
              <a:t> (Actuar)</a:t>
            </a:r>
            <a:r>
              <a:rPr lang="es-MX" dirty="0"/>
              <a:t>: En esta fase, ejecutas el código que quieres probar. Es la acción que se va a verificar, es decir, el comportamiento del método o función que está siendo probado.</a:t>
            </a:r>
          </a:p>
          <a:p>
            <a:pPr algn="just"/>
            <a:r>
              <a:rPr lang="es-MX" b="1" dirty="0"/>
              <a:t>Objetivo</a:t>
            </a:r>
            <a:r>
              <a:rPr lang="es-MX" dirty="0"/>
              <a:t>: Ejecutar el código que estamos probando.</a:t>
            </a:r>
          </a:p>
          <a:p>
            <a:pPr algn="just"/>
            <a:r>
              <a:rPr lang="es-MX" b="1" dirty="0"/>
              <a:t>Qué hacer</a:t>
            </a:r>
            <a:r>
              <a:rPr lang="es-MX" dirty="0"/>
              <a:t>: Llamar al método o función que está siendo probado, utilizando los datos configurados en la fase </a:t>
            </a:r>
            <a:r>
              <a:rPr lang="es-MX" b="1" dirty="0" err="1"/>
              <a:t>Arrange</a:t>
            </a:r>
            <a:r>
              <a:rPr lang="es-MX" dirty="0"/>
              <a:t>.</a:t>
            </a:r>
          </a:p>
          <a:p>
            <a:endParaRPr lang="en-US" dirty="0"/>
          </a:p>
        </p:txBody>
      </p:sp>
      <p:pic>
        <p:nvPicPr>
          <p:cNvPr id="4" name="Imagen 3"/>
          <p:cNvPicPr>
            <a:picLocks noChangeAspect="1"/>
          </p:cNvPicPr>
          <p:nvPr/>
        </p:nvPicPr>
        <p:blipFill>
          <a:blip r:embed="rId2"/>
          <a:stretch>
            <a:fillRect/>
          </a:stretch>
        </p:blipFill>
        <p:spPr>
          <a:xfrm>
            <a:off x="868679" y="4099560"/>
            <a:ext cx="7489171" cy="1125220"/>
          </a:xfrm>
          <a:prstGeom prst="rect">
            <a:avLst/>
          </a:prstGeom>
        </p:spPr>
      </p:pic>
    </p:spTree>
    <p:extLst>
      <p:ext uri="{BB962C8B-B14F-4D97-AF65-F5344CB8AC3E}">
        <p14:creationId xmlns:p14="http://schemas.microsoft.com/office/powerpoint/2010/main" val="1243266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err="1" smtClean="0"/>
              <a:t>Assert</a:t>
            </a:r>
            <a:endParaRPr lang="en-US" b="1" dirty="0"/>
          </a:p>
        </p:txBody>
      </p:sp>
      <p:sp>
        <p:nvSpPr>
          <p:cNvPr id="3" name="Marcador de contenido 2"/>
          <p:cNvSpPr>
            <a:spLocks noGrp="1"/>
          </p:cNvSpPr>
          <p:nvPr>
            <p:ph idx="1"/>
          </p:nvPr>
        </p:nvSpPr>
        <p:spPr>
          <a:xfrm>
            <a:off x="838200" y="1446175"/>
            <a:ext cx="10515600" cy="3432175"/>
          </a:xfrm>
        </p:spPr>
        <p:txBody>
          <a:bodyPr/>
          <a:lstStyle/>
          <a:p>
            <a:pPr algn="just"/>
            <a:r>
              <a:rPr lang="es-MX" b="1" dirty="0" err="1"/>
              <a:t>Assert</a:t>
            </a:r>
            <a:r>
              <a:rPr lang="es-MX" b="1" dirty="0"/>
              <a:t> (Afirmar)</a:t>
            </a:r>
            <a:r>
              <a:rPr lang="es-MX" dirty="0"/>
              <a:t>: Esta fase es donde verificas si el resultado del código bajo prueba es el esperado. Aquí comparas los resultados reales con los resultados esperados para asegurarte de que el código se comporta correctamente.</a:t>
            </a:r>
          </a:p>
          <a:p>
            <a:pPr algn="just"/>
            <a:r>
              <a:rPr lang="es-MX" b="1" dirty="0"/>
              <a:t>Objetivo</a:t>
            </a:r>
            <a:r>
              <a:rPr lang="es-MX" dirty="0"/>
              <a:t>: Verificar que el comportamiento del código sea el esperado.</a:t>
            </a:r>
          </a:p>
          <a:p>
            <a:pPr algn="just"/>
            <a:r>
              <a:rPr lang="es-MX" b="1" dirty="0"/>
              <a:t>Qué hacer</a:t>
            </a:r>
            <a:r>
              <a:rPr lang="es-MX" dirty="0"/>
              <a:t>: Usar afirmaciones (</a:t>
            </a:r>
            <a:r>
              <a:rPr lang="es-MX" dirty="0" err="1"/>
              <a:t>assertions</a:t>
            </a:r>
            <a:r>
              <a:rPr lang="es-MX" dirty="0"/>
              <a:t>) para comparar el resultado real con el valor esperado, y confirmar que la lógica funciona correctamente.</a:t>
            </a:r>
          </a:p>
          <a:p>
            <a:endParaRPr lang="en-US" dirty="0"/>
          </a:p>
        </p:txBody>
      </p:sp>
      <p:pic>
        <p:nvPicPr>
          <p:cNvPr id="4" name="Imagen 3"/>
          <p:cNvPicPr>
            <a:picLocks noChangeAspect="1"/>
          </p:cNvPicPr>
          <p:nvPr/>
        </p:nvPicPr>
        <p:blipFill>
          <a:blip r:embed="rId2"/>
          <a:stretch>
            <a:fillRect/>
          </a:stretch>
        </p:blipFill>
        <p:spPr>
          <a:xfrm>
            <a:off x="838200" y="4954549"/>
            <a:ext cx="6995160" cy="1197947"/>
          </a:xfrm>
          <a:prstGeom prst="rect">
            <a:avLst/>
          </a:prstGeom>
        </p:spPr>
      </p:pic>
    </p:spTree>
    <p:extLst>
      <p:ext uri="{BB962C8B-B14F-4D97-AF65-F5344CB8AC3E}">
        <p14:creationId xmlns:p14="http://schemas.microsoft.com/office/powerpoint/2010/main" val="2340354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¿Por qué es útil el patrón AAA?</a:t>
            </a:r>
            <a:endParaRPr lang="en-US" b="1" dirty="0"/>
          </a:p>
        </p:txBody>
      </p:sp>
      <p:sp>
        <p:nvSpPr>
          <p:cNvPr id="4" name="Rectangle 1"/>
          <p:cNvSpPr>
            <a:spLocks noGrp="1" noChangeArrowheads="1"/>
          </p:cNvSpPr>
          <p:nvPr>
            <p:ph idx="1"/>
          </p:nvPr>
        </p:nvSpPr>
        <p:spPr bwMode="auto">
          <a:xfrm>
            <a:off x="716280" y="1502440"/>
            <a:ext cx="10515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Claridad</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Separa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claramente</a:t>
            </a:r>
            <a:r>
              <a:rPr kumimoji="0" lang="en-US" altLang="en-US" sz="2400" b="0" i="0" u="none" strike="noStrike" cap="none" normalizeH="0" baseline="0" dirty="0" smtClean="0">
                <a:ln>
                  <a:noFill/>
                </a:ln>
                <a:solidFill>
                  <a:schemeClr val="tx1"/>
                </a:solidFill>
                <a:effectLst/>
                <a:latin typeface="Arial" panose="020B0604020202020204" pitchFamily="34" charset="0"/>
              </a:rPr>
              <a:t>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preparación</a:t>
            </a:r>
            <a:r>
              <a:rPr kumimoji="0" lang="en-US" altLang="en-US" sz="2400" b="0" i="0" u="none" strike="noStrike" cap="none" normalizeH="0" baseline="0" dirty="0" smtClean="0">
                <a:ln>
                  <a:noFill/>
                </a:ln>
                <a:solidFill>
                  <a:schemeClr val="tx1"/>
                </a:solidFill>
                <a:effectLst/>
                <a:latin typeface="Arial" panose="020B0604020202020204" pitchFamily="34" charset="0"/>
              </a:rPr>
              <a:t> de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prueba</a:t>
            </a:r>
            <a:r>
              <a:rPr kumimoji="0" lang="en-US" altLang="en-US" sz="2400" b="0" i="0" u="none" strike="noStrike" cap="none" normalizeH="0" baseline="0" dirty="0" smtClean="0">
                <a:ln>
                  <a:noFill/>
                </a:ln>
                <a:solidFill>
                  <a:schemeClr val="tx1"/>
                </a:solidFill>
                <a:effectLst/>
                <a:latin typeface="Arial" panose="020B0604020202020204" pitchFamily="34" charset="0"/>
              </a:rPr>
              <a:t>,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acción</a:t>
            </a:r>
            <a:r>
              <a:rPr kumimoji="0" lang="en-US" altLang="en-US" sz="2400" b="0" i="0" u="none" strike="noStrike" cap="none" normalizeH="0" baseline="0" dirty="0" smtClean="0">
                <a:ln>
                  <a:noFill/>
                </a:ln>
                <a:solidFill>
                  <a:schemeClr val="tx1"/>
                </a:solidFill>
                <a:effectLst/>
                <a:latin typeface="Arial" panose="020B0604020202020204" pitchFamily="34" charset="0"/>
              </a:rPr>
              <a:t> que </a:t>
            </a:r>
            <a:r>
              <a:rPr kumimoji="0" lang="en-US" altLang="en-US" sz="2400" b="0" i="0" u="none" strike="noStrike" cap="none" normalizeH="0" baseline="0" dirty="0" err="1" smtClean="0">
                <a:ln>
                  <a:noFill/>
                </a:ln>
                <a:solidFill>
                  <a:schemeClr val="tx1"/>
                </a:solidFill>
                <a:effectLst/>
                <a:latin typeface="Arial" panose="020B0604020202020204" pitchFamily="34" charset="0"/>
              </a:rPr>
              <a:t>estás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probando</a:t>
            </a:r>
            <a:r>
              <a:rPr kumimoji="0" lang="en-US" altLang="en-US" sz="2400" b="0" i="0" u="none" strike="noStrike" cap="none" normalizeH="0" baseline="0" dirty="0" smtClean="0">
                <a:ln>
                  <a:noFill/>
                </a:ln>
                <a:solidFill>
                  <a:schemeClr val="tx1"/>
                </a:solidFill>
                <a:effectLst/>
                <a:latin typeface="Arial" panose="020B0604020202020204" pitchFamily="34" charset="0"/>
              </a:rPr>
              <a:t> y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verificación</a:t>
            </a:r>
            <a:r>
              <a:rPr kumimoji="0" lang="en-US" altLang="en-US" sz="2400" b="0" i="0" u="none" strike="noStrike" cap="none" normalizeH="0" baseline="0" dirty="0" smtClean="0">
                <a:ln>
                  <a:noFill/>
                </a:ln>
                <a:solidFill>
                  <a:schemeClr val="tx1"/>
                </a:solidFill>
                <a:effectLst/>
                <a:latin typeface="Arial" panose="020B0604020202020204" pitchFamily="34" charset="0"/>
              </a:rPr>
              <a:t>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los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resultados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haciendo</a:t>
            </a:r>
            <a:r>
              <a:rPr kumimoji="0" lang="en-US" altLang="en-US" sz="2400" b="0" i="0" u="none" strike="noStrike" cap="none" normalizeH="0" baseline="0" dirty="0" smtClean="0">
                <a:ln>
                  <a:noFill/>
                </a:ln>
                <a:solidFill>
                  <a:schemeClr val="tx1"/>
                </a:solidFill>
                <a:effectLst/>
                <a:latin typeface="Arial" panose="020B0604020202020204" pitchFamily="34" charset="0"/>
              </a:rPr>
              <a:t> que el código de las </a:t>
            </a:r>
            <a:r>
              <a:rPr kumimoji="0" lang="en-US" altLang="en-US" sz="2400" b="0" i="0" u="none" strike="noStrike" cap="none" normalizeH="0" baseline="0" dirty="0" err="1" smtClean="0">
                <a:ln>
                  <a:noFill/>
                </a:ln>
                <a:solidFill>
                  <a:schemeClr val="tx1"/>
                </a:solidFill>
                <a:effectLst/>
                <a:latin typeface="Arial" panose="020B0604020202020204" pitchFamily="34" charset="0"/>
              </a:rPr>
              <a:t>pruebas</a:t>
            </a:r>
            <a:r>
              <a:rPr kumimoji="0" lang="en-US" altLang="en-US" sz="2400" b="0" i="0" u="none" strike="noStrike" cap="none" normalizeH="0" baseline="0" dirty="0" smtClean="0">
                <a:ln>
                  <a:noFill/>
                </a:ln>
                <a:solidFill>
                  <a:schemeClr val="tx1"/>
                </a:solidFill>
                <a:effectLst/>
                <a:latin typeface="Arial" panose="020B0604020202020204" pitchFamily="34" charset="0"/>
              </a:rPr>
              <a:t> sea </a:t>
            </a:r>
            <a:r>
              <a:rPr kumimoji="0" lang="en-US" altLang="en-US" sz="2400" b="0" i="0" u="none" strike="noStrike" cap="none" normalizeH="0" baseline="0" dirty="0" err="1" smtClean="0">
                <a:ln>
                  <a:noFill/>
                </a:ln>
                <a:solidFill>
                  <a:schemeClr val="tx1"/>
                </a:solidFill>
                <a:effectLst/>
                <a:latin typeface="Arial" panose="020B0604020202020204" pitchFamily="34" charset="0"/>
              </a:rPr>
              <a:t>fácil</a:t>
            </a:r>
            <a:r>
              <a:rPr kumimoji="0" lang="en-US" altLang="en-US" sz="2400" b="0" i="0" u="none" strike="noStrike" cap="none" normalizeH="0" baseline="0" dirty="0" smtClean="0">
                <a:ln>
                  <a:noFill/>
                </a:ln>
                <a:solidFill>
                  <a:schemeClr val="tx1"/>
                </a:solidFill>
                <a:effectLst/>
                <a:latin typeface="Arial" panose="020B0604020202020204" pitchFamily="34" charset="0"/>
              </a:rPr>
              <a:t>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seguir</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Mantenibilidad</a:t>
            </a:r>
            <a:r>
              <a:rPr kumimoji="0" lang="en-US" altLang="en-US" sz="2400" b="0" i="0" u="none" strike="noStrike" cap="none" normalizeH="0" baseline="0" dirty="0" smtClean="0">
                <a:ln>
                  <a:noFill/>
                </a:ln>
                <a:solidFill>
                  <a:schemeClr val="tx1"/>
                </a:solidFill>
                <a:effectLst/>
                <a:latin typeface="Arial" panose="020B0604020202020204" pitchFamily="34" charset="0"/>
              </a:rPr>
              <a:t>: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estructura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organizada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facilita</a:t>
            </a:r>
            <a:r>
              <a:rPr kumimoji="0" lang="en-US" altLang="en-US" sz="2400" b="0" i="0" u="none" strike="noStrike" cap="none" normalizeH="0" baseline="0" dirty="0" smtClean="0">
                <a:ln>
                  <a:noFill/>
                </a:ln>
                <a:solidFill>
                  <a:schemeClr val="tx1"/>
                </a:solidFill>
                <a:effectLst/>
                <a:latin typeface="Arial" panose="020B0604020202020204" pitchFamily="34" charset="0"/>
              </a:rPr>
              <a:t>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modificación</a:t>
            </a:r>
            <a:r>
              <a:rPr kumimoji="0" lang="en-US" altLang="en-US" sz="2400" b="0" i="0" u="none" strike="noStrike" cap="none" normalizeH="0" baseline="0" dirty="0" smtClean="0">
                <a:ln>
                  <a:noFill/>
                </a:ln>
                <a:solidFill>
                  <a:schemeClr val="tx1"/>
                </a:solidFill>
                <a:effectLst/>
                <a:latin typeface="Arial" panose="020B0604020202020204" pitchFamily="34" charset="0"/>
              </a:rPr>
              <a:t> de las </a:t>
            </a:r>
            <a:r>
              <a:rPr kumimoji="0" lang="en-US" altLang="en-US" sz="2400" b="0" i="0" u="none" strike="noStrike" cap="none" normalizeH="0" baseline="0" dirty="0" err="1" smtClean="0">
                <a:ln>
                  <a:noFill/>
                </a:ln>
                <a:solidFill>
                  <a:schemeClr val="tx1"/>
                </a:solidFill>
                <a:effectLst/>
                <a:latin typeface="Arial" panose="020B0604020202020204" pitchFamily="34" charset="0"/>
              </a:rPr>
              <a:t>pruebas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ya</a:t>
            </a:r>
            <a:r>
              <a:rPr kumimoji="0" lang="en-US" altLang="en-US" sz="2400" b="0" i="0" u="none" strike="noStrike" cap="none" normalizeH="0" baseline="0" dirty="0" smtClean="0">
                <a:ln>
                  <a:noFill/>
                </a:ln>
                <a:solidFill>
                  <a:schemeClr val="tx1"/>
                </a:solidFill>
                <a:effectLst/>
                <a:latin typeface="Arial" panose="020B0604020202020204" pitchFamily="34" charset="0"/>
              </a:rPr>
              <a:t> que las </a:t>
            </a:r>
            <a:r>
              <a:rPr kumimoji="0" lang="en-US" altLang="en-US" sz="2400" b="0" i="0" u="none" strike="noStrike" cap="none" normalizeH="0" baseline="0" dirty="0" err="1" smtClean="0">
                <a:ln>
                  <a:noFill/>
                </a:ln>
                <a:solidFill>
                  <a:schemeClr val="tx1"/>
                </a:solidFill>
                <a:effectLst/>
                <a:latin typeface="Arial" panose="020B0604020202020204" pitchFamily="34" charset="0"/>
              </a:rPr>
              <a:t>secciones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están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claramente</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diferenciadas</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Reusabilidad</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Es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fácil</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modificar</a:t>
            </a:r>
            <a:r>
              <a:rPr kumimoji="0" lang="en-US" altLang="en-US" sz="2400" b="0" i="0" u="none" strike="noStrike" cap="none" normalizeH="0" baseline="0" dirty="0" smtClean="0">
                <a:ln>
                  <a:noFill/>
                </a:ln>
                <a:solidFill>
                  <a:schemeClr val="tx1"/>
                </a:solidFill>
                <a:effectLst/>
                <a:latin typeface="Arial" panose="020B0604020202020204" pitchFamily="34" charset="0"/>
              </a:rPr>
              <a:t> solo </a:t>
            </a:r>
            <a:r>
              <a:rPr kumimoji="0" lang="en-US" altLang="en-US" sz="2400" b="0" i="0" u="none" strike="noStrike" cap="none" normalizeH="0" baseline="0" dirty="0" err="1" smtClean="0">
                <a:ln>
                  <a:noFill/>
                </a:ln>
                <a:solidFill>
                  <a:schemeClr val="tx1"/>
                </a:solidFill>
                <a:effectLst/>
                <a:latin typeface="Arial" panose="020B0604020202020204" pitchFamily="34" charset="0"/>
              </a:rPr>
              <a:t>una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sección</a:t>
            </a:r>
            <a:r>
              <a:rPr kumimoji="0" lang="en-US" altLang="en-US" sz="2400" b="0" i="0" u="none" strike="noStrike" cap="none" normalizeH="0" baseline="0" dirty="0" smtClean="0">
                <a:ln>
                  <a:noFill/>
                </a:ln>
                <a:solidFill>
                  <a:schemeClr val="tx1"/>
                </a:solidFill>
                <a:effectLst/>
                <a:latin typeface="Arial" panose="020B0604020202020204" pitchFamily="34" charset="0"/>
              </a:rPr>
              <a:t> de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prueba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por</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ejemplo</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los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valores</a:t>
            </a:r>
            <a:r>
              <a:rPr kumimoji="0" lang="en-US" altLang="en-US" sz="2400" b="0" i="0" u="none" strike="noStrike" cap="none" normalizeH="0" baseline="0" dirty="0" smtClean="0">
                <a:ln>
                  <a:noFill/>
                </a:ln>
                <a:solidFill>
                  <a:schemeClr val="tx1"/>
                </a:solidFill>
                <a:effectLst/>
                <a:latin typeface="Arial" panose="020B0604020202020204" pitchFamily="34" charset="0"/>
              </a:rPr>
              <a:t> de entrada o el </a:t>
            </a:r>
            <a:r>
              <a:rPr kumimoji="0" lang="en-US" altLang="en-US" sz="2400" b="0" i="0" u="none" strike="noStrike" cap="none" normalizeH="0" baseline="0" dirty="0" err="1" smtClean="0">
                <a:ln>
                  <a:noFill/>
                </a:ln>
                <a:solidFill>
                  <a:schemeClr val="tx1"/>
                </a:solidFill>
                <a:effectLst/>
                <a:latin typeface="Arial" panose="020B0604020202020204" pitchFamily="34" charset="0"/>
              </a:rPr>
              <a:t>comportamiento</a:t>
            </a:r>
            <a:r>
              <a:rPr kumimoji="0" lang="en-US" altLang="en-US" sz="2400" b="0" i="0" u="none" strike="noStrike" cap="none" normalizeH="0" baseline="0" dirty="0" smtClean="0">
                <a:ln>
                  <a:noFill/>
                </a:ln>
                <a:solidFill>
                  <a:schemeClr val="tx1"/>
                </a:solidFill>
                <a:effectLst/>
                <a:latin typeface="Arial" panose="020B0604020202020204" pitchFamily="34" charset="0"/>
              </a:rPr>
              <a:t> de las </a:t>
            </a:r>
            <a:r>
              <a:rPr kumimoji="0" lang="en-US" altLang="en-US" sz="2400" b="0" i="0" u="none" strike="noStrike" cap="none" normalizeH="0" baseline="0" dirty="0" err="1" smtClean="0">
                <a:ln>
                  <a:noFill/>
                </a:ln>
                <a:solidFill>
                  <a:schemeClr val="tx1"/>
                </a:solidFill>
                <a:effectLst/>
                <a:latin typeface="Arial" panose="020B0604020202020204" pitchFamily="34" charset="0"/>
              </a:rPr>
              <a:t>dependencias</a:t>
            </a:r>
            <a:r>
              <a:rPr kumimoji="0" lang="en-US" altLang="en-US" sz="2400" b="0" i="0" u="none" strike="noStrike" cap="none" normalizeH="0" baseline="0" dirty="0" smtClean="0">
                <a:ln>
                  <a:noFill/>
                </a:ln>
                <a:solidFill>
                  <a:schemeClr val="tx1"/>
                </a:solidFill>
                <a:effectLst/>
                <a:latin typeface="Arial" panose="020B0604020202020204" pitchFamily="34" charset="0"/>
              </a:rPr>
              <a:t>) sin </a:t>
            </a:r>
            <a:r>
              <a:rPr kumimoji="0" lang="en-US" altLang="en-US" sz="2400" b="0" i="0" u="none" strike="noStrike" cap="none" normalizeH="0" baseline="0" dirty="0" err="1" smtClean="0">
                <a:ln>
                  <a:noFill/>
                </a:ln>
                <a:solidFill>
                  <a:schemeClr val="tx1"/>
                </a:solidFill>
                <a:effectLst/>
                <a:latin typeface="Arial" panose="020B0604020202020204" pitchFamily="34" charset="0"/>
              </a:rPr>
              <a:t>tener</a:t>
            </a:r>
            <a:r>
              <a:rPr kumimoji="0" lang="en-US" altLang="en-US" sz="2400" b="0" i="0" u="none" strike="noStrike" cap="none" normalizeH="0" baseline="0" dirty="0" smtClean="0">
                <a:ln>
                  <a:noFill/>
                </a:ln>
                <a:solidFill>
                  <a:schemeClr val="tx1"/>
                </a:solidFill>
                <a:effectLst/>
                <a:latin typeface="Arial" panose="020B0604020202020204" pitchFamily="34" charset="0"/>
              </a:rPr>
              <a:t> que </a:t>
            </a:r>
            <a:r>
              <a:rPr kumimoji="0" lang="en-US" altLang="en-US" sz="2400" b="0" i="0" u="none" strike="noStrike" cap="none" normalizeH="0" baseline="0" dirty="0" err="1" smtClean="0">
                <a:ln>
                  <a:noFill/>
                </a:ln>
                <a:solidFill>
                  <a:schemeClr val="tx1"/>
                </a:solidFill>
                <a:effectLst/>
                <a:latin typeface="Arial" panose="020B0604020202020204" pitchFamily="34" charset="0"/>
              </a:rPr>
              <a:t>cambiar</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toda</a:t>
            </a:r>
            <a:r>
              <a:rPr kumimoji="0" lang="en-US" altLang="en-US" sz="2400" b="0" i="0" u="none" strike="noStrike" cap="none" normalizeH="0" baseline="0" dirty="0" smtClean="0">
                <a:ln>
                  <a:noFill/>
                </a:ln>
                <a:solidFill>
                  <a:schemeClr val="tx1"/>
                </a:solidFill>
                <a:effectLst/>
                <a:latin typeface="Arial" panose="020B0604020202020204" pitchFamily="34" charset="0"/>
              </a:rPr>
              <a:t>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prueba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p>
        </p:txBody>
      </p:sp>
      <p:sp>
        <p:nvSpPr>
          <p:cNvPr id="5" name="Rectángulo 4"/>
          <p:cNvSpPr/>
          <p:nvPr/>
        </p:nvSpPr>
        <p:spPr>
          <a:xfrm>
            <a:off x="716280" y="4549428"/>
            <a:ext cx="10515600" cy="2062103"/>
          </a:xfrm>
          <a:prstGeom prst="rect">
            <a:avLst/>
          </a:prstGeom>
        </p:spPr>
        <p:txBody>
          <a:bodyPr wrap="square">
            <a:spAutoFit/>
          </a:bodyPr>
          <a:lstStyle/>
          <a:p>
            <a:r>
              <a:rPr lang="es-MX" sz="3200" b="1" dirty="0"/>
              <a:t>Conclusión:</a:t>
            </a:r>
          </a:p>
          <a:p>
            <a:pPr algn="just"/>
            <a:r>
              <a:rPr lang="es-MX" sz="2400" dirty="0"/>
              <a:t>El patrón </a:t>
            </a:r>
            <a:r>
              <a:rPr lang="es-MX" sz="2400" b="1" dirty="0" err="1"/>
              <a:t>Arrange-Act-Assert</a:t>
            </a:r>
            <a:r>
              <a:rPr lang="es-MX" sz="2400" b="1" dirty="0"/>
              <a:t> (AAA)</a:t>
            </a:r>
            <a:r>
              <a:rPr lang="es-MX" sz="2400" dirty="0"/>
              <a:t> es una práctica recomendada para estructurar pruebas unitarias, ya que mejora la legibilidad y la claridad de las pruebas. Divide la prueba en tres pasos: </a:t>
            </a:r>
            <a:r>
              <a:rPr lang="es-MX" sz="2400" b="1" dirty="0"/>
              <a:t>preparar</a:t>
            </a:r>
            <a:r>
              <a:rPr lang="es-MX" sz="2400" dirty="0"/>
              <a:t> el entorno, </a:t>
            </a:r>
            <a:r>
              <a:rPr lang="es-MX" sz="2400" b="1" dirty="0"/>
              <a:t>ejecutar</a:t>
            </a:r>
            <a:r>
              <a:rPr lang="es-MX" sz="2400" dirty="0"/>
              <a:t> el código y </a:t>
            </a:r>
            <a:r>
              <a:rPr lang="es-MX" sz="2400" b="1" dirty="0"/>
              <a:t>verificar</a:t>
            </a:r>
            <a:r>
              <a:rPr lang="es-MX" sz="2400" dirty="0"/>
              <a:t> el resultado. Esto ayuda a mantener las pruebas organizadas y comprensibles.</a:t>
            </a:r>
          </a:p>
        </p:txBody>
      </p:sp>
    </p:spTree>
    <p:extLst>
      <p:ext uri="{BB962C8B-B14F-4D97-AF65-F5344CB8AC3E}">
        <p14:creationId xmlns:p14="http://schemas.microsoft.com/office/powerpoint/2010/main" val="296853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88844"/>
            <a:ext cx="10515600" cy="1325563"/>
          </a:xfrm>
        </p:spPr>
        <p:txBody>
          <a:bodyPr/>
          <a:lstStyle/>
          <a:p>
            <a:r>
              <a:rPr lang="en-US" b="1" dirty="0" err="1"/>
              <a:t>FluentAssertions</a:t>
            </a:r>
            <a:r>
              <a:rPr lang="en-US" b="1" dirty="0"/>
              <a:t> </a:t>
            </a:r>
          </a:p>
        </p:txBody>
      </p:sp>
      <p:sp>
        <p:nvSpPr>
          <p:cNvPr id="5" name="Rectangle 2"/>
          <p:cNvSpPr>
            <a:spLocks noGrp="1" noChangeArrowheads="1"/>
          </p:cNvSpPr>
          <p:nvPr>
            <p:ph idx="1"/>
          </p:nvPr>
        </p:nvSpPr>
        <p:spPr bwMode="auto">
          <a:xfrm>
            <a:off x="838200" y="2014407"/>
            <a:ext cx="10515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chemeClr val="tx1"/>
                </a:solidFill>
                <a:effectLst/>
                <a:latin typeface="Arial Unicode MS"/>
              </a:rPr>
              <a:t>FluentAssertions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es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una</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librería</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en</a:t>
            </a:r>
            <a:r>
              <a:rPr kumimoji="0" lang="en-US" altLang="en-US" sz="2400" b="0" i="0" u="none" strike="noStrike" cap="none" normalizeH="0" baseline="0" dirty="0" smtClean="0">
                <a:ln>
                  <a:noFill/>
                </a:ln>
                <a:solidFill>
                  <a:schemeClr val="tx1"/>
                </a:solidFill>
                <a:effectLst/>
              </a:rPr>
              <a:t> .NET que </a:t>
            </a:r>
            <a:r>
              <a:rPr kumimoji="0" lang="en-US" altLang="en-US" sz="2400" b="0" i="0" u="none" strike="noStrike" cap="none" normalizeH="0" baseline="0" dirty="0" err="1" smtClean="0">
                <a:ln>
                  <a:noFill/>
                </a:ln>
                <a:solidFill>
                  <a:schemeClr val="tx1"/>
                </a:solidFill>
                <a:effectLst/>
              </a:rPr>
              <a:t>facilita</a:t>
            </a:r>
            <a:r>
              <a:rPr kumimoji="0" lang="en-US" altLang="en-US" sz="2400" b="0" i="0" u="none" strike="noStrike" cap="none" normalizeH="0" baseline="0" dirty="0" smtClean="0">
                <a:ln>
                  <a:noFill/>
                </a:ln>
                <a:solidFill>
                  <a:schemeClr val="tx1"/>
                </a:solidFill>
                <a:effectLst/>
              </a:rPr>
              <a:t> la </a:t>
            </a:r>
            <a:r>
              <a:rPr kumimoji="0" lang="en-US" altLang="en-US" sz="2400" b="0" i="0" u="none" strike="noStrike" cap="none" normalizeH="0" baseline="0" dirty="0" err="1" smtClean="0">
                <a:ln>
                  <a:noFill/>
                </a:ln>
                <a:solidFill>
                  <a:schemeClr val="tx1"/>
                </a:solidFill>
                <a:effectLst/>
              </a:rPr>
              <a:t>escritura</a:t>
            </a:r>
            <a:r>
              <a:rPr kumimoji="0" lang="en-US" altLang="en-US" sz="2400" b="0" i="0" u="none" strike="noStrike" cap="none" normalizeH="0" baseline="0" dirty="0" smtClean="0">
                <a:ln>
                  <a:noFill/>
                </a:ln>
                <a:solidFill>
                  <a:schemeClr val="tx1"/>
                </a:solidFill>
                <a:effectLst/>
              </a:rPr>
              <a:t> de </a:t>
            </a:r>
            <a:r>
              <a:rPr kumimoji="0" lang="en-US" altLang="en-US" sz="2400" b="0" i="0" u="none" strike="noStrike" cap="none" normalizeH="0" baseline="0" dirty="0" err="1" smtClean="0">
                <a:ln>
                  <a:noFill/>
                </a:ln>
                <a:solidFill>
                  <a:schemeClr val="tx1"/>
                </a:solidFill>
                <a:effectLst/>
              </a:rPr>
              <a:t>pruebas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unitarias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más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legibles</a:t>
            </a:r>
            <a:r>
              <a:rPr kumimoji="0" lang="en-US" altLang="en-US" sz="2400" b="0" i="0" u="none" strike="noStrike" cap="none" normalizeH="0" baseline="0" dirty="0" smtClean="0">
                <a:ln>
                  <a:noFill/>
                </a:ln>
                <a:solidFill>
                  <a:schemeClr val="tx1"/>
                </a:solidFill>
                <a:effectLst/>
              </a:rPr>
              <a:t> y </a:t>
            </a:r>
            <a:r>
              <a:rPr kumimoji="0" lang="en-US" altLang="en-US" sz="2400" b="0" i="0" u="none" strike="noStrike" cap="none" normalizeH="0" baseline="0" dirty="0" err="1" smtClean="0">
                <a:ln>
                  <a:noFill/>
                </a:ln>
                <a:solidFill>
                  <a:schemeClr val="tx1"/>
                </a:solidFill>
                <a:effectLst/>
              </a:rPr>
              <a:t>expresivas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Esta</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librería</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permite</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realizar</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afirmaciones</a:t>
            </a:r>
            <a:r>
              <a:rPr kumimoji="0" lang="en-US" altLang="en-US" sz="2400" b="0" i="0" u="none" strike="noStrike" cap="none" normalizeH="0" baseline="0" dirty="0" smtClean="0">
                <a:ln>
                  <a:noFill/>
                </a:ln>
                <a:solidFill>
                  <a:schemeClr val="tx1"/>
                </a:solidFill>
                <a:effectLst/>
              </a:rPr>
              <a:t> (assertions) </a:t>
            </a:r>
            <a:r>
              <a:rPr kumimoji="0" lang="en-US" altLang="en-US" sz="2400" b="0" i="0" u="none" strike="noStrike" cap="none" normalizeH="0" baseline="0" dirty="0" err="1" smtClean="0">
                <a:ln>
                  <a:noFill/>
                </a:ln>
                <a:solidFill>
                  <a:schemeClr val="tx1"/>
                </a:solidFill>
                <a:effectLst/>
              </a:rPr>
              <a:t>sobre</a:t>
            </a:r>
            <a:r>
              <a:rPr kumimoji="0" lang="en-US" altLang="en-US" sz="2400" b="0" i="0" u="none" strike="noStrike" cap="none" normalizeH="0" baseline="0" dirty="0" smtClean="0">
                <a:ln>
                  <a:noFill/>
                </a:ln>
                <a:solidFill>
                  <a:schemeClr val="tx1"/>
                </a:solidFill>
                <a:effectLst/>
              </a:rPr>
              <a:t> el </a:t>
            </a:r>
            <a:r>
              <a:rPr kumimoji="0" lang="en-US" altLang="en-US" sz="2400" b="0" i="0" u="none" strike="noStrike" cap="none" normalizeH="0" baseline="0" dirty="0" err="1" smtClean="0">
                <a:ln>
                  <a:noFill/>
                </a:ln>
                <a:solidFill>
                  <a:schemeClr val="tx1"/>
                </a:solidFill>
                <a:effectLst/>
              </a:rPr>
              <a:t>comportamiento</a:t>
            </a:r>
            <a:r>
              <a:rPr kumimoji="0" lang="en-US" altLang="en-US" sz="2400" b="0" i="0" u="none" strike="noStrike" cap="none" normalizeH="0" baseline="0" dirty="0" smtClean="0">
                <a:ln>
                  <a:noFill/>
                </a:ln>
                <a:solidFill>
                  <a:schemeClr val="tx1"/>
                </a:solidFill>
                <a:effectLst/>
              </a:rPr>
              <a:t> del código de </a:t>
            </a:r>
            <a:r>
              <a:rPr kumimoji="0" lang="en-US" altLang="en-US" sz="2400" b="0" i="0" u="none" strike="noStrike" cap="none" normalizeH="0" baseline="0" dirty="0" err="1" smtClean="0">
                <a:ln>
                  <a:noFill/>
                </a:ln>
                <a:solidFill>
                  <a:schemeClr val="tx1"/>
                </a:solidFill>
                <a:effectLst/>
              </a:rPr>
              <a:t>una</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manera</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fluida</a:t>
            </a:r>
            <a:r>
              <a:rPr kumimoji="0" lang="en-US" altLang="en-US" sz="2400" b="0" i="0" u="none" strike="noStrike" cap="none" normalizeH="0" baseline="0" dirty="0" smtClean="0">
                <a:ln>
                  <a:noFill/>
                </a:ln>
                <a:solidFill>
                  <a:schemeClr val="tx1"/>
                </a:solidFill>
                <a:effectLst/>
              </a:rPr>
              <a:t> y </a:t>
            </a:r>
            <a:r>
              <a:rPr kumimoji="0" lang="en-US" altLang="en-US" sz="2400" b="0" i="0" u="none" strike="noStrike" cap="none" normalizeH="0" baseline="0" dirty="0" err="1" smtClean="0">
                <a:ln>
                  <a:noFill/>
                </a:ln>
                <a:solidFill>
                  <a:schemeClr val="tx1"/>
                </a:solidFill>
                <a:effectLst/>
              </a:rPr>
              <a:t>encadenada</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mejorando</a:t>
            </a:r>
            <a:r>
              <a:rPr kumimoji="0" lang="en-US" altLang="en-US" sz="2400" b="0" i="0" u="none" strike="noStrike" cap="none" normalizeH="0" baseline="0" dirty="0" smtClean="0">
                <a:ln>
                  <a:noFill/>
                </a:ln>
                <a:solidFill>
                  <a:schemeClr val="tx1"/>
                </a:solidFill>
                <a:effectLst/>
              </a:rPr>
              <a:t> la </a:t>
            </a:r>
            <a:r>
              <a:rPr kumimoji="0" lang="en-US" altLang="en-US" sz="2400" b="0" i="0" u="none" strike="noStrike" cap="none" normalizeH="0" baseline="0" dirty="0" err="1" smtClean="0">
                <a:ln>
                  <a:noFill/>
                </a:ln>
                <a:solidFill>
                  <a:schemeClr val="tx1"/>
                </a:solidFill>
                <a:effectLst/>
              </a:rPr>
              <a:t>legibilidad</a:t>
            </a:r>
            <a:r>
              <a:rPr kumimoji="0" lang="en-US" altLang="en-US" sz="2400" b="0" i="0" u="none" strike="noStrike" cap="none" normalizeH="0" baseline="0" dirty="0" smtClean="0">
                <a:ln>
                  <a:noFill/>
                </a:ln>
                <a:solidFill>
                  <a:schemeClr val="tx1"/>
                </a:solidFill>
                <a:effectLst/>
              </a:rPr>
              <a:t> y la </a:t>
            </a:r>
            <a:r>
              <a:rPr kumimoji="0" lang="en-US" altLang="en-US" sz="2400" b="0" i="0" u="none" strike="noStrike" cap="none" normalizeH="0" baseline="0" dirty="0" err="1" smtClean="0">
                <a:ln>
                  <a:noFill/>
                </a:ln>
                <a:solidFill>
                  <a:schemeClr val="tx1"/>
                </a:solidFill>
                <a:effectLst/>
              </a:rPr>
              <a:t>claridad</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en</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comparación</a:t>
            </a:r>
            <a:r>
              <a:rPr kumimoji="0" lang="en-US" altLang="en-US" sz="2400" b="0" i="0" u="none" strike="noStrike" cap="none" normalizeH="0" baseline="0" dirty="0" smtClean="0">
                <a:ln>
                  <a:noFill/>
                </a:ln>
                <a:solidFill>
                  <a:schemeClr val="tx1"/>
                </a:solidFill>
                <a:effectLst/>
              </a:rPr>
              <a:t> con las </a:t>
            </a:r>
            <a:r>
              <a:rPr kumimoji="0" lang="en-US" altLang="en-US" sz="2400" b="0" i="0" u="none" strike="noStrike" cap="none" normalizeH="0" baseline="0" dirty="0" err="1" smtClean="0">
                <a:ln>
                  <a:noFill/>
                </a:ln>
                <a:solidFill>
                  <a:schemeClr val="tx1"/>
                </a:solidFill>
                <a:effectLst/>
              </a:rPr>
              <a:t>afirmaciones</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tradicionales</a:t>
            </a:r>
            <a:r>
              <a:rPr kumimoji="0" lang="en-US" altLang="en-US" sz="2400" b="0" i="0" u="none" strike="noStrike" cap="none" normalizeH="0" baseline="0" dirty="0" smtClean="0">
                <a:ln>
                  <a:noFill/>
                </a:ln>
                <a:solidFill>
                  <a:schemeClr val="tx1"/>
                </a:solidFill>
                <a:effectLst/>
              </a:rPr>
              <a:t> que se </a:t>
            </a:r>
            <a:r>
              <a:rPr kumimoji="0" lang="en-US" altLang="en-US" sz="2400" b="0" i="0" u="none" strike="noStrike" cap="none" normalizeH="0" baseline="0" dirty="0" err="1" smtClean="0">
                <a:ln>
                  <a:noFill/>
                </a:ln>
                <a:solidFill>
                  <a:schemeClr val="tx1"/>
                </a:solidFill>
                <a:effectLst/>
              </a:rPr>
              <a:t>encuentran</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en</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librerías</a:t>
            </a:r>
            <a:r>
              <a:rPr kumimoji="0" lang="en-US" altLang="en-US" sz="2400" b="0" i="0" u="none" strike="noStrike" cap="none" normalizeH="0" baseline="0" dirty="0" smtClean="0">
                <a:ln>
                  <a:noFill/>
                </a:ln>
                <a:solidFill>
                  <a:schemeClr val="tx1"/>
                </a:solidFill>
                <a:effectLst/>
              </a:rPr>
              <a:t> como </a:t>
            </a:r>
            <a:r>
              <a:rPr kumimoji="0" lang="en-US" altLang="en-US" sz="2400" b="0" i="0" u="none" strike="noStrike" cap="none" normalizeH="0" baseline="0" dirty="0" smtClean="0">
                <a:ln>
                  <a:noFill/>
                </a:ln>
                <a:solidFill>
                  <a:schemeClr val="tx1"/>
                </a:solidFill>
                <a:effectLst/>
                <a:latin typeface="Arial Unicode MS"/>
              </a:rPr>
              <a:t>Assert</a:t>
            </a:r>
            <a:r>
              <a:rPr kumimoji="0" lang="en-US" altLang="en-US" sz="2400" b="0" i="0" u="none" strike="noStrike" cap="none" normalizeH="0" baseline="0" dirty="0" smtClean="0">
                <a:ln>
                  <a:noFill/>
                </a:ln>
                <a:solidFill>
                  <a:schemeClr val="tx1"/>
                </a:solidFill>
                <a:effectLst/>
              </a:rPr>
              <a:t> de </a:t>
            </a:r>
            <a:r>
              <a:rPr kumimoji="0" lang="en-US" altLang="en-US" sz="2400" b="0" i="0" u="none" strike="noStrike" cap="none" normalizeH="0" baseline="0" dirty="0" err="1" smtClean="0">
                <a:ln>
                  <a:noFill/>
                </a:ln>
                <a:solidFill>
                  <a:schemeClr val="tx1"/>
                </a:solidFill>
                <a:effectLst/>
              </a:rPr>
              <a:t>NUnit</a:t>
            </a:r>
            <a:r>
              <a:rPr kumimoji="0" lang="en-US" altLang="en-US" sz="2400" b="0" i="0" u="none" strike="noStrike" cap="none" normalizeH="0" baseline="0" dirty="0" smtClean="0">
                <a:ln>
                  <a:noFill/>
                </a:ln>
                <a:solidFill>
                  <a:schemeClr val="tx1"/>
                </a:solidFill>
                <a:effectLst/>
              </a:rPr>
              <a:t> o </a:t>
            </a:r>
            <a:r>
              <a:rPr kumimoji="0" lang="en-US" altLang="en-US" sz="2400" b="0" i="0" u="none" strike="noStrike" cap="none" normalizeH="0" baseline="0" dirty="0" err="1" smtClean="0">
                <a:ln>
                  <a:noFill/>
                </a:ln>
                <a:solidFill>
                  <a:schemeClr val="tx1"/>
                </a:solidFill>
                <a:effectLst/>
              </a:rPr>
              <a:t>MSTest</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662127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983</TotalTime>
  <Words>1716</Words>
  <Application>Microsoft Office PowerPoint</Application>
  <PresentationFormat>Panorámica</PresentationFormat>
  <Paragraphs>87</Paragraphs>
  <Slides>21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Arial Unicode MS</vt:lpstr>
      <vt:lpstr>Calibri</vt:lpstr>
      <vt:lpstr>Calibri Light</vt:lpstr>
      <vt:lpstr>Verdana</vt:lpstr>
      <vt:lpstr>Tema de Office</vt:lpstr>
      <vt:lpstr>Pruebas unitarias</vt:lpstr>
      <vt:lpstr>Presentación de PowerPoint</vt:lpstr>
      <vt:lpstr>Presentación de PowerPoint</vt:lpstr>
      <vt:lpstr>Patrón Arrange-Act-Assert (AAA)</vt:lpstr>
      <vt:lpstr>Arrange</vt:lpstr>
      <vt:lpstr>Act</vt:lpstr>
      <vt:lpstr>Assert</vt:lpstr>
      <vt:lpstr>¿Por qué es útil el patrón AAA?</vt:lpstr>
      <vt:lpstr>FluentAssertions </vt:lpstr>
      <vt:lpstr>Presentación de PowerPoint</vt:lpstr>
      <vt:lpstr>FakeItEasy </vt:lpstr>
      <vt:lpstr>Presentación de PowerPoint</vt:lpstr>
      <vt:lpstr>Microsoft.EntityFrameworkCore.InMemory</vt:lpstr>
      <vt:lpstr>Características principales:</vt:lpstr>
      <vt:lpstr>¿Por qué usar InMemory para pruebas? </vt:lpstr>
      <vt:lpstr>Cuándo usar InMemory y cuándo no:</vt:lpstr>
      <vt:lpstr>Conclusión:</vt:lpstr>
      <vt:lpstr>En XUnit, hay dos formas principales de definir pruebas unitarias:</vt:lpstr>
      <vt:lpstr>En XUnit, hay dos formas principales de definir pruebas unitarias: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Pruebas unitarias</dc:title>
  <dc:creator>gabriel</dc:creator>
  <cp:lastModifiedBy>gabriel</cp:lastModifiedBy>
  <cp:revision>22</cp:revision>
  <dcterms:created xsi:type="dcterms:W3CDTF">2024-05-31T00:47:43Z</dcterms:created>
  <dcterms:modified xsi:type="dcterms:W3CDTF">2025-07-26T00:30:49Z</dcterms:modified>
</cp:coreProperties>
</file>