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63" r:id="rId5"/>
    <p:sldId id="264" r:id="rId6"/>
    <p:sldId id="272" r:id="rId7"/>
    <p:sldId id="268" r:id="rId8"/>
    <p:sldId id="266" r:id="rId9"/>
    <p:sldId id="269" r:id="rId10"/>
    <p:sldId id="273" r:id="rId11"/>
    <p:sldId id="270" r:id="rId12"/>
    <p:sldId id="274" r:id="rId13"/>
    <p:sldId id="271" r:id="rId14"/>
    <p:sldId id="257" r:id="rId15"/>
    <p:sldId id="258" r:id="rId16"/>
    <p:sldId id="259" r:id="rId17"/>
    <p:sldId id="260" r:id="rId18"/>
    <p:sldId id="26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C140CBB4-4A16-474F-83A5-AE590410891E}" type="datetimeFigureOut">
              <a:rPr lang="en-US" smtClean="0"/>
              <a:t>3/10/2025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E3E7F21-FC02-4B41-A9DA-2BC301B400E1}" type="slidenum">
              <a:rPr lang="en-US" smtClean="0"/>
              <a:t>‹Nº›</a:t>
            </a:fld>
            <a:endParaRPr lang="en-US"/>
          </a:p>
        </p:txBody>
      </p:sp>
    </p:spTree>
    <p:extLst>
      <p:ext uri="{BB962C8B-B14F-4D97-AF65-F5344CB8AC3E}">
        <p14:creationId xmlns:p14="http://schemas.microsoft.com/office/powerpoint/2010/main" val="3327182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140CBB4-4A16-474F-83A5-AE590410891E}" type="datetimeFigureOut">
              <a:rPr lang="en-US" smtClean="0"/>
              <a:t>3/10/2025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E3E7F21-FC02-4B41-A9DA-2BC301B400E1}" type="slidenum">
              <a:rPr lang="en-US" smtClean="0"/>
              <a:t>‹Nº›</a:t>
            </a:fld>
            <a:endParaRPr lang="en-US"/>
          </a:p>
        </p:txBody>
      </p:sp>
    </p:spTree>
    <p:extLst>
      <p:ext uri="{BB962C8B-B14F-4D97-AF65-F5344CB8AC3E}">
        <p14:creationId xmlns:p14="http://schemas.microsoft.com/office/powerpoint/2010/main" val="3980689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140CBB4-4A16-474F-83A5-AE590410891E}" type="datetimeFigureOut">
              <a:rPr lang="en-US" smtClean="0"/>
              <a:t>3/10/2025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E3E7F21-FC02-4B41-A9DA-2BC301B400E1}" type="slidenum">
              <a:rPr lang="en-US" smtClean="0"/>
              <a:t>‹Nº›</a:t>
            </a:fld>
            <a:endParaRPr lang="en-US"/>
          </a:p>
        </p:txBody>
      </p:sp>
    </p:spTree>
    <p:extLst>
      <p:ext uri="{BB962C8B-B14F-4D97-AF65-F5344CB8AC3E}">
        <p14:creationId xmlns:p14="http://schemas.microsoft.com/office/powerpoint/2010/main" val="1450395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C140CBB4-4A16-474F-83A5-AE590410891E}" type="datetimeFigureOut">
              <a:rPr lang="en-US" smtClean="0"/>
              <a:t>3/10/2025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E3E7F21-FC02-4B41-A9DA-2BC301B400E1}" type="slidenum">
              <a:rPr lang="en-US" smtClean="0"/>
              <a:t>‹Nº›</a:t>
            </a:fld>
            <a:endParaRPr lang="en-US"/>
          </a:p>
        </p:txBody>
      </p:sp>
    </p:spTree>
    <p:extLst>
      <p:ext uri="{BB962C8B-B14F-4D97-AF65-F5344CB8AC3E}">
        <p14:creationId xmlns:p14="http://schemas.microsoft.com/office/powerpoint/2010/main" val="303897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140CBB4-4A16-474F-83A5-AE590410891E}" type="datetimeFigureOut">
              <a:rPr lang="en-US" smtClean="0"/>
              <a:t>3/10/2025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AE3E7F21-FC02-4B41-A9DA-2BC301B400E1}" type="slidenum">
              <a:rPr lang="en-US" smtClean="0"/>
              <a:t>‹Nº›</a:t>
            </a:fld>
            <a:endParaRPr lang="en-US"/>
          </a:p>
        </p:txBody>
      </p:sp>
    </p:spTree>
    <p:extLst>
      <p:ext uri="{BB962C8B-B14F-4D97-AF65-F5344CB8AC3E}">
        <p14:creationId xmlns:p14="http://schemas.microsoft.com/office/powerpoint/2010/main" val="340830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C140CBB4-4A16-474F-83A5-AE590410891E}" type="datetimeFigureOut">
              <a:rPr lang="en-US" smtClean="0"/>
              <a:t>3/10/2025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E3E7F21-FC02-4B41-A9DA-2BC301B400E1}" type="slidenum">
              <a:rPr lang="en-US" smtClean="0"/>
              <a:t>‹Nº›</a:t>
            </a:fld>
            <a:endParaRPr lang="en-US"/>
          </a:p>
        </p:txBody>
      </p:sp>
    </p:spTree>
    <p:extLst>
      <p:ext uri="{BB962C8B-B14F-4D97-AF65-F5344CB8AC3E}">
        <p14:creationId xmlns:p14="http://schemas.microsoft.com/office/powerpoint/2010/main" val="3035341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C140CBB4-4A16-474F-83A5-AE590410891E}" type="datetimeFigureOut">
              <a:rPr lang="en-US" smtClean="0"/>
              <a:t>3/10/2025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AE3E7F21-FC02-4B41-A9DA-2BC301B400E1}" type="slidenum">
              <a:rPr lang="en-US" smtClean="0"/>
              <a:t>‹Nº›</a:t>
            </a:fld>
            <a:endParaRPr lang="en-US"/>
          </a:p>
        </p:txBody>
      </p:sp>
    </p:spTree>
    <p:extLst>
      <p:ext uri="{BB962C8B-B14F-4D97-AF65-F5344CB8AC3E}">
        <p14:creationId xmlns:p14="http://schemas.microsoft.com/office/powerpoint/2010/main" val="314816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C140CBB4-4A16-474F-83A5-AE590410891E}" type="datetimeFigureOut">
              <a:rPr lang="en-US" smtClean="0"/>
              <a:t>3/10/2025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AE3E7F21-FC02-4B41-A9DA-2BC301B400E1}" type="slidenum">
              <a:rPr lang="en-US" smtClean="0"/>
              <a:t>‹Nº›</a:t>
            </a:fld>
            <a:endParaRPr lang="en-US"/>
          </a:p>
        </p:txBody>
      </p:sp>
    </p:spTree>
    <p:extLst>
      <p:ext uri="{BB962C8B-B14F-4D97-AF65-F5344CB8AC3E}">
        <p14:creationId xmlns:p14="http://schemas.microsoft.com/office/powerpoint/2010/main" val="200237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140CBB4-4A16-474F-83A5-AE590410891E}" type="datetimeFigureOut">
              <a:rPr lang="en-US" smtClean="0"/>
              <a:t>3/10/2025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AE3E7F21-FC02-4B41-A9DA-2BC301B400E1}" type="slidenum">
              <a:rPr lang="en-US" smtClean="0"/>
              <a:t>‹Nº›</a:t>
            </a:fld>
            <a:endParaRPr lang="en-US"/>
          </a:p>
        </p:txBody>
      </p:sp>
    </p:spTree>
    <p:extLst>
      <p:ext uri="{BB962C8B-B14F-4D97-AF65-F5344CB8AC3E}">
        <p14:creationId xmlns:p14="http://schemas.microsoft.com/office/powerpoint/2010/main" val="2101100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140CBB4-4A16-474F-83A5-AE590410891E}" type="datetimeFigureOut">
              <a:rPr lang="en-US" smtClean="0"/>
              <a:t>3/10/2025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E3E7F21-FC02-4B41-A9DA-2BC301B400E1}" type="slidenum">
              <a:rPr lang="en-US" smtClean="0"/>
              <a:t>‹Nº›</a:t>
            </a:fld>
            <a:endParaRPr lang="en-US"/>
          </a:p>
        </p:txBody>
      </p:sp>
    </p:spTree>
    <p:extLst>
      <p:ext uri="{BB962C8B-B14F-4D97-AF65-F5344CB8AC3E}">
        <p14:creationId xmlns:p14="http://schemas.microsoft.com/office/powerpoint/2010/main" val="335443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140CBB4-4A16-474F-83A5-AE590410891E}" type="datetimeFigureOut">
              <a:rPr lang="en-US" smtClean="0"/>
              <a:t>3/10/2025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AE3E7F21-FC02-4B41-A9DA-2BC301B400E1}" type="slidenum">
              <a:rPr lang="en-US" smtClean="0"/>
              <a:t>‹Nº›</a:t>
            </a:fld>
            <a:endParaRPr lang="en-US"/>
          </a:p>
        </p:txBody>
      </p:sp>
    </p:spTree>
    <p:extLst>
      <p:ext uri="{BB962C8B-B14F-4D97-AF65-F5344CB8AC3E}">
        <p14:creationId xmlns:p14="http://schemas.microsoft.com/office/powerpoint/2010/main" val="1504591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0CBB4-4A16-474F-83A5-AE590410891E}" type="datetimeFigureOut">
              <a:rPr lang="en-US" smtClean="0"/>
              <a:t>3/10/2025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3E7F21-FC02-4B41-A9DA-2BC301B400E1}" type="slidenum">
              <a:rPr lang="en-US" smtClean="0"/>
              <a:t>‹Nº›</a:t>
            </a:fld>
            <a:endParaRPr lang="en-US"/>
          </a:p>
        </p:txBody>
      </p:sp>
    </p:spTree>
    <p:extLst>
      <p:ext uri="{BB962C8B-B14F-4D97-AF65-F5344CB8AC3E}">
        <p14:creationId xmlns:p14="http://schemas.microsoft.com/office/powerpoint/2010/main" val="3019041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Subida de Archivos</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0102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68545"/>
          </a:xfrm>
        </p:spPr>
        <p:txBody>
          <a:bodyPr>
            <a:normAutofit/>
          </a:bodyPr>
          <a:lstStyle/>
          <a:p>
            <a:r>
              <a:rPr lang="en-US" sz="3600" b="1" u="sng" dirty="0" smtClean="0"/>
              <a:t>¿</a:t>
            </a:r>
            <a:r>
              <a:rPr lang="en-US" sz="3600" b="1" u="sng" dirty="0" err="1" smtClean="0"/>
              <a:t>Qué</a:t>
            </a:r>
            <a:r>
              <a:rPr lang="en-US" sz="3600" b="1" u="sng" dirty="0" smtClean="0"/>
              <a:t> </a:t>
            </a:r>
            <a:r>
              <a:rPr lang="en-US" sz="3600" b="1" u="sng" dirty="0" err="1" smtClean="0"/>
              <a:t>es</a:t>
            </a:r>
            <a:r>
              <a:rPr lang="en-US" sz="3600" b="1" u="sng" dirty="0" smtClean="0"/>
              <a:t> multipart/form-data?</a:t>
            </a:r>
            <a:endParaRPr lang="en-US" sz="3600" b="1" u="sng" dirty="0"/>
          </a:p>
        </p:txBody>
      </p:sp>
      <p:sp>
        <p:nvSpPr>
          <p:cNvPr id="5" name="Rectangle 2"/>
          <p:cNvSpPr>
            <a:spLocks noGrp="1" noChangeArrowheads="1"/>
          </p:cNvSpPr>
          <p:nvPr>
            <p:ph idx="1"/>
          </p:nvPr>
        </p:nvSpPr>
        <p:spPr bwMode="auto">
          <a:xfrm>
            <a:off x="838200" y="1033670"/>
            <a:ext cx="10515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b="1" dirty="0">
                <a:latin typeface="Arial Unicode MS"/>
              </a:rPr>
              <a:t>M</a:t>
            </a:r>
            <a:r>
              <a:rPr kumimoji="0" lang="en-US" altLang="en-US" sz="1800" b="1" i="0" u="none" strike="noStrike" cap="none" normalizeH="0" baseline="0" dirty="0" smtClean="0">
                <a:ln>
                  <a:noFill/>
                </a:ln>
                <a:solidFill>
                  <a:schemeClr val="tx1"/>
                </a:solidFill>
                <a:effectLst/>
                <a:latin typeface="Arial Unicode MS"/>
              </a:rPr>
              <a:t>ultipart/form-data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a:t>
            </a:r>
            <a:r>
              <a:rPr kumimoji="0" lang="en-US" altLang="en-US" sz="1800" b="0" i="0" u="none" strike="noStrike" cap="none" normalizeH="0" baseline="0" dirty="0" smtClean="0">
                <a:ln>
                  <a:noFill/>
                </a:ln>
                <a:solidFill>
                  <a:schemeClr val="tx1"/>
                </a:solidFill>
                <a:effectLst/>
              </a:rPr>
              <a:t> un </a:t>
            </a:r>
            <a:r>
              <a:rPr kumimoji="0" lang="en-US" altLang="en-US" sz="1800" b="1" i="0" u="none" strike="noStrike" cap="none" normalizeH="0" baseline="0" dirty="0" err="1" smtClean="0">
                <a:ln>
                  <a:noFill/>
                </a:ln>
                <a:solidFill>
                  <a:schemeClr val="tx1"/>
                </a:solidFill>
                <a:effectLst/>
                <a:latin typeface="Arial" panose="020B0604020202020204" pitchFamily="34" charset="0"/>
              </a:rPr>
              <a:t>tipo</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codificación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utilizado</a:t>
            </a:r>
            <a:r>
              <a:rPr kumimoji="0" lang="en-US" altLang="en-US" sz="1800" b="0" i="0" u="none" strike="noStrike" cap="none" normalizeH="0" baseline="0" dirty="0" smtClean="0">
                <a:ln>
                  <a:noFill/>
                </a:ln>
                <a:solidFill>
                  <a:schemeClr val="tx1"/>
                </a:solidFill>
                <a:effectLst/>
                <a:latin typeface="Arial" panose="020B0604020202020204" pitchFamily="34" charset="0"/>
              </a:rPr>
              <a:t> en </a:t>
            </a:r>
            <a:r>
              <a:rPr kumimoji="0" lang="en-US" altLang="en-US" sz="1800" b="0" i="0" u="none" strike="noStrike" cap="none" normalizeH="0" baseline="0" dirty="0" err="1" smtClean="0">
                <a:ln>
                  <a:noFill/>
                </a:ln>
                <a:solidFill>
                  <a:schemeClr val="tx1"/>
                </a:solidFill>
                <a:effectLst/>
                <a:latin typeface="Arial" panose="020B0604020202020204" pitchFamily="34" charset="0"/>
              </a:rPr>
              <a:t>formularios</a:t>
            </a:r>
            <a:r>
              <a:rPr kumimoji="0" lang="en-US" altLang="en-US" sz="1800" b="0" i="0" u="none" strike="noStrike" cap="none" normalizeH="0" baseline="0" dirty="0" smtClean="0">
                <a:ln>
                  <a:noFill/>
                </a:ln>
                <a:solidFill>
                  <a:schemeClr val="tx1"/>
                </a:solidFill>
                <a:effectLst/>
                <a:latin typeface="Arial" panose="020B0604020202020204" pitchFamily="34" charset="0"/>
              </a:rPr>
              <a:t> HTML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enviar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archivos</a:t>
            </a:r>
            <a:r>
              <a:rPr kumimoji="0" lang="en-US" altLang="en-US" sz="1800" b="0" i="0" u="none" strike="noStrike" cap="none" normalizeH="0" baseline="0" dirty="0" smtClean="0">
                <a:ln>
                  <a:noFill/>
                </a:ln>
                <a:solidFill>
                  <a:schemeClr val="tx1"/>
                </a:solidFill>
                <a:effectLst/>
                <a:latin typeface="Arial" panose="020B0604020202020204" pitchFamily="34" charset="0"/>
              </a:rPr>
              <a:t> y </a:t>
            </a:r>
            <a:r>
              <a:rPr kumimoji="0" lang="en-US" altLang="en-US" sz="1800" b="0" i="0" u="none" strike="noStrike" cap="none" normalizeH="0" baseline="0" dirty="0" err="1" smtClean="0">
                <a:ln>
                  <a:noFill/>
                </a:ln>
                <a:solidFill>
                  <a:schemeClr val="tx1"/>
                </a:solidFill>
                <a:effectLst/>
                <a:latin typeface="Arial" panose="020B0604020202020204" pitchFamily="34" charset="0"/>
              </a:rPr>
              <a:t>otros</a:t>
            </a:r>
            <a:r>
              <a:rPr kumimoji="0" lang="en-US" altLang="en-US" sz="1800" b="0" i="0" u="none" strike="noStrike" cap="none" normalizeH="0" baseline="0" dirty="0" smtClean="0">
                <a:ln>
                  <a:noFill/>
                </a:ln>
                <a:solidFill>
                  <a:schemeClr val="tx1"/>
                </a:solidFill>
                <a:effectLst/>
                <a:latin typeface="Arial" panose="020B0604020202020204" pitchFamily="34" charset="0"/>
              </a:rPr>
              <a:t> datos </a:t>
            </a:r>
            <a:r>
              <a:rPr kumimoji="0" lang="en-US" altLang="en-US" sz="1800" b="0" i="0" u="none" strike="noStrike" cap="none" normalizeH="0" baseline="0" dirty="0" err="1" smtClean="0">
                <a:ln>
                  <a:noFill/>
                </a:ln>
                <a:solidFill>
                  <a:schemeClr val="tx1"/>
                </a:solidFill>
                <a:effectLst/>
                <a:latin typeface="Arial" panose="020B0604020202020204" pitchFamily="34" charset="0"/>
              </a:rPr>
              <a:t>complejos</a:t>
            </a:r>
            <a:r>
              <a:rPr kumimoji="0" lang="en-US" altLang="en-US" sz="1800" b="0" i="0" u="none" strike="noStrike" cap="none" normalizeH="0" baseline="0" dirty="0" smtClean="0">
                <a:ln>
                  <a:noFill/>
                </a:ln>
                <a:solidFill>
                  <a:schemeClr val="tx1"/>
                </a:solidFill>
                <a:effectLst/>
                <a:latin typeface="Arial" panose="020B0604020202020204" pitchFamily="34" charset="0"/>
              </a:rPr>
              <a:t> en una </a:t>
            </a:r>
            <a:r>
              <a:rPr kumimoji="0" lang="en-US" altLang="en-US" sz="1800" b="0" i="0" u="none" strike="noStrike" cap="none" normalizeH="0" baseline="0" dirty="0" err="1" smtClean="0">
                <a:ln>
                  <a:noFill/>
                </a:ln>
                <a:solidFill>
                  <a:schemeClr val="tx1"/>
                </a:solidFill>
                <a:effectLst/>
                <a:latin typeface="Arial" panose="020B0604020202020204" pitchFamily="34" charset="0"/>
              </a:rPr>
              <a:t>solicitud</a:t>
            </a:r>
            <a:r>
              <a:rPr kumimoji="0" lang="en-US" altLang="en-US" sz="1800" b="0" i="0" u="none" strike="noStrike" cap="none" normalizeH="0" baseline="0" dirty="0" smtClean="0">
                <a:ln>
                  <a:noFill/>
                </a:ln>
                <a:solidFill>
                  <a:schemeClr val="tx1"/>
                </a:solidFill>
                <a:effectLst/>
                <a:latin typeface="Arial" panose="020B0604020202020204" pitchFamily="34" charset="0"/>
              </a:rPr>
              <a:t> HTTP. Se usa </a:t>
            </a:r>
            <a:r>
              <a:rPr kumimoji="0" lang="en-US" altLang="en-US" sz="1800" b="0" i="0" u="none" strike="noStrike" cap="none" normalizeH="0" baseline="0" dirty="0" err="1" smtClean="0">
                <a:ln>
                  <a:noFill/>
                </a:ln>
                <a:solidFill>
                  <a:schemeClr val="tx1"/>
                </a:solidFill>
                <a:effectLst/>
                <a:latin typeface="Arial" panose="020B0604020202020204" pitchFamily="34" charset="0"/>
              </a:rPr>
              <a:t>principalmente</a:t>
            </a:r>
            <a:r>
              <a:rPr kumimoji="0" lang="en-US" altLang="en-US" sz="1800" b="0" i="0" u="none" strike="noStrike" cap="none" normalizeH="0" baseline="0" dirty="0" smtClean="0">
                <a:ln>
                  <a:noFill/>
                </a:ln>
                <a:solidFill>
                  <a:schemeClr val="tx1"/>
                </a:solidFill>
                <a:effectLst/>
                <a:latin typeface="Arial" panose="020B0604020202020204" pitchFamily="34" charset="0"/>
              </a:rPr>
              <a:t> en </a:t>
            </a:r>
            <a:r>
              <a:rPr kumimoji="0" lang="en-US" altLang="en-US" sz="1800" b="1" i="0" u="none" strike="noStrike" cap="none" normalizeH="0" baseline="0" dirty="0" err="1" smtClean="0">
                <a:ln>
                  <a:noFill/>
                </a:ln>
                <a:solidFill>
                  <a:schemeClr val="tx1"/>
                </a:solidFill>
                <a:effectLst/>
                <a:latin typeface="Arial" panose="020B0604020202020204" pitchFamily="34" charset="0"/>
              </a:rPr>
              <a:t>subidas</a:t>
            </a:r>
            <a:r>
              <a:rPr kumimoji="0" lang="en-US" altLang="en-US" sz="1800" b="1" i="0" u="none" strike="noStrike" cap="none" normalizeH="0" baseline="0" dirty="0" smtClean="0">
                <a:ln>
                  <a:noFill/>
                </a:ln>
                <a:solidFill>
                  <a:schemeClr val="tx1"/>
                </a:solidFill>
                <a:effectLst/>
                <a:latin typeface="Arial" panose="020B0604020202020204" pitchFamily="34" charset="0"/>
              </a:rPr>
              <a:t> de </a:t>
            </a:r>
            <a:r>
              <a:rPr kumimoji="0" lang="en-US" altLang="en-US" sz="1800" b="1" i="0" u="none" strike="noStrike" cap="none" normalizeH="0" baseline="0" dirty="0" err="1" smtClean="0">
                <a:ln>
                  <a:noFill/>
                </a:ln>
                <a:solidFill>
                  <a:schemeClr val="tx1"/>
                </a:solidFill>
                <a:effectLst/>
                <a:latin typeface="Arial" panose="020B0604020202020204" pitchFamily="34" charset="0"/>
              </a:rPr>
              <a:t>archivos</a:t>
            </a:r>
            <a:r>
              <a:rPr kumimoji="0" lang="en-US" altLang="en-US" sz="1800" b="0" i="0" u="none" strike="noStrike" cap="none" normalizeH="0" baseline="0" dirty="0" smtClean="0">
                <a:ln>
                  <a:noFill/>
                </a:ln>
                <a:solidFill>
                  <a:schemeClr val="tx1"/>
                </a:solidFill>
                <a:effectLst/>
                <a:latin typeface="Arial" panose="020B0604020202020204" pitchFamily="34" charset="0"/>
              </a:rPr>
              <a:t> en </a:t>
            </a:r>
            <a:r>
              <a:rPr kumimoji="0" lang="en-US" altLang="en-US" sz="18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1800" b="0" i="0" u="none" strike="noStrike" cap="none" normalizeH="0" baseline="0" dirty="0" smtClean="0">
                <a:ln>
                  <a:noFill/>
                </a:ln>
                <a:solidFill>
                  <a:schemeClr val="tx1"/>
                </a:solidFill>
                <a:effectLst/>
                <a:latin typeface="Arial" panose="020B0604020202020204" pitchFamily="34" charset="0"/>
              </a:rPr>
              <a:t> web. </a:t>
            </a:r>
          </a:p>
          <a:p>
            <a:pPr marL="0" lvl="0" indent="0" algn="just" eaLnBrk="0" fontAlgn="base" hangingPunct="0">
              <a:lnSpc>
                <a:spcPct val="100000"/>
              </a:lnSpc>
              <a:spcBef>
                <a:spcPct val="0"/>
              </a:spcBef>
              <a:spcAft>
                <a:spcPct val="0"/>
              </a:spcAft>
              <a:buNone/>
            </a:pPr>
            <a:r>
              <a:rPr lang="es-MX" sz="1800" dirty="0" smtClean="0"/>
              <a:t>Cuando envías datos con un formulario, el navegador necesita una forma de </a:t>
            </a:r>
            <a:r>
              <a:rPr lang="es-MX" sz="1800" b="1" dirty="0" smtClean="0"/>
              <a:t>codificar</a:t>
            </a:r>
            <a:r>
              <a:rPr lang="es-MX" sz="1800" dirty="0" smtClean="0"/>
              <a:t> los datos antes de enviarlos al servidor. Hay tres formas principales de hacerlo:</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1958838" y="2510998"/>
            <a:ext cx="7648990" cy="2240384"/>
          </a:xfrm>
          <a:prstGeom prst="rect">
            <a:avLst/>
          </a:prstGeom>
        </p:spPr>
      </p:pic>
      <p:sp>
        <p:nvSpPr>
          <p:cNvPr id="7" name="Rectangle 3"/>
          <p:cNvSpPr>
            <a:spLocks noChangeArrowheads="1"/>
          </p:cNvSpPr>
          <p:nvPr/>
        </p:nvSpPr>
        <p:spPr bwMode="auto">
          <a:xfrm>
            <a:off x="838200" y="4751382"/>
            <a:ext cx="10515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1" i="0" u="none" strike="noStrike" cap="none" normalizeH="0" baseline="0" dirty="0" err="1" smtClean="0">
                <a:ln>
                  <a:noFill/>
                </a:ln>
                <a:solidFill>
                  <a:schemeClr val="tx1"/>
                </a:solidFill>
                <a:effectLst/>
                <a:latin typeface="Arial" panose="020B0604020202020204" pitchFamily="34" charset="0"/>
              </a:rPr>
              <a:t>Cuándo</a:t>
            </a:r>
            <a:r>
              <a:rPr kumimoji="0" lang="en-US" altLang="en-US" b="1" i="0" u="none" strike="noStrike" cap="none" normalizeH="0" baseline="0" dirty="0" smtClean="0">
                <a:ln>
                  <a:noFill/>
                </a:ln>
                <a:solidFill>
                  <a:schemeClr val="tx1"/>
                </a:solidFill>
                <a:effectLst/>
                <a:latin typeface="Arial" panose="020B0604020202020204" pitchFamily="34" charset="0"/>
              </a:rPr>
              <a:t> se usa </a:t>
            </a:r>
            <a:r>
              <a:rPr kumimoji="0" lang="en-US" altLang="en-US" b="1" i="0" u="none" strike="noStrike" cap="none" normalizeH="0" baseline="0" dirty="0" smtClean="0">
                <a:ln>
                  <a:noFill/>
                </a:ln>
                <a:solidFill>
                  <a:schemeClr val="tx1"/>
                </a:solidFill>
                <a:effectLst/>
                <a:latin typeface="Arial Unicode MS"/>
              </a:rPr>
              <a:t>multipart/form-data</a:t>
            </a:r>
            <a:r>
              <a:rPr kumimoji="0" lang="en-US" altLang="en-US" b="1" i="0" u="none" strike="noStrike" cap="none" normalizeH="0" baseline="0" dirty="0" smtClean="0">
                <a:ln>
                  <a:noFill/>
                </a:ln>
                <a:solidFill>
                  <a:schemeClr val="tx1"/>
                </a:solidFill>
                <a:effectLst/>
              </a:rPr>
              <a:t>?</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Se usa </a:t>
            </a:r>
            <a:r>
              <a:rPr kumimoji="0" lang="en-US" altLang="en-US" b="0" i="0" u="none" strike="noStrike" cap="none" normalizeH="0" baseline="0" dirty="0" err="1" smtClean="0">
                <a:ln>
                  <a:noFill/>
                </a:ln>
                <a:solidFill>
                  <a:schemeClr val="tx1"/>
                </a:solidFill>
                <a:effectLst/>
                <a:latin typeface="Arial" panose="020B0604020202020204" pitchFamily="34" charset="0"/>
              </a:rPr>
              <a:t>cuando</a:t>
            </a:r>
            <a:r>
              <a:rPr kumimoji="0" lang="en-US" altLang="en-US" b="0" i="0" u="none" strike="noStrike" cap="none" normalizeH="0" baseline="0" dirty="0" smtClean="0">
                <a:ln>
                  <a:noFill/>
                </a:ln>
                <a:solidFill>
                  <a:schemeClr val="tx1"/>
                </a:solidFill>
                <a:effectLst/>
                <a:latin typeface="Arial" panose="020B0604020202020204" pitchFamily="34" charset="0"/>
              </a:rPr>
              <a:t>:</a:t>
            </a:r>
            <a:br>
              <a:rPr kumimoji="0" lang="en-US" altLang="en-US" b="0" i="0" u="none" strike="noStrike" cap="none" normalizeH="0" baseline="0" dirty="0" smtClean="0">
                <a:ln>
                  <a:noFill/>
                </a:ln>
                <a:solidFill>
                  <a:schemeClr val="tx1"/>
                </a:solidFill>
                <a:effectLst/>
                <a:latin typeface="Arial" panose="020B0604020202020204" pitchFamily="34" charset="0"/>
              </a:rPr>
            </a:b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Quieres</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subir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archivos</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imágenes</a:t>
            </a:r>
            <a:r>
              <a:rPr kumimoji="0" lang="en-US" altLang="en-US" b="1" i="0" u="none" strike="noStrike" cap="none" normalizeH="0" baseline="0" dirty="0" smtClean="0">
                <a:ln>
                  <a:noFill/>
                </a:ln>
                <a:solidFill>
                  <a:schemeClr val="tx1"/>
                </a:solidFill>
                <a:effectLst/>
                <a:latin typeface="Arial" panose="020B0604020202020204" pitchFamily="34" charset="0"/>
              </a:rPr>
              <a:t>, PDFs, videos, etc.)</a:t>
            </a:r>
            <a:r>
              <a:rPr kumimoji="0" lang="en-US" altLang="en-US" b="0" i="0" u="none" strike="noStrike" cap="none" normalizeH="0" baseline="0" dirty="0" smtClean="0">
                <a:ln>
                  <a:noFill/>
                </a:ln>
                <a:solidFill>
                  <a:schemeClr val="tx1"/>
                </a:solidFill>
                <a:effectLst/>
                <a:latin typeface="Arial" panose="020B0604020202020204" pitchFamily="34" charset="0"/>
              </a:rPr>
              <a:t> a un </a:t>
            </a:r>
            <a:r>
              <a:rPr kumimoji="0" lang="en-US" altLang="en-US" b="0" i="0" u="none" strike="noStrike" cap="none" normalizeH="0" baseline="0" dirty="0" err="1" smtClean="0">
                <a:ln>
                  <a:noFill/>
                </a:ln>
                <a:solidFill>
                  <a:schemeClr val="tx1"/>
                </a:solidFill>
                <a:effectLst/>
                <a:latin typeface="Arial" panose="020B0604020202020204" pitchFamily="34" charset="0"/>
              </a:rPr>
              <a:t>servidor</a:t>
            </a:r>
            <a:r>
              <a:rPr kumimoji="0" lang="en-US" altLang="en-US" b="0" i="0" u="none" strike="noStrike" cap="none" normalizeH="0" baseline="0" dirty="0" smtClean="0">
                <a:ln>
                  <a:noFill/>
                </a:ln>
                <a:solidFill>
                  <a:schemeClr val="tx1"/>
                </a:solidFill>
                <a:effectLst/>
                <a:latin typeface="Arial" panose="020B0604020202020204" pitchFamily="34" charset="0"/>
              </a:rPr>
              <a:t>.</a:t>
            </a:r>
            <a:br>
              <a:rPr kumimoji="0" lang="en-US" altLang="en-US" b="0" i="0" u="none" strike="noStrike" cap="none" normalizeH="0" baseline="0" dirty="0" smtClean="0">
                <a:ln>
                  <a:noFill/>
                </a:ln>
                <a:solidFill>
                  <a:schemeClr val="tx1"/>
                </a:solidFill>
                <a:effectLst/>
                <a:latin typeface="Arial" panose="020B0604020202020204" pitchFamily="34" charset="0"/>
              </a:rPr>
            </a:b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Necesitas</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enviar</a:t>
            </a:r>
            <a:r>
              <a:rPr kumimoji="0" lang="en-US" altLang="en-US" b="1" i="0" u="none" strike="noStrike" cap="none" normalizeH="0" baseline="0" dirty="0" smtClean="0">
                <a:ln>
                  <a:noFill/>
                </a:ln>
                <a:solidFill>
                  <a:schemeClr val="tx1"/>
                </a:solidFill>
                <a:effectLst/>
                <a:latin typeface="Arial" panose="020B0604020202020204" pitchFamily="34" charset="0"/>
              </a:rPr>
              <a:t> datos junto con </a:t>
            </a:r>
            <a:r>
              <a:rPr kumimoji="0" lang="en-US" altLang="en-US" b="1" i="0" u="none" strike="noStrike" cap="none" normalizeH="0" baseline="0" dirty="0" err="1" smtClean="0">
                <a:ln>
                  <a:noFill/>
                </a:ln>
                <a:solidFill>
                  <a:schemeClr val="tx1"/>
                </a:solidFill>
                <a:effectLst/>
                <a:latin typeface="Arial" panose="020B0604020202020204" pitchFamily="34" charset="0"/>
              </a:rPr>
              <a:t>archivos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por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ejemplo</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latin typeface="Arial" panose="020B0604020202020204" pitchFamily="34" charset="0"/>
              </a:rPr>
              <a:t>Un </a:t>
            </a:r>
            <a:r>
              <a:rPr kumimoji="0" lang="en-US" altLang="en-US" b="0" i="0" u="none" strike="noStrike" cap="none" normalizeH="0" baseline="0" dirty="0" err="1" smtClean="0">
                <a:ln>
                  <a:noFill/>
                </a:ln>
                <a:solidFill>
                  <a:schemeClr val="tx1"/>
                </a:solidFill>
                <a:effectLst/>
                <a:latin typeface="Arial" panose="020B0604020202020204" pitchFamily="34" charset="0"/>
              </a:rPr>
              <a:t>usuario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sube</a:t>
            </a:r>
            <a:r>
              <a:rPr kumimoji="0" lang="en-US" altLang="en-US" b="0" i="0" u="none" strike="noStrike" cap="none" normalizeH="0" baseline="0" dirty="0" smtClean="0">
                <a:ln>
                  <a:noFill/>
                </a:ln>
                <a:solidFill>
                  <a:schemeClr val="tx1"/>
                </a:solidFill>
                <a:effectLst/>
                <a:latin typeface="Arial" panose="020B0604020202020204" pitchFamily="34" charset="0"/>
              </a:rPr>
              <a:t> una </a:t>
            </a:r>
            <a:r>
              <a:rPr kumimoji="0" lang="en-US" altLang="en-US" b="0" i="0" u="none" strike="noStrike" cap="none" normalizeH="0" baseline="0" dirty="0" err="1" smtClean="0">
                <a:ln>
                  <a:noFill/>
                </a:ln>
                <a:solidFill>
                  <a:schemeClr val="tx1"/>
                </a:solidFill>
                <a:effectLst/>
                <a:latin typeface="Arial" panose="020B0604020202020204" pitchFamily="34" charset="0"/>
              </a:rPr>
              <a:t>foto</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smtClean="0">
                <a:ln>
                  <a:noFill/>
                </a:ln>
                <a:solidFill>
                  <a:schemeClr val="tx1"/>
                </a:solidFill>
                <a:effectLst/>
                <a:latin typeface="Arial" panose="020B0604020202020204" pitchFamily="34" charset="0"/>
              </a:rPr>
              <a:t>junto con su </a:t>
            </a:r>
            <a:r>
              <a:rPr kumimoji="0" lang="en-US" altLang="en-US" b="1" i="0" u="none" strike="noStrike" cap="none" normalizeH="0" baseline="0" dirty="0" err="1" smtClean="0">
                <a:ln>
                  <a:noFill/>
                </a:ln>
                <a:solidFill>
                  <a:schemeClr val="tx1"/>
                </a:solidFill>
                <a:effectLst/>
                <a:latin typeface="Arial" panose="020B0604020202020204" pitchFamily="34" charset="0"/>
              </a:rPr>
              <a:t>nombre</a:t>
            </a:r>
            <a:r>
              <a:rPr kumimoji="0" lang="en-US" altLang="en-US" b="1" i="0" u="none" strike="noStrike" cap="none" normalizeH="0" baseline="0" dirty="0" smtClean="0">
                <a:ln>
                  <a:noFill/>
                </a:ln>
                <a:solidFill>
                  <a:schemeClr val="tx1"/>
                </a:solidFill>
                <a:effectLst/>
                <a:latin typeface="Arial" panose="020B0604020202020204" pitchFamily="34" charset="0"/>
              </a:rPr>
              <a:t> y </a:t>
            </a:r>
            <a:r>
              <a:rPr kumimoji="0" lang="en-US" altLang="en-US" b="1" i="0" u="none" strike="noStrike" cap="none" normalizeH="0" baseline="0" dirty="0" err="1" smtClean="0">
                <a:ln>
                  <a:noFill/>
                </a:ln>
                <a:solidFill>
                  <a:schemeClr val="tx1"/>
                </a:solidFill>
                <a:effectLst/>
                <a:latin typeface="Arial" panose="020B0604020202020204" pitchFamily="34" charset="0"/>
              </a:rPr>
              <a:t>descripción</a:t>
            </a:r>
            <a:r>
              <a:rPr kumimoji="0" lang="en-US" altLang="en-US" b="0" i="0" u="none" strike="noStrike" cap="none" normalizeH="0" baseline="0" dirty="0" smtClean="0">
                <a:ln>
                  <a:noFill/>
                </a:ln>
                <a:solidFill>
                  <a:schemeClr val="tx1"/>
                </a:solidFill>
                <a:effectLst/>
                <a:latin typeface="Arial" panose="020B0604020202020204" pitchFamily="34" charset="0"/>
              </a:rPr>
              <a:t>.</a:t>
            </a:r>
            <a:br>
              <a:rPr kumimoji="0" lang="en-US" altLang="en-US" b="0" i="0" u="none" strike="noStrike" cap="none" normalizeH="0" baseline="0" dirty="0" smtClean="0">
                <a:ln>
                  <a:noFill/>
                </a:ln>
                <a:solidFill>
                  <a:schemeClr val="tx1"/>
                </a:solidFill>
                <a:effectLst/>
                <a:latin typeface="Arial" panose="020B0604020202020204" pitchFamily="34" charset="0"/>
              </a:rPr>
            </a:b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Usas</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Unicode MS"/>
              </a:rPr>
              <a:t>IFormFile</a:t>
            </a:r>
            <a:r>
              <a:rPr kumimoji="0" lang="en-US" altLang="en-US" b="1" i="0" u="none" strike="noStrike" cap="none" normalizeH="0" baseline="0" dirty="0" smtClean="0">
                <a:ln>
                  <a:noFill/>
                </a:ln>
                <a:solidFill>
                  <a:schemeClr val="tx1"/>
                </a:solidFill>
                <a:effectLst/>
              </a:rPr>
              <a:t> en ASP.NET para </a:t>
            </a:r>
            <a:r>
              <a:rPr kumimoji="0" lang="en-US" altLang="en-US" b="1" i="0" u="none" strike="noStrike" cap="none" normalizeH="0" baseline="0" dirty="0" err="1" smtClean="0">
                <a:ln>
                  <a:noFill/>
                </a:ln>
                <a:solidFill>
                  <a:schemeClr val="tx1"/>
                </a:solidFill>
                <a:effectLst/>
              </a:rPr>
              <a:t>manejar</a:t>
            </a:r>
            <a:r>
              <a:rPr kumimoji="0" lang="en-US" altLang="en-US" b="1" i="0" u="none" strike="noStrike" cap="none" normalizeH="0" baseline="0" dirty="0" smtClean="0">
                <a:ln>
                  <a:noFill/>
                </a:ln>
                <a:solidFill>
                  <a:schemeClr val="tx1"/>
                </a:solidFill>
                <a:effectLst/>
              </a:rPr>
              <a:t> </a:t>
            </a:r>
            <a:r>
              <a:rPr kumimoji="0" lang="en-US" altLang="en-US" b="1" i="0" u="none" strike="noStrike" cap="none" normalizeH="0" baseline="0" dirty="0" err="1" smtClean="0">
                <a:ln>
                  <a:noFill/>
                </a:ln>
                <a:solidFill>
                  <a:schemeClr val="tx1"/>
                </a:solidFill>
                <a:effectLst/>
              </a:rPr>
              <a:t>archivos</a:t>
            </a:r>
            <a:r>
              <a:rPr kumimoji="0" lang="en-US" altLang="en-US" b="1"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7987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838200" y="297455"/>
            <a:ext cx="1051560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sng" strike="noStrike" cap="none" normalizeH="0" baseline="0" dirty="0" smtClean="0">
                <a:ln>
                  <a:noFill/>
                </a:ln>
                <a:solidFill>
                  <a:schemeClr val="tx1"/>
                </a:solidFill>
                <a:effectLst/>
                <a:latin typeface="Arial" panose="020B0604020202020204" pitchFamily="34" charset="0"/>
              </a:rPr>
              <a:t>6. </a:t>
            </a:r>
            <a:r>
              <a:rPr kumimoji="0" lang="en-US" altLang="en-US" sz="2600" b="1" i="0" u="sng" strike="noStrike" cap="none" normalizeH="0" baseline="0" dirty="0" smtClean="0">
                <a:ln>
                  <a:noFill/>
                </a:ln>
                <a:solidFill>
                  <a:schemeClr val="tx1"/>
                </a:solidFill>
                <a:effectLst/>
                <a:latin typeface="Arial Unicode MS"/>
              </a:rPr>
              <a:t>[</a:t>
            </a:r>
            <a:r>
              <a:rPr kumimoji="0" lang="en-US" altLang="en-US" sz="2600" b="1" i="0" u="sng" strike="noStrike" cap="none" normalizeH="0" baseline="0" dirty="0" err="1" smtClean="0">
                <a:ln>
                  <a:noFill/>
                </a:ln>
                <a:solidFill>
                  <a:schemeClr val="tx1"/>
                </a:solidFill>
                <a:effectLst/>
                <a:latin typeface="Arial Unicode MS"/>
              </a:rPr>
              <a:t>FromBody</a:t>
            </a:r>
            <a:r>
              <a:rPr kumimoji="0" lang="en-US" altLang="en-US" sz="2600" b="1" i="0" u="sng" strike="noStrike" cap="none" normalizeH="0" baseline="0" dirty="0" smtClean="0">
                <a:ln>
                  <a:noFill/>
                </a:ln>
                <a:solidFill>
                  <a:schemeClr val="tx1"/>
                </a:solidFill>
                <a:effectLst/>
                <a:latin typeface="Arial Unicode MS"/>
              </a:rPr>
              <a:t>]</a:t>
            </a:r>
            <a:r>
              <a:rPr kumimoji="0" lang="en-US" altLang="en-US" sz="2600" b="1" i="0" u="sng" strike="noStrike" cap="none" normalizeH="0" baseline="0" dirty="0" smtClean="0">
                <a:ln>
                  <a:noFill/>
                </a:ln>
                <a:solidFill>
                  <a:schemeClr val="tx1"/>
                </a:solidFill>
                <a:effectLst/>
              </a:rPr>
              <a:t> → Datos en el </a:t>
            </a:r>
            <a:r>
              <a:rPr kumimoji="0" lang="en-US" altLang="en-US" sz="2600" b="1" i="0" u="sng" strike="noStrike" cap="none" normalizeH="0" baseline="0" dirty="0" err="1" smtClean="0">
                <a:ln>
                  <a:noFill/>
                </a:ln>
                <a:solidFill>
                  <a:schemeClr val="tx1"/>
                </a:solidFill>
                <a:effectLst/>
              </a:rPr>
              <a:t>Cuerpo</a:t>
            </a:r>
            <a:r>
              <a:rPr kumimoji="0" lang="en-US" altLang="en-US" sz="2600" b="1" i="0" u="sng" strike="noStrike" cap="none" normalizeH="0" baseline="0" dirty="0" smtClean="0">
                <a:ln>
                  <a:noFill/>
                </a:ln>
                <a:solidFill>
                  <a:schemeClr val="tx1"/>
                </a:solidFill>
                <a:effectLst/>
              </a:rPr>
              <a:t> de la </a:t>
            </a:r>
            <a:r>
              <a:rPr kumimoji="0" lang="en-US" altLang="en-US" sz="2600" b="1" i="0" u="sng" strike="noStrike" cap="none" normalizeH="0" baseline="0" dirty="0" err="1" smtClean="0">
                <a:ln>
                  <a:noFill/>
                </a:ln>
                <a:solidFill>
                  <a:schemeClr val="tx1"/>
                </a:solidFill>
                <a:effectLst/>
              </a:rPr>
              <a:t>Solicitud</a:t>
            </a:r>
            <a:r>
              <a:rPr kumimoji="0" lang="en-US" altLang="en-US" sz="2600" b="1" i="0" u="sng" strike="noStrike" cap="none" normalizeH="0" baseline="0" dirty="0" smtClean="0">
                <a:ln>
                  <a:noFill/>
                </a:ln>
                <a:solidFill>
                  <a:schemeClr val="tx1"/>
                </a:solidFill>
                <a:effectLst/>
              </a:rPr>
              <a:t> (</a:t>
            </a:r>
            <a:r>
              <a:rPr kumimoji="0" lang="en-US" altLang="en-US" sz="2600" b="1" i="0" u="sng" strike="noStrike" cap="none" normalizeH="0" baseline="0" dirty="0" smtClean="0">
                <a:ln>
                  <a:noFill/>
                </a:ln>
                <a:solidFill>
                  <a:schemeClr val="tx1"/>
                </a:solidFill>
                <a:effectLst/>
                <a:latin typeface="Arial Unicode MS"/>
              </a:rPr>
              <a:t>application/</a:t>
            </a:r>
            <a:r>
              <a:rPr kumimoji="0" lang="en-US" altLang="en-US" sz="2600" b="1" i="0" u="sng" strike="noStrike" cap="none" normalizeH="0" baseline="0" dirty="0" err="1" smtClean="0">
                <a:ln>
                  <a:noFill/>
                </a:ln>
                <a:solidFill>
                  <a:schemeClr val="tx1"/>
                </a:solidFill>
                <a:effectLst/>
                <a:latin typeface="Arial Unicode MS"/>
              </a:rPr>
              <a:t>json</a:t>
            </a:r>
            <a:r>
              <a:rPr kumimoji="0" lang="en-US" altLang="en-US" sz="2600" b="1" i="0" u="sng" strike="noStrike" cap="none" normalizeH="0" baseline="0" dirty="0" smtClean="0">
                <a:ln>
                  <a:noFill/>
                </a:ln>
                <a:solidFill>
                  <a:schemeClr val="tx1"/>
                </a:solidFill>
                <a:effectLst/>
              </a:rPr>
              <a:t>)</a:t>
            </a:r>
            <a:endParaRPr kumimoji="0" lang="en-US" altLang="en-US" sz="2600" b="1" i="0" u="sng"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Se usa para </a:t>
            </a:r>
            <a:r>
              <a:rPr kumimoji="0" lang="en-US" altLang="en-US" sz="2000" b="1" i="0" u="none" strike="noStrike" cap="none" normalizeH="0" baseline="0" dirty="0" err="1" smtClean="0">
                <a:ln>
                  <a:noFill/>
                </a:ln>
                <a:solidFill>
                  <a:schemeClr val="tx1"/>
                </a:solidFill>
                <a:effectLst/>
                <a:latin typeface="Arial" panose="020B0604020202020204" pitchFamily="34" charset="0"/>
              </a:rPr>
              <a:t>recibir</a:t>
            </a:r>
            <a:r>
              <a:rPr kumimoji="0" lang="en-US" altLang="en-US" sz="2000" b="1" i="0" u="none" strike="noStrike" cap="none" normalizeH="0" baseline="0" dirty="0" smtClean="0">
                <a:ln>
                  <a:noFill/>
                </a:ln>
                <a:solidFill>
                  <a:schemeClr val="tx1"/>
                </a:solidFill>
                <a:effectLst/>
                <a:latin typeface="Arial" panose="020B0604020202020204" pitchFamily="34" charset="0"/>
              </a:rPr>
              <a:t> datos en </a:t>
            </a:r>
            <a:r>
              <a:rPr kumimoji="0" lang="en-US" altLang="en-US" sz="2000" b="1" i="0" u="none" strike="noStrike" cap="none" normalizeH="0" baseline="0" dirty="0" err="1" smtClean="0">
                <a:ln>
                  <a:noFill/>
                </a:ln>
                <a:solidFill>
                  <a:schemeClr val="tx1"/>
                </a:solidFill>
                <a:effectLst/>
                <a:latin typeface="Arial" panose="020B0604020202020204" pitchFamily="34" charset="0"/>
              </a:rPr>
              <a:t>formato</a:t>
            </a:r>
            <a:r>
              <a:rPr kumimoji="0" lang="en-US" altLang="en-US" sz="2000" b="1" i="0" u="none" strike="noStrike" cap="none" normalizeH="0" baseline="0" dirty="0" smtClean="0">
                <a:ln>
                  <a:noFill/>
                </a:ln>
                <a:solidFill>
                  <a:schemeClr val="tx1"/>
                </a:solidFill>
                <a:effectLst/>
                <a:latin typeface="Arial" panose="020B0604020202020204" pitchFamily="34" charset="0"/>
              </a:rPr>
              <a:t> JSON en el </a:t>
            </a:r>
            <a:r>
              <a:rPr kumimoji="0" lang="en-US" altLang="en-US" sz="2000" b="1" i="0" u="none" strike="noStrike" cap="none" normalizeH="0" baseline="0" dirty="0" err="1" smtClean="0">
                <a:ln>
                  <a:noFill/>
                </a:ln>
                <a:solidFill>
                  <a:schemeClr val="tx1"/>
                </a:solidFill>
                <a:effectLst/>
                <a:latin typeface="Arial" panose="020B0604020202020204" pitchFamily="34" charset="0"/>
              </a:rPr>
              <a:t>cuerpo</a:t>
            </a:r>
            <a:r>
              <a:rPr kumimoji="0" lang="en-US" altLang="en-US" sz="2000" b="1" i="0" u="none" strike="noStrike" cap="none" normalizeH="0" baseline="0" dirty="0" smtClean="0">
                <a:ln>
                  <a:noFill/>
                </a:ln>
                <a:solidFill>
                  <a:schemeClr val="tx1"/>
                </a:solidFill>
                <a:effectLst/>
                <a:latin typeface="Arial" panose="020B0604020202020204" pitchFamily="34" charset="0"/>
              </a:rPr>
              <a:t> del request.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Ejemplo de JSON </a:t>
            </a:r>
            <a:r>
              <a:rPr kumimoji="0" lang="en-US" altLang="en-US" sz="2000" b="1" i="0" u="none" strike="noStrike" cap="none" normalizeH="0" baseline="0" dirty="0" err="1" smtClean="0">
                <a:ln>
                  <a:noFill/>
                </a:ln>
                <a:solidFill>
                  <a:schemeClr val="tx1"/>
                </a:solidFill>
                <a:effectLst/>
                <a:latin typeface="Arial" panose="020B0604020202020204" pitchFamily="34" charset="0"/>
              </a:rPr>
              <a:t>enviado</a:t>
            </a:r>
            <a:r>
              <a:rPr kumimoji="0" lang="en-US" altLang="en-US" sz="2000" b="1" i="0" u="none" strike="noStrike" cap="none" normalizeH="0" baseline="0" dirty="0" smtClean="0">
                <a:ln>
                  <a:noFill/>
                </a:ln>
                <a:solidFill>
                  <a:schemeClr val="tx1"/>
                </a:solidFill>
                <a:effectLst/>
                <a:latin typeface="Arial" panose="020B0604020202020204" pitchFamily="34" charset="0"/>
              </a:rPr>
              <a:t> en la </a:t>
            </a:r>
            <a:r>
              <a:rPr kumimoji="0" lang="en-US" altLang="en-US" sz="2000" b="1" i="0" u="none" strike="noStrike" cap="none" normalizeH="0" baseline="0" dirty="0" err="1" smtClean="0">
                <a:ln>
                  <a:noFill/>
                </a:ln>
                <a:solidFill>
                  <a:schemeClr val="tx1"/>
                </a:solidFill>
                <a:effectLst/>
                <a:latin typeface="Arial" panose="020B0604020202020204" pitchFamily="34" charset="0"/>
              </a:rPr>
              <a:t>petición</a:t>
            </a:r>
            <a:r>
              <a:rPr kumimoji="0" lang="en-US" altLang="en-US" sz="2000" b="1" i="0" u="none" strike="noStrike" cap="none" normalizeH="0" baseline="0" dirty="0" smtClean="0">
                <a:ln>
                  <a:noFill/>
                </a:ln>
                <a:solidFill>
                  <a:schemeClr val="tx1"/>
                </a:solidFill>
                <a:effectLst/>
                <a:latin typeface="Arial" panose="020B0604020202020204" pitchFamily="34" charset="0"/>
              </a:rPr>
              <a:t> HTTP:</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838200" y="1715647"/>
            <a:ext cx="3649761" cy="1246573"/>
          </a:xfrm>
          <a:prstGeom prst="rect">
            <a:avLst/>
          </a:prstGeom>
        </p:spPr>
      </p:pic>
      <p:pic>
        <p:nvPicPr>
          <p:cNvPr id="6" name="Imagen 5"/>
          <p:cNvPicPr>
            <a:picLocks noChangeAspect="1"/>
          </p:cNvPicPr>
          <p:nvPr/>
        </p:nvPicPr>
        <p:blipFill>
          <a:blip r:embed="rId3"/>
          <a:stretch>
            <a:fillRect/>
          </a:stretch>
        </p:blipFill>
        <p:spPr>
          <a:xfrm>
            <a:off x="4310114" y="3101730"/>
            <a:ext cx="7043686" cy="1287052"/>
          </a:xfrm>
          <a:prstGeom prst="rect">
            <a:avLst/>
          </a:prstGeom>
        </p:spPr>
      </p:pic>
      <p:sp>
        <p:nvSpPr>
          <p:cNvPr id="7" name="Rectangle 2"/>
          <p:cNvSpPr>
            <a:spLocks noGrp="1" noChangeArrowheads="1"/>
          </p:cNvSpPr>
          <p:nvPr>
            <p:ph idx="1"/>
          </p:nvPr>
        </p:nvSpPr>
        <p:spPr bwMode="auto">
          <a:xfrm>
            <a:off x="732182" y="4504611"/>
            <a:ext cx="676544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t>
            </a:r>
            <a:r>
              <a:rPr kumimoji="0" lang="en-US" altLang="en-US" sz="2000" b="1" i="0" u="none" strike="noStrike" cap="none" normalizeH="0" baseline="0" dirty="0" err="1" smtClean="0">
                <a:ln>
                  <a:noFill/>
                </a:ln>
                <a:solidFill>
                  <a:schemeClr val="tx1"/>
                </a:solidFill>
                <a:effectLst/>
                <a:latin typeface="Arial" panose="020B0604020202020204" pitchFamily="34" charset="0"/>
              </a:rPr>
              <a:t>Cómo</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funciona</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Unicode MS"/>
              </a:rPr>
              <a:t>[</a:t>
            </a:r>
            <a:r>
              <a:rPr kumimoji="0" lang="en-US" altLang="en-US" sz="2000" b="1" i="0" u="none" strike="noStrike" cap="none" normalizeH="0" baseline="0" dirty="0" err="1" smtClean="0">
                <a:ln>
                  <a:noFill/>
                </a:ln>
                <a:solidFill>
                  <a:schemeClr val="tx1"/>
                </a:solidFill>
                <a:effectLst/>
                <a:latin typeface="Arial Unicode MS"/>
              </a:rPr>
              <a:t>FromBody</a:t>
            </a:r>
            <a:r>
              <a:rPr kumimoji="0" lang="en-US" altLang="en-US" sz="2000" b="1" i="0" u="none" strike="noStrike" cap="none" normalizeH="0" baseline="0" dirty="0" smtClean="0">
                <a:ln>
                  <a:noFill/>
                </a:ln>
                <a:solidFill>
                  <a:schemeClr val="tx1"/>
                </a:solidFill>
                <a:effectLst/>
                <a:latin typeface="Arial Unicode MS"/>
              </a:rPr>
              <a:t>]</a:t>
            </a:r>
            <a:r>
              <a:rPr kumimoji="0" lang="en-US" altLang="en-US" sz="2000" b="1"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convierte</a:t>
            </a:r>
            <a:r>
              <a:rPr kumimoji="0" lang="en-US" altLang="en-US" sz="2000" b="0" i="0" u="none" strike="noStrike" cap="none" normalizeH="0" baseline="0" dirty="0" smtClean="0">
                <a:ln>
                  <a:noFill/>
                </a:ln>
                <a:solidFill>
                  <a:schemeClr val="tx1"/>
                </a:solidFill>
                <a:effectLst/>
              </a:rPr>
              <a:t> el JSON en un </a:t>
            </a:r>
            <a:r>
              <a:rPr kumimoji="0" lang="en-US" altLang="en-US" sz="2000" b="0" i="0" u="none" strike="noStrike" cap="none" normalizeH="0" baseline="0" dirty="0" err="1" smtClean="0">
                <a:ln>
                  <a:noFill/>
                </a:ln>
                <a:solidFill>
                  <a:schemeClr val="tx1"/>
                </a:solidFill>
                <a:effectLst/>
              </a:rPr>
              <a:t>objeto</a:t>
            </a:r>
            <a:r>
              <a:rPr kumimoji="0" lang="en-US" altLang="en-US" sz="2000" b="0" i="0" u="none" strike="noStrike" cap="none" normalizeH="0" baseline="0" dirty="0" smtClean="0">
                <a:ln>
                  <a:noFill/>
                </a:ln>
                <a:solidFill>
                  <a:schemeClr val="tx1"/>
                </a:solidFill>
                <a:effectLst/>
              </a:rPr>
              <a:t> 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Útil</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cuando</a:t>
            </a:r>
            <a:r>
              <a:rPr kumimoji="0" lang="en-US" altLang="en-US" sz="2000" b="1" i="0" u="none" strike="noStrike" cap="none" normalizeH="0" baseline="0" dirty="0" smtClean="0">
                <a:ln>
                  <a:noFill/>
                </a:ln>
                <a:solidFill>
                  <a:schemeClr val="tx1"/>
                </a:solidFill>
                <a:effectLst/>
                <a:latin typeface="Arial" panose="020B0604020202020204" pitchFamily="34" charset="0"/>
              </a:rPr>
              <a:t>...</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envían</a:t>
            </a:r>
            <a:r>
              <a:rPr kumimoji="0" lang="en-US" altLang="en-US" sz="2000" b="0" i="0" u="none" strike="noStrike" cap="none" normalizeH="0" baseline="0" dirty="0" smtClean="0">
                <a:ln>
                  <a:noFill/>
                </a:ln>
                <a:solidFill>
                  <a:schemeClr val="tx1"/>
                </a:solidFill>
                <a:effectLst/>
                <a:latin typeface="Arial" panose="020B0604020202020204" pitchFamily="34" charset="0"/>
              </a:rPr>
              <a:t> datos </a:t>
            </a:r>
            <a:r>
              <a:rPr kumimoji="0" lang="en-US" altLang="en-US" sz="2000" b="0" i="0" u="none" strike="noStrike" cap="none" normalizeH="0" baseline="0" dirty="0" err="1" smtClean="0">
                <a:ln>
                  <a:noFill/>
                </a:ln>
                <a:solidFill>
                  <a:schemeClr val="tx1"/>
                </a:solidFill>
                <a:effectLst/>
                <a:latin typeface="Arial" panose="020B0604020202020204" pitchFamily="34" charset="0"/>
              </a:rPr>
              <a:t>estructurados</a:t>
            </a:r>
            <a:r>
              <a:rPr kumimoji="0" lang="en-US" altLang="en-US" sz="2000" b="0" i="0" u="none" strike="noStrike" cap="none" normalizeH="0" baseline="0" dirty="0" smtClean="0">
                <a:ln>
                  <a:noFill/>
                </a:ln>
                <a:solidFill>
                  <a:schemeClr val="tx1"/>
                </a:solidFill>
                <a:effectLst/>
                <a:latin typeface="Arial" panose="020B0604020202020204" pitchFamily="34" charset="0"/>
              </a:rPr>
              <a:t> como JSON.</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trabaja</a:t>
            </a:r>
            <a:r>
              <a:rPr kumimoji="0" lang="en-US" altLang="en-US" sz="2000" b="0" i="0" u="none" strike="noStrike" cap="none" normalizeH="0" baseline="0" dirty="0" smtClean="0">
                <a:ln>
                  <a:noFill/>
                </a:ln>
                <a:solidFill>
                  <a:schemeClr val="tx1"/>
                </a:solidFill>
                <a:effectLst/>
                <a:latin typeface="Arial" panose="020B0604020202020204" pitchFamily="34" charset="0"/>
              </a:rPr>
              <a:t> con API REST en una </a:t>
            </a:r>
            <a:r>
              <a:rPr kumimoji="0" lang="en-US" altLang="en-US" sz="2000" b="0" i="0" u="none" strike="noStrike" cap="none" normalizeH="0" baseline="0" dirty="0" err="1" smtClean="0">
                <a:ln>
                  <a:noFill/>
                </a:ln>
                <a:solidFill>
                  <a:schemeClr val="tx1"/>
                </a:solidFill>
                <a:effectLst/>
                <a:latin typeface="Arial" panose="020B0604020202020204" pitchFamily="34" charset="0"/>
              </a:rPr>
              <a:t>arquitectura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moderna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p:txBody>
      </p:sp>
      <p:sp>
        <p:nvSpPr>
          <p:cNvPr id="8" name="Flecha doblada hacia arriba 7"/>
          <p:cNvSpPr/>
          <p:nvPr/>
        </p:nvSpPr>
        <p:spPr>
          <a:xfrm rot="5400000">
            <a:off x="3251090" y="2990743"/>
            <a:ext cx="945745" cy="1020417"/>
          </a:xfrm>
          <a:prstGeom prst="bentUpArrow">
            <a:avLst>
              <a:gd name="adj1" fmla="val 13039"/>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997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04944" y="401361"/>
            <a:ext cx="1021369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err="1" smtClean="0">
                <a:ln>
                  <a:noFill/>
                </a:ln>
                <a:solidFill>
                  <a:schemeClr val="tx1"/>
                </a:solidFill>
                <a:effectLst/>
                <a:latin typeface="Arial" panose="020B0604020202020204" pitchFamily="34" charset="0"/>
              </a:rPr>
              <a:t>Enviar</a:t>
            </a:r>
            <a:r>
              <a:rPr kumimoji="0" lang="en-US" altLang="en-US" sz="2400" b="1" i="0" u="sng" strike="noStrike" cap="none" normalizeH="0" baseline="0" dirty="0" smtClean="0">
                <a:ln>
                  <a:noFill/>
                </a:ln>
                <a:solidFill>
                  <a:schemeClr val="tx1"/>
                </a:solidFill>
                <a:effectLst/>
                <a:latin typeface="Arial" panose="020B0604020202020204" pitchFamily="34" charset="0"/>
              </a:rPr>
              <a:t> un archivo </a:t>
            </a:r>
            <a:r>
              <a:rPr kumimoji="0" lang="en-US" altLang="en-US" sz="2400" b="1" i="0" u="sng" strike="noStrike" cap="none" normalizeH="0" baseline="0" dirty="0" err="1" smtClean="0">
                <a:ln>
                  <a:noFill/>
                </a:ln>
                <a:solidFill>
                  <a:schemeClr val="tx1"/>
                </a:solidFill>
                <a:effectLst/>
                <a:latin typeface="Arial" panose="020B0604020202020204" pitchFamily="34" charset="0"/>
              </a:rPr>
              <a:t>desde</a:t>
            </a:r>
            <a:r>
              <a:rPr kumimoji="0" lang="en-US" altLang="en-US" sz="2400" b="1" i="0" u="sng" strike="noStrike" cap="none" normalizeH="0" baseline="0" dirty="0" smtClean="0">
                <a:ln>
                  <a:noFill/>
                </a:ln>
                <a:solidFill>
                  <a:schemeClr val="tx1"/>
                </a:solidFill>
                <a:effectLst/>
                <a:latin typeface="Arial" panose="020B0604020202020204" pitchFamily="34" charset="0"/>
              </a:rPr>
              <a:t> Postman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Si no </a:t>
            </a:r>
            <a:r>
              <a:rPr kumimoji="0" lang="en-US" altLang="en-US" sz="2400" b="0" i="0" u="none" strike="noStrike" cap="none" normalizeH="0" baseline="0" dirty="0" err="1" smtClean="0">
                <a:ln>
                  <a:noFill/>
                </a:ln>
                <a:solidFill>
                  <a:schemeClr val="tx1"/>
                </a:solidFill>
                <a:effectLst/>
                <a:latin typeface="Arial" panose="020B0604020202020204" pitchFamily="34" charset="0"/>
              </a:rPr>
              <a:t>tienes</a:t>
            </a:r>
            <a:r>
              <a:rPr kumimoji="0" lang="en-US" altLang="en-US" sz="2400" b="0" i="0" u="none" strike="noStrike" cap="none" normalizeH="0" baseline="0" dirty="0" smtClean="0">
                <a:ln>
                  <a:noFill/>
                </a:ln>
                <a:solidFill>
                  <a:schemeClr val="tx1"/>
                </a:solidFill>
                <a:effectLst/>
                <a:latin typeface="Arial" panose="020B0604020202020204" pitchFamily="34" charset="0"/>
              </a:rPr>
              <a:t> un formulario HTML, puedes </a:t>
            </a:r>
            <a:r>
              <a:rPr kumimoji="0" lang="en-US" altLang="en-US" sz="2400" b="0" i="0" u="none" strike="noStrike" cap="none" normalizeH="0" baseline="0" dirty="0" err="1" smtClean="0">
                <a:ln>
                  <a:noFill/>
                </a:ln>
                <a:solidFill>
                  <a:schemeClr val="tx1"/>
                </a:solidFill>
                <a:effectLst/>
                <a:latin typeface="Arial" panose="020B0604020202020204" pitchFamily="34" charset="0"/>
              </a:rPr>
              <a:t>probar</a:t>
            </a:r>
            <a:r>
              <a:rPr kumimoji="0" lang="en-US" altLang="en-US" sz="2400" b="0" i="0" u="none" strike="noStrike" cap="none" normalizeH="0" baseline="0" dirty="0" smtClean="0">
                <a:ln>
                  <a:noFill/>
                </a:ln>
                <a:solidFill>
                  <a:schemeClr val="tx1"/>
                </a:solidFill>
                <a:effectLst/>
                <a:latin typeface="Arial" panose="020B0604020202020204" pitchFamily="34" charset="0"/>
              </a:rPr>
              <a:t> la API </a:t>
            </a:r>
            <a:r>
              <a:rPr kumimoji="0" lang="en-US" altLang="en-US" sz="2400" b="0" i="0" u="none" strike="noStrike" cap="none" normalizeH="0" baseline="0" dirty="0" err="1" smtClean="0">
                <a:ln>
                  <a:noFill/>
                </a:ln>
                <a:solidFill>
                  <a:schemeClr val="tx1"/>
                </a:solidFill>
                <a:effectLst/>
                <a:latin typeface="Arial" panose="020B0604020202020204" pitchFamily="34" charset="0"/>
              </a:rPr>
              <a:t>usando</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smtClean="0">
                <a:ln>
                  <a:noFill/>
                </a:ln>
                <a:solidFill>
                  <a:schemeClr val="tx1"/>
                </a:solidFill>
                <a:effectLst/>
                <a:latin typeface="Arial" panose="020B0604020202020204" pitchFamily="34" charset="0"/>
              </a:rPr>
              <a:t>Postman</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Método</a:t>
            </a:r>
            <a:r>
              <a:rPr kumimoji="0" lang="en-US" altLang="en-US" sz="2400" b="1" i="0" u="none" strike="noStrike" cap="none" normalizeH="0" baseline="0" dirty="0" smtClean="0">
                <a:ln>
                  <a:noFill/>
                </a:ln>
                <a:solidFill>
                  <a:schemeClr val="tx1"/>
                </a:solidFill>
                <a:effectLst/>
                <a:latin typeface="Arial" panose="020B0604020202020204" pitchFamily="34" charset="0"/>
              </a:rPr>
              <a: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a:rPr>
              <a:t>POST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smtClean="0">
                <a:ln>
                  <a:noFill/>
                </a:ln>
                <a:solidFill>
                  <a:schemeClr val="tx1"/>
                </a:solidFill>
                <a:effectLst/>
                <a:latin typeface="Arial" panose="020B0604020202020204" pitchFamily="34" charset="0"/>
              </a:rPr>
              <a:t>URL:</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a:rPr>
              <a:t>http://localhost:5000/api/files/upload</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Body</a:t>
            </a:r>
            <a:r>
              <a:rPr kumimoji="0" lang="en-US" altLang="en-US" sz="2400" b="0" i="0" u="none" strike="noStrike" cap="none" normalizeH="0" baseline="0" dirty="0" smtClean="0">
                <a:ln>
                  <a:noFill/>
                </a:ln>
                <a:solidFill>
                  <a:schemeClr val="tx1"/>
                </a:solidFill>
                <a:effectLst/>
                <a:latin typeface="Arial" panose="020B0604020202020204" pitchFamily="34" charset="0"/>
              </a:rPr>
              <a:t> → </a:t>
            </a:r>
            <a:r>
              <a:rPr kumimoji="0" lang="en-US" altLang="en-US" sz="2400" b="0" i="0" u="none" strike="noStrike" cap="none" normalizeH="0" baseline="0" dirty="0" smtClean="0">
                <a:ln>
                  <a:noFill/>
                </a:ln>
                <a:solidFill>
                  <a:schemeClr val="tx1"/>
                </a:solidFill>
                <a:effectLst/>
                <a:latin typeface="Arial Unicode MS"/>
              </a:rPr>
              <a:t>form-data</a:t>
            </a:r>
            <a:endParaRPr kumimoji="0" lang="en-US" altLang="en-US" sz="24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Clave: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a:rPr>
              <a:t>File</a:t>
            </a:r>
            <a:r>
              <a:rPr kumimoji="0" lang="en-US" altLang="en-US" b="0" i="0" u="none" strike="noStrike" cap="none" normalizeH="0" baseline="0" dirty="0" smtClean="0">
                <a:ln>
                  <a:noFill/>
                </a:ln>
                <a:solidFill>
                  <a:schemeClr val="tx1"/>
                </a:solidFill>
                <a:effectLst/>
              </a:rPr>
              <a:t> → </a:t>
            </a:r>
            <a:r>
              <a:rPr kumimoji="0" lang="en-US" altLang="en-US" b="1" i="0" u="none" strike="noStrike" cap="none" normalizeH="0" baseline="0" dirty="0" err="1" smtClean="0">
                <a:ln>
                  <a:noFill/>
                </a:ln>
                <a:solidFill>
                  <a:schemeClr val="tx1"/>
                </a:solidFill>
                <a:effectLst/>
                <a:latin typeface="Arial" panose="020B0604020202020204" pitchFamily="34" charset="0"/>
              </a:rPr>
              <a:t>Tipo</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a:rPr>
              <a:t>File</a:t>
            </a:r>
            <a:r>
              <a:rPr kumimoji="0" lang="en-US" altLang="en-US" b="0" i="0" u="none" strike="noStrike" cap="none" normalizeH="0" baseline="0" dirty="0" smtClean="0">
                <a:ln>
                  <a:noFill/>
                </a:ln>
                <a:solidFill>
                  <a:schemeClr val="tx1"/>
                </a:solidFill>
                <a:effectLst/>
              </a:rPr>
              <a:t> → </a:t>
            </a:r>
            <a:r>
              <a:rPr kumimoji="0" lang="en-US" altLang="en-US" b="1" i="0" u="none" strike="noStrike" cap="none" normalizeH="0" baseline="0" dirty="0" err="1" smtClean="0">
                <a:ln>
                  <a:noFill/>
                </a:ln>
                <a:solidFill>
                  <a:schemeClr val="tx1"/>
                </a:solidFill>
                <a:effectLst/>
                <a:latin typeface="Arial" panose="020B0604020202020204" pitchFamily="34" charset="0"/>
              </a:rPr>
              <a:t>Seleccionar</a:t>
            </a:r>
            <a:r>
              <a:rPr kumimoji="0" lang="en-US" altLang="en-US" b="1" i="0" u="none" strike="noStrike" cap="none" normalizeH="0" baseline="0" dirty="0" smtClean="0">
                <a:ln>
                  <a:noFill/>
                </a:ln>
                <a:solidFill>
                  <a:schemeClr val="tx1"/>
                </a:solidFill>
                <a:effectLst/>
                <a:latin typeface="Arial" panose="020B0604020202020204" pitchFamily="34" charset="0"/>
              </a:rPr>
              <a:t> un archivo</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Clave: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a:rPr>
              <a:t>Title</a:t>
            </a:r>
            <a:r>
              <a:rPr kumimoji="0" lang="en-US" altLang="en-US" b="0" i="0" u="none" strike="noStrike" cap="none" normalizeH="0" baseline="0" dirty="0" smtClean="0">
                <a:ln>
                  <a:noFill/>
                </a:ln>
                <a:solidFill>
                  <a:schemeClr val="tx1"/>
                </a:solidFill>
                <a:effectLst/>
              </a:rPr>
              <a:t> → </a:t>
            </a:r>
            <a:r>
              <a:rPr kumimoji="0" lang="en-US" altLang="en-US" b="1" i="0" u="none" strike="noStrike" cap="none" normalizeH="0" baseline="0" dirty="0" err="1" smtClean="0">
                <a:ln>
                  <a:noFill/>
                </a:ln>
                <a:solidFill>
                  <a:schemeClr val="tx1"/>
                </a:solidFill>
                <a:effectLst/>
                <a:latin typeface="Arial" panose="020B0604020202020204" pitchFamily="34" charset="0"/>
              </a:rPr>
              <a:t>Tipo</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a:rPr>
              <a:t>Text</a:t>
            </a:r>
            <a:r>
              <a:rPr kumimoji="0" lang="en-US" altLang="en-US" b="0" i="0" u="none" strike="noStrike" cap="none" normalizeH="0" baseline="0" dirty="0" smtClean="0">
                <a:ln>
                  <a:noFill/>
                </a:ln>
                <a:solidFill>
                  <a:schemeClr val="tx1"/>
                </a:solidFill>
                <a:effectLst/>
              </a:rPr>
              <a:t> → </a:t>
            </a:r>
            <a:r>
              <a:rPr kumimoji="0" lang="en-US" altLang="en-US" b="0" i="0" u="none" strike="noStrike" cap="none" normalizeH="0" baseline="0" dirty="0" smtClean="0">
                <a:ln>
                  <a:noFill/>
                </a:ln>
                <a:solidFill>
                  <a:schemeClr val="tx1"/>
                </a:solidFill>
                <a:effectLst/>
                <a:latin typeface="Arial Unicode MS"/>
              </a:rPr>
              <a:t>"</a:t>
            </a:r>
            <a:r>
              <a:rPr kumimoji="0" lang="en-US" altLang="en-US" b="0" i="0" u="none" strike="noStrike" cap="none" normalizeH="0" baseline="0" dirty="0" err="1" smtClean="0">
                <a:ln>
                  <a:noFill/>
                </a:ln>
                <a:solidFill>
                  <a:schemeClr val="tx1"/>
                </a:solidFill>
                <a:effectLst/>
                <a:latin typeface="Arial Unicode MS"/>
              </a:rPr>
              <a:t>Mi</a:t>
            </a:r>
            <a:r>
              <a:rPr kumimoji="0" lang="en-US" altLang="en-US" b="0" i="0" u="none" strike="noStrike" cap="none" normalizeH="0" baseline="0" dirty="0" smtClean="0">
                <a:ln>
                  <a:noFill/>
                </a:ln>
                <a:solidFill>
                  <a:schemeClr val="tx1"/>
                </a:solidFill>
                <a:effectLst/>
                <a:latin typeface="Arial Unicode MS"/>
              </a:rPr>
              <a:t> Archivo"</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Enviar</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petición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p:txBody>
      </p:sp>
      <p:sp>
        <p:nvSpPr>
          <p:cNvPr id="5" name="Rectangle 2"/>
          <p:cNvSpPr>
            <a:spLocks noChangeArrowheads="1"/>
          </p:cNvSpPr>
          <p:nvPr/>
        </p:nvSpPr>
        <p:spPr bwMode="auto">
          <a:xfrm>
            <a:off x="904945" y="3691810"/>
            <a:ext cx="68475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sng" strike="noStrike" cap="none" normalizeH="0" baseline="0" dirty="0" err="1" smtClean="0">
                <a:ln>
                  <a:noFill/>
                </a:ln>
                <a:solidFill>
                  <a:schemeClr val="tx1"/>
                </a:solidFill>
                <a:effectLst/>
                <a:latin typeface="Arial" panose="020B0604020202020204" pitchFamily="34" charset="0"/>
              </a:rPr>
              <a:t>Diferencia</a:t>
            </a:r>
            <a:r>
              <a:rPr kumimoji="0" lang="en-US" altLang="en-US" sz="2400" b="1" i="0" u="sng" strike="noStrike" cap="none" normalizeH="0" baseline="0" dirty="0" smtClean="0">
                <a:ln>
                  <a:noFill/>
                </a:ln>
                <a:solidFill>
                  <a:schemeClr val="tx1"/>
                </a:solidFill>
                <a:effectLst/>
                <a:latin typeface="Arial" panose="020B0604020202020204" pitchFamily="34" charset="0"/>
              </a:rPr>
              <a:t> con </a:t>
            </a:r>
            <a:r>
              <a:rPr kumimoji="0" lang="en-US" altLang="en-US" sz="2400" b="1" i="0" u="sng" strike="noStrike" cap="none" normalizeH="0" baseline="0" dirty="0" smtClean="0">
                <a:ln>
                  <a:noFill/>
                </a:ln>
                <a:solidFill>
                  <a:schemeClr val="tx1"/>
                </a:solidFill>
                <a:effectLst/>
                <a:latin typeface="Arial Unicode MS"/>
              </a:rPr>
              <a:t>application/</a:t>
            </a:r>
            <a:r>
              <a:rPr kumimoji="0" lang="en-US" altLang="en-US" sz="2400" b="1" i="0" u="sng" strike="noStrike" cap="none" normalizeH="0" baseline="0" dirty="0" err="1" smtClean="0">
                <a:ln>
                  <a:noFill/>
                </a:ln>
                <a:solidFill>
                  <a:schemeClr val="tx1"/>
                </a:solidFill>
                <a:effectLst/>
                <a:latin typeface="Arial Unicode MS"/>
              </a:rPr>
              <a:t>json</a:t>
            </a:r>
            <a:r>
              <a:rPr kumimoji="0" lang="en-US" altLang="en-US" sz="2400" b="1" i="0" u="sng" strike="noStrike" cap="none" normalizeH="0" baseline="0" dirty="0" smtClean="0">
                <a:ln>
                  <a:noFill/>
                </a:ln>
                <a:solidFill>
                  <a:schemeClr val="tx1"/>
                </a:solidFill>
                <a:effectLst/>
              </a:rPr>
              <a:t> y </a:t>
            </a:r>
            <a:r>
              <a:rPr kumimoji="0" lang="en-US" altLang="en-US" sz="2400" b="1" i="0" u="sng" strike="noStrike" cap="none" normalizeH="0" baseline="0" dirty="0" smtClean="0">
                <a:ln>
                  <a:noFill/>
                </a:ln>
                <a:solidFill>
                  <a:schemeClr val="tx1"/>
                </a:solidFill>
                <a:effectLst/>
                <a:latin typeface="Arial Unicode MS"/>
              </a:rPr>
              <a:t>[</a:t>
            </a:r>
            <a:r>
              <a:rPr kumimoji="0" lang="en-US" altLang="en-US" sz="2400" b="1" i="0" u="sng" strike="noStrike" cap="none" normalizeH="0" baseline="0" dirty="0" err="1" smtClean="0">
                <a:ln>
                  <a:noFill/>
                </a:ln>
                <a:solidFill>
                  <a:schemeClr val="tx1"/>
                </a:solidFill>
                <a:effectLst/>
                <a:latin typeface="Arial Unicode MS"/>
              </a:rPr>
              <a:t>FromBody</a:t>
            </a:r>
            <a:r>
              <a:rPr kumimoji="0" lang="en-US" altLang="en-US" sz="2400" b="1" i="0" u="sng" strike="noStrike" cap="none" normalizeH="0" baseline="0" dirty="0" smtClean="0">
                <a:ln>
                  <a:noFill/>
                </a:ln>
                <a:solidFill>
                  <a:schemeClr val="tx1"/>
                </a:solidFill>
                <a:effectLst/>
                <a:latin typeface="Arial Unicode MS"/>
              </a:rPr>
              <a:t>]</a:t>
            </a:r>
            <a:r>
              <a:rPr kumimoji="0" lang="en-US" altLang="en-US" sz="2400" b="1" i="0" u="sng" strike="noStrike" cap="none" normalizeH="0" baseline="0" dirty="0" smtClean="0">
                <a:ln>
                  <a:noFill/>
                </a:ln>
                <a:solidFill>
                  <a:schemeClr val="tx1"/>
                </a:solidFill>
                <a:effectLst/>
              </a:rPr>
              <a:t> </a:t>
            </a:r>
            <a:endParaRPr kumimoji="0" lang="en-US" altLang="en-US" sz="2400" b="1" i="0" u="sng"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904944" y="4417873"/>
            <a:ext cx="6847579" cy="1148040"/>
          </a:xfrm>
          <a:prstGeom prst="rect">
            <a:avLst/>
          </a:prstGeom>
        </p:spPr>
      </p:pic>
      <p:sp>
        <p:nvSpPr>
          <p:cNvPr id="7" name="Rectangle 3"/>
          <p:cNvSpPr>
            <a:spLocks noChangeArrowheads="1"/>
          </p:cNvSpPr>
          <p:nvPr/>
        </p:nvSpPr>
        <p:spPr bwMode="auto">
          <a:xfrm>
            <a:off x="8110393" y="3576394"/>
            <a:ext cx="3697293" cy="258532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err="1" smtClean="0">
                <a:ln>
                  <a:noFill/>
                </a:ln>
                <a:solidFill>
                  <a:schemeClr val="tx1"/>
                </a:solidFill>
                <a:effectLst/>
                <a:latin typeface="Arial" panose="020B0604020202020204" pitchFamily="34" charset="0"/>
              </a:rPr>
              <a:t>Conclusión</a:t>
            </a:r>
            <a:endParaRPr kumimoji="0" lang="en-US" altLang="en-US" b="1" i="0" u="sng"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Unicode MS"/>
              </a:rPr>
              <a:t>M</a:t>
            </a:r>
            <a:r>
              <a:rPr kumimoji="0" lang="en-US" altLang="en-US" b="1" i="0" u="none" strike="noStrike" cap="none" normalizeH="0" baseline="0" dirty="0" smtClean="0">
                <a:ln>
                  <a:noFill/>
                </a:ln>
                <a:solidFill>
                  <a:schemeClr val="tx1"/>
                </a:solidFill>
                <a:effectLst/>
                <a:latin typeface="Arial Unicode MS"/>
              </a:rPr>
              <a:t>ultipart/form-data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permite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enviar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archivos</a:t>
            </a:r>
            <a:r>
              <a:rPr kumimoji="0" lang="en-US" altLang="en-US" b="0" i="0" u="none" strike="noStrike" cap="none" normalizeH="0" baseline="0" dirty="0" smtClean="0">
                <a:ln>
                  <a:noFill/>
                </a:ln>
                <a:solidFill>
                  <a:schemeClr val="tx1"/>
                </a:solidFill>
                <a:effectLst/>
              </a:rPr>
              <a:t> junto con datos.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En ASP.NET se usa </a:t>
            </a:r>
            <a:r>
              <a:rPr kumimoji="0" lang="en-US" altLang="en-US" b="1" i="0" u="none" strike="noStrike" cap="none" normalizeH="0" baseline="0" dirty="0" smtClean="0">
                <a:ln>
                  <a:noFill/>
                </a:ln>
                <a:solidFill>
                  <a:schemeClr val="tx1"/>
                </a:solidFill>
                <a:effectLst/>
                <a:latin typeface="Arial Unicode MS"/>
              </a:rPr>
              <a:t>[</a:t>
            </a:r>
            <a:r>
              <a:rPr kumimoji="0" lang="en-US" altLang="en-US" b="1" i="0" u="none" strike="noStrike" cap="none" normalizeH="0" baseline="0" dirty="0" err="1" smtClean="0">
                <a:ln>
                  <a:noFill/>
                </a:ln>
                <a:solidFill>
                  <a:schemeClr val="tx1"/>
                </a:solidFill>
                <a:effectLst/>
                <a:latin typeface="Arial Unicode MS"/>
              </a:rPr>
              <a:t>FromForm</a:t>
            </a:r>
            <a:r>
              <a:rPr kumimoji="0" lang="en-US" altLang="en-US" b="1" i="0" u="none" strike="noStrike" cap="none" normalizeH="0" baseline="0" dirty="0" smtClean="0">
                <a:ln>
                  <a:noFill/>
                </a:ln>
                <a:solidFill>
                  <a:schemeClr val="tx1"/>
                </a:solidFill>
                <a:effectLst/>
                <a:latin typeface="Arial Unicode MS"/>
              </a:rPr>
              <a:t>]</a:t>
            </a:r>
            <a:r>
              <a:rPr kumimoji="0" lang="en-US" altLang="en-US" b="1" i="0" u="none" strike="noStrike" cap="none" normalizeH="0" baseline="0" dirty="0" smtClean="0">
                <a:ln>
                  <a:noFill/>
                </a:ln>
                <a:solidFill>
                  <a:schemeClr val="tx1"/>
                </a:solidFill>
                <a:effectLst/>
              </a:rPr>
              <a:t> y </a:t>
            </a:r>
            <a:r>
              <a:rPr kumimoji="0" lang="en-US" altLang="en-US" b="1" i="0" u="none" strike="noStrike" cap="none" normalizeH="0" baseline="0" dirty="0" err="1" smtClean="0">
                <a:ln>
                  <a:noFill/>
                </a:ln>
                <a:solidFill>
                  <a:schemeClr val="tx1"/>
                </a:solidFill>
                <a:effectLst/>
                <a:latin typeface="Arial Unicode MS"/>
              </a:rPr>
              <a:t>IFormFile</a:t>
            </a:r>
            <a:r>
              <a:rPr kumimoji="0" lang="en-US" altLang="en-US" b="0" i="0" u="none" strike="noStrike" cap="none" normalizeH="0" baseline="0" dirty="0" smtClean="0">
                <a:ln>
                  <a:noFill/>
                </a:ln>
                <a:solidFill>
                  <a:schemeClr val="tx1"/>
                </a:solidFill>
                <a:effectLst/>
              </a:rPr>
              <a:t> para </a:t>
            </a:r>
            <a:r>
              <a:rPr kumimoji="0" lang="en-US" altLang="en-US" b="0" i="0" u="none" strike="noStrike" cap="none" normalizeH="0" baseline="0" dirty="0" err="1" smtClean="0">
                <a:ln>
                  <a:noFill/>
                </a:ln>
                <a:solidFill>
                  <a:schemeClr val="tx1"/>
                </a:solidFill>
                <a:effectLst/>
              </a:rPr>
              <a:t>recibirlos</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panose="020B0604020202020204" pitchFamily="34" charset="0"/>
              </a:rPr>
              <a:t>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diferente</a:t>
            </a:r>
            <a:r>
              <a:rPr kumimoji="0" lang="en-US" altLang="en-US" b="0" i="0" u="none" strike="noStrike" cap="none" normalizeH="0" baseline="0" dirty="0" smtClean="0">
                <a:ln>
                  <a:noFill/>
                </a:ln>
                <a:solidFill>
                  <a:schemeClr val="tx1"/>
                </a:solidFill>
                <a:effectLst/>
                <a:latin typeface="Arial" panose="020B0604020202020204" pitchFamily="34" charset="0"/>
              </a:rPr>
              <a:t> de </a:t>
            </a:r>
            <a:r>
              <a:rPr kumimoji="0" lang="en-US" altLang="en-US" b="1" i="0" u="none" strike="noStrike" cap="none" normalizeH="0" baseline="0" dirty="0" smtClean="0">
                <a:ln>
                  <a:noFill/>
                </a:ln>
                <a:solidFill>
                  <a:schemeClr val="tx1"/>
                </a:solidFill>
                <a:effectLst/>
                <a:latin typeface="Arial Unicode MS"/>
              </a:rPr>
              <a:t>application/</a:t>
            </a:r>
            <a:r>
              <a:rPr kumimoji="0" lang="en-US" altLang="en-US" b="1" i="0" u="none" strike="noStrike" cap="none" normalizeH="0" baseline="0" dirty="0" err="1" smtClean="0">
                <a:ln>
                  <a:noFill/>
                </a:ln>
                <a:solidFill>
                  <a:schemeClr val="tx1"/>
                </a:solidFill>
                <a:effectLst/>
                <a:latin typeface="Arial Unicode MS"/>
              </a:rPr>
              <a:t>json</a:t>
            </a:r>
            <a:r>
              <a:rPr kumimoji="0" lang="en-US" altLang="en-US" b="0" i="0" u="none" strike="noStrike" cap="none" normalizeH="0" baseline="0" dirty="0" smtClean="0">
                <a:ln>
                  <a:noFill/>
                </a:ln>
                <a:solidFill>
                  <a:schemeClr val="tx1"/>
                </a:solidFill>
                <a:effectLst/>
              </a:rPr>
              <a:t>, que se usa solo para datos en JSON.</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Arial" panose="020B0604020202020204" pitchFamily="34" charset="0"/>
              </a:rPr>
              <a:t>Si </a:t>
            </a:r>
            <a:r>
              <a:rPr kumimoji="0" lang="en-US" altLang="en-US" b="1" i="0" u="none" strike="noStrike" cap="none" normalizeH="0" baseline="0" dirty="0" err="1" smtClean="0">
                <a:ln>
                  <a:noFill/>
                </a:ln>
                <a:solidFill>
                  <a:schemeClr val="tx1"/>
                </a:solidFill>
                <a:effectLst/>
                <a:latin typeface="Arial" panose="020B0604020202020204" pitchFamily="34" charset="0"/>
              </a:rPr>
              <a:t>necesitas</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subir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archivos</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siempre</a:t>
            </a:r>
            <a:r>
              <a:rPr kumimoji="0" lang="en-US" altLang="en-US" b="1" i="0" u="none" strike="noStrike" cap="none" normalizeH="0" baseline="0" dirty="0" smtClean="0">
                <a:ln>
                  <a:noFill/>
                </a:ln>
                <a:solidFill>
                  <a:schemeClr val="tx1"/>
                </a:solidFill>
                <a:effectLst/>
                <a:latin typeface="Arial" panose="020B0604020202020204" pitchFamily="34" charset="0"/>
              </a:rPr>
              <a:t> usa </a:t>
            </a:r>
            <a:r>
              <a:rPr kumimoji="0" lang="en-US" altLang="en-US" b="1" i="0" u="none" strike="noStrike" cap="none" normalizeH="0" baseline="0" dirty="0" smtClean="0">
                <a:ln>
                  <a:noFill/>
                </a:ln>
                <a:solidFill>
                  <a:schemeClr val="tx1"/>
                </a:solidFill>
                <a:effectLst/>
                <a:latin typeface="Arial Unicode MS"/>
              </a:rPr>
              <a:t>multipart/form-data</a:t>
            </a:r>
            <a:endParaRPr kumimoji="0" lang="en-US" altLang="en-US"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240781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199" y="683178"/>
            <a:ext cx="10515600" cy="628788"/>
          </a:xfrm>
        </p:spPr>
        <p:txBody>
          <a:bodyPr>
            <a:normAutofit/>
          </a:bodyPr>
          <a:lstStyle/>
          <a:p>
            <a:r>
              <a:rPr lang="es-MX" sz="3200" dirty="0" smtClean="0"/>
              <a:t>Tabla Resumen de Cuándo Usar Cada Uno</a:t>
            </a:r>
            <a:endParaRPr lang="en-US" sz="3200" dirty="0"/>
          </a:p>
        </p:txBody>
      </p:sp>
      <p:pic>
        <p:nvPicPr>
          <p:cNvPr id="4" name="Marcador de contenido 3"/>
          <p:cNvPicPr>
            <a:picLocks noGrp="1" noChangeAspect="1"/>
          </p:cNvPicPr>
          <p:nvPr>
            <p:ph idx="1"/>
          </p:nvPr>
        </p:nvPicPr>
        <p:blipFill>
          <a:blip r:embed="rId2"/>
          <a:stretch>
            <a:fillRect/>
          </a:stretch>
        </p:blipFill>
        <p:spPr>
          <a:xfrm>
            <a:off x="1322001" y="1730050"/>
            <a:ext cx="9547997" cy="3252768"/>
          </a:xfrm>
          <a:prstGeom prst="rect">
            <a:avLst/>
          </a:prstGeom>
        </p:spPr>
      </p:pic>
    </p:spTree>
    <p:extLst>
      <p:ext uri="{BB962C8B-B14F-4D97-AF65-F5344CB8AC3E}">
        <p14:creationId xmlns:p14="http://schemas.microsoft.com/office/powerpoint/2010/main" val="2330420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695049"/>
          </a:xfrm>
        </p:spPr>
        <p:txBody>
          <a:bodyPr>
            <a:normAutofit/>
          </a:bodyPr>
          <a:lstStyle/>
          <a:p>
            <a:r>
              <a:rPr lang="en-US" sz="3600" b="1" dirty="0" smtClean="0"/>
              <a:t>¿</a:t>
            </a:r>
            <a:r>
              <a:rPr lang="en-US" sz="3600" b="1" dirty="0" err="1" smtClean="0"/>
              <a:t>Qué</a:t>
            </a:r>
            <a:r>
              <a:rPr lang="en-US" sz="3600" b="1" dirty="0" smtClean="0"/>
              <a:t> </a:t>
            </a:r>
            <a:r>
              <a:rPr lang="en-US" sz="3600" b="1" dirty="0" err="1" smtClean="0"/>
              <a:t>es</a:t>
            </a:r>
            <a:r>
              <a:rPr lang="en-US" sz="3600" b="1" dirty="0" smtClean="0"/>
              <a:t> </a:t>
            </a:r>
            <a:r>
              <a:rPr lang="en-US" sz="3600" b="1" dirty="0" err="1" smtClean="0"/>
              <a:t>IFormFile</a:t>
            </a:r>
            <a:r>
              <a:rPr lang="en-US" sz="3600" b="1" dirty="0" smtClean="0"/>
              <a:t> en ASP.NET Core?</a:t>
            </a:r>
            <a:endParaRPr lang="en-US" sz="3600" b="1" dirty="0"/>
          </a:p>
        </p:txBody>
      </p:sp>
      <p:sp>
        <p:nvSpPr>
          <p:cNvPr id="3" name="Marcador de contenido 2"/>
          <p:cNvSpPr>
            <a:spLocks noGrp="1"/>
          </p:cNvSpPr>
          <p:nvPr>
            <p:ph idx="1"/>
          </p:nvPr>
        </p:nvSpPr>
        <p:spPr>
          <a:xfrm>
            <a:off x="838200" y="1060174"/>
            <a:ext cx="10515600" cy="2665665"/>
          </a:xfrm>
        </p:spPr>
        <p:txBody>
          <a:bodyPr>
            <a:normAutofit/>
          </a:bodyPr>
          <a:lstStyle/>
          <a:p>
            <a:pPr marL="0" indent="0" algn="just">
              <a:buNone/>
            </a:pPr>
            <a:r>
              <a:rPr lang="es-MX" sz="2400" b="1" dirty="0" err="1" smtClean="0"/>
              <a:t>IFormFile</a:t>
            </a:r>
            <a:r>
              <a:rPr lang="es-MX" sz="2400" dirty="0" smtClean="0"/>
              <a:t> es una interfaz en ASP.NET Core que representa un archivo enviado a través de un formulario HTTP </a:t>
            </a:r>
            <a:r>
              <a:rPr lang="es-MX" sz="2400" b="1" dirty="0" smtClean="0"/>
              <a:t>(</a:t>
            </a:r>
            <a:r>
              <a:rPr lang="es-MX" sz="2400" b="1" dirty="0" err="1" smtClean="0"/>
              <a:t>multipart</a:t>
            </a:r>
            <a:r>
              <a:rPr lang="es-MX" sz="2400" b="1" dirty="0" smtClean="0"/>
              <a:t>/</a:t>
            </a:r>
            <a:r>
              <a:rPr lang="es-MX" sz="2400" b="1" dirty="0" err="1" smtClean="0"/>
              <a:t>form</a:t>
            </a:r>
            <a:r>
              <a:rPr lang="es-MX" sz="2400" b="1" dirty="0" smtClean="0"/>
              <a:t>-data). </a:t>
            </a:r>
            <a:r>
              <a:rPr lang="es-MX" sz="2400" dirty="0" smtClean="0"/>
              <a:t>Se usa comúnmente para manejar subidas de archivos en aplicaciones web.</a:t>
            </a:r>
          </a:p>
          <a:p>
            <a:pPr marL="0" indent="0" algn="just">
              <a:buNone/>
            </a:pPr>
            <a:r>
              <a:rPr lang="es-MX" sz="2400" dirty="0" smtClean="0"/>
              <a:t>Cuando un usuario sube un archivo desde un formulario HTML, este se envía en una solicitud POST. ASP.NET Core mapea automáticamente ese archivo en una propiedad de tipo </a:t>
            </a:r>
            <a:r>
              <a:rPr lang="es-MX" sz="2400" b="1" dirty="0" err="1" smtClean="0"/>
              <a:t>IFormFile</a:t>
            </a:r>
            <a:r>
              <a:rPr lang="es-MX" sz="2400" b="1" dirty="0" smtClean="0"/>
              <a:t>. </a:t>
            </a:r>
          </a:p>
          <a:p>
            <a:pPr marL="0" indent="0" algn="just">
              <a:buNone/>
            </a:pPr>
            <a:r>
              <a:rPr lang="es-MX" sz="2400" dirty="0" smtClean="0"/>
              <a:t>Un objeto </a:t>
            </a:r>
            <a:r>
              <a:rPr lang="es-MX" sz="2400" b="1" dirty="0" err="1" smtClean="0"/>
              <a:t>IFormFile</a:t>
            </a:r>
            <a:r>
              <a:rPr lang="es-MX" sz="2400" dirty="0" smtClean="0"/>
              <a:t> te permite acceder a información del archivo, como:</a:t>
            </a:r>
          </a:p>
        </p:txBody>
      </p:sp>
      <p:pic>
        <p:nvPicPr>
          <p:cNvPr id="7" name="Imagen 6"/>
          <p:cNvPicPr>
            <a:picLocks noChangeAspect="1"/>
          </p:cNvPicPr>
          <p:nvPr/>
        </p:nvPicPr>
        <p:blipFill>
          <a:blip r:embed="rId2"/>
          <a:stretch>
            <a:fillRect/>
          </a:stretch>
        </p:blipFill>
        <p:spPr>
          <a:xfrm>
            <a:off x="2065479" y="3858609"/>
            <a:ext cx="8535242" cy="2849265"/>
          </a:xfrm>
          <a:prstGeom prst="rect">
            <a:avLst/>
          </a:prstGeom>
        </p:spPr>
      </p:pic>
    </p:spTree>
    <p:extLst>
      <p:ext uri="{BB962C8B-B14F-4D97-AF65-F5344CB8AC3E}">
        <p14:creationId xmlns:p14="http://schemas.microsoft.com/office/powerpoint/2010/main" val="2456429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3600" b="1" u="sng" dirty="0" smtClean="0"/>
              <a:t>¿Qué es </a:t>
            </a:r>
            <a:r>
              <a:rPr lang="es-MX" sz="3600" b="1" u="sng" dirty="0" err="1" smtClean="0"/>
              <a:t>FileStream</a:t>
            </a:r>
            <a:r>
              <a:rPr lang="es-MX" sz="3600" b="1" u="sng" dirty="0" smtClean="0"/>
              <a:t> en C#?</a:t>
            </a:r>
            <a:endParaRPr lang="en-US" sz="3600" b="1" u="sng" dirty="0"/>
          </a:p>
        </p:txBody>
      </p:sp>
      <p:sp>
        <p:nvSpPr>
          <p:cNvPr id="5" name="Rectangle 2"/>
          <p:cNvSpPr>
            <a:spLocks noGrp="1" noChangeArrowheads="1"/>
          </p:cNvSpPr>
          <p:nvPr>
            <p:ph idx="1"/>
          </p:nvPr>
        </p:nvSpPr>
        <p:spPr bwMode="auto">
          <a:xfrm>
            <a:off x="823415" y="1559943"/>
            <a:ext cx="1053038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Unicode MS"/>
              </a:rPr>
              <a:t>FileStream</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es</a:t>
            </a:r>
            <a:r>
              <a:rPr kumimoji="0" lang="en-US" altLang="en-US" sz="2400" b="0" i="0" u="none" strike="noStrike" cap="none" normalizeH="0" baseline="0" dirty="0" smtClean="0">
                <a:ln>
                  <a:noFill/>
                </a:ln>
                <a:solidFill>
                  <a:schemeClr val="tx1"/>
                </a:solidFill>
                <a:effectLst/>
              </a:rPr>
              <a:t> una clase en </a:t>
            </a:r>
            <a:r>
              <a:rPr kumimoji="0" lang="en-US" altLang="en-US" sz="2400" b="1" i="0" u="none" strike="noStrike" cap="none" normalizeH="0" baseline="0" dirty="0" smtClean="0">
                <a:ln>
                  <a:noFill/>
                </a:ln>
                <a:solidFill>
                  <a:schemeClr val="tx1"/>
                </a:solidFill>
                <a:effectLst/>
                <a:latin typeface="Arial" panose="020B0604020202020204" pitchFamily="34" charset="0"/>
              </a:rPr>
              <a:t>C#</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dentro</a:t>
            </a:r>
            <a:r>
              <a:rPr kumimoji="0" lang="en-US" altLang="en-US" sz="2400" b="0" i="0" u="none" strike="noStrike" cap="none" normalizeH="0" baseline="0" dirty="0" smtClean="0">
                <a:ln>
                  <a:noFill/>
                </a:ln>
                <a:solidFill>
                  <a:schemeClr val="tx1"/>
                </a:solidFill>
                <a:effectLst/>
                <a:latin typeface="Arial" panose="020B0604020202020204" pitchFamily="34" charset="0"/>
              </a:rPr>
              <a:t> del </a:t>
            </a:r>
            <a:r>
              <a:rPr kumimoji="0" lang="en-US" altLang="en-US" sz="2400" b="0" i="0" u="none" strike="noStrike" cap="none" normalizeH="0" baseline="0" dirty="0" err="1" smtClean="0">
                <a:ln>
                  <a:noFill/>
                </a:ln>
                <a:solidFill>
                  <a:schemeClr val="tx1"/>
                </a:solidFill>
                <a:effectLst/>
                <a:latin typeface="Arial" panose="020B0604020202020204" pitchFamily="34" charset="0"/>
              </a:rPr>
              <a:t>espacio</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nombres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Unicode MS"/>
              </a:rPr>
              <a:t>System.IO</a:t>
            </a:r>
            <a:r>
              <a:rPr kumimoji="0" lang="en-US" altLang="en-US" sz="2400" b="0" i="0" u="none" strike="noStrike" cap="none" normalizeH="0" baseline="0" dirty="0" smtClean="0">
                <a:ln>
                  <a:noFill/>
                </a:ln>
                <a:solidFill>
                  <a:schemeClr val="tx1"/>
                </a:solidFill>
                <a:effectLst/>
              </a:rPr>
              <a:t>) que </a:t>
            </a:r>
            <a:r>
              <a:rPr kumimoji="0" lang="en-US" altLang="en-US" sz="2400" b="0" i="0" u="none" strike="noStrike" cap="none" normalizeH="0" baseline="0" dirty="0" err="1" smtClean="0">
                <a:ln>
                  <a:noFill/>
                </a:ln>
                <a:solidFill>
                  <a:schemeClr val="tx1"/>
                </a:solidFill>
                <a:effectLst/>
              </a:rPr>
              <a:t>permite</a:t>
            </a:r>
            <a:r>
              <a:rPr kumimoji="0" lang="en-US" altLang="en-US" sz="2400" b="0" i="0" u="none" strike="noStrike" cap="none" normalizeH="0" baseline="0" dirty="0" smtClean="0">
                <a:ln>
                  <a:noFill/>
                </a:ln>
                <a:solidFill>
                  <a:schemeClr val="tx1"/>
                </a:solidFill>
                <a:effectLst/>
              </a:rPr>
              <a:t> </a:t>
            </a:r>
            <a:r>
              <a:rPr kumimoji="0" lang="en-US" altLang="en-US" sz="2400" b="1" i="0" u="none" strike="noStrike" cap="none" normalizeH="0" baseline="0" dirty="0" smtClean="0">
                <a:ln>
                  <a:noFill/>
                </a:ln>
                <a:solidFill>
                  <a:schemeClr val="tx1"/>
                </a:solidFill>
                <a:effectLst/>
              </a:rPr>
              <a:t>leer y </a:t>
            </a:r>
            <a:r>
              <a:rPr kumimoji="0" lang="en-US" altLang="en-US" sz="2400" b="1" i="0" u="none" strike="noStrike" cap="none" normalizeH="0" baseline="0" dirty="0" err="1" smtClean="0">
                <a:ln>
                  <a:noFill/>
                </a:ln>
                <a:solidFill>
                  <a:schemeClr val="tx1"/>
                </a:solidFill>
                <a:effectLst/>
              </a:rPr>
              <a:t>escribir</a:t>
            </a:r>
            <a:r>
              <a:rPr kumimoji="0" lang="en-US" altLang="en-US" sz="2400" b="1" i="0" u="none" strike="noStrike" cap="none" normalizeH="0" baseline="0" dirty="0" smtClean="0">
                <a:ln>
                  <a:noFill/>
                </a:ln>
                <a:solidFill>
                  <a:schemeClr val="tx1"/>
                </a:solidFill>
                <a:effectLst/>
              </a:rPr>
              <a:t> </a:t>
            </a:r>
            <a:r>
              <a:rPr kumimoji="0" lang="en-US" altLang="en-US" sz="2400" b="1" i="0" u="none" strike="noStrike" cap="none" normalizeH="0" baseline="0" dirty="0" err="1" smtClean="0">
                <a:ln>
                  <a:noFill/>
                </a:ln>
                <a:solidFill>
                  <a:schemeClr val="tx1"/>
                </a:solidFill>
                <a:effectLst/>
              </a:rPr>
              <a:t>archivos</a:t>
            </a:r>
            <a:r>
              <a:rPr kumimoji="0" lang="en-US" altLang="en-US" sz="2400" b="1" i="0" u="none" strike="noStrike" cap="none" normalizeH="0" baseline="0" dirty="0" smtClean="0">
                <a:ln>
                  <a:noFill/>
                </a:ln>
                <a:solidFill>
                  <a:schemeClr val="tx1"/>
                </a:solidFill>
                <a:effectLst/>
              </a:rPr>
              <a:t> </a:t>
            </a:r>
            <a:r>
              <a:rPr kumimoji="0" lang="en-US" altLang="en-US" sz="2400" b="0" i="0" u="none" strike="noStrike" cap="none" normalizeH="0" baseline="0" dirty="0" smtClean="0">
                <a:ln>
                  <a:noFill/>
                </a:ln>
                <a:solidFill>
                  <a:schemeClr val="tx1"/>
                </a:solidFill>
                <a:effectLst/>
              </a:rPr>
              <a:t>en el sistema de </a:t>
            </a:r>
            <a:r>
              <a:rPr kumimoji="0" lang="en-US" altLang="en-US" sz="2400" b="0" i="0" u="none" strike="noStrike" cap="none" normalizeH="0" baseline="0" dirty="0" err="1" smtClean="0">
                <a:ln>
                  <a:noFill/>
                </a:ln>
                <a:solidFill>
                  <a:schemeClr val="tx1"/>
                </a:solidFill>
                <a:effectLst/>
              </a:rPr>
              <a:t>archivos</a:t>
            </a:r>
            <a:r>
              <a:rPr kumimoji="0" lang="en-US" altLang="en-US" sz="2400" b="0" i="0" u="none" strike="noStrike" cap="none" normalizeH="0" baseline="0" dirty="0" smtClean="0">
                <a:ln>
                  <a:noFill/>
                </a:ln>
                <a:solidFill>
                  <a:schemeClr val="tx1"/>
                </a:solidFill>
                <a:effectLst/>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Sirve</a:t>
            </a:r>
            <a:r>
              <a:rPr kumimoji="0" lang="en-US" altLang="en-US" sz="2400" b="1" i="0" u="none" strike="noStrike" cap="none" normalizeH="0" baseline="0" dirty="0" smtClean="0">
                <a:ln>
                  <a:noFill/>
                </a:ln>
                <a:solidFill>
                  <a:schemeClr val="tx1"/>
                </a:solidFill>
                <a:effectLst/>
                <a:latin typeface="Arial" panose="020B0604020202020204" pitchFamily="34" charset="0"/>
              </a:rPr>
              <a:t> para </a:t>
            </a:r>
            <a:r>
              <a:rPr kumimoji="0" lang="en-US" altLang="en-US" sz="2400" b="1" i="0" u="none" strike="noStrike" cap="none" normalizeH="0" baseline="0" dirty="0" err="1" smtClean="0">
                <a:ln>
                  <a:noFill/>
                </a:ln>
                <a:solidFill>
                  <a:schemeClr val="tx1"/>
                </a:solidFill>
                <a:effectLst/>
                <a:latin typeface="Arial" panose="020B0604020202020204" pitchFamily="34" charset="0"/>
              </a:rPr>
              <a:t>manipular</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archivos</a:t>
            </a:r>
            <a:r>
              <a:rPr kumimoji="0" lang="en-US" altLang="en-US" sz="2400" b="1" i="0" u="none" strike="noStrike" cap="none" normalizeH="0" baseline="0" dirty="0" smtClean="0">
                <a:ln>
                  <a:noFill/>
                </a:ln>
                <a:solidFill>
                  <a:schemeClr val="tx1"/>
                </a:solidFill>
                <a:effectLst/>
                <a:latin typeface="Arial" panose="020B0604020202020204" pitchFamily="34" charset="0"/>
              </a:rPr>
              <a:t> de forma </a:t>
            </a:r>
            <a:r>
              <a:rPr kumimoji="0" lang="en-US" altLang="en-US" sz="2400" b="1" i="0" u="none" strike="noStrike" cap="none" normalizeH="0" baseline="0" dirty="0" err="1" smtClean="0">
                <a:ln>
                  <a:noFill/>
                </a:ln>
                <a:solidFill>
                  <a:schemeClr val="tx1"/>
                </a:solidFill>
                <a:effectLst/>
                <a:latin typeface="Arial" panose="020B0604020202020204" pitchFamily="34" charset="0"/>
              </a:rPr>
              <a:t>eficiente</a:t>
            </a:r>
            <a:r>
              <a:rPr kumimoji="0" lang="en-US" altLang="en-US" sz="2400" b="0" i="0" u="none" strike="noStrike" cap="none" normalizeH="0" baseline="0" dirty="0" smtClean="0">
                <a:ln>
                  <a:noFill/>
                </a:ln>
                <a:solidFill>
                  <a:schemeClr val="tx1"/>
                </a:solidFill>
                <a:effectLst/>
                <a:latin typeface="Arial" panose="020B0604020202020204" pitchFamily="34" charset="0"/>
              </a:rPr>
              <a:t> mediante </a:t>
            </a:r>
            <a:r>
              <a:rPr kumimoji="0" lang="en-US" altLang="en-US" sz="2400" b="0" i="0" u="none" strike="noStrike" cap="none" normalizeH="0" baseline="0" dirty="0" err="1" smtClean="0">
                <a:ln>
                  <a:noFill/>
                </a:ln>
                <a:solidFill>
                  <a:schemeClr val="tx1"/>
                </a:solidFill>
                <a:effectLst/>
                <a:latin typeface="Arial" panose="020B0604020202020204" pitchFamily="34" charset="0"/>
              </a:rPr>
              <a:t>flujos</a:t>
            </a:r>
            <a:r>
              <a:rPr kumimoji="0" lang="en-US" altLang="en-US" sz="2400" b="0" i="0" u="none" strike="noStrike" cap="none" normalizeH="0" baseline="0" dirty="0" smtClean="0">
                <a:ln>
                  <a:noFill/>
                </a:ln>
                <a:solidFill>
                  <a:schemeClr val="tx1"/>
                </a:solidFill>
                <a:effectLst/>
                <a:latin typeface="Arial" panose="020B0604020202020204" pitchFamily="34" charset="0"/>
              </a:rPr>
              <a:t> de datos (streams), </a:t>
            </a:r>
            <a:r>
              <a:rPr kumimoji="0" lang="en-US" altLang="en-US" sz="2400" b="0" i="0" u="none" strike="noStrike" cap="none" normalizeH="0" baseline="0" dirty="0" err="1" smtClean="0">
                <a:ln>
                  <a:noFill/>
                </a:ln>
                <a:solidFill>
                  <a:schemeClr val="tx1"/>
                </a:solidFill>
                <a:effectLst/>
                <a:latin typeface="Arial" panose="020B0604020202020204" pitchFamily="34" charset="0"/>
              </a:rPr>
              <a:t>permitiendo</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abrir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cerrar</a:t>
            </a:r>
            <a:r>
              <a:rPr kumimoji="0" lang="en-US" altLang="en-US" sz="2400" b="0" i="0" u="none" strike="noStrike" cap="none" normalizeH="0" baseline="0" dirty="0" smtClean="0">
                <a:ln>
                  <a:noFill/>
                </a:ln>
                <a:solidFill>
                  <a:schemeClr val="tx1"/>
                </a:solidFill>
                <a:effectLst/>
                <a:latin typeface="Arial" panose="020B0604020202020204" pitchFamily="34" charset="0"/>
              </a:rPr>
              <a:t>, leer y </a:t>
            </a:r>
            <a:r>
              <a:rPr kumimoji="0" lang="en-US" altLang="en-US" sz="2400" b="0" i="0" u="none" strike="noStrike" cap="none" normalizeH="0" baseline="0" dirty="0" err="1" smtClean="0">
                <a:ln>
                  <a:noFill/>
                </a:ln>
                <a:solidFill>
                  <a:schemeClr val="tx1"/>
                </a:solidFill>
                <a:effectLst/>
                <a:latin typeface="Arial" panose="020B0604020202020204" pitchFamily="34" charset="0"/>
              </a:rPr>
              <a:t>escribir</a:t>
            </a:r>
            <a:r>
              <a:rPr kumimoji="0" lang="en-US" altLang="en-US" sz="2400" b="0" i="0" u="none" strike="noStrike" cap="none" normalizeH="0" baseline="0" dirty="0" smtClean="0">
                <a:ln>
                  <a:noFill/>
                </a:ln>
                <a:solidFill>
                  <a:schemeClr val="tx1"/>
                </a:solidFill>
                <a:effectLst/>
                <a:latin typeface="Arial" panose="020B0604020202020204" pitchFamily="34" charset="0"/>
              </a:rPr>
              <a:t> en </a:t>
            </a:r>
            <a:r>
              <a:rPr kumimoji="0" lang="en-US" altLang="en-US" sz="2400" b="0" i="0" u="none" strike="noStrike" cap="none" normalizeH="0" baseline="0" dirty="0" err="1" smtClean="0">
                <a:ln>
                  <a:noFill/>
                </a:ln>
                <a:solidFill>
                  <a:schemeClr val="tx1"/>
                </a:solidFill>
                <a:effectLst/>
                <a:latin typeface="Arial" panose="020B0604020202020204" pitchFamily="34" charset="0"/>
              </a:rPr>
              <a:t>archivos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físicos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p:txBody>
      </p:sp>
      <p:pic>
        <p:nvPicPr>
          <p:cNvPr id="6" name="Imagen 5"/>
          <p:cNvPicPr>
            <a:picLocks noChangeAspect="1"/>
          </p:cNvPicPr>
          <p:nvPr/>
        </p:nvPicPr>
        <p:blipFill>
          <a:blip r:embed="rId2"/>
          <a:stretch>
            <a:fillRect/>
          </a:stretch>
        </p:blipFill>
        <p:spPr>
          <a:xfrm>
            <a:off x="1823425" y="4106082"/>
            <a:ext cx="8866527" cy="2538873"/>
          </a:xfrm>
          <a:prstGeom prst="rect">
            <a:avLst/>
          </a:prstGeom>
        </p:spPr>
      </p:pic>
      <p:sp>
        <p:nvSpPr>
          <p:cNvPr id="7" name="Rectangle 3"/>
          <p:cNvSpPr>
            <a:spLocks noChangeArrowheads="1"/>
          </p:cNvSpPr>
          <p:nvPr/>
        </p:nvSpPr>
        <p:spPr bwMode="auto">
          <a:xfrm>
            <a:off x="838200" y="3387010"/>
            <a:ext cx="10515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err="1" smtClean="0">
                <a:ln>
                  <a:noFill/>
                </a:ln>
                <a:solidFill>
                  <a:schemeClr val="tx1"/>
                </a:solidFill>
                <a:effectLst/>
                <a:latin typeface="Arial" panose="020B0604020202020204" pitchFamily="34" charset="0"/>
              </a:rPr>
              <a:t>Modos</a:t>
            </a:r>
            <a:r>
              <a:rPr kumimoji="0" lang="en-US" altLang="en-US" sz="2400" b="1" i="1" u="none" strike="noStrike" cap="none" normalizeH="0" baseline="0" dirty="0" smtClean="0">
                <a:ln>
                  <a:noFill/>
                </a:ln>
                <a:solidFill>
                  <a:schemeClr val="tx1"/>
                </a:solidFill>
                <a:effectLst/>
                <a:latin typeface="Arial" panose="020B0604020202020204" pitchFamily="34" charset="0"/>
              </a:rPr>
              <a:t> de </a:t>
            </a:r>
            <a:r>
              <a:rPr kumimoji="0" lang="en-US" altLang="en-US" sz="2400" b="1" i="1" u="none" strike="noStrike" cap="none" normalizeH="0" baseline="0" dirty="0" err="1" smtClean="0">
                <a:ln>
                  <a:noFill/>
                </a:ln>
                <a:solidFill>
                  <a:schemeClr val="tx1"/>
                </a:solidFill>
                <a:effectLst/>
                <a:latin typeface="Arial" panose="020B0604020202020204" pitchFamily="34" charset="0"/>
              </a:rPr>
              <a:t>Apertura</a:t>
            </a:r>
            <a:r>
              <a:rPr kumimoji="0" lang="en-US" altLang="en-US" sz="2400" b="1" i="1" u="none" strike="noStrike" cap="none" normalizeH="0" baseline="0" dirty="0" smtClean="0">
                <a:ln>
                  <a:noFill/>
                </a:ln>
                <a:solidFill>
                  <a:schemeClr val="tx1"/>
                </a:solidFill>
                <a:effectLst/>
                <a:latin typeface="Arial" panose="020B0604020202020204" pitchFamily="34" charset="0"/>
              </a:rPr>
              <a:t> (</a:t>
            </a:r>
            <a:r>
              <a:rPr kumimoji="0" lang="en-US" altLang="en-US" sz="2400" b="1" i="1" u="none" strike="noStrike" cap="none" normalizeH="0" baseline="0" dirty="0" err="1" smtClean="0">
                <a:ln>
                  <a:noFill/>
                </a:ln>
                <a:solidFill>
                  <a:schemeClr val="tx1"/>
                </a:solidFill>
                <a:effectLst/>
                <a:latin typeface="Arial Unicode MS"/>
              </a:rPr>
              <a:t>FileMode</a:t>
            </a:r>
            <a:r>
              <a:rPr kumimoji="0" lang="en-US" altLang="en-US" sz="2400" b="1" i="1" u="none" strike="noStrike" cap="none" normalizeH="0" baseline="0" dirty="0" smtClean="0">
                <a:ln>
                  <a:noFill/>
                </a:ln>
                <a:solidFill>
                  <a:schemeClr val="tx1"/>
                </a:solidFill>
                <a:effectLst/>
              </a:rPr>
              <a:t>) en </a:t>
            </a:r>
            <a:r>
              <a:rPr kumimoji="0" lang="en-US" altLang="en-US" sz="2400" b="1" i="1" u="none" strike="noStrike" cap="none" normalizeH="0" baseline="0" dirty="0" err="1" smtClean="0">
                <a:ln>
                  <a:noFill/>
                </a:ln>
                <a:solidFill>
                  <a:schemeClr val="tx1"/>
                </a:solidFill>
                <a:effectLst/>
                <a:latin typeface="Arial Unicode MS"/>
              </a:rPr>
              <a:t>FileStream</a:t>
            </a:r>
            <a:r>
              <a:rPr kumimoji="0" lang="en-US" altLang="en-US" sz="2400" b="1" i="1" u="none" strike="noStrike" cap="none" normalizeH="0" baseline="0" dirty="0" smtClean="0">
                <a:ln>
                  <a:noFill/>
                </a:ln>
                <a:solidFill>
                  <a:schemeClr val="tx1"/>
                </a:solidFill>
                <a:effectLst/>
                <a:latin typeface="Arial Unicode MS"/>
              </a:rPr>
              <a:t>)</a:t>
            </a:r>
            <a:r>
              <a:rPr kumimoji="0" lang="en-US" altLang="en-US" sz="2400" b="1" i="1" u="none" strike="noStrike" cap="none" normalizeH="0" baseline="0" dirty="0" smtClean="0">
                <a:ln>
                  <a:noFill/>
                </a:ln>
                <a:solidFill>
                  <a:schemeClr val="tx1"/>
                </a:solidFill>
                <a:effectLst/>
              </a:rPr>
              <a:t> </a:t>
            </a:r>
            <a:endParaRPr kumimoji="0" lang="en-US" altLang="en-US" sz="2400" b="1" i="1"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7352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28788"/>
          </a:xfrm>
        </p:spPr>
        <p:txBody>
          <a:bodyPr>
            <a:normAutofit/>
          </a:bodyPr>
          <a:lstStyle/>
          <a:p>
            <a:r>
              <a:rPr lang="es-MX" sz="3600" b="1" u="sng" dirty="0" smtClean="0"/>
              <a:t>¿Cómo funciona </a:t>
            </a:r>
            <a:r>
              <a:rPr lang="es-MX" sz="3600" b="1" u="sng" dirty="0" err="1" smtClean="0"/>
              <a:t>FileStream</a:t>
            </a:r>
            <a:r>
              <a:rPr lang="es-MX" sz="3600" b="1" u="sng" dirty="0" smtClean="0"/>
              <a:t> en memoria?</a:t>
            </a:r>
            <a:endParaRPr lang="en-US" sz="3600" b="1" u="sng" dirty="0"/>
          </a:p>
        </p:txBody>
      </p:sp>
      <p:sp>
        <p:nvSpPr>
          <p:cNvPr id="5" name="Rectangle 2"/>
          <p:cNvSpPr>
            <a:spLocks noGrp="1" noChangeArrowheads="1"/>
          </p:cNvSpPr>
          <p:nvPr>
            <p:ph idx="1"/>
          </p:nvPr>
        </p:nvSpPr>
        <p:spPr bwMode="auto">
          <a:xfrm>
            <a:off x="782472" y="1105686"/>
            <a:ext cx="1057132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Cuando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abres</a:t>
            </a:r>
            <a:r>
              <a:rPr kumimoji="0" lang="en-US" altLang="en-US" sz="1800" b="0" i="0" u="none" strike="noStrike" cap="none" normalizeH="0" baseline="0" dirty="0" smtClean="0">
                <a:ln>
                  <a:noFill/>
                </a:ln>
                <a:solidFill>
                  <a:schemeClr val="tx1"/>
                </a:solidFill>
                <a:effectLst/>
                <a:latin typeface="Arial" panose="020B0604020202020204" pitchFamily="34" charset="0"/>
              </a:rPr>
              <a:t> un archivo con </a:t>
            </a:r>
            <a:r>
              <a:rPr kumimoji="0" lang="en-US" altLang="en-US" sz="1800" b="0" i="0" u="none" strike="noStrike" cap="none" normalizeH="0" baseline="0" dirty="0" err="1" smtClean="0">
                <a:ln>
                  <a:noFill/>
                </a:ln>
                <a:solidFill>
                  <a:schemeClr val="tx1"/>
                </a:solidFill>
                <a:effectLst/>
                <a:latin typeface="Arial Unicode MS"/>
              </a:rPr>
              <a:t>FileStream</a:t>
            </a:r>
            <a:r>
              <a:rPr kumimoji="0" lang="en-US" altLang="en-US" sz="1800" b="0" i="0" u="none" strike="noStrike" cap="none" normalizeH="0" baseline="0" dirty="0" smtClean="0">
                <a:ln>
                  <a:noFill/>
                </a:ln>
                <a:solidFill>
                  <a:schemeClr val="tx1"/>
                </a:solidFill>
                <a:effectLst/>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no </a:t>
            </a:r>
            <a:r>
              <a:rPr kumimoji="0" lang="en-US" altLang="en-US" sz="1800" b="1" i="0" u="none" strike="noStrike" cap="none" normalizeH="0" baseline="0" dirty="0" err="1" smtClean="0">
                <a:ln>
                  <a:noFill/>
                </a:ln>
                <a:solidFill>
                  <a:schemeClr val="tx1"/>
                </a:solidFill>
                <a:effectLst/>
                <a:latin typeface="Arial" panose="020B0604020202020204" pitchFamily="34" charset="0"/>
              </a:rPr>
              <a:t>cargas</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todo</a:t>
            </a:r>
            <a:r>
              <a:rPr kumimoji="0" lang="en-US" altLang="en-US" sz="1800" b="1" i="0" u="none" strike="noStrike" cap="none" normalizeH="0" baseline="0" dirty="0" smtClean="0">
                <a:ln>
                  <a:noFill/>
                </a:ln>
                <a:solidFill>
                  <a:schemeClr val="tx1"/>
                </a:solidFill>
                <a:effectLst/>
                <a:latin typeface="Arial" panose="020B0604020202020204" pitchFamily="34" charset="0"/>
              </a:rPr>
              <a:t> el archivo en la </a:t>
            </a:r>
            <a:r>
              <a:rPr kumimoji="0" lang="en-US" altLang="en-US" sz="1800" b="1" i="0" u="none" strike="noStrike" cap="none" normalizeH="0" baseline="0" dirty="0" err="1" smtClean="0">
                <a:ln>
                  <a:noFill/>
                </a:ln>
                <a:solidFill>
                  <a:schemeClr val="tx1"/>
                </a:solidFill>
                <a:effectLst/>
                <a:latin typeface="Arial" panose="020B0604020202020204" pitchFamily="34" charset="0"/>
              </a:rPr>
              <a:t>memoria</a:t>
            </a:r>
            <a:r>
              <a:rPr kumimoji="0" lang="en-US" altLang="en-US" sz="1800" b="1" i="0" u="none" strike="noStrike" cap="none" normalizeH="0" baseline="0" dirty="0" smtClean="0">
                <a:ln>
                  <a:noFill/>
                </a:ln>
                <a:solidFill>
                  <a:schemeClr val="tx1"/>
                </a:solidFill>
                <a:effectLst/>
                <a:latin typeface="Arial" panose="020B0604020202020204" pitchFamily="34" charset="0"/>
              </a:rPr>
              <a:t> RAM</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sino</a:t>
            </a:r>
            <a:r>
              <a:rPr kumimoji="0" lang="en-US" altLang="en-US" sz="1800" b="0" i="0" u="none" strike="noStrike" cap="none" normalizeH="0" baseline="0" dirty="0" smtClean="0">
                <a:ln>
                  <a:noFill/>
                </a:ln>
                <a:solidFill>
                  <a:schemeClr val="tx1"/>
                </a:solidFill>
                <a:effectLst/>
                <a:latin typeface="Arial" panose="020B0604020202020204" pitchFamily="34" charset="0"/>
              </a:rPr>
              <a:t> que se usa un </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1" i="0" u="none" strike="noStrike" cap="none" normalizeH="0" baseline="0" dirty="0" err="1" smtClean="0">
                <a:ln>
                  <a:noFill/>
                </a:ln>
                <a:solidFill>
                  <a:schemeClr val="tx1"/>
                </a:solidFill>
                <a:effectLst/>
                <a:latin typeface="Arial" panose="020B0604020202020204" pitchFamily="34" charset="0"/>
              </a:rPr>
              <a:t>flujo</a:t>
            </a:r>
            <a:r>
              <a:rPr kumimoji="0" lang="en-US" altLang="en-US" sz="1800" b="1" i="0" u="none" strike="noStrike" cap="none" normalizeH="0" baseline="0" dirty="0" smtClean="0">
                <a:ln>
                  <a:noFill/>
                </a:ln>
                <a:solidFill>
                  <a:schemeClr val="tx1"/>
                </a:solidFill>
                <a:effectLst/>
                <a:latin typeface="Arial" panose="020B0604020202020204" pitchFamily="34" charset="0"/>
              </a:rPr>
              <a:t>" de datos</a:t>
            </a:r>
            <a:r>
              <a:rPr kumimoji="0" lang="en-US" altLang="en-US" sz="1800" b="0" i="0" u="none" strike="noStrike" cap="none" normalizeH="0" baseline="0" dirty="0" smtClean="0">
                <a:ln>
                  <a:noFill/>
                </a:ln>
                <a:solidFill>
                  <a:schemeClr val="tx1"/>
                </a:solidFill>
                <a:effectLst/>
                <a:latin typeface="Arial" panose="020B0604020202020204" pitchFamily="34" charset="0"/>
              </a:rPr>
              <a:t> que se </a:t>
            </a:r>
            <a:r>
              <a:rPr kumimoji="0" lang="en-US" altLang="en-US" sz="1800" b="0" i="0" u="none" strike="noStrike" cap="none" normalizeH="0" baseline="0" dirty="0" err="1" smtClean="0">
                <a:ln>
                  <a:noFill/>
                </a:ln>
                <a:solidFill>
                  <a:schemeClr val="tx1"/>
                </a:solidFill>
                <a:effectLst/>
                <a:latin typeface="Arial" panose="020B0604020202020204" pitchFamily="34" charset="0"/>
              </a:rPr>
              <a:t>transfiere</a:t>
            </a:r>
            <a:r>
              <a:rPr kumimoji="0" lang="en-US" altLang="en-US" sz="1800" b="0" i="0" u="none" strike="noStrike" cap="none" normalizeH="0" baseline="0" dirty="0" smtClean="0">
                <a:ln>
                  <a:noFill/>
                </a:ln>
                <a:solidFill>
                  <a:schemeClr val="tx1"/>
                </a:solidFill>
                <a:effectLst/>
                <a:latin typeface="Arial" panose="020B0604020202020204" pitchFamily="34" charset="0"/>
              </a:rPr>
              <a:t> en </a:t>
            </a:r>
            <a:r>
              <a:rPr kumimoji="0" lang="en-US" altLang="en-US" sz="1800" b="0" i="0" u="none" strike="noStrike" cap="none" normalizeH="0" baseline="0" dirty="0" err="1" smtClean="0">
                <a:ln>
                  <a:noFill/>
                </a:ln>
                <a:solidFill>
                  <a:schemeClr val="tx1"/>
                </a:solidFill>
                <a:effectLst/>
                <a:latin typeface="Arial" panose="020B0604020202020204" pitchFamily="34" charset="0"/>
              </a:rPr>
              <a:t>partes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Esto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útil</a:t>
            </a:r>
            <a:r>
              <a:rPr kumimoji="0" lang="en-US" altLang="en-US" sz="1800" b="0" i="0" u="none" strike="noStrike" cap="none" normalizeH="0" baseline="0" dirty="0" smtClean="0">
                <a:ln>
                  <a:noFill/>
                </a:ln>
                <a:solidFill>
                  <a:schemeClr val="tx1"/>
                </a:solidFill>
                <a:effectLst/>
                <a:latin typeface="Arial" panose="020B0604020202020204" pitchFamily="34" charset="0"/>
              </a:rPr>
              <a:t>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archivos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grandes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Es</a:t>
            </a:r>
            <a:r>
              <a:rPr kumimoji="0" lang="en-US" altLang="en-US" sz="1800" b="1" i="0" u="none" strike="noStrike" cap="none" normalizeH="0" baseline="0" dirty="0" smtClean="0">
                <a:ln>
                  <a:noFill/>
                </a:ln>
                <a:solidFill>
                  <a:schemeClr val="tx1"/>
                </a:solidFill>
                <a:effectLst/>
                <a:latin typeface="Arial" panose="020B0604020202020204" pitchFamily="34" charset="0"/>
              </a:rPr>
              <a:t> un buffer en </a:t>
            </a:r>
            <a:r>
              <a:rPr kumimoji="0" lang="en-US" altLang="en-US" sz="1800" b="1" i="0" u="none" strike="noStrike" cap="none" normalizeH="0" baseline="0" dirty="0" err="1" smtClean="0">
                <a:ln>
                  <a:noFill/>
                </a:ln>
                <a:solidFill>
                  <a:schemeClr val="tx1"/>
                </a:solidFill>
                <a:effectLst/>
                <a:latin typeface="Arial" panose="020B0604020202020204" pitchFamily="34" charset="0"/>
              </a:rPr>
              <a:t>memoria</a:t>
            </a:r>
            <a:r>
              <a:rPr kumimoji="0" lang="en-US" altLang="en-US" sz="1800" b="0" i="0" u="none" strike="noStrike" cap="none" normalizeH="0" baseline="0" dirty="0" smtClean="0">
                <a:ln>
                  <a:noFill/>
                </a:ln>
                <a:solidFill>
                  <a:schemeClr val="tx1"/>
                </a:solidFill>
                <a:effectLst/>
                <a:latin typeface="Arial" panose="020B0604020202020204" pitchFamily="34" charset="0"/>
              </a:rPr>
              <a:t>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leer y </a:t>
            </a:r>
            <a:r>
              <a:rPr kumimoji="0" lang="en-US" altLang="en-US" sz="1800" b="1" i="0" u="none" strike="noStrike" cap="none" normalizeH="0" baseline="0" dirty="0" err="1" smtClean="0">
                <a:ln>
                  <a:noFill/>
                </a:ln>
                <a:solidFill>
                  <a:schemeClr val="tx1"/>
                </a:solidFill>
                <a:effectLst/>
                <a:latin typeface="Arial" panose="020B0604020202020204" pitchFamily="34" charset="0"/>
              </a:rPr>
              <a:t>escribir</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por</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partes</a:t>
            </a:r>
            <a:r>
              <a:rPr kumimoji="0" lang="en-US" altLang="en-US" sz="1800" b="0" i="0" u="none" strike="noStrike" cap="none" normalizeH="0" baseline="0" dirty="0" smtClean="0">
                <a:ln>
                  <a:noFill/>
                </a:ln>
                <a:solidFill>
                  <a:schemeClr val="tx1"/>
                </a:solidFill>
                <a:effectLst/>
                <a:latin typeface="Arial" panose="020B0604020202020204" pitchFamily="34" charset="0"/>
              </a:rPr>
              <a:t> en un archivo del disco.</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Evita </a:t>
            </a:r>
            <a:r>
              <a:rPr kumimoji="0" lang="en-US" altLang="en-US" sz="1800" b="1" i="0" u="none" strike="noStrike" cap="none" normalizeH="0" baseline="0" dirty="0" err="1" smtClean="0">
                <a:ln>
                  <a:noFill/>
                </a:ln>
                <a:solidFill>
                  <a:schemeClr val="tx1"/>
                </a:solidFill>
                <a:effectLst/>
                <a:latin typeface="Arial" panose="020B0604020202020204" pitchFamily="34" charset="0"/>
              </a:rPr>
              <a:t>usar</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demasiada</a:t>
            </a:r>
            <a:r>
              <a:rPr kumimoji="0" lang="en-US" altLang="en-US" sz="1800" b="1" i="0" u="none" strike="noStrike" cap="none" normalizeH="0" baseline="0" dirty="0" smtClean="0">
                <a:ln>
                  <a:noFill/>
                </a:ln>
                <a:solidFill>
                  <a:schemeClr val="tx1"/>
                </a:solidFill>
                <a:effectLst/>
                <a:latin typeface="Arial" panose="020B0604020202020204" pitchFamily="34" charset="0"/>
              </a:rPr>
              <a:t> RAM</a:t>
            </a:r>
            <a:r>
              <a:rPr kumimoji="0" lang="en-US" altLang="en-US" sz="1800" b="0" i="0" u="none" strike="noStrike" cap="none" normalizeH="0" baseline="0" dirty="0" smtClean="0">
                <a:ln>
                  <a:noFill/>
                </a:ln>
                <a:solidFill>
                  <a:schemeClr val="tx1"/>
                </a:solidFill>
                <a:effectLst/>
                <a:latin typeface="Arial" panose="020B0604020202020204" pitchFamily="34" charset="0"/>
              </a:rPr>
              <a:t> al </a:t>
            </a:r>
            <a:r>
              <a:rPr kumimoji="0" lang="en-US" altLang="en-US" sz="1800" b="0" i="0" u="none" strike="noStrike" cap="none" normalizeH="0" baseline="0" dirty="0" err="1" smtClean="0">
                <a:ln>
                  <a:noFill/>
                </a:ln>
                <a:solidFill>
                  <a:schemeClr val="tx1"/>
                </a:solidFill>
                <a:effectLst/>
                <a:latin typeface="Arial" panose="020B0604020202020204" pitchFamily="34" charset="0"/>
              </a:rPr>
              <a:t>trabajar</a:t>
            </a:r>
            <a:r>
              <a:rPr kumimoji="0" lang="en-US" altLang="en-US" sz="1800" b="0" i="0" u="none" strike="noStrike" cap="none" normalizeH="0" baseline="0" dirty="0" smtClean="0">
                <a:ln>
                  <a:noFill/>
                </a:ln>
                <a:solidFill>
                  <a:schemeClr val="tx1"/>
                </a:solidFill>
                <a:effectLst/>
                <a:latin typeface="Arial" panose="020B0604020202020204" pitchFamily="34" charset="0"/>
              </a:rPr>
              <a:t> con </a:t>
            </a:r>
            <a:r>
              <a:rPr kumimoji="0" lang="en-US" altLang="en-US" sz="1800" b="0" i="0" u="none" strike="noStrike" cap="none" normalizeH="0" baseline="0" dirty="0" err="1" smtClean="0">
                <a:ln>
                  <a:noFill/>
                </a:ln>
                <a:solidFill>
                  <a:schemeClr val="tx1"/>
                </a:solidFill>
                <a:effectLst/>
                <a:latin typeface="Arial" panose="020B0604020202020204" pitchFamily="34" charset="0"/>
              </a:rPr>
              <a:t>archivos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grandes</a:t>
            </a:r>
            <a:r>
              <a:rPr kumimoji="0" lang="en-US" altLang="en-US" sz="1800" b="0" i="0" u="none" strike="noStrike" cap="none" normalizeH="0" baseline="0" dirty="0" smtClean="0">
                <a:ln>
                  <a:noFill/>
                </a:ln>
                <a:solidFill>
                  <a:schemeClr val="tx1"/>
                </a:solidFill>
                <a:effectLst/>
                <a:latin typeface="Arial" panose="020B0604020202020204" pitchFamily="34" charset="0"/>
              </a:rPr>
              <a:t>.</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Funciona</a:t>
            </a:r>
            <a:r>
              <a:rPr kumimoji="0" lang="en-US" altLang="en-US" sz="1800" b="0" i="0" u="none" strike="noStrike" cap="none" normalizeH="0" baseline="0" dirty="0" smtClean="0">
                <a:ln>
                  <a:noFill/>
                </a:ln>
                <a:solidFill>
                  <a:schemeClr val="tx1"/>
                </a:solidFill>
                <a:effectLst/>
                <a:latin typeface="Arial" panose="020B0604020202020204" pitchFamily="34" charset="0"/>
              </a:rPr>
              <a:t> como un </a:t>
            </a:r>
            <a:r>
              <a:rPr kumimoji="0" lang="en-US" altLang="en-US" sz="1800" b="1" i="0" u="none" strike="noStrike" cap="none" normalizeH="0" baseline="0" dirty="0" err="1" smtClean="0">
                <a:ln>
                  <a:noFill/>
                </a:ln>
                <a:solidFill>
                  <a:schemeClr val="tx1"/>
                </a:solidFill>
                <a:effectLst/>
                <a:latin typeface="Arial" panose="020B0604020202020204" pitchFamily="34" charset="0"/>
              </a:rPr>
              <a:t>puente</a:t>
            </a:r>
            <a:r>
              <a:rPr kumimoji="0" lang="en-US" altLang="en-US" sz="1800" b="1" i="0" u="none" strike="noStrike" cap="none" normalizeH="0" baseline="0" dirty="0" smtClean="0">
                <a:ln>
                  <a:noFill/>
                </a:ln>
                <a:solidFill>
                  <a:schemeClr val="tx1"/>
                </a:solidFill>
                <a:effectLst/>
                <a:latin typeface="Arial" panose="020B0604020202020204" pitchFamily="34" charset="0"/>
              </a:rPr>
              <a:t> entre el archivo y la </a:t>
            </a:r>
            <a:r>
              <a:rPr kumimoji="0" lang="en-US" altLang="en-US" sz="1800" b="1" i="0" u="none" strike="noStrike" cap="none" normalizeH="0" baseline="0" dirty="0" err="1" smtClean="0">
                <a:ln>
                  <a:noFill/>
                </a:ln>
                <a:solidFill>
                  <a:schemeClr val="tx1"/>
                </a:solidFill>
                <a:effectLst/>
                <a:latin typeface="Arial" panose="020B0604020202020204" pitchFamily="34" charset="0"/>
              </a:rPr>
              <a:t>memoria</a:t>
            </a:r>
            <a:r>
              <a:rPr kumimoji="0" lang="en-US" altLang="en-US" sz="1800" b="1" i="0" u="none" strike="noStrike" cap="none" normalizeH="0" baseline="0" dirty="0" smtClean="0">
                <a:ln>
                  <a:noFill/>
                </a:ln>
                <a:solidFill>
                  <a:schemeClr val="tx1"/>
                </a:solidFill>
                <a:effectLst/>
                <a:latin typeface="Arial" panose="020B0604020202020204" pitchFamily="34" charset="0"/>
              </a:rPr>
              <a:t> RAM</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transfiriendo</a:t>
            </a:r>
            <a:r>
              <a:rPr kumimoji="0" lang="en-US" altLang="en-US" sz="1800" b="0" i="0" u="none" strike="noStrike" cap="none" normalizeH="0" baseline="0" dirty="0" smtClean="0">
                <a:ln>
                  <a:noFill/>
                </a:ln>
                <a:solidFill>
                  <a:schemeClr val="tx1"/>
                </a:solidFill>
                <a:effectLst/>
                <a:latin typeface="Arial" panose="020B0604020202020204" pitchFamily="34" charset="0"/>
              </a:rPr>
              <a:t> datos </a:t>
            </a:r>
            <a:r>
              <a:rPr kumimoji="0" lang="en-US" altLang="en-US" sz="1800" b="0" i="0" u="none" strike="noStrike" cap="none" normalizeH="0" baseline="0" dirty="0" err="1" smtClean="0">
                <a:ln>
                  <a:noFill/>
                </a:ln>
                <a:solidFill>
                  <a:schemeClr val="tx1"/>
                </a:solidFill>
                <a:effectLst/>
                <a:latin typeface="Arial" panose="020B0604020202020204" pitchFamily="34" charset="0"/>
              </a:rPr>
              <a:t>según</a:t>
            </a:r>
            <a:r>
              <a:rPr kumimoji="0" lang="en-US" altLang="en-US" sz="1800" b="0" i="0" u="none" strike="noStrike" cap="none" normalizeH="0" baseline="0" dirty="0" smtClean="0">
                <a:ln>
                  <a:noFill/>
                </a:ln>
                <a:solidFill>
                  <a:schemeClr val="tx1"/>
                </a:solidFill>
                <a:effectLst/>
                <a:latin typeface="Arial" panose="020B0604020202020204" pitchFamily="34" charset="0"/>
              </a:rPr>
              <a:t> sea </a:t>
            </a:r>
            <a:r>
              <a:rPr kumimoji="0" lang="en-US" altLang="en-US" sz="1800" b="0" i="0" u="none" strike="noStrike" cap="none" normalizeH="0" baseline="0" dirty="0" err="1" smtClean="0">
                <a:ln>
                  <a:noFill/>
                </a:ln>
                <a:solidFill>
                  <a:schemeClr val="tx1"/>
                </a:solidFill>
                <a:effectLst/>
                <a:latin typeface="Arial" panose="020B0604020202020204" pitchFamily="34" charset="0"/>
              </a:rPr>
              <a:t>necesario</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
        <p:nvSpPr>
          <p:cNvPr id="6" name="Rectangle 3"/>
          <p:cNvSpPr>
            <a:spLocks noChangeArrowheads="1"/>
          </p:cNvSpPr>
          <p:nvPr/>
        </p:nvSpPr>
        <p:spPr bwMode="auto">
          <a:xfrm>
            <a:off x="782472" y="2855757"/>
            <a:ext cx="105713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err="1" smtClean="0">
                <a:ln>
                  <a:noFill/>
                </a:ln>
                <a:solidFill>
                  <a:schemeClr val="tx1"/>
                </a:solidFill>
                <a:effectLst/>
                <a:latin typeface="Arial" panose="020B0604020202020204" pitchFamily="34" charset="0"/>
              </a:rPr>
              <a:t>Comparación</a:t>
            </a:r>
            <a:r>
              <a:rPr kumimoji="0" lang="en-US" altLang="en-US" sz="2800" b="1" i="0" u="none" strike="noStrike" cap="none" normalizeH="0" baseline="0" dirty="0" smtClean="0">
                <a:ln>
                  <a:noFill/>
                </a:ln>
                <a:solidFill>
                  <a:schemeClr val="tx1"/>
                </a:solidFill>
                <a:effectLst/>
                <a:latin typeface="Arial" panose="020B0604020202020204" pitchFamily="34" charset="0"/>
              </a:rPr>
              <a:t> con </a:t>
            </a:r>
            <a:r>
              <a:rPr kumimoji="0" lang="en-US" altLang="en-US" sz="2800" b="1" i="0" u="none" strike="noStrike" cap="none" normalizeH="0" baseline="0" dirty="0" err="1" smtClean="0">
                <a:ln>
                  <a:noFill/>
                </a:ln>
                <a:solidFill>
                  <a:schemeClr val="tx1"/>
                </a:solidFill>
                <a:effectLst/>
                <a:latin typeface="Arial Unicode MS"/>
              </a:rPr>
              <a:t>MemoryStream</a:t>
            </a:r>
            <a:r>
              <a:rPr kumimoji="0" lang="en-US" altLang="en-US" sz="2800" b="1" i="0" u="none" strike="noStrike" cap="none" normalizeH="0" baseline="0" dirty="0" smtClean="0">
                <a:ln>
                  <a:noFill/>
                </a:ln>
                <a:solidFill>
                  <a:schemeClr val="tx1"/>
                </a:solidFill>
                <a:effectLst/>
              </a:rPr>
              <a:t> </a:t>
            </a:r>
            <a:endParaRPr kumimoji="0" lang="en-US" altLang="en-US" sz="2800" b="1" i="0" u="none" strike="noStrike" cap="none" normalizeH="0" baseline="0" dirty="0" smtClean="0">
              <a:ln>
                <a:noFill/>
              </a:ln>
              <a:solidFill>
                <a:schemeClr val="tx1"/>
              </a:solidFill>
              <a:effectLst/>
              <a:latin typeface="Arial" panose="020B0604020202020204" pitchFamily="34" charset="0"/>
            </a:endParaRPr>
          </a:p>
        </p:txBody>
      </p:sp>
      <p:pic>
        <p:nvPicPr>
          <p:cNvPr id="7" name="Imagen 6"/>
          <p:cNvPicPr>
            <a:picLocks noChangeAspect="1"/>
          </p:cNvPicPr>
          <p:nvPr/>
        </p:nvPicPr>
        <p:blipFill>
          <a:blip r:embed="rId2"/>
          <a:stretch>
            <a:fillRect/>
          </a:stretch>
        </p:blipFill>
        <p:spPr>
          <a:xfrm>
            <a:off x="1898058" y="3378977"/>
            <a:ext cx="7802533" cy="1535114"/>
          </a:xfrm>
          <a:prstGeom prst="rect">
            <a:avLst/>
          </a:prstGeom>
        </p:spPr>
      </p:pic>
      <p:sp>
        <p:nvSpPr>
          <p:cNvPr id="8" name="Rectangle 4"/>
          <p:cNvSpPr>
            <a:spLocks noChangeArrowheads="1"/>
          </p:cNvSpPr>
          <p:nvPr/>
        </p:nvSpPr>
        <p:spPr bwMode="auto">
          <a:xfrm>
            <a:off x="782472" y="4964634"/>
            <a:ext cx="105156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Si </a:t>
            </a:r>
            <a:r>
              <a:rPr kumimoji="0" lang="en-US" altLang="en-US" b="0" i="0" u="none" strike="noStrike" cap="none" normalizeH="0" baseline="0" dirty="0" err="1" smtClean="0">
                <a:ln>
                  <a:noFill/>
                </a:ln>
                <a:solidFill>
                  <a:schemeClr val="tx1"/>
                </a:solidFill>
                <a:effectLst/>
                <a:latin typeface="Arial" panose="020B0604020202020204" pitchFamily="34" charset="0"/>
              </a:rPr>
              <a:t>bien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Unicode MS"/>
              </a:rPr>
              <a:t>FileStream</a:t>
            </a:r>
            <a:r>
              <a:rPr kumimoji="0" lang="en-US" altLang="en-US" b="0" i="0" u="none" strike="noStrike" cap="none" normalizeH="0" baseline="0" dirty="0" smtClean="0">
                <a:ln>
                  <a:noFill/>
                </a:ln>
                <a:solidFill>
                  <a:schemeClr val="tx1"/>
                </a:solidFill>
                <a:effectLst/>
              </a:rPr>
              <a:t> usa </a:t>
            </a:r>
            <a:r>
              <a:rPr kumimoji="0" lang="en-US" altLang="en-US" b="0" i="0" u="none" strike="noStrike" cap="none" normalizeH="0" baseline="0" dirty="0" err="1" smtClean="0">
                <a:ln>
                  <a:noFill/>
                </a:ln>
                <a:solidFill>
                  <a:schemeClr val="tx1"/>
                </a:solidFill>
                <a:effectLst/>
              </a:rPr>
              <a:t>memoria</a:t>
            </a:r>
            <a:r>
              <a:rPr kumimoji="0" lang="en-US" altLang="en-US" b="0" i="0" u="none" strike="noStrike" cap="none" normalizeH="0" baseline="0" dirty="0" smtClean="0">
                <a:ln>
                  <a:noFill/>
                </a:ln>
                <a:solidFill>
                  <a:schemeClr val="tx1"/>
                </a:solidFill>
                <a:effectLst/>
              </a:rPr>
              <a:t> para </a:t>
            </a:r>
            <a:r>
              <a:rPr kumimoji="0" lang="en-US" altLang="en-US" b="0" i="0" u="none" strike="noStrike" cap="none" normalizeH="0" baseline="0" dirty="0" err="1" smtClean="0">
                <a:ln>
                  <a:noFill/>
                </a:ln>
                <a:solidFill>
                  <a:schemeClr val="tx1"/>
                </a:solidFill>
                <a:effectLst/>
              </a:rPr>
              <a:t>procesar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archivos</a:t>
            </a:r>
            <a:r>
              <a:rPr kumimoji="0" lang="en-US" altLang="en-US" b="0" i="0" u="none" strike="noStrike" cap="none" normalizeH="0" baseline="0" dirty="0" smtClean="0">
                <a:ln>
                  <a:noFill/>
                </a:ln>
                <a:solidFill>
                  <a:schemeClr val="tx1"/>
                </a:solidFill>
                <a:effectLst/>
              </a:rPr>
              <a:t>, </a:t>
            </a:r>
            <a:r>
              <a:rPr kumimoji="0" lang="en-US" altLang="en-US" b="1" i="0" u="none" strike="noStrike" cap="none" normalizeH="0" baseline="0" dirty="0" err="1" smtClean="0">
                <a:ln>
                  <a:noFill/>
                </a:ln>
                <a:solidFill>
                  <a:schemeClr val="tx1"/>
                </a:solidFill>
                <a:effectLst/>
                <a:latin typeface="Arial Unicode MS"/>
              </a:rPr>
              <a:t>MemoryStream</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es</a:t>
            </a:r>
            <a:r>
              <a:rPr kumimoji="0" lang="en-US" altLang="en-US" b="0" i="0" u="none" strike="noStrike" cap="none" normalizeH="0" baseline="0" dirty="0" smtClean="0">
                <a:ln>
                  <a:noFill/>
                </a:ln>
                <a:solidFill>
                  <a:schemeClr val="tx1"/>
                </a:solidFill>
                <a:effectLst/>
              </a:rPr>
              <a:t> un </a:t>
            </a:r>
            <a:r>
              <a:rPr kumimoji="0" lang="en-US" altLang="en-US" b="0" i="0" u="none" strike="noStrike" cap="none" normalizeH="0" baseline="0" dirty="0" err="1" smtClean="0">
                <a:ln>
                  <a:noFill/>
                </a:ln>
                <a:solidFill>
                  <a:schemeClr val="tx1"/>
                </a:solidFill>
                <a:effectLst/>
              </a:rPr>
              <a:t>tipo</a:t>
            </a:r>
            <a:r>
              <a:rPr kumimoji="0" lang="en-US" altLang="en-US" b="0" i="0" u="none" strike="noStrike" cap="none" normalizeH="0" baseline="0" dirty="0" smtClean="0">
                <a:ln>
                  <a:noFill/>
                </a:ln>
                <a:solidFill>
                  <a:schemeClr val="tx1"/>
                </a:solidFill>
                <a:effectLst/>
              </a:rPr>
              <a:t> de stream que solo usa RAM sin </a:t>
            </a:r>
            <a:r>
              <a:rPr kumimoji="0" lang="en-US" altLang="en-US" b="0" i="0" u="none" strike="noStrike" cap="none" normalizeH="0" baseline="0" dirty="0" err="1" smtClean="0">
                <a:ln>
                  <a:noFill/>
                </a:ln>
                <a:solidFill>
                  <a:schemeClr val="tx1"/>
                </a:solidFill>
                <a:effectLst/>
              </a:rPr>
              <a:t>interactuar</a:t>
            </a:r>
            <a:r>
              <a:rPr kumimoji="0" lang="en-US" altLang="en-US" b="0" i="0" u="none" strike="noStrike" cap="none" normalizeH="0" baseline="0" dirty="0" smtClean="0">
                <a:ln>
                  <a:noFill/>
                </a:ln>
                <a:solidFill>
                  <a:schemeClr val="tx1"/>
                </a:solidFill>
                <a:effectLst/>
              </a:rPr>
              <a:t> con </a:t>
            </a:r>
            <a:r>
              <a:rPr kumimoji="0" lang="en-US" altLang="en-US" b="0" i="0" u="none" strike="noStrike" cap="none" normalizeH="0" baseline="0" dirty="0" err="1" smtClean="0">
                <a:ln>
                  <a:noFill/>
                </a:ln>
                <a:solidFill>
                  <a:schemeClr val="tx1"/>
                </a:solidFill>
                <a:effectLst/>
              </a:rPr>
              <a:t>archivos</a:t>
            </a:r>
            <a:r>
              <a:rPr kumimoji="0" lang="en-US" altLang="en-US" b="0" i="0" u="none" strike="noStrike" cap="none" normalizeH="0" baseline="0" dirty="0" smtClean="0">
                <a:ln>
                  <a:noFill/>
                </a:ln>
                <a:solidFill>
                  <a:schemeClr val="tx1"/>
                </a:solidFill>
                <a:effectLst/>
              </a:rPr>
              <a:t> en el disco. </a:t>
            </a:r>
          </a:p>
          <a:p>
            <a:pPr algn="just" eaLnBrk="0" fontAlgn="base" hangingPunct="0">
              <a:spcBef>
                <a:spcPct val="0"/>
              </a:spcBef>
              <a:spcAft>
                <a:spcPct val="0"/>
              </a:spcAft>
            </a:pPr>
            <a:r>
              <a:rPr kumimoji="0" lang="en-US" altLang="en-US" b="1" i="0" u="none" strike="noStrike" cap="none" normalizeH="0" baseline="0" dirty="0" err="1" smtClean="0">
                <a:ln>
                  <a:noFill/>
                </a:ln>
                <a:solidFill>
                  <a:schemeClr val="tx1"/>
                </a:solidFill>
                <a:effectLst/>
                <a:latin typeface="Arial Unicode MS"/>
              </a:rPr>
              <a:t>FileStream</a:t>
            </a:r>
            <a:r>
              <a:rPr kumimoji="0" lang="en-US" altLang="en-US" b="1" i="0" u="none" strike="noStrike" cap="none" normalizeH="0" baseline="0" dirty="0" smtClean="0">
                <a:ln>
                  <a:noFill/>
                </a:ln>
                <a:solidFill>
                  <a:schemeClr val="tx1"/>
                </a:solidFill>
                <a:effectLst/>
              </a:rPr>
              <a:t> usa </a:t>
            </a:r>
            <a:r>
              <a:rPr kumimoji="0" lang="en-US" altLang="en-US" b="1" i="0" u="none" strike="noStrike" cap="none" normalizeH="0" baseline="0" dirty="0" err="1" smtClean="0">
                <a:ln>
                  <a:noFill/>
                </a:ln>
                <a:solidFill>
                  <a:schemeClr val="tx1"/>
                </a:solidFill>
                <a:effectLst/>
              </a:rPr>
              <a:t>memoria</a:t>
            </a:r>
            <a:r>
              <a:rPr kumimoji="0" lang="en-US" altLang="en-US" b="1" i="0" u="none" strike="noStrike" cap="none" normalizeH="0" baseline="0" dirty="0" smtClean="0">
                <a:ln>
                  <a:noFill/>
                </a:ln>
                <a:solidFill>
                  <a:schemeClr val="tx1"/>
                </a:solidFill>
                <a:effectLst/>
              </a:rPr>
              <a:t> </a:t>
            </a:r>
            <a:r>
              <a:rPr kumimoji="0" lang="en-US" altLang="en-US" b="1" i="0" u="none" strike="noStrike" cap="none" normalizeH="0" baseline="0" dirty="0" err="1" smtClean="0">
                <a:ln>
                  <a:noFill/>
                </a:ln>
                <a:solidFill>
                  <a:schemeClr val="tx1"/>
                </a:solidFill>
                <a:effectLst/>
              </a:rPr>
              <a:t>temporalmente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pero</a:t>
            </a:r>
            <a:r>
              <a:rPr kumimoji="0" lang="en-US" altLang="en-US" b="0" i="0" u="none" strike="noStrike" cap="none" normalizeH="0" baseline="0" dirty="0" smtClean="0">
                <a:ln>
                  <a:noFill/>
                </a:ln>
                <a:solidFill>
                  <a:schemeClr val="tx1"/>
                </a:solidFill>
                <a:effectLst/>
                <a:latin typeface="Arial" panose="020B0604020202020204" pitchFamily="34" charset="0"/>
              </a:rPr>
              <a:t> los datos </a:t>
            </a:r>
            <a:r>
              <a:rPr kumimoji="0" lang="en-US" altLang="en-US" b="0" i="0" u="none" strike="noStrike" cap="none" normalizeH="0" baseline="0" dirty="0" err="1" smtClean="0">
                <a:ln>
                  <a:noFill/>
                </a:ln>
                <a:solidFill>
                  <a:schemeClr val="tx1"/>
                </a:solidFill>
                <a:effectLst/>
                <a:latin typeface="Arial" panose="020B0604020202020204" pitchFamily="34" charset="0"/>
              </a:rPr>
              <a:t>finalmente</a:t>
            </a:r>
            <a:r>
              <a:rPr kumimoji="0" lang="en-US" altLang="en-US" b="0" i="0" u="none" strike="noStrike" cap="none" normalizeH="0" baseline="0" dirty="0" smtClean="0">
                <a:ln>
                  <a:noFill/>
                </a:ln>
                <a:solidFill>
                  <a:schemeClr val="tx1"/>
                </a:solidFill>
                <a:effectLst/>
                <a:latin typeface="Arial" panose="020B0604020202020204" pitchFamily="34" charset="0"/>
              </a:rPr>
              <a:t> se </a:t>
            </a:r>
            <a:r>
              <a:rPr kumimoji="0" lang="en-US" altLang="en-US" b="0" i="0" u="none" strike="noStrike" cap="none" normalizeH="0" baseline="0" dirty="0" err="1" smtClean="0">
                <a:ln>
                  <a:noFill/>
                </a:ln>
                <a:solidFill>
                  <a:schemeClr val="tx1"/>
                </a:solidFill>
                <a:effectLst/>
                <a:latin typeface="Arial" panose="020B0604020202020204" pitchFamily="34" charset="0"/>
              </a:rPr>
              <a:t>almacenan</a:t>
            </a:r>
            <a:r>
              <a:rPr kumimoji="0" lang="en-US" altLang="en-US" b="0" i="0" u="none" strike="noStrike" cap="none" normalizeH="0" baseline="0" dirty="0" smtClean="0">
                <a:ln>
                  <a:noFill/>
                </a:ln>
                <a:solidFill>
                  <a:schemeClr val="tx1"/>
                </a:solidFill>
                <a:effectLst/>
                <a:latin typeface="Arial" panose="020B0604020202020204" pitchFamily="34" charset="0"/>
              </a:rPr>
              <a:t> en un archivo </a:t>
            </a:r>
            <a:r>
              <a:rPr kumimoji="0" lang="en-US" altLang="en-US" b="0" i="0" u="none" strike="noStrike" cap="none" normalizeH="0" baseline="0" dirty="0" err="1" smtClean="0">
                <a:ln>
                  <a:noFill/>
                </a:ln>
                <a:solidFill>
                  <a:schemeClr val="tx1"/>
                </a:solidFill>
                <a:effectLst/>
                <a:latin typeface="Arial" panose="020B0604020202020204" pitchFamily="34" charset="0"/>
              </a:rPr>
              <a:t>físico</a:t>
            </a:r>
            <a:r>
              <a:rPr kumimoji="0" lang="en-US" altLang="en-US" b="0" i="0" u="none" strike="noStrike" cap="none" normalizeH="0" baseline="0" dirty="0" smtClean="0">
                <a:ln>
                  <a:noFill/>
                </a:ln>
                <a:solidFill>
                  <a:schemeClr val="tx1"/>
                </a:solidFill>
                <a:effectLst/>
                <a:latin typeface="Arial" panose="020B0604020202020204" pitchFamily="34" charset="0"/>
              </a:rPr>
              <a:t>.</a:t>
            </a:r>
            <a:r>
              <a:rPr lang="en-US" altLang="en-US" dirty="0">
                <a:latin typeface="Arial" panose="020B0604020202020204" pitchFamily="34" charset="0"/>
              </a:rPr>
              <a:t> </a:t>
            </a:r>
            <a:r>
              <a:rPr kumimoji="0" lang="en-US" altLang="en-US" b="1" i="0" u="none" strike="noStrike" cap="none" normalizeH="0" baseline="0" dirty="0" smtClean="0">
                <a:ln>
                  <a:noFill/>
                </a:ln>
                <a:solidFill>
                  <a:schemeClr val="tx1"/>
                </a:solidFill>
                <a:effectLst/>
                <a:latin typeface="Arial" panose="020B0604020202020204" pitchFamily="34" charset="0"/>
              </a:rPr>
              <a:t>Evita </a:t>
            </a:r>
            <a:r>
              <a:rPr kumimoji="0" lang="en-US" altLang="en-US" b="1" i="0" u="none" strike="noStrike" cap="none" normalizeH="0" baseline="0" dirty="0" err="1" smtClean="0">
                <a:ln>
                  <a:noFill/>
                </a:ln>
                <a:solidFill>
                  <a:schemeClr val="tx1"/>
                </a:solidFill>
                <a:effectLst/>
                <a:latin typeface="Arial" panose="020B0604020202020204" pitchFamily="34" charset="0"/>
              </a:rPr>
              <a:t>cargar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todo</a:t>
            </a:r>
            <a:r>
              <a:rPr kumimoji="0" lang="en-US" altLang="en-US" b="1" i="0" u="none" strike="noStrike" cap="none" normalizeH="0" baseline="0" dirty="0" smtClean="0">
                <a:ln>
                  <a:noFill/>
                </a:ln>
                <a:solidFill>
                  <a:schemeClr val="tx1"/>
                </a:solidFill>
                <a:effectLst/>
                <a:latin typeface="Arial" panose="020B0604020202020204" pitchFamily="34" charset="0"/>
              </a:rPr>
              <a:t> el archivo en la RAM</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permitiendo</a:t>
            </a:r>
            <a:r>
              <a:rPr kumimoji="0" lang="en-US" altLang="en-US" b="0" i="0" u="none" strike="noStrike" cap="none" normalizeH="0" baseline="0" dirty="0" smtClean="0">
                <a:ln>
                  <a:noFill/>
                </a:ln>
                <a:solidFill>
                  <a:schemeClr val="tx1"/>
                </a:solidFill>
                <a:effectLst/>
                <a:latin typeface="Arial" panose="020B0604020202020204" pitchFamily="34" charset="0"/>
              </a:rPr>
              <a:t> leer y </a:t>
            </a:r>
            <a:r>
              <a:rPr kumimoji="0" lang="en-US" altLang="en-US" b="0" i="0" u="none" strike="noStrike" cap="none" normalizeH="0" baseline="0" dirty="0" err="1" smtClean="0">
                <a:ln>
                  <a:noFill/>
                </a:ln>
                <a:solidFill>
                  <a:schemeClr val="tx1"/>
                </a:solidFill>
                <a:effectLst/>
                <a:latin typeface="Arial" panose="020B0604020202020204" pitchFamily="34" charset="0"/>
              </a:rPr>
              <a:t>escribir</a:t>
            </a:r>
            <a:r>
              <a:rPr kumimoji="0" lang="en-US" altLang="en-US" b="0" i="0" u="none" strike="noStrike" cap="none" normalizeH="0" baseline="0" dirty="0" smtClean="0">
                <a:ln>
                  <a:noFill/>
                </a:ln>
                <a:solidFill>
                  <a:schemeClr val="tx1"/>
                </a:solidFill>
                <a:effectLst/>
                <a:latin typeface="Arial" panose="020B0604020202020204" pitchFamily="34" charset="0"/>
              </a:rPr>
              <a:t> en </a:t>
            </a:r>
            <a:r>
              <a:rPr kumimoji="0" lang="en-US" altLang="en-US" b="0" i="0" u="none" strike="noStrike" cap="none" normalizeH="0" baseline="0" dirty="0" err="1" smtClean="0">
                <a:ln>
                  <a:noFill/>
                </a:ln>
                <a:solidFill>
                  <a:schemeClr val="tx1"/>
                </a:solidFill>
                <a:effectLst/>
                <a:latin typeface="Arial" panose="020B0604020202020204" pitchFamily="34" charset="0"/>
              </a:rPr>
              <a:t>pequeños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fragmentos</a:t>
            </a:r>
            <a:r>
              <a:rPr kumimoji="0" lang="en-US" altLang="en-US" b="0" i="0" u="none" strike="noStrike" cap="none" normalizeH="0" baseline="0" dirty="0" smtClean="0">
                <a:ln>
                  <a:noFill/>
                </a:ln>
                <a:solidFill>
                  <a:schemeClr val="tx1"/>
                </a:solidFill>
                <a:effectLst/>
                <a:latin typeface="Arial" panose="020B0604020202020204" pitchFamily="34" charset="0"/>
              </a:rPr>
              <a:t>.</a:t>
            </a:r>
            <a:br>
              <a:rPr kumimoji="0" lang="en-US" altLang="en-US" b="0" i="0" u="none" strike="noStrike" cap="none" normalizeH="0" baseline="0" dirty="0" smtClean="0">
                <a:ln>
                  <a:noFill/>
                </a:ln>
                <a:solidFill>
                  <a:schemeClr val="tx1"/>
                </a:solidFill>
                <a:effectLst/>
                <a:latin typeface="Arial" panose="020B0604020202020204" pitchFamily="34" charset="0"/>
              </a:rPr>
            </a:b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Alternativa</a:t>
            </a:r>
            <a:r>
              <a:rPr kumimoji="0" lang="en-US" altLang="en-US" b="1"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Unicode MS"/>
              </a:rPr>
              <a:t>MemoryStream</a:t>
            </a:r>
            <a:r>
              <a:rPr kumimoji="0" lang="en-US" altLang="en-US" b="0" i="0" u="none" strike="noStrike" cap="none" normalizeH="0" baseline="0" dirty="0" smtClean="0">
                <a:ln>
                  <a:noFill/>
                </a:ln>
                <a:solidFill>
                  <a:schemeClr val="tx1"/>
                </a:solidFill>
                <a:effectLst/>
              </a:rPr>
              <a:t> para </a:t>
            </a:r>
            <a:r>
              <a:rPr kumimoji="0" lang="en-US" altLang="en-US" b="0" i="0" u="none" strike="noStrike" cap="none" normalizeH="0" baseline="0" dirty="0" err="1" smtClean="0">
                <a:ln>
                  <a:noFill/>
                </a:ln>
                <a:solidFill>
                  <a:schemeClr val="tx1"/>
                </a:solidFill>
                <a:effectLst/>
              </a:rPr>
              <a:t>manejar</a:t>
            </a:r>
            <a:r>
              <a:rPr kumimoji="0" lang="en-US" altLang="en-US" b="0" i="0" u="none" strike="noStrike" cap="none" normalizeH="0" baseline="0" dirty="0" smtClean="0">
                <a:ln>
                  <a:noFill/>
                </a:ln>
                <a:solidFill>
                  <a:schemeClr val="tx1"/>
                </a:solidFill>
                <a:effectLst/>
              </a:rPr>
              <a:t> datos solo en RAM, sin </a:t>
            </a:r>
            <a:r>
              <a:rPr kumimoji="0" lang="en-US" altLang="en-US" b="0" i="0" u="none" strike="noStrike" cap="none" normalizeH="0" baseline="0" dirty="0" err="1" smtClean="0">
                <a:ln>
                  <a:noFill/>
                </a:ln>
                <a:solidFill>
                  <a:schemeClr val="tx1"/>
                </a:solidFill>
                <a:effectLst/>
              </a:rPr>
              <a:t>escribir</a:t>
            </a:r>
            <a:r>
              <a:rPr kumimoji="0" lang="en-US" altLang="en-US" b="0" i="0" u="none" strike="noStrike" cap="none" normalizeH="0" baseline="0" dirty="0" smtClean="0">
                <a:ln>
                  <a:noFill/>
                </a:ln>
                <a:solidFill>
                  <a:schemeClr val="tx1"/>
                </a:solidFill>
                <a:effectLst/>
              </a:rPr>
              <a:t> en </a:t>
            </a:r>
            <a:r>
              <a:rPr kumimoji="0" lang="en-US" altLang="en-US" b="0" i="0" u="none" strike="noStrike" cap="none" normalizeH="0" baseline="0" dirty="0" err="1" smtClean="0">
                <a:ln>
                  <a:noFill/>
                </a:ln>
                <a:solidFill>
                  <a:schemeClr val="tx1"/>
                </a:solidFill>
                <a:effectLst/>
              </a:rPr>
              <a:t>archivos</a:t>
            </a:r>
            <a:r>
              <a:rPr kumimoji="0" lang="en-US" altLang="en-US"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3965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22771"/>
          </a:xfrm>
        </p:spPr>
        <p:txBody>
          <a:bodyPr>
            <a:normAutofit fontScale="90000"/>
          </a:bodyPr>
          <a:lstStyle/>
          <a:p>
            <a:r>
              <a:rPr lang="en-US" sz="3600" b="1" dirty="0" smtClean="0"/>
              <a:t>¿</a:t>
            </a:r>
            <a:r>
              <a:rPr lang="en-US" sz="3600" b="1" dirty="0" err="1" smtClean="0"/>
              <a:t>Qué</a:t>
            </a:r>
            <a:r>
              <a:rPr lang="en-US" sz="3600" b="1" dirty="0" smtClean="0"/>
              <a:t> </a:t>
            </a:r>
            <a:r>
              <a:rPr lang="en-US" sz="3600" b="1" dirty="0" err="1" smtClean="0"/>
              <a:t>es</a:t>
            </a:r>
            <a:r>
              <a:rPr lang="en-US" sz="3600" b="1" dirty="0" smtClean="0"/>
              <a:t> MIME?</a:t>
            </a:r>
            <a:endParaRPr lang="en-US" sz="3600" b="1" dirty="0"/>
          </a:p>
        </p:txBody>
      </p:sp>
      <p:sp>
        <p:nvSpPr>
          <p:cNvPr id="3" name="Marcador de contenido 2"/>
          <p:cNvSpPr>
            <a:spLocks noGrp="1"/>
          </p:cNvSpPr>
          <p:nvPr>
            <p:ph idx="1"/>
          </p:nvPr>
        </p:nvSpPr>
        <p:spPr>
          <a:xfrm>
            <a:off x="838200" y="887896"/>
            <a:ext cx="10515600" cy="1113182"/>
          </a:xfrm>
        </p:spPr>
        <p:txBody>
          <a:bodyPr/>
          <a:lstStyle/>
          <a:p>
            <a:r>
              <a:rPr lang="es-MX" sz="2400" b="1" dirty="0" smtClean="0"/>
              <a:t>MIME</a:t>
            </a:r>
            <a:r>
              <a:rPr lang="es-MX" sz="2400" dirty="0" smtClean="0"/>
              <a:t> (</a:t>
            </a:r>
            <a:r>
              <a:rPr lang="es-MX" sz="2400" i="1" dirty="0" err="1" smtClean="0"/>
              <a:t>Multipurpose</a:t>
            </a:r>
            <a:r>
              <a:rPr lang="es-MX" sz="2400" i="1" dirty="0" smtClean="0"/>
              <a:t> Internet Mail </a:t>
            </a:r>
            <a:r>
              <a:rPr lang="es-MX" sz="2400" i="1" dirty="0" err="1" smtClean="0"/>
              <a:t>Extensions</a:t>
            </a:r>
            <a:r>
              <a:rPr lang="es-MX" sz="2400" dirty="0" smtClean="0"/>
              <a:t>) es un estándar que define </a:t>
            </a:r>
            <a:r>
              <a:rPr lang="es-MX" sz="2400" b="1" dirty="0" smtClean="0"/>
              <a:t>tipos de contenido</a:t>
            </a:r>
            <a:r>
              <a:rPr lang="es-MX" sz="2400" dirty="0" smtClean="0"/>
              <a:t> para que los navegadores y clientes HTTP sepan cómo manejar los datos que reciben.</a:t>
            </a:r>
          </a:p>
        </p:txBody>
      </p:sp>
      <p:pic>
        <p:nvPicPr>
          <p:cNvPr id="4" name="Imagen 3"/>
          <p:cNvPicPr>
            <a:picLocks noChangeAspect="1"/>
          </p:cNvPicPr>
          <p:nvPr/>
        </p:nvPicPr>
        <p:blipFill>
          <a:blip r:embed="rId2"/>
          <a:stretch>
            <a:fillRect/>
          </a:stretch>
        </p:blipFill>
        <p:spPr>
          <a:xfrm>
            <a:off x="2048476" y="2001078"/>
            <a:ext cx="8095048" cy="3432112"/>
          </a:xfrm>
          <a:prstGeom prst="rect">
            <a:avLst/>
          </a:prstGeom>
        </p:spPr>
      </p:pic>
    </p:spTree>
    <p:extLst>
      <p:ext uri="{BB962C8B-B14F-4D97-AF65-F5344CB8AC3E}">
        <p14:creationId xmlns:p14="http://schemas.microsoft.com/office/powerpoint/2010/main" val="3349878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742123" y="848139"/>
            <a:ext cx="10747512" cy="4346714"/>
          </a:xfrm>
        </p:spPr>
        <p:txBody>
          <a:bodyPr>
            <a:normAutofit fontScale="92500"/>
          </a:bodyPr>
          <a:lstStyle/>
          <a:p>
            <a:pPr marL="0" indent="0" algn="just">
              <a:buNone/>
            </a:pPr>
            <a:r>
              <a:rPr lang="es-MX" sz="2600" b="1" dirty="0" smtClean="0"/>
              <a:t>¿Qué significa </a:t>
            </a:r>
            <a:r>
              <a:rPr lang="es-MX" sz="2600" b="1" dirty="0" err="1" smtClean="0"/>
              <a:t>application</a:t>
            </a:r>
            <a:r>
              <a:rPr lang="es-MX" sz="2600" b="1" dirty="0" smtClean="0"/>
              <a:t>/</a:t>
            </a:r>
            <a:r>
              <a:rPr lang="es-MX" sz="2600" b="1" dirty="0" err="1" smtClean="0"/>
              <a:t>octet-stream</a:t>
            </a:r>
            <a:r>
              <a:rPr lang="es-MX" sz="2600" b="1" dirty="0" smtClean="0"/>
              <a:t>?</a:t>
            </a:r>
          </a:p>
          <a:p>
            <a:pPr algn="just"/>
            <a:r>
              <a:rPr lang="es-MX" sz="2100" dirty="0" smtClean="0"/>
              <a:t>El tipo </a:t>
            </a:r>
            <a:r>
              <a:rPr lang="es-MX" sz="2100" b="1" dirty="0" smtClean="0"/>
              <a:t>MIME "</a:t>
            </a:r>
            <a:r>
              <a:rPr lang="es-MX" sz="2100" b="1" dirty="0" err="1" smtClean="0"/>
              <a:t>application</a:t>
            </a:r>
            <a:r>
              <a:rPr lang="es-MX" sz="2100" b="1" dirty="0" smtClean="0"/>
              <a:t>/</a:t>
            </a:r>
            <a:r>
              <a:rPr lang="es-MX" sz="2100" b="1" dirty="0" err="1" smtClean="0"/>
              <a:t>octet-stream</a:t>
            </a:r>
            <a:r>
              <a:rPr lang="es-MX" sz="2100" b="1" dirty="0" smtClean="0"/>
              <a:t>" </a:t>
            </a:r>
            <a:r>
              <a:rPr lang="es-MX" sz="2100" dirty="0" smtClean="0"/>
              <a:t>indica que el contenido es un archivo binario genérico. No especifica si es una imagen, un video, un documento, etc. Los navegadores interpretan este tipo como un archivo para descargar, en lugar de intentar abrirlo.</a:t>
            </a:r>
          </a:p>
          <a:p>
            <a:pPr marL="0" indent="0" algn="just">
              <a:buNone/>
            </a:pPr>
            <a:endParaRPr lang="es-MX" sz="2100" dirty="0" smtClean="0"/>
          </a:p>
          <a:p>
            <a:pPr marL="0" lvl="0" indent="0" algn="just" eaLnBrk="0" fontAlgn="base" hangingPunct="0">
              <a:lnSpc>
                <a:spcPct val="100000"/>
              </a:lnSpc>
              <a:spcBef>
                <a:spcPct val="0"/>
              </a:spcBef>
              <a:spcAft>
                <a:spcPct val="0"/>
              </a:spcAft>
              <a:buNone/>
            </a:pPr>
            <a:r>
              <a:rPr kumimoji="0" lang="en-US" altLang="en-US" sz="2100" b="1" i="0" u="none" strike="noStrike" cap="none" normalizeH="0" baseline="0" dirty="0" smtClean="0">
                <a:ln>
                  <a:noFill/>
                </a:ln>
                <a:solidFill>
                  <a:schemeClr val="tx1"/>
                </a:solidFill>
                <a:effectLst/>
                <a:latin typeface="Arial" panose="020B0604020202020204" pitchFamily="34" charset="0"/>
              </a:rPr>
              <a:t>¿</a:t>
            </a:r>
            <a:r>
              <a:rPr kumimoji="0" lang="en-US" altLang="en-US" sz="2100" b="1" i="0" u="none" strike="noStrike" cap="none" normalizeH="0" baseline="0" dirty="0" err="1" smtClean="0">
                <a:ln>
                  <a:noFill/>
                </a:ln>
                <a:solidFill>
                  <a:schemeClr val="tx1"/>
                </a:solidFill>
                <a:effectLst/>
                <a:latin typeface="Arial" panose="020B0604020202020204" pitchFamily="34" charset="0"/>
              </a:rPr>
              <a:t>Por</a:t>
            </a:r>
            <a:r>
              <a:rPr kumimoji="0" lang="en-US" altLang="en-US" sz="2100" b="1" i="0" u="none" strike="noStrike" cap="none" normalizeH="0" baseline="0" dirty="0" smtClean="0">
                <a:ln>
                  <a:noFill/>
                </a:ln>
                <a:solidFill>
                  <a:schemeClr val="tx1"/>
                </a:solidFill>
                <a:effectLst/>
                <a:latin typeface="Arial" panose="020B0604020202020204" pitchFamily="34" charset="0"/>
              </a:rPr>
              <a:t> </a:t>
            </a:r>
            <a:r>
              <a:rPr kumimoji="0" lang="en-US" altLang="en-US" sz="2100" b="1" i="0" u="none" strike="noStrike" cap="none" normalizeH="0" baseline="0" dirty="0" err="1" smtClean="0">
                <a:ln>
                  <a:noFill/>
                </a:ln>
                <a:solidFill>
                  <a:schemeClr val="tx1"/>
                </a:solidFill>
                <a:effectLst/>
                <a:latin typeface="Arial" panose="020B0604020202020204" pitchFamily="34" charset="0"/>
              </a:rPr>
              <a:t>qué</a:t>
            </a:r>
            <a:r>
              <a:rPr kumimoji="0" lang="en-US" altLang="en-US" sz="2100" b="1" i="0" u="none" strike="noStrike" cap="none" normalizeH="0" baseline="0" dirty="0" smtClean="0">
                <a:ln>
                  <a:noFill/>
                </a:ln>
                <a:solidFill>
                  <a:schemeClr val="tx1"/>
                </a:solidFill>
                <a:effectLst/>
                <a:latin typeface="Arial" panose="020B0604020202020204" pitchFamily="34" charset="0"/>
              </a:rPr>
              <a:t> se usa </a:t>
            </a:r>
            <a:r>
              <a:rPr kumimoji="0" lang="en-US" altLang="en-US" sz="2100" b="1" i="0" u="none" strike="noStrike" cap="none" normalizeH="0" baseline="0" dirty="0" smtClean="0">
                <a:ln>
                  <a:noFill/>
                </a:ln>
                <a:solidFill>
                  <a:schemeClr val="tx1"/>
                </a:solidFill>
                <a:effectLst/>
                <a:latin typeface="Arial Unicode MS"/>
              </a:rPr>
              <a:t>application/octet-stream</a:t>
            </a:r>
            <a:r>
              <a:rPr kumimoji="0" lang="en-US" altLang="en-US" sz="2100" b="1" i="0" u="none" strike="noStrike" cap="none" normalizeH="0" baseline="0" dirty="0" smtClean="0">
                <a:ln>
                  <a:noFill/>
                </a:ln>
                <a:solidFill>
                  <a:schemeClr val="tx1"/>
                </a:solidFill>
                <a:effectLst/>
              </a:rPr>
              <a:t>?</a:t>
            </a:r>
            <a:endParaRPr kumimoji="0" lang="en-US" altLang="en-US" sz="2100" b="1" i="0" u="none" strike="noStrike" cap="none" normalizeH="0" baseline="0" dirty="0" smtClean="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altLang="en-US" sz="1900" b="0" i="0" u="none" strike="noStrike" cap="none" normalizeH="0" baseline="0" dirty="0" err="1" smtClean="0">
                <a:ln>
                  <a:noFill/>
                </a:ln>
                <a:solidFill>
                  <a:schemeClr val="tx1"/>
                </a:solidFill>
                <a:effectLst/>
                <a:latin typeface="Arial" panose="020B0604020202020204" pitchFamily="34" charset="0"/>
              </a:rPr>
              <a:t>Porque</a:t>
            </a:r>
            <a:r>
              <a:rPr kumimoji="0" lang="en-US" altLang="en-US" sz="1900" b="0" i="0" u="none" strike="noStrike" cap="none" normalizeH="0" baseline="0" dirty="0" smtClean="0">
                <a:ln>
                  <a:noFill/>
                </a:ln>
                <a:solidFill>
                  <a:schemeClr val="tx1"/>
                </a:solidFill>
                <a:effectLst/>
                <a:latin typeface="Arial" panose="020B0604020202020204" pitchFamily="34" charset="0"/>
              </a:rPr>
              <a:t> </a:t>
            </a:r>
            <a:r>
              <a:rPr kumimoji="0" lang="en-US" altLang="en-US" sz="1900" b="0" i="0" u="none" strike="noStrike" cap="none" normalizeH="0" baseline="0" dirty="0" err="1" smtClean="0">
                <a:ln>
                  <a:noFill/>
                </a:ln>
                <a:solidFill>
                  <a:schemeClr val="tx1"/>
                </a:solidFill>
                <a:effectLst/>
                <a:latin typeface="Arial" panose="020B0604020202020204" pitchFamily="34" charset="0"/>
              </a:rPr>
              <a:t>garantiza</a:t>
            </a:r>
            <a:r>
              <a:rPr kumimoji="0" lang="en-US" altLang="en-US" sz="1900" b="0" i="0" u="none" strike="noStrike" cap="none" normalizeH="0" baseline="0" dirty="0" smtClean="0">
                <a:ln>
                  <a:noFill/>
                </a:ln>
                <a:solidFill>
                  <a:schemeClr val="tx1"/>
                </a:solidFill>
                <a:effectLst/>
                <a:latin typeface="Arial" panose="020B0604020202020204" pitchFamily="34" charset="0"/>
              </a:rPr>
              <a:t> que </a:t>
            </a:r>
            <a:r>
              <a:rPr lang="en-US" altLang="en-US" sz="1900" b="1" dirty="0" err="1">
                <a:latin typeface="Arial" panose="020B0604020202020204" pitchFamily="34" charset="0"/>
              </a:rPr>
              <a:t>cualquier</a:t>
            </a:r>
            <a:r>
              <a:rPr lang="en-US" altLang="en-US" sz="1900" b="1" dirty="0">
                <a:latin typeface="Arial" panose="020B0604020202020204" pitchFamily="34" charset="0"/>
              </a:rPr>
              <a:t> archivo</a:t>
            </a:r>
            <a:r>
              <a:rPr lang="en-US" altLang="en-US" sz="1900" dirty="0">
                <a:latin typeface="Arial" panose="020B0604020202020204" pitchFamily="34" charset="0"/>
              </a:rPr>
              <a:t> </a:t>
            </a:r>
            <a:r>
              <a:rPr lang="en-US" altLang="en-US" sz="1900" dirty="0" err="1">
                <a:latin typeface="Arial" panose="020B0604020202020204" pitchFamily="34" charset="0"/>
              </a:rPr>
              <a:t>será</a:t>
            </a:r>
            <a:r>
              <a:rPr lang="en-US" altLang="en-US" sz="1900" dirty="0">
                <a:latin typeface="Arial" panose="020B0604020202020204" pitchFamily="34" charset="0"/>
              </a:rPr>
              <a:t> </a:t>
            </a:r>
            <a:r>
              <a:rPr lang="en-US" altLang="en-US" sz="1900" dirty="0" err="1">
                <a:latin typeface="Arial" panose="020B0604020202020204" pitchFamily="34" charset="0"/>
              </a:rPr>
              <a:t>descargado</a:t>
            </a:r>
            <a:r>
              <a:rPr lang="en-US" altLang="en-US" sz="1900" dirty="0">
                <a:latin typeface="Arial" panose="020B0604020202020204" pitchFamily="34" charset="0"/>
              </a:rPr>
              <a:t> sin que el </a:t>
            </a:r>
            <a:r>
              <a:rPr lang="en-US" altLang="en-US" sz="1900" dirty="0" err="1">
                <a:latin typeface="Arial" panose="020B0604020202020204" pitchFamily="34" charset="0"/>
              </a:rPr>
              <a:t>navegador</a:t>
            </a:r>
            <a:r>
              <a:rPr lang="en-US" altLang="en-US" sz="1900" dirty="0">
                <a:latin typeface="Arial" panose="020B0604020202020204" pitchFamily="34" charset="0"/>
              </a:rPr>
              <a:t> </a:t>
            </a:r>
            <a:r>
              <a:rPr lang="en-US" altLang="en-US" sz="1900" dirty="0" err="1">
                <a:latin typeface="Arial" panose="020B0604020202020204" pitchFamily="34" charset="0"/>
              </a:rPr>
              <a:t>intente</a:t>
            </a:r>
            <a:r>
              <a:rPr lang="en-US" altLang="en-US" sz="1900" dirty="0">
                <a:latin typeface="Arial" panose="020B0604020202020204" pitchFamily="34" charset="0"/>
              </a:rPr>
              <a:t> </a:t>
            </a:r>
            <a:r>
              <a:rPr lang="en-US" altLang="en-US" sz="1900" dirty="0" err="1">
                <a:latin typeface="Arial" panose="020B0604020202020204" pitchFamily="34" charset="0"/>
              </a:rPr>
              <a:t>interpretarlo</a:t>
            </a:r>
            <a:r>
              <a:rPr lang="en-US" altLang="en-US" sz="1900" dirty="0">
                <a:latin typeface="Arial" panose="020B0604020202020204" pitchFamily="34" charset="0"/>
              </a:rPr>
              <a:t>.</a:t>
            </a:r>
            <a:r>
              <a:rPr lang="en-US" altLang="en-US" sz="2100" dirty="0">
                <a:latin typeface="Arial" panose="020B0604020202020204" pitchFamily="34" charset="0"/>
              </a:rPr>
              <a:t/>
            </a:r>
            <a:br>
              <a:rPr lang="en-US" altLang="en-US" sz="2100" dirty="0">
                <a:latin typeface="Arial" panose="020B0604020202020204" pitchFamily="34" charset="0"/>
              </a:rPr>
            </a:br>
            <a:r>
              <a:rPr lang="en-US" altLang="en-US" sz="2100" dirty="0" err="1">
                <a:latin typeface="Arial" panose="020B0604020202020204" pitchFamily="34" charset="0"/>
              </a:rPr>
              <a:t>Esto</a:t>
            </a:r>
            <a:r>
              <a:rPr lang="en-US" altLang="en-US" sz="2100" dirty="0">
                <a:latin typeface="Arial" panose="020B0604020202020204" pitchFamily="34" charset="0"/>
              </a:rPr>
              <a:t> </a:t>
            </a:r>
            <a:r>
              <a:rPr lang="en-US" altLang="en-US" sz="2100" dirty="0" err="1">
                <a:latin typeface="Arial" panose="020B0604020202020204" pitchFamily="34" charset="0"/>
              </a:rPr>
              <a:t>es</a:t>
            </a:r>
            <a:r>
              <a:rPr lang="en-US" altLang="en-US" sz="2100" dirty="0">
                <a:latin typeface="Arial" panose="020B0604020202020204" pitchFamily="34" charset="0"/>
              </a:rPr>
              <a:t> </a:t>
            </a:r>
            <a:r>
              <a:rPr lang="en-US" altLang="en-US" sz="2100" dirty="0" err="1">
                <a:latin typeface="Arial" panose="020B0604020202020204" pitchFamily="34" charset="0"/>
              </a:rPr>
              <a:t>útil</a:t>
            </a:r>
            <a:r>
              <a:rPr lang="en-US" altLang="en-US" sz="2100" dirty="0">
                <a:latin typeface="Arial" panose="020B0604020202020204" pitchFamily="34" charset="0"/>
              </a:rPr>
              <a:t> </a:t>
            </a:r>
            <a:r>
              <a:rPr lang="en-US" altLang="en-US" sz="2100" dirty="0" err="1">
                <a:latin typeface="Arial" panose="020B0604020202020204" pitchFamily="34" charset="0"/>
              </a:rPr>
              <a:t>cuando</a:t>
            </a:r>
            <a:r>
              <a:rPr lang="en-US" altLang="en-US" sz="2100" dirty="0">
                <a:latin typeface="Arial" panose="020B0604020202020204" pitchFamily="34" charset="0"/>
              </a:rPr>
              <a:t> no </a:t>
            </a:r>
            <a:r>
              <a:rPr lang="en-US" altLang="en-US" sz="2100" dirty="0" err="1">
                <a:latin typeface="Arial" panose="020B0604020202020204" pitchFamily="34" charset="0"/>
              </a:rPr>
              <a:t>sabes</a:t>
            </a:r>
            <a:r>
              <a:rPr lang="en-US" altLang="en-US" sz="2100" dirty="0">
                <a:latin typeface="Arial" panose="020B0604020202020204" pitchFamily="34" charset="0"/>
              </a:rPr>
              <a:t> de </a:t>
            </a:r>
            <a:r>
              <a:rPr lang="en-US" altLang="en-US" sz="2100" dirty="0" err="1">
                <a:latin typeface="Arial" panose="020B0604020202020204" pitchFamily="34" charset="0"/>
              </a:rPr>
              <a:t>antemano</a:t>
            </a:r>
            <a:r>
              <a:rPr lang="en-US" altLang="en-US" sz="2100" dirty="0">
                <a:latin typeface="Arial" panose="020B0604020202020204" pitchFamily="34" charset="0"/>
              </a:rPr>
              <a:t> </a:t>
            </a:r>
            <a:r>
              <a:rPr lang="en-US" altLang="en-US" sz="2100" dirty="0" err="1">
                <a:latin typeface="Arial" panose="020B0604020202020204" pitchFamily="34" charset="0"/>
              </a:rPr>
              <a:t>qué</a:t>
            </a:r>
            <a:r>
              <a:rPr lang="en-US" altLang="en-US" sz="2100" dirty="0">
                <a:latin typeface="Arial" panose="020B0604020202020204" pitchFamily="34" charset="0"/>
              </a:rPr>
              <a:t> </a:t>
            </a:r>
            <a:r>
              <a:rPr lang="en-US" altLang="en-US" sz="2100" dirty="0" err="1">
                <a:latin typeface="Arial" panose="020B0604020202020204" pitchFamily="34" charset="0"/>
              </a:rPr>
              <a:t>tipo</a:t>
            </a:r>
            <a:r>
              <a:rPr lang="en-US" altLang="en-US" sz="2100" dirty="0">
                <a:latin typeface="Arial" panose="020B0604020202020204" pitchFamily="34" charset="0"/>
              </a:rPr>
              <a:t> de archivo se </a:t>
            </a:r>
            <a:r>
              <a:rPr lang="en-US" altLang="en-US" sz="2100" dirty="0" err="1">
                <a:latin typeface="Arial" panose="020B0604020202020204" pitchFamily="34" charset="0"/>
              </a:rPr>
              <a:t>va</a:t>
            </a:r>
            <a:r>
              <a:rPr lang="en-US" altLang="en-US" sz="2100" dirty="0">
                <a:latin typeface="Arial" panose="020B0604020202020204" pitchFamily="34" charset="0"/>
              </a:rPr>
              <a:t> a </a:t>
            </a:r>
            <a:r>
              <a:rPr lang="en-US" altLang="en-US" sz="2100" dirty="0" err="1">
                <a:latin typeface="Arial" panose="020B0604020202020204" pitchFamily="34" charset="0"/>
              </a:rPr>
              <a:t>descargar</a:t>
            </a:r>
            <a:r>
              <a:rPr lang="en-US" altLang="en-US" sz="2100" dirty="0" smtClean="0">
                <a:latin typeface="Arial" panose="020B0604020202020204" pitchFamily="34" charset="0"/>
              </a:rPr>
              <a:t>.</a:t>
            </a:r>
          </a:p>
          <a:p>
            <a:pPr marL="0" lvl="0" indent="0" algn="just" eaLnBrk="0" fontAlgn="base" hangingPunct="0">
              <a:lnSpc>
                <a:spcPct val="100000"/>
              </a:lnSpc>
              <a:spcBef>
                <a:spcPct val="0"/>
              </a:spcBef>
              <a:spcAft>
                <a:spcPct val="0"/>
              </a:spcAft>
              <a:buNone/>
            </a:pPr>
            <a:endParaRPr lang="en-US" altLang="en-US" sz="2100" dirty="0" smtClean="0">
              <a:latin typeface="Arial" panose="020B0604020202020204" pitchFamily="34" charset="0"/>
            </a:endParaRPr>
          </a:p>
          <a:p>
            <a:pPr marL="0" lvl="0" indent="0" algn="just" eaLnBrk="0" fontAlgn="base" hangingPunct="0">
              <a:lnSpc>
                <a:spcPct val="100000"/>
              </a:lnSpc>
              <a:spcBef>
                <a:spcPct val="0"/>
              </a:spcBef>
              <a:spcAft>
                <a:spcPct val="0"/>
              </a:spcAft>
              <a:buNone/>
            </a:pPr>
            <a:r>
              <a:rPr kumimoji="0" lang="en-US" altLang="en-US" sz="2100" b="1" i="0" u="none" strike="noStrike" cap="none" normalizeH="0" baseline="0" dirty="0" err="1" smtClean="0">
                <a:ln>
                  <a:noFill/>
                </a:ln>
                <a:solidFill>
                  <a:schemeClr val="tx1"/>
                </a:solidFill>
                <a:effectLst/>
                <a:latin typeface="Arial" panose="020B0604020202020204" pitchFamily="34" charset="0"/>
              </a:rPr>
              <a:t>Conclusión</a:t>
            </a:r>
            <a:endParaRPr kumimoji="0" lang="en-US" altLang="en-US" sz="2100" b="1" i="0" u="none" strike="noStrike" cap="none" normalizeH="0" baseline="0" dirty="0" smtClean="0">
              <a:ln>
                <a:noFill/>
              </a:ln>
              <a:solidFill>
                <a:schemeClr val="tx1"/>
              </a:solidFill>
              <a:effectLst/>
              <a:latin typeface="Arial" panose="020B0604020202020204" pitchFamily="34" charset="0"/>
            </a:endParaRPr>
          </a:p>
          <a:p>
            <a:pPr marL="0" lvl="0" indent="0" algn="just" eaLnBrk="0" fontAlgn="base" hangingPunct="0">
              <a:lnSpc>
                <a:spcPct val="100000"/>
              </a:lnSpc>
              <a:spcBef>
                <a:spcPct val="0"/>
              </a:spcBef>
              <a:spcAft>
                <a:spcPct val="0"/>
              </a:spcAft>
              <a:buFontTx/>
              <a:buChar char="•"/>
            </a:pPr>
            <a:r>
              <a:rPr kumimoji="0" lang="en-US" altLang="en-US" sz="2100" b="1" i="0" u="none" strike="noStrike" cap="none" normalizeH="0" baseline="0" dirty="0" smtClean="0">
                <a:ln>
                  <a:noFill/>
                </a:ln>
                <a:solidFill>
                  <a:schemeClr val="tx1"/>
                </a:solidFill>
                <a:effectLst/>
                <a:latin typeface="Arial" panose="020B0604020202020204" pitchFamily="34" charset="0"/>
              </a:rPr>
              <a:t>MIME</a:t>
            </a:r>
            <a:r>
              <a:rPr kumimoji="0" lang="en-US" altLang="en-US" sz="2100" b="0" i="0" u="none" strike="noStrike" cap="none" normalizeH="0" baseline="0" dirty="0" smtClean="0">
                <a:ln>
                  <a:noFill/>
                </a:ln>
                <a:solidFill>
                  <a:schemeClr val="tx1"/>
                </a:solidFill>
                <a:effectLst/>
                <a:latin typeface="Arial" panose="020B0604020202020204" pitchFamily="34" charset="0"/>
              </a:rPr>
              <a:t> define el </a:t>
            </a:r>
            <a:r>
              <a:rPr kumimoji="0" lang="en-US" altLang="en-US" sz="2100" b="0" i="0" u="none" strike="noStrike" cap="none" normalizeH="0" baseline="0" dirty="0" err="1" smtClean="0">
                <a:ln>
                  <a:noFill/>
                </a:ln>
                <a:solidFill>
                  <a:schemeClr val="tx1"/>
                </a:solidFill>
                <a:effectLst/>
                <a:latin typeface="Arial" panose="020B0604020202020204" pitchFamily="34" charset="0"/>
              </a:rPr>
              <a:t>tipo</a:t>
            </a:r>
            <a:r>
              <a:rPr kumimoji="0" lang="en-US" altLang="en-US" sz="2100" b="0" i="0" u="none" strike="noStrike" cap="none" normalizeH="0" baseline="0" dirty="0" smtClean="0">
                <a:ln>
                  <a:noFill/>
                </a:ln>
                <a:solidFill>
                  <a:schemeClr val="tx1"/>
                </a:solidFill>
                <a:effectLst/>
                <a:latin typeface="Arial" panose="020B0604020202020204" pitchFamily="34" charset="0"/>
              </a:rPr>
              <a:t> de archivo que se </a:t>
            </a:r>
            <a:r>
              <a:rPr kumimoji="0" lang="en-US" altLang="en-US" sz="2100" b="0" i="0" u="none" strike="noStrike" cap="none" normalizeH="0" baseline="0" dirty="0" err="1" smtClean="0">
                <a:ln>
                  <a:noFill/>
                </a:ln>
                <a:solidFill>
                  <a:schemeClr val="tx1"/>
                </a:solidFill>
                <a:effectLst/>
                <a:latin typeface="Arial" panose="020B0604020202020204" pitchFamily="34" charset="0"/>
              </a:rPr>
              <a:t>está</a:t>
            </a:r>
            <a:r>
              <a:rPr kumimoji="0" lang="en-US" altLang="en-US" sz="2100" b="0" i="0" u="none" strike="noStrike" cap="none" normalizeH="0" baseline="0" dirty="0" smtClean="0">
                <a:ln>
                  <a:noFill/>
                </a:ln>
                <a:solidFill>
                  <a:schemeClr val="tx1"/>
                </a:solidFill>
                <a:effectLst/>
                <a:latin typeface="Arial" panose="020B0604020202020204" pitchFamily="34" charset="0"/>
              </a:rPr>
              <a:t> </a:t>
            </a:r>
            <a:r>
              <a:rPr kumimoji="0" lang="en-US" altLang="en-US" sz="2100" b="0" i="0" u="none" strike="noStrike" cap="none" normalizeH="0" baseline="0" dirty="0" err="1" smtClean="0">
                <a:ln>
                  <a:noFill/>
                </a:ln>
                <a:solidFill>
                  <a:schemeClr val="tx1"/>
                </a:solidFill>
                <a:effectLst/>
                <a:latin typeface="Arial" panose="020B0604020202020204" pitchFamily="34" charset="0"/>
              </a:rPr>
              <a:t>enviando</a:t>
            </a:r>
            <a:r>
              <a:rPr kumimoji="0" lang="en-US" altLang="en-US" sz="2100" b="0" i="0" u="none" strike="noStrike" cap="none" normalizeH="0" baseline="0" dirty="0" smtClean="0">
                <a:ln>
                  <a:noFill/>
                </a:ln>
                <a:solidFill>
                  <a:schemeClr val="tx1"/>
                </a:solidFill>
                <a:effectLst/>
                <a:latin typeface="Arial" panose="020B0604020202020204" pitchFamily="34" charset="0"/>
              </a:rPr>
              <a:t>.</a:t>
            </a:r>
          </a:p>
          <a:p>
            <a:pPr marL="0" lvl="0" indent="0" algn="just" eaLnBrk="0" fontAlgn="base" hangingPunct="0">
              <a:lnSpc>
                <a:spcPct val="100000"/>
              </a:lnSpc>
              <a:spcBef>
                <a:spcPct val="0"/>
              </a:spcBef>
              <a:spcAft>
                <a:spcPct val="0"/>
              </a:spcAft>
              <a:buFontTx/>
              <a:buChar char="•"/>
            </a:pPr>
            <a:r>
              <a:rPr kumimoji="0" lang="en-US" altLang="en-US" sz="2100" b="1" i="0" u="none" strike="noStrike" cap="none" normalizeH="0" baseline="0" dirty="0" smtClean="0">
                <a:ln>
                  <a:noFill/>
                </a:ln>
                <a:solidFill>
                  <a:schemeClr val="tx1"/>
                </a:solidFill>
                <a:effectLst/>
                <a:latin typeface="Arial Unicode MS"/>
              </a:rPr>
              <a:t>application/octet-stream</a:t>
            </a:r>
            <a:r>
              <a:rPr kumimoji="0" lang="en-US" altLang="en-US" sz="2100" b="0" i="0" u="none" strike="noStrike" cap="none" normalizeH="0" baseline="0" dirty="0" smtClean="0">
                <a:ln>
                  <a:noFill/>
                </a:ln>
                <a:solidFill>
                  <a:schemeClr val="tx1"/>
                </a:solidFill>
                <a:effectLst/>
              </a:rPr>
              <a:t> </a:t>
            </a:r>
            <a:r>
              <a:rPr kumimoji="0" lang="en-US" altLang="en-US" sz="2100" b="0" i="0" u="none" strike="noStrike" cap="none" normalizeH="0" baseline="0" dirty="0" err="1" smtClean="0">
                <a:ln>
                  <a:noFill/>
                </a:ln>
                <a:solidFill>
                  <a:schemeClr val="tx1"/>
                </a:solidFill>
                <a:effectLst/>
              </a:rPr>
              <a:t>indica</a:t>
            </a:r>
            <a:r>
              <a:rPr kumimoji="0" lang="en-US" altLang="en-US" sz="2100" b="0" i="0" u="none" strike="noStrike" cap="none" normalizeH="0" baseline="0" dirty="0" smtClean="0">
                <a:ln>
                  <a:noFill/>
                </a:ln>
                <a:solidFill>
                  <a:schemeClr val="tx1"/>
                </a:solidFill>
                <a:effectLst/>
              </a:rPr>
              <a:t> un archivo </a:t>
            </a:r>
            <a:r>
              <a:rPr kumimoji="0" lang="en-US" altLang="en-US" sz="2100" b="0" i="0" u="none" strike="noStrike" cap="none" normalizeH="0" baseline="0" dirty="0" err="1" smtClean="0">
                <a:ln>
                  <a:noFill/>
                </a:ln>
                <a:solidFill>
                  <a:schemeClr val="tx1"/>
                </a:solidFill>
                <a:effectLst/>
              </a:rPr>
              <a:t>binario</a:t>
            </a:r>
            <a:r>
              <a:rPr kumimoji="0" lang="en-US" altLang="en-US" sz="2100" b="0" i="0" u="none" strike="noStrike" cap="none" normalizeH="0" baseline="0" dirty="0" smtClean="0">
                <a:ln>
                  <a:noFill/>
                </a:ln>
                <a:solidFill>
                  <a:schemeClr val="tx1"/>
                </a:solidFill>
                <a:effectLst/>
              </a:rPr>
              <a:t> sin </a:t>
            </a:r>
            <a:r>
              <a:rPr kumimoji="0" lang="en-US" altLang="en-US" sz="2100" b="0" i="0" u="none" strike="noStrike" cap="none" normalizeH="0" baseline="0" dirty="0" err="1" smtClean="0">
                <a:ln>
                  <a:noFill/>
                </a:ln>
                <a:solidFill>
                  <a:schemeClr val="tx1"/>
                </a:solidFill>
                <a:effectLst/>
              </a:rPr>
              <a:t>especificar</a:t>
            </a:r>
            <a:r>
              <a:rPr kumimoji="0" lang="en-US" altLang="en-US" sz="2100" b="0" i="0" u="none" strike="noStrike" cap="none" normalizeH="0" baseline="0" dirty="0" smtClean="0">
                <a:ln>
                  <a:noFill/>
                </a:ln>
                <a:solidFill>
                  <a:schemeClr val="tx1"/>
                </a:solidFill>
                <a:effectLst/>
              </a:rPr>
              <a:t> el </a:t>
            </a:r>
            <a:r>
              <a:rPr kumimoji="0" lang="en-US" altLang="en-US" sz="2100" b="0" i="0" u="none" strike="noStrike" cap="none" normalizeH="0" baseline="0" dirty="0" err="1" smtClean="0">
                <a:ln>
                  <a:noFill/>
                </a:ln>
                <a:solidFill>
                  <a:schemeClr val="tx1"/>
                </a:solidFill>
                <a:effectLst/>
              </a:rPr>
              <a:t>formato</a:t>
            </a:r>
            <a:r>
              <a:rPr kumimoji="0" lang="en-US" altLang="en-US" sz="2100" b="0" i="0" u="none" strike="noStrike" cap="none" normalizeH="0" baseline="0" dirty="0" smtClean="0">
                <a:ln>
                  <a:noFill/>
                </a:ln>
                <a:solidFill>
                  <a:schemeClr val="tx1"/>
                </a:solidFill>
                <a:effectLst/>
              </a:rPr>
              <a:t>.</a:t>
            </a:r>
            <a:endParaRPr kumimoji="0" lang="en-US" altLang="en-US" sz="2100" b="0" i="0" u="none" strike="noStrike" cap="none" normalizeH="0" baseline="0" dirty="0" smtClean="0">
              <a:ln>
                <a:noFill/>
              </a:ln>
              <a:solidFill>
                <a:schemeClr val="tx1"/>
              </a:solidFill>
              <a:effectLst/>
              <a:latin typeface="Arial" panose="020B0604020202020204" pitchFamily="34" charset="0"/>
            </a:endParaRPr>
          </a:p>
          <a:p>
            <a:pPr marL="0" lvl="0" indent="0" algn="just" eaLnBrk="0" fontAlgn="base" hangingPunct="0">
              <a:lnSpc>
                <a:spcPct val="100000"/>
              </a:lnSpc>
              <a:spcBef>
                <a:spcPct val="0"/>
              </a:spcBef>
              <a:spcAft>
                <a:spcPct val="0"/>
              </a:spcAft>
              <a:buFontTx/>
              <a:buChar char="•"/>
            </a:pPr>
            <a:r>
              <a:rPr kumimoji="0" lang="en-US" altLang="en-US" sz="2100" b="0" i="0" u="none" strike="noStrike" cap="none" normalizeH="0" baseline="0" dirty="0" err="1" smtClean="0">
                <a:ln>
                  <a:noFill/>
                </a:ln>
                <a:solidFill>
                  <a:schemeClr val="tx1"/>
                </a:solidFill>
                <a:effectLst/>
                <a:latin typeface="Arial" panose="020B0604020202020204" pitchFamily="34" charset="0"/>
              </a:rPr>
              <a:t>Usar</a:t>
            </a:r>
            <a:r>
              <a:rPr kumimoji="0" lang="en-US" altLang="en-US" sz="2100" b="0" i="0" u="none" strike="noStrike" cap="none" normalizeH="0" baseline="0" dirty="0" smtClean="0">
                <a:ln>
                  <a:noFill/>
                </a:ln>
                <a:solidFill>
                  <a:schemeClr val="tx1"/>
                </a:solidFill>
                <a:effectLst/>
                <a:latin typeface="Arial" panose="020B0604020202020204" pitchFamily="34" charset="0"/>
              </a:rPr>
              <a:t> </a:t>
            </a:r>
            <a:r>
              <a:rPr kumimoji="0" lang="en-US" altLang="en-US" sz="2100" b="1" i="0" u="none" strike="noStrike" cap="none" normalizeH="0" baseline="0" dirty="0" smtClean="0">
                <a:ln>
                  <a:noFill/>
                </a:ln>
                <a:solidFill>
                  <a:schemeClr val="tx1"/>
                </a:solidFill>
                <a:effectLst/>
                <a:latin typeface="Arial Unicode MS"/>
              </a:rPr>
              <a:t>application/octet-stream</a:t>
            </a:r>
            <a:r>
              <a:rPr kumimoji="0" lang="en-US" altLang="en-US" sz="2100" b="0" i="0" u="none" strike="noStrike" cap="none" normalizeH="0" baseline="0" dirty="0" smtClean="0">
                <a:ln>
                  <a:noFill/>
                </a:ln>
                <a:solidFill>
                  <a:schemeClr val="tx1"/>
                </a:solidFill>
                <a:effectLst/>
              </a:rPr>
              <a:t> </a:t>
            </a:r>
            <a:r>
              <a:rPr kumimoji="0" lang="en-US" altLang="en-US" sz="2100" b="0" i="0" u="none" strike="noStrike" cap="none" normalizeH="0" baseline="0" dirty="0" err="1" smtClean="0">
                <a:ln>
                  <a:noFill/>
                </a:ln>
                <a:solidFill>
                  <a:schemeClr val="tx1"/>
                </a:solidFill>
                <a:effectLst/>
              </a:rPr>
              <a:t>hace</a:t>
            </a:r>
            <a:r>
              <a:rPr kumimoji="0" lang="en-US" altLang="en-US" sz="2100" b="0" i="0" u="none" strike="noStrike" cap="none" normalizeH="0" baseline="0" dirty="0" smtClean="0">
                <a:ln>
                  <a:noFill/>
                </a:ln>
                <a:solidFill>
                  <a:schemeClr val="tx1"/>
                </a:solidFill>
                <a:effectLst/>
              </a:rPr>
              <a:t> que el </a:t>
            </a:r>
            <a:r>
              <a:rPr kumimoji="0" lang="en-US" altLang="en-US" sz="2100" b="0" i="0" u="none" strike="noStrike" cap="none" normalizeH="0" baseline="0" dirty="0" err="1" smtClean="0">
                <a:ln>
                  <a:noFill/>
                </a:ln>
                <a:solidFill>
                  <a:schemeClr val="tx1"/>
                </a:solidFill>
                <a:effectLst/>
              </a:rPr>
              <a:t>navegador</a:t>
            </a:r>
            <a:r>
              <a:rPr kumimoji="0" lang="en-US" altLang="en-US" sz="2100" b="0" i="0" u="none" strike="noStrike" cap="none" normalizeH="0" baseline="0" dirty="0" smtClean="0">
                <a:ln>
                  <a:noFill/>
                </a:ln>
                <a:solidFill>
                  <a:schemeClr val="tx1"/>
                </a:solidFill>
                <a:effectLst/>
              </a:rPr>
              <a:t> </a:t>
            </a:r>
            <a:r>
              <a:rPr kumimoji="0" lang="en-US" altLang="en-US" sz="2100" b="1" i="0" u="none" strike="noStrike" cap="none" normalizeH="0" baseline="0" dirty="0" err="1" smtClean="0">
                <a:ln>
                  <a:noFill/>
                </a:ln>
                <a:solidFill>
                  <a:schemeClr val="tx1"/>
                </a:solidFill>
                <a:effectLst/>
                <a:latin typeface="Arial" panose="020B0604020202020204" pitchFamily="34" charset="0"/>
              </a:rPr>
              <a:t>fuerce</a:t>
            </a:r>
            <a:r>
              <a:rPr kumimoji="0" lang="en-US" altLang="en-US" sz="2100" b="1" i="0" u="none" strike="noStrike" cap="none" normalizeH="0" baseline="0" dirty="0" smtClean="0">
                <a:ln>
                  <a:noFill/>
                </a:ln>
                <a:solidFill>
                  <a:schemeClr val="tx1"/>
                </a:solidFill>
                <a:effectLst/>
                <a:latin typeface="Arial" panose="020B0604020202020204" pitchFamily="34" charset="0"/>
              </a:rPr>
              <a:t> la </a:t>
            </a:r>
            <a:r>
              <a:rPr kumimoji="0" lang="en-US" altLang="en-US" sz="2100" b="1" i="0" u="none" strike="noStrike" cap="none" normalizeH="0" baseline="0" dirty="0" err="1" smtClean="0">
                <a:ln>
                  <a:noFill/>
                </a:ln>
                <a:solidFill>
                  <a:schemeClr val="tx1"/>
                </a:solidFill>
                <a:effectLst/>
                <a:latin typeface="Arial" panose="020B0604020202020204" pitchFamily="34" charset="0"/>
              </a:rPr>
              <a:t>descarga</a:t>
            </a:r>
            <a:r>
              <a:rPr kumimoji="0" lang="en-US" altLang="en-US" sz="2100" b="0" i="0" u="none" strike="noStrike" cap="none" normalizeH="0" baseline="0" dirty="0" smtClean="0">
                <a:ln>
                  <a:noFill/>
                </a:ln>
                <a:solidFill>
                  <a:schemeClr val="tx1"/>
                </a:solidFill>
                <a:effectLst/>
                <a:latin typeface="Arial" panose="020B0604020202020204" pitchFamily="34" charset="0"/>
              </a:rPr>
              <a:t> en </a:t>
            </a:r>
            <a:r>
              <a:rPr kumimoji="0" lang="en-US" altLang="en-US" sz="2100" b="0" i="0" u="none" strike="noStrike" cap="none" normalizeH="0" baseline="0" dirty="0" err="1" smtClean="0">
                <a:ln>
                  <a:noFill/>
                </a:ln>
                <a:solidFill>
                  <a:schemeClr val="tx1"/>
                </a:solidFill>
                <a:effectLst/>
                <a:latin typeface="Arial" panose="020B0604020202020204" pitchFamily="34" charset="0"/>
              </a:rPr>
              <a:t>lugar</a:t>
            </a:r>
            <a:r>
              <a:rPr kumimoji="0" lang="en-US" altLang="en-US" sz="2100" b="0" i="0" u="none" strike="noStrike" cap="none" normalizeH="0" baseline="0" dirty="0" smtClean="0">
                <a:ln>
                  <a:noFill/>
                </a:ln>
                <a:solidFill>
                  <a:schemeClr val="tx1"/>
                </a:solidFill>
                <a:effectLst/>
                <a:latin typeface="Arial" panose="020B0604020202020204" pitchFamily="34" charset="0"/>
              </a:rPr>
              <a:t> de </a:t>
            </a:r>
            <a:r>
              <a:rPr kumimoji="0" lang="en-US" altLang="en-US" sz="2100" b="0" i="0" u="none" strike="noStrike" cap="none" normalizeH="0" baseline="0" dirty="0" err="1" smtClean="0">
                <a:ln>
                  <a:noFill/>
                </a:ln>
                <a:solidFill>
                  <a:schemeClr val="tx1"/>
                </a:solidFill>
                <a:effectLst/>
                <a:latin typeface="Arial" panose="020B0604020202020204" pitchFamily="34" charset="0"/>
              </a:rPr>
              <a:t>abrir</a:t>
            </a:r>
            <a:r>
              <a:rPr kumimoji="0" lang="en-US" altLang="en-US" sz="2100" b="0" i="0" u="none" strike="noStrike" cap="none" normalizeH="0" baseline="0" dirty="0" smtClean="0">
                <a:ln>
                  <a:noFill/>
                </a:ln>
                <a:solidFill>
                  <a:schemeClr val="tx1"/>
                </a:solidFill>
                <a:effectLst/>
                <a:latin typeface="Arial" panose="020B0604020202020204" pitchFamily="34" charset="0"/>
              </a:rPr>
              <a:t> el archivo.</a:t>
            </a:r>
          </a:p>
          <a:p>
            <a:pPr marL="0" lvl="0" indent="0" eaLnBrk="0" fontAlgn="base" hangingPunct="0">
              <a:lnSpc>
                <a:spcPct val="100000"/>
              </a:lnSpc>
              <a:spcBef>
                <a:spcPct val="0"/>
              </a:spcBef>
              <a:spcAft>
                <a:spcPct val="0"/>
              </a:spcAft>
              <a:buNone/>
            </a:pPr>
            <a:endParaRPr kumimoji="0" lang="en-US" altLang="en-US" sz="4000" b="0" i="0" u="none" strike="noStrike" cap="none" normalizeH="0" baseline="0" dirty="0" smtClean="0">
              <a:ln>
                <a:noFill/>
              </a:ln>
              <a:solidFill>
                <a:schemeClr val="tx1"/>
              </a:solidFill>
              <a:effectLst/>
              <a:latin typeface="Arial" panose="020B0604020202020204" pitchFamily="34" charset="0"/>
            </a:endParaRPr>
          </a:p>
          <a:p>
            <a:pPr marL="0" lvl="0" indent="0" algn="just" eaLnBrk="0" fontAlgn="base" hangingPunct="0">
              <a:lnSpc>
                <a:spcPct val="100000"/>
              </a:lnSpc>
              <a:spcBef>
                <a:spcPct val="0"/>
              </a:spcBef>
              <a:spcAft>
                <a:spcPct val="0"/>
              </a:spcAft>
              <a:buNone/>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3477029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705678" y="412116"/>
            <a:ext cx="1050309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Los </a:t>
            </a:r>
            <a:r>
              <a:rPr kumimoji="0" lang="en-US" altLang="en-US" sz="1800" b="0" i="0" u="none" strike="noStrike" cap="none" normalizeH="0" baseline="0" dirty="0" err="1" smtClean="0">
                <a:ln>
                  <a:noFill/>
                </a:ln>
                <a:solidFill>
                  <a:schemeClr val="tx1"/>
                </a:solidFill>
                <a:effectLst/>
                <a:latin typeface="Arial" panose="020B0604020202020204" pitchFamily="34" charset="0"/>
              </a:rPr>
              <a:t>archivos</a:t>
            </a:r>
            <a:r>
              <a:rPr kumimoji="0" lang="en-US" altLang="en-US" sz="1800" b="0" i="0" u="none" strike="noStrike" cap="none" normalizeH="0" baseline="0" dirty="0" smtClean="0">
                <a:ln>
                  <a:noFill/>
                </a:ln>
                <a:solidFill>
                  <a:schemeClr val="tx1"/>
                </a:solidFill>
                <a:effectLst/>
                <a:latin typeface="Arial" panose="020B0604020202020204" pitchFamily="34" charset="0"/>
              </a:rPr>
              <a:t> en la </a:t>
            </a:r>
            <a:r>
              <a:rPr kumimoji="0" lang="en-US" altLang="en-US" sz="1800" b="0" i="0" u="none" strike="noStrike" cap="none" normalizeH="0" baseline="0" dirty="0" err="1" smtClean="0">
                <a:ln>
                  <a:noFill/>
                </a:ln>
                <a:solidFill>
                  <a:schemeClr val="tx1"/>
                </a:solidFill>
                <a:effectLst/>
                <a:latin typeface="Arial" panose="020B0604020202020204" pitchFamily="34" charset="0"/>
              </a:rPr>
              <a:t>computadora</a:t>
            </a:r>
            <a:r>
              <a:rPr kumimoji="0" lang="en-US" altLang="en-US" sz="1800" b="0" i="0" u="none" strike="noStrike" cap="none" normalizeH="0" baseline="0" dirty="0" smtClean="0">
                <a:ln>
                  <a:noFill/>
                </a:ln>
                <a:solidFill>
                  <a:schemeClr val="tx1"/>
                </a:solidFill>
                <a:effectLst/>
                <a:latin typeface="Arial" panose="020B0604020202020204" pitchFamily="34" charset="0"/>
              </a:rPr>
              <a:t> (PDF, </a:t>
            </a:r>
            <a:r>
              <a:rPr kumimoji="0" lang="en-US" altLang="en-US" sz="1800" b="0" i="0" u="none" strike="noStrike" cap="none" normalizeH="0" baseline="0" dirty="0" err="1" smtClean="0">
                <a:ln>
                  <a:noFill/>
                </a:ln>
                <a:solidFill>
                  <a:schemeClr val="tx1"/>
                </a:solidFill>
                <a:effectLst/>
                <a:latin typeface="Arial" panose="020B0604020202020204" pitchFamily="34" charset="0"/>
              </a:rPr>
              <a:t>imágenes</a:t>
            </a:r>
            <a:r>
              <a:rPr kumimoji="0" lang="en-US" altLang="en-US" sz="1800" b="0" i="0" u="none" strike="noStrike" cap="none" normalizeH="0" baseline="0" dirty="0" smtClean="0">
                <a:ln>
                  <a:noFill/>
                </a:ln>
                <a:solidFill>
                  <a:schemeClr val="tx1"/>
                </a:solidFill>
                <a:effectLst/>
                <a:latin typeface="Arial" panose="020B0604020202020204" pitchFamily="34" charset="0"/>
              </a:rPr>
              <a:t>, videos, etc.) son </a:t>
            </a:r>
            <a:r>
              <a:rPr kumimoji="0" lang="en-US" altLang="en-US" sz="1800" b="0" i="0" u="none" strike="noStrike" cap="none" normalizeH="0" baseline="0" dirty="0" err="1" smtClean="0">
                <a:ln>
                  <a:noFill/>
                </a:ln>
                <a:solidFill>
                  <a:schemeClr val="tx1"/>
                </a:solidFill>
                <a:effectLst/>
                <a:latin typeface="Arial" panose="020B0604020202020204" pitchFamily="34" charset="0"/>
              </a:rPr>
              <a:t>simplemente</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secuencias</a:t>
            </a:r>
            <a:r>
              <a:rPr kumimoji="0" lang="en-US" altLang="en-US" sz="1800" b="1" i="0" u="none" strike="noStrike" cap="none" normalizeH="0" baseline="0" dirty="0" smtClean="0">
                <a:ln>
                  <a:noFill/>
                </a:ln>
                <a:solidFill>
                  <a:schemeClr val="tx1"/>
                </a:solidFill>
                <a:effectLst/>
                <a:latin typeface="Arial" panose="020B0604020202020204" pitchFamily="34" charset="0"/>
              </a:rPr>
              <a:t> de bytes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almacenadas</a:t>
            </a:r>
            <a:r>
              <a:rPr kumimoji="0" lang="en-US" altLang="en-US" sz="1800" b="0" i="0" u="none" strike="noStrike" cap="none" normalizeH="0" baseline="0" dirty="0" smtClean="0">
                <a:ln>
                  <a:noFill/>
                </a:ln>
                <a:solidFill>
                  <a:schemeClr val="tx1"/>
                </a:solidFill>
                <a:effectLst/>
                <a:latin typeface="Arial" panose="020B0604020202020204" pitchFamily="34" charset="0"/>
              </a:rPr>
              <a:t> en el disco. </a:t>
            </a:r>
            <a:r>
              <a:rPr kumimoji="0" lang="en-US" altLang="en-US" sz="1800" b="0" i="0" u="none" strike="noStrike" cap="none" normalizeH="0" baseline="0" dirty="0" err="1" smtClean="0">
                <a:ln>
                  <a:noFill/>
                </a:ln>
                <a:solidFill>
                  <a:schemeClr val="tx1"/>
                </a:solidFill>
                <a:effectLst/>
                <a:latin typeface="Arial" panose="020B0604020202020204" pitchFamily="34" charset="0"/>
              </a:rPr>
              <a:t>Cuando</a:t>
            </a:r>
            <a:r>
              <a:rPr kumimoji="0" lang="en-US" altLang="en-US" sz="1800" b="0" i="0" u="none" strike="noStrike" cap="none" normalizeH="0" baseline="0" dirty="0" smtClean="0">
                <a:ln>
                  <a:noFill/>
                </a:ln>
                <a:solidFill>
                  <a:schemeClr val="tx1"/>
                </a:solidFill>
                <a:effectLst/>
                <a:latin typeface="Arial" panose="020B0604020202020204" pitchFamily="34" charset="0"/>
              </a:rPr>
              <a:t> los </a:t>
            </a:r>
            <a:r>
              <a:rPr kumimoji="0" lang="en-US" altLang="en-US" sz="1800" b="0" i="0" u="none" strike="noStrike" cap="none" normalizeH="0" baseline="0" dirty="0" err="1" smtClean="0">
                <a:ln>
                  <a:noFill/>
                </a:ln>
                <a:solidFill>
                  <a:schemeClr val="tx1"/>
                </a:solidFill>
                <a:effectLst/>
                <a:latin typeface="Arial" panose="020B0604020202020204" pitchFamily="34" charset="0"/>
              </a:rPr>
              <a:t>programas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leen</a:t>
            </a:r>
            <a:r>
              <a:rPr kumimoji="0" lang="en-US" altLang="en-US" sz="1800" b="0" i="0" u="none" strike="noStrike" cap="none" normalizeH="0" baseline="0" dirty="0" smtClean="0">
                <a:ln>
                  <a:noFill/>
                </a:ln>
                <a:solidFill>
                  <a:schemeClr val="tx1"/>
                </a:solidFill>
                <a:effectLst/>
                <a:latin typeface="Arial" panose="020B0604020202020204" pitchFamily="34" charset="0"/>
              </a:rPr>
              <a:t> o </a:t>
            </a:r>
            <a:r>
              <a:rPr kumimoji="0" lang="en-US" altLang="en-US" sz="1800" b="0" i="0" u="none" strike="noStrike" cap="none" normalizeH="0" baseline="0" dirty="0" err="1" smtClean="0">
                <a:ln>
                  <a:noFill/>
                </a:ln>
                <a:solidFill>
                  <a:schemeClr val="tx1"/>
                </a:solidFill>
                <a:effectLst/>
                <a:latin typeface="Arial" panose="020B0604020202020204" pitchFamily="34" charset="0"/>
              </a:rPr>
              <a:t>envían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archivos</a:t>
            </a:r>
            <a:r>
              <a:rPr kumimoji="0" lang="en-US" altLang="en-US" sz="1800" b="0" i="0" u="none" strike="noStrike" cap="none" normalizeH="0" baseline="0" dirty="0" smtClean="0">
                <a:ln>
                  <a:noFill/>
                </a:ln>
                <a:solidFill>
                  <a:schemeClr val="tx1"/>
                </a:solidFill>
                <a:effectLst/>
                <a:latin typeface="Arial" panose="020B0604020202020204" pitchFamily="34" charset="0"/>
              </a:rPr>
              <a:t>, lo </a:t>
            </a:r>
            <a:r>
              <a:rPr kumimoji="0" lang="en-US" altLang="en-US" sz="1800" b="0" i="0" u="none" strike="noStrike" cap="none" normalizeH="0" baseline="0" dirty="0" err="1" smtClean="0">
                <a:ln>
                  <a:noFill/>
                </a:ln>
                <a:solidFill>
                  <a:schemeClr val="tx1"/>
                </a:solidFill>
                <a:effectLst/>
                <a:latin typeface="Arial" panose="020B0604020202020204" pitchFamily="34" charset="0"/>
              </a:rPr>
              <a:t>hacen</a:t>
            </a:r>
            <a:r>
              <a:rPr kumimoji="0" lang="en-US" altLang="en-US" sz="1800" b="0" i="0" u="none" strike="noStrike" cap="none" normalizeH="0" baseline="0" dirty="0" smtClean="0">
                <a:ln>
                  <a:noFill/>
                </a:ln>
                <a:solidFill>
                  <a:schemeClr val="tx1"/>
                </a:solidFill>
                <a:effectLst/>
                <a:latin typeface="Arial" panose="020B0604020202020204" pitchFamily="34" charset="0"/>
              </a:rPr>
              <a:t> en </a:t>
            </a:r>
            <a:r>
              <a:rPr kumimoji="0" lang="en-US" altLang="en-US" sz="1800" b="1" i="0" u="none" strike="noStrike" cap="none" normalizeH="0" baseline="0" dirty="0" err="1" smtClean="0">
                <a:ln>
                  <a:noFill/>
                </a:ln>
                <a:solidFill>
                  <a:schemeClr val="tx1"/>
                </a:solidFill>
                <a:effectLst/>
                <a:latin typeface="Arial" panose="020B0604020202020204" pitchFamily="34" charset="0"/>
              </a:rPr>
              <a:t>formato</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binario</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decir</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como un </a:t>
            </a:r>
            <a:r>
              <a:rPr kumimoji="0" lang="en-US" altLang="en-US" sz="1800" b="1" i="0" u="none" strike="noStrike" cap="none" normalizeH="0" baseline="0" dirty="0" err="1" smtClean="0">
                <a:ln>
                  <a:noFill/>
                </a:ln>
                <a:solidFill>
                  <a:schemeClr val="tx1"/>
                </a:solidFill>
                <a:effectLst/>
                <a:latin typeface="Arial" panose="020B0604020202020204" pitchFamily="34" charset="0"/>
              </a:rPr>
              <a:t>conjunto</a:t>
            </a:r>
            <a:r>
              <a:rPr kumimoji="0" lang="en-US" altLang="en-US" sz="1800" b="1" i="0" u="none" strike="noStrike" cap="none" normalizeH="0" baseline="0" dirty="0" smtClean="0">
                <a:ln>
                  <a:noFill/>
                </a:ln>
                <a:solidFill>
                  <a:schemeClr val="tx1"/>
                </a:solidFill>
                <a:effectLst/>
                <a:latin typeface="Arial" panose="020B0604020202020204" pitchFamily="34" charset="0"/>
              </a:rPr>
              <a:t> de bytes</a:t>
            </a:r>
            <a:r>
              <a:rPr lang="en-US" altLang="en-US" sz="1800" dirty="0" smtClean="0">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05678" y="1316194"/>
            <a:ext cx="1050309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Los </a:t>
            </a:r>
            <a:r>
              <a:rPr kumimoji="0" lang="en-US" altLang="en-US" sz="2000" b="1" i="0" u="none" strike="noStrike" cap="none" normalizeH="0" baseline="0" dirty="0" err="1" smtClean="0">
                <a:ln>
                  <a:noFill/>
                </a:ln>
                <a:solidFill>
                  <a:schemeClr val="tx1"/>
                </a:solidFill>
                <a:effectLst/>
                <a:latin typeface="Arial" panose="020B0604020202020204" pitchFamily="34" charset="0"/>
              </a:rPr>
              <a:t>archivos</a:t>
            </a:r>
            <a:r>
              <a:rPr kumimoji="0" lang="en-US" altLang="en-US" sz="2000" b="1" i="0" u="none" strike="noStrike" cap="none" normalizeH="0" baseline="0" dirty="0" smtClean="0">
                <a:ln>
                  <a:noFill/>
                </a:ln>
                <a:solidFill>
                  <a:schemeClr val="tx1"/>
                </a:solidFill>
                <a:effectLst/>
                <a:latin typeface="Arial" panose="020B0604020202020204" pitchFamily="34" charset="0"/>
              </a:rPr>
              <a:t> son datos </a:t>
            </a:r>
            <a:r>
              <a:rPr kumimoji="0" lang="en-US" altLang="en-US" sz="2000" b="1" i="0" u="none" strike="noStrike" cap="none" normalizeH="0" baseline="0" dirty="0" err="1" smtClean="0">
                <a:ln>
                  <a:noFill/>
                </a:ln>
                <a:solidFill>
                  <a:schemeClr val="tx1"/>
                </a:solidFill>
                <a:effectLst/>
                <a:latin typeface="Arial" panose="020B0604020202020204" pitchFamily="34" charset="0"/>
              </a:rPr>
              <a:t>binarios</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Un archivo de texto, </a:t>
            </a:r>
            <a:r>
              <a:rPr kumimoji="0" lang="en-US" altLang="en-US" sz="2000" b="0" i="0" u="none" strike="noStrike" cap="none" normalizeH="0" baseline="0" dirty="0" err="1" smtClean="0">
                <a:ln>
                  <a:noFill/>
                </a:ln>
                <a:solidFill>
                  <a:schemeClr val="tx1"/>
                </a:solidFill>
                <a:effectLst/>
                <a:latin typeface="Arial" panose="020B0604020202020204" pitchFamily="34" charset="0"/>
              </a:rPr>
              <a:t>imagen</a:t>
            </a:r>
            <a:r>
              <a:rPr kumimoji="0" lang="en-US" altLang="en-US" sz="2000" b="0" i="0" u="none" strike="noStrike" cap="none" normalizeH="0" baseline="0" dirty="0" smtClean="0">
                <a:ln>
                  <a:noFill/>
                </a:ln>
                <a:solidFill>
                  <a:schemeClr val="tx1"/>
                </a:solidFill>
                <a:effectLst/>
                <a:latin typeface="Arial" panose="020B0604020202020204" pitchFamily="34" charset="0"/>
              </a:rPr>
              <a:t> o video no </a:t>
            </a:r>
            <a:r>
              <a:rPr kumimoji="0" lang="en-US" altLang="en-US" sz="2000" b="0" i="0" u="none" strike="noStrike" cap="none" normalizeH="0" baseline="0" dirty="0" err="1" smtClean="0">
                <a:ln>
                  <a:noFill/>
                </a:ln>
                <a:solidFill>
                  <a:schemeClr val="tx1"/>
                </a:solidFill>
                <a:effectLst/>
                <a:latin typeface="Arial" panose="020B0604020202020204" pitchFamily="34" charset="0"/>
              </a:rPr>
              <a:t>es</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más</a:t>
            </a:r>
            <a:r>
              <a:rPr kumimoji="0" lang="en-US" altLang="en-US" sz="2000" b="0" i="0" u="none" strike="noStrike" cap="none" normalizeH="0" baseline="0" dirty="0" smtClean="0">
                <a:ln>
                  <a:noFill/>
                </a:ln>
                <a:solidFill>
                  <a:schemeClr val="tx1"/>
                </a:solidFill>
                <a:effectLst/>
                <a:latin typeface="Arial" panose="020B0604020202020204" pitchFamily="34" charset="0"/>
              </a:rPr>
              <a:t> que un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conjunto</a:t>
            </a:r>
            <a:r>
              <a:rPr kumimoji="0" lang="en-US" altLang="en-US" sz="2000" b="0" i="0" u="none" strike="noStrike" cap="none" normalizeH="0" baseline="0" dirty="0" smtClean="0">
                <a:ln>
                  <a:noFill/>
                </a:ln>
                <a:solidFill>
                  <a:schemeClr val="tx1"/>
                </a:solidFill>
                <a:effectLst/>
                <a:latin typeface="Arial" panose="020B0604020202020204" pitchFamily="34" charset="0"/>
              </a:rPr>
              <a:t> de bytes </a:t>
            </a:r>
            <a:r>
              <a:rPr kumimoji="0" lang="en-US" altLang="en-US" sz="2000" b="0" i="0" u="none" strike="noStrike" cap="none" normalizeH="0" baseline="0" dirty="0" err="1" smtClean="0">
                <a:ln>
                  <a:noFill/>
                </a:ln>
                <a:solidFill>
                  <a:schemeClr val="tx1"/>
                </a:solidFill>
                <a:effectLst/>
                <a:latin typeface="Arial" panose="020B0604020202020204" pitchFamily="34" charset="0"/>
              </a:rPr>
              <a:t>organizados</a:t>
            </a:r>
            <a:r>
              <a:rPr kumimoji="0" lang="en-US" altLang="en-US" sz="2000" b="0" i="0" u="none" strike="noStrike" cap="none" normalizeH="0" baseline="0" dirty="0" smtClean="0">
                <a:ln>
                  <a:noFill/>
                </a:ln>
                <a:solidFill>
                  <a:schemeClr val="tx1"/>
                </a:solidFill>
                <a:effectLst/>
                <a:latin typeface="Arial" panose="020B0604020202020204" pitchFamily="34" charset="0"/>
              </a:rPr>
              <a:t>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manera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específica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lvl="0" algn="just" eaLnBrk="0" fontAlgn="base" hangingPunct="0">
              <a:spcBef>
                <a:spcPct val="0"/>
              </a:spcBef>
              <a:spcAft>
                <a:spcPct val="0"/>
              </a:spcAft>
            </a:pPr>
            <a:r>
              <a:rPr lang="es-MX" sz="2000" dirty="0" smtClean="0"/>
              <a:t>Un archivo de imagen, video o PDF también se almacena en forma binaria, pero con estructuras más complejas</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Ejemplo: Un archivo </a:t>
            </a:r>
            <a:r>
              <a:rPr kumimoji="0" lang="en-US" altLang="en-US" sz="2000" b="1" i="0" u="none" strike="noStrike" cap="none" normalizeH="0" baseline="0" dirty="0" smtClean="0">
                <a:ln>
                  <a:noFill/>
                </a:ln>
                <a:solidFill>
                  <a:schemeClr val="tx1"/>
                </a:solidFill>
                <a:effectLst/>
                <a:latin typeface="Arial" panose="020B0604020202020204" pitchFamily="34" charset="0"/>
              </a:rPr>
              <a:t>"hola.txt"</a:t>
            </a:r>
            <a:r>
              <a:rPr kumimoji="0" lang="en-US" altLang="en-US" sz="2000" b="0" i="0" u="none" strike="noStrike" cap="none" normalizeH="0" baseline="0" dirty="0" smtClean="0">
                <a:ln>
                  <a:noFill/>
                </a:ln>
                <a:solidFill>
                  <a:schemeClr val="tx1"/>
                </a:solidFill>
                <a:effectLst/>
                <a:latin typeface="Arial" panose="020B0604020202020204" pitchFamily="34" charset="0"/>
              </a:rPr>
              <a:t> que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contiene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a:t>
            </a:r>
            <a:r>
              <a:rPr kumimoji="0" lang="en-US" altLang="en-US" sz="2000" b="0" i="0" u="none" strike="noStrike" cap="none" normalizeH="0" baseline="0" dirty="0" err="1" smtClean="0">
                <a:ln>
                  <a:noFill/>
                </a:ln>
                <a:solidFill>
                  <a:schemeClr val="tx1"/>
                </a:solidFill>
                <a:effectLst/>
                <a:latin typeface="Arial Unicode MS"/>
              </a:rPr>
              <a:t>Hola</a:t>
            </a:r>
            <a:r>
              <a:rPr kumimoji="0" lang="en-US" altLang="en-US" sz="2000" b="0" i="0" u="none" strike="noStrike" cap="none" normalizeH="0" baseline="0" dirty="0" smtClean="0">
                <a:ln>
                  <a:noFill/>
                </a:ln>
                <a:solidFill>
                  <a:schemeClr val="tx1"/>
                </a:solidFill>
                <a:effectLst/>
                <a:latin typeface="Arial Unicode MS"/>
              </a:rPr>
              <a:t>"</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almacena</a:t>
            </a:r>
            <a:r>
              <a:rPr kumimoji="0" lang="en-US" altLang="en-US" sz="2000" b="0" i="0" u="none" strike="noStrike" cap="none" normalizeH="0" baseline="0" dirty="0" smtClean="0">
                <a:ln>
                  <a:noFill/>
                </a:ln>
                <a:solidFill>
                  <a:schemeClr val="tx1"/>
                </a:solidFill>
                <a:effectLst/>
              </a:rPr>
              <a:t> en bytes de la </a:t>
            </a:r>
            <a:r>
              <a:rPr kumimoji="0" lang="en-US" altLang="en-US" sz="2000" b="0" i="0" u="none" strike="noStrike" cap="none" normalizeH="0" baseline="0" dirty="0" err="1" smtClean="0">
                <a:ln>
                  <a:noFill/>
                </a:ln>
                <a:solidFill>
                  <a:schemeClr val="tx1"/>
                </a:solidFill>
                <a:effectLst/>
              </a:rPr>
              <a:t>siguiente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manera</a:t>
            </a:r>
            <a:r>
              <a:rPr kumimoji="0" lang="en-US" altLang="en-US" sz="11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2614784" y="3302753"/>
            <a:ext cx="6701494" cy="1581473"/>
          </a:xfrm>
          <a:prstGeom prst="rect">
            <a:avLst/>
          </a:prstGeom>
        </p:spPr>
      </p:pic>
      <p:sp>
        <p:nvSpPr>
          <p:cNvPr id="7" name="Rectangle 3"/>
          <p:cNvSpPr>
            <a:spLocks noChangeArrowheads="1"/>
          </p:cNvSpPr>
          <p:nvPr/>
        </p:nvSpPr>
        <p:spPr bwMode="auto">
          <a:xfrm>
            <a:off x="705678" y="4963155"/>
            <a:ext cx="1050309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Compatibilidad</a:t>
            </a:r>
            <a:r>
              <a:rPr kumimoji="0" lang="en-US" altLang="en-US" sz="2400" b="1" i="0" u="none" strike="noStrike" cap="none" normalizeH="0" baseline="0" dirty="0" smtClean="0">
                <a:ln>
                  <a:noFill/>
                </a:ln>
                <a:solidFill>
                  <a:schemeClr val="tx1"/>
                </a:solidFill>
                <a:effectLst/>
                <a:latin typeface="Arial" panose="020B0604020202020204" pitchFamily="34" charset="0"/>
              </a:rPr>
              <a:t> con </a:t>
            </a:r>
            <a:r>
              <a:rPr kumimoji="0" lang="en-US" altLang="en-US" sz="2400" b="1" i="0" u="none" strike="noStrike" cap="none" normalizeH="0" baseline="0" dirty="0" err="1" smtClean="0">
                <a:ln>
                  <a:noFill/>
                </a:ln>
                <a:solidFill>
                  <a:schemeClr val="tx1"/>
                </a:solidFill>
                <a:effectLst/>
                <a:latin typeface="Arial" panose="020B0604020202020204" pitchFamily="34" charset="0"/>
              </a:rPr>
              <a:t>cualquier</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tipo</a:t>
            </a:r>
            <a:r>
              <a:rPr kumimoji="0" lang="en-US" altLang="en-US" sz="2400" b="1" i="0" u="none" strike="noStrike" cap="none" normalizeH="0" baseline="0" dirty="0" smtClean="0">
                <a:ln>
                  <a:noFill/>
                </a:ln>
                <a:solidFill>
                  <a:schemeClr val="tx1"/>
                </a:solidFill>
                <a:effectLst/>
                <a:latin typeface="Arial" panose="020B0604020202020204" pitchFamily="34" charset="0"/>
              </a:rPr>
              <a:t> de archivo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Al </a:t>
            </a:r>
            <a:r>
              <a:rPr kumimoji="0" lang="en-US" altLang="en-US" b="0" i="0" u="none" strike="noStrike" cap="none" normalizeH="0" baseline="0" dirty="0" err="1" smtClean="0">
                <a:ln>
                  <a:noFill/>
                </a:ln>
                <a:solidFill>
                  <a:schemeClr val="tx1"/>
                </a:solidFill>
                <a:effectLst/>
                <a:latin typeface="Arial" panose="020B0604020202020204" pitchFamily="34" charset="0"/>
              </a:rPr>
              <a:t>manejar</a:t>
            </a:r>
            <a:r>
              <a:rPr kumimoji="0" lang="en-US" altLang="en-US" b="0" i="0" u="none" strike="noStrike" cap="none" normalizeH="0" baseline="0" dirty="0" smtClean="0">
                <a:ln>
                  <a:noFill/>
                </a:ln>
                <a:solidFill>
                  <a:schemeClr val="tx1"/>
                </a:solidFill>
                <a:effectLst/>
                <a:latin typeface="Arial" panose="020B0604020202020204" pitchFamily="34" charset="0"/>
              </a:rPr>
              <a:t> un archivo como </a:t>
            </a:r>
            <a:r>
              <a:rPr kumimoji="0" lang="en-US" altLang="en-US" b="1" i="0" u="none" strike="noStrike" cap="none" normalizeH="0" baseline="0" dirty="0" smtClean="0">
                <a:ln>
                  <a:noFill/>
                </a:ln>
                <a:solidFill>
                  <a:schemeClr val="tx1"/>
                </a:solidFill>
                <a:effectLst/>
                <a:latin typeface="Arial Unicode MS"/>
              </a:rPr>
              <a:t>byte[]</a:t>
            </a:r>
            <a:r>
              <a:rPr kumimoji="0" lang="en-US" altLang="en-US" b="1"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podemos</a:t>
            </a:r>
            <a:r>
              <a:rPr kumimoji="0" lang="en-US" altLang="en-US" b="0" i="0" u="none" strike="noStrike" cap="none" normalizeH="0" baseline="0" dirty="0" smtClean="0">
                <a:ln>
                  <a:noFill/>
                </a:ln>
                <a:solidFill>
                  <a:schemeClr val="tx1"/>
                </a:solidFill>
                <a:effectLst/>
              </a:rPr>
              <a:t> </a:t>
            </a:r>
            <a:r>
              <a:rPr kumimoji="0" lang="en-US" altLang="en-US" b="1" i="0" u="none" strike="noStrike" cap="none" normalizeH="0" baseline="0" dirty="0" err="1" smtClean="0">
                <a:ln>
                  <a:noFill/>
                </a:ln>
                <a:solidFill>
                  <a:schemeClr val="tx1"/>
                </a:solidFill>
                <a:effectLst/>
                <a:latin typeface="Arial" panose="020B0604020202020204" pitchFamily="34" charset="0"/>
              </a:rPr>
              <a:t>procesar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cualquier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formato</a:t>
            </a:r>
            <a:r>
              <a:rPr kumimoji="0" lang="en-US" altLang="en-US" b="0" i="0" u="none" strike="noStrike" cap="none" normalizeH="0" baseline="0" dirty="0" smtClean="0">
                <a:ln>
                  <a:noFill/>
                </a:ln>
                <a:solidFill>
                  <a:schemeClr val="tx1"/>
                </a:solidFill>
                <a:effectLst/>
                <a:latin typeface="Arial" panose="020B0604020202020204" pitchFamily="34" charset="0"/>
              </a:rPr>
              <a:t> sin </a:t>
            </a:r>
            <a:r>
              <a:rPr kumimoji="0" lang="en-US" altLang="en-US" b="0" i="0" u="none" strike="noStrike" cap="none" normalizeH="0" baseline="0" dirty="0" err="1" smtClean="0">
                <a:ln>
                  <a:noFill/>
                </a:ln>
                <a:solidFill>
                  <a:schemeClr val="tx1"/>
                </a:solidFill>
                <a:effectLst/>
                <a:latin typeface="Arial" panose="020B0604020202020204" pitchFamily="34" charset="0"/>
              </a:rPr>
              <a:t>preocuparnos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por</a:t>
            </a:r>
            <a:r>
              <a:rPr kumimoji="0" lang="en-US" altLang="en-US" b="0" i="0" u="none" strike="noStrike" cap="none" normalizeH="0" baseline="0" dirty="0" smtClean="0">
                <a:ln>
                  <a:noFill/>
                </a:ln>
                <a:solidFill>
                  <a:schemeClr val="tx1"/>
                </a:solidFill>
                <a:effectLst/>
                <a:latin typeface="Arial" panose="020B0604020202020204" pitchFamily="34" charset="0"/>
              </a:rPr>
              <a:t> su </a:t>
            </a:r>
            <a:r>
              <a:rPr kumimoji="0" lang="en-US" altLang="en-US" b="0" i="0" u="none" strike="noStrike" cap="none" normalizeH="0" baseline="0" dirty="0" err="1" smtClean="0">
                <a:ln>
                  <a:noFill/>
                </a:ln>
                <a:solidFill>
                  <a:schemeClr val="tx1"/>
                </a:solidFill>
                <a:effectLst/>
                <a:latin typeface="Arial" panose="020B0604020202020204" pitchFamily="34" charset="0"/>
              </a:rPr>
              <a:t>estructura</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interna</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smtClean="0">
                <a:ln>
                  <a:noFill/>
                </a:ln>
                <a:solidFill>
                  <a:schemeClr val="tx1"/>
                </a:solidFill>
                <a:effectLst/>
                <a:latin typeface="Arial" panose="020B0604020202020204" pitchFamily="34" charset="0"/>
              </a:rPr>
              <a:t>TXT, JSON, XML</a:t>
            </a:r>
            <a:r>
              <a:rPr kumimoji="0" lang="en-US" altLang="en-US" b="0" i="0" u="none" strike="noStrike" cap="none" normalizeH="0" baseline="0" dirty="0" smtClean="0">
                <a:ln>
                  <a:noFill/>
                </a:ln>
                <a:solidFill>
                  <a:schemeClr val="tx1"/>
                </a:solidFill>
                <a:effectLst/>
                <a:latin typeface="Arial" panose="020B0604020202020204" pitchFamily="34" charset="0"/>
              </a:rPr>
              <a:t> → Se </a:t>
            </a:r>
            <a:r>
              <a:rPr kumimoji="0" lang="en-US" altLang="en-US" b="0" i="0" u="none" strike="noStrike" cap="none" normalizeH="0" baseline="0" dirty="0" err="1" smtClean="0">
                <a:ln>
                  <a:noFill/>
                </a:ln>
                <a:solidFill>
                  <a:schemeClr val="tx1"/>
                </a:solidFill>
                <a:effectLst/>
                <a:latin typeface="Arial" panose="020B0604020202020204" pitchFamily="34" charset="0"/>
              </a:rPr>
              <a:t>pueden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convertir</a:t>
            </a:r>
            <a:r>
              <a:rPr kumimoji="0" lang="en-US" altLang="en-US" b="0" i="0" u="none" strike="noStrike" cap="none" normalizeH="0" baseline="0" dirty="0" smtClean="0">
                <a:ln>
                  <a:noFill/>
                </a:ln>
                <a:solidFill>
                  <a:schemeClr val="tx1"/>
                </a:solidFill>
                <a:effectLst/>
                <a:latin typeface="Arial" panose="020B0604020202020204" pitchFamily="34" charset="0"/>
              </a:rPr>
              <a:t> a texto </a:t>
            </a:r>
            <a:r>
              <a:rPr kumimoji="0" lang="en-US" altLang="en-US" b="0" i="0" u="none" strike="noStrike" cap="none" normalizeH="0" baseline="0" dirty="0" err="1" smtClean="0">
                <a:ln>
                  <a:noFill/>
                </a:ln>
                <a:solidFill>
                  <a:schemeClr val="tx1"/>
                </a:solidFill>
                <a:effectLst/>
                <a:latin typeface="Arial" panose="020B0604020202020204" pitchFamily="34" charset="0"/>
              </a:rPr>
              <a:t>después</a:t>
            </a:r>
            <a:r>
              <a:rPr kumimoji="0" lang="en-US" altLang="en-US" b="0" i="0" u="none" strike="noStrike" cap="none" normalizeH="0" baseline="0" dirty="0" smtClean="0">
                <a:ln>
                  <a:noFill/>
                </a:ln>
                <a:solidFill>
                  <a:schemeClr val="tx1"/>
                </a:solidFill>
                <a:effectLst/>
                <a:latin typeface="Arial" panose="020B0604020202020204" pitchFamily="34" charset="0"/>
              </a:rPr>
              <a:t> de leer los bytes.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smtClean="0">
                <a:ln>
                  <a:noFill/>
                </a:ln>
                <a:solidFill>
                  <a:schemeClr val="tx1"/>
                </a:solidFill>
                <a:effectLst/>
                <a:latin typeface="Arial" panose="020B0604020202020204" pitchFamily="34" charset="0"/>
              </a:rPr>
              <a:t>PNG, JPG, MP4, PDF</a:t>
            </a:r>
            <a:r>
              <a:rPr kumimoji="0" lang="en-US" altLang="en-US" b="0" i="0" u="none" strike="noStrike" cap="none" normalizeH="0" baseline="0" dirty="0" smtClean="0">
                <a:ln>
                  <a:noFill/>
                </a:ln>
                <a:solidFill>
                  <a:schemeClr val="tx1"/>
                </a:solidFill>
                <a:effectLst/>
                <a:latin typeface="Arial" panose="020B0604020202020204" pitchFamily="34" charset="0"/>
              </a:rPr>
              <a:t> → Se </a:t>
            </a:r>
            <a:r>
              <a:rPr kumimoji="0" lang="en-US" altLang="en-US" b="0" i="0" u="none" strike="noStrike" cap="none" normalizeH="0" baseline="0" dirty="0" err="1" smtClean="0">
                <a:ln>
                  <a:noFill/>
                </a:ln>
                <a:solidFill>
                  <a:schemeClr val="tx1"/>
                </a:solidFill>
                <a:effectLst/>
                <a:latin typeface="Arial" panose="020B0604020202020204" pitchFamily="34" charset="0"/>
              </a:rPr>
              <a:t>envían</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directamente</a:t>
            </a:r>
            <a:r>
              <a:rPr kumimoji="0" lang="en-US" altLang="en-US" b="0" i="0" u="none" strike="noStrike" cap="none" normalizeH="0" baseline="0" dirty="0" smtClean="0">
                <a:ln>
                  <a:noFill/>
                </a:ln>
                <a:solidFill>
                  <a:schemeClr val="tx1"/>
                </a:solidFill>
                <a:effectLst/>
                <a:latin typeface="Arial" panose="020B0604020202020204" pitchFamily="34" charset="0"/>
              </a:rPr>
              <a:t> como bytes </a:t>
            </a:r>
            <a:r>
              <a:rPr kumimoji="0" lang="en-US" altLang="en-US" b="0" i="0" u="none" strike="noStrike" cap="none" normalizeH="0" baseline="0" dirty="0" err="1" smtClean="0">
                <a:ln>
                  <a:noFill/>
                </a:ln>
                <a:solidFill>
                  <a:schemeClr val="tx1"/>
                </a:solidFill>
                <a:effectLst/>
                <a:latin typeface="Arial" panose="020B0604020202020204" pitchFamily="34" charset="0"/>
              </a:rPr>
              <a:t>porque</a:t>
            </a:r>
            <a:r>
              <a:rPr kumimoji="0" lang="en-US" altLang="en-US" b="0" i="0" u="none" strike="noStrike" cap="none" normalizeH="0" baseline="0" dirty="0" smtClean="0">
                <a:ln>
                  <a:noFill/>
                </a:ln>
                <a:solidFill>
                  <a:schemeClr val="tx1"/>
                </a:solidFill>
                <a:effectLst/>
                <a:latin typeface="Arial" panose="020B0604020202020204" pitchFamily="34" charset="0"/>
              </a:rPr>
              <a:t> no son </a:t>
            </a:r>
            <a:r>
              <a:rPr kumimoji="0" lang="en-US" altLang="en-US" b="0" i="0" u="none" strike="noStrike" cap="none" normalizeH="0" baseline="0" dirty="0" err="1" smtClean="0">
                <a:ln>
                  <a:noFill/>
                </a:ln>
                <a:solidFill>
                  <a:schemeClr val="tx1"/>
                </a:solidFill>
                <a:effectLst/>
                <a:latin typeface="Arial" panose="020B0604020202020204" pitchFamily="34" charset="0"/>
              </a:rPr>
              <a:t>archivos</a:t>
            </a:r>
            <a:r>
              <a:rPr kumimoji="0" lang="en-US" altLang="en-US" b="0" i="0" u="none" strike="noStrike" cap="none" normalizeH="0" baseline="0" dirty="0" smtClean="0">
                <a:ln>
                  <a:noFill/>
                </a:ln>
                <a:solidFill>
                  <a:schemeClr val="tx1"/>
                </a:solidFill>
                <a:effectLst/>
                <a:latin typeface="Arial" panose="020B0604020202020204" pitchFamily="34" charset="0"/>
              </a:rPr>
              <a:t> de texto.</a:t>
            </a:r>
          </a:p>
        </p:txBody>
      </p:sp>
    </p:spTree>
    <p:extLst>
      <p:ext uri="{BB962C8B-B14F-4D97-AF65-F5344CB8AC3E}">
        <p14:creationId xmlns:p14="http://schemas.microsoft.com/office/powerpoint/2010/main" val="261389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24948" y="680295"/>
            <a:ext cx="1050566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Optimización</a:t>
            </a:r>
            <a:r>
              <a:rPr kumimoji="0" lang="en-US" altLang="en-US" sz="2400" b="1" i="0" u="none" strike="noStrike" cap="none" normalizeH="0" baseline="0" dirty="0" smtClean="0">
                <a:ln>
                  <a:noFill/>
                </a:ln>
                <a:solidFill>
                  <a:schemeClr val="tx1"/>
                </a:solidFill>
                <a:effectLst/>
                <a:latin typeface="Arial" panose="020B0604020202020204" pitchFamily="34" charset="0"/>
              </a:rPr>
              <a:t> del </a:t>
            </a:r>
            <a:r>
              <a:rPr kumimoji="0" lang="en-US" altLang="en-US" sz="2400" b="1" i="0" u="none" strike="noStrike" cap="none" normalizeH="0" baseline="0" dirty="0" err="1" smtClean="0">
                <a:ln>
                  <a:noFill/>
                </a:ln>
                <a:solidFill>
                  <a:schemeClr val="tx1"/>
                </a:solidFill>
                <a:effectLst/>
                <a:latin typeface="Arial" panose="020B0604020202020204" pitchFamily="34" charset="0"/>
              </a:rPr>
              <a:t>rendimiento</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Leer un archivo </a:t>
            </a:r>
            <a:r>
              <a:rPr kumimoji="0" lang="en-US" altLang="en-US" sz="1800" b="1" i="0" u="none" strike="noStrike" cap="none" normalizeH="0" baseline="0" dirty="0" err="1" smtClean="0">
                <a:ln>
                  <a:noFill/>
                </a:ln>
                <a:solidFill>
                  <a:schemeClr val="tx1"/>
                </a:solidFill>
                <a:effectLst/>
                <a:latin typeface="Arial" panose="020B0604020202020204" pitchFamily="34" charset="0"/>
              </a:rPr>
              <a:t>completo</a:t>
            </a:r>
            <a:r>
              <a:rPr kumimoji="0" lang="en-US" altLang="en-US" sz="1800" b="1" i="0" u="none" strike="noStrike" cap="none" normalizeH="0" baseline="0" dirty="0" smtClean="0">
                <a:ln>
                  <a:noFill/>
                </a:ln>
                <a:solidFill>
                  <a:schemeClr val="tx1"/>
                </a:solidFill>
                <a:effectLst/>
                <a:latin typeface="Arial" panose="020B0604020202020204" pitchFamily="34" charset="0"/>
              </a:rPr>
              <a:t> en bytes (</a:t>
            </a:r>
            <a:r>
              <a:rPr kumimoji="0" lang="en-US" altLang="en-US" sz="1800" b="1" i="0" u="none" strike="noStrike" cap="none" normalizeH="0" baseline="0" dirty="0" err="1" smtClean="0">
                <a:ln>
                  <a:noFill/>
                </a:ln>
                <a:solidFill>
                  <a:schemeClr val="tx1"/>
                </a:solidFill>
                <a:effectLst/>
                <a:latin typeface="Arial Unicode MS"/>
              </a:rPr>
              <a:t>ReadAllBytesAsync</a:t>
            </a:r>
            <a:r>
              <a:rPr kumimoji="0" lang="en-US" altLang="en-US" sz="1800" b="1" i="0" u="none" strike="noStrike" cap="none" normalizeH="0" baseline="0" dirty="0" smtClean="0">
                <a:ln>
                  <a:noFill/>
                </a:ln>
                <a:solidFill>
                  <a:schemeClr val="tx1"/>
                </a:solidFill>
                <a:effectLst/>
              </a:rPr>
              <a:t>) </a:t>
            </a:r>
            <a:r>
              <a:rPr kumimoji="0" lang="en-US" altLang="en-US" sz="1800" b="1" i="0" u="none" strike="noStrike" cap="none" normalizeH="0" baseline="0" dirty="0" err="1" smtClean="0">
                <a:ln>
                  <a:noFill/>
                </a:ln>
                <a:solidFill>
                  <a:schemeClr val="tx1"/>
                </a:solidFill>
                <a:effectLst/>
              </a:rPr>
              <a:t>es</a:t>
            </a:r>
            <a:r>
              <a:rPr kumimoji="0" lang="en-US" altLang="en-US" sz="1800" b="1" i="0" u="none" strike="noStrike" cap="none" normalizeH="0" baseline="0" dirty="0" smtClean="0">
                <a:ln>
                  <a:noFill/>
                </a:ln>
                <a:solidFill>
                  <a:schemeClr val="tx1"/>
                </a:solidFill>
                <a:effectLst/>
              </a:rPr>
              <a:t> </a:t>
            </a:r>
            <a:r>
              <a:rPr kumimoji="0" lang="en-US" altLang="en-US" sz="1800" b="1" i="0" u="none" strike="noStrike" cap="none" normalizeH="0" baseline="0" dirty="0" err="1" smtClean="0">
                <a:ln>
                  <a:noFill/>
                </a:ln>
                <a:solidFill>
                  <a:schemeClr val="tx1"/>
                </a:solidFill>
                <a:effectLst/>
              </a:rPr>
              <a:t>más</a:t>
            </a:r>
            <a:r>
              <a:rPr kumimoji="0" lang="en-US" altLang="en-US" sz="1800" b="1" i="0" u="none" strike="noStrike" cap="none" normalizeH="0" baseline="0" dirty="0" smtClean="0">
                <a:ln>
                  <a:noFill/>
                </a:ln>
                <a:solidFill>
                  <a:schemeClr val="tx1"/>
                </a:solidFill>
                <a:effectLst/>
              </a:rPr>
              <a:t> </a:t>
            </a:r>
            <a:r>
              <a:rPr kumimoji="0" lang="en-US" altLang="en-US" sz="1800" b="1" i="0" u="none" strike="noStrike" cap="none" normalizeH="0" baseline="0" dirty="0" err="1" smtClean="0">
                <a:ln>
                  <a:noFill/>
                </a:ln>
                <a:solidFill>
                  <a:schemeClr val="tx1"/>
                </a:solidFill>
                <a:effectLst/>
              </a:rPr>
              <a:t>eficiente</a:t>
            </a:r>
            <a:r>
              <a:rPr kumimoji="0" lang="en-US" altLang="en-US" sz="1800" b="0" i="0" u="none" strike="noStrike" cap="none" normalizeH="0" baseline="0" dirty="0" smtClean="0">
                <a:ln>
                  <a:noFill/>
                </a:ln>
                <a:solidFill>
                  <a:schemeClr val="tx1"/>
                </a:solidFill>
                <a:effectLst/>
                <a:latin typeface="Arial" panose="020B0604020202020204" pitchFamily="34" charset="0"/>
              </a:rPr>
              <a:t> que </a:t>
            </a:r>
            <a:r>
              <a:rPr kumimoji="0" lang="en-US" altLang="en-US" sz="1800" b="0" i="0" u="none" strike="noStrike" cap="none" normalizeH="0" baseline="0" dirty="0" err="1" smtClean="0">
                <a:ln>
                  <a:noFill/>
                </a:ln>
                <a:solidFill>
                  <a:schemeClr val="tx1"/>
                </a:solidFill>
                <a:effectLst/>
                <a:latin typeface="Arial" panose="020B0604020202020204" pitchFamily="34" charset="0"/>
              </a:rPr>
              <a:t>leerlo</a:t>
            </a:r>
            <a:r>
              <a:rPr kumimoji="0" lang="en-US" altLang="en-US" sz="1800" b="0" i="0" u="none" strike="noStrike" cap="none" normalizeH="0" baseline="0" dirty="0" smtClean="0">
                <a:ln>
                  <a:noFill/>
                </a:ln>
                <a:solidFill>
                  <a:schemeClr val="tx1"/>
                </a:solidFill>
                <a:effectLst/>
                <a:latin typeface="Arial" panose="020B0604020202020204" pitchFamily="34" charset="0"/>
              </a:rPr>
              <a:t> como texto, </a:t>
            </a:r>
            <a:r>
              <a:rPr kumimoji="0" lang="en-US" altLang="en-US" sz="1800" b="0" i="0" u="none" strike="noStrike" cap="none" normalizeH="0" baseline="0" dirty="0" err="1" smtClean="0">
                <a:ln>
                  <a:noFill/>
                </a:ln>
                <a:solidFill>
                  <a:schemeClr val="tx1"/>
                </a:solidFill>
                <a:effectLst/>
                <a:latin typeface="Arial" panose="020B0604020202020204" pitchFamily="34" charset="0"/>
              </a:rPr>
              <a:t>especialmente</a:t>
            </a:r>
            <a:r>
              <a:rPr kumimoji="0" lang="en-US" altLang="en-US" sz="1800" b="0" i="0" u="none" strike="noStrike" cap="none" normalizeH="0" baseline="0" dirty="0" smtClean="0">
                <a:ln>
                  <a:noFill/>
                </a:ln>
                <a:solidFill>
                  <a:schemeClr val="tx1"/>
                </a:solidFill>
                <a:effectLst/>
                <a:latin typeface="Arial" panose="020B0604020202020204" pitchFamily="34" charset="0"/>
              </a:rPr>
              <a:t> para </a:t>
            </a:r>
            <a:r>
              <a:rPr kumimoji="0" lang="en-US" altLang="en-US" sz="1800" b="0" i="0" u="none" strike="noStrike" cap="none" normalizeH="0" baseline="0" dirty="0" err="1" smtClean="0">
                <a:ln>
                  <a:noFill/>
                </a:ln>
                <a:solidFill>
                  <a:schemeClr val="tx1"/>
                </a:solidFill>
                <a:effectLst/>
                <a:latin typeface="Arial" panose="020B0604020202020204" pitchFamily="34" charset="0"/>
              </a:rPr>
              <a:t>archivos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grandes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Envío</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rápido</a:t>
            </a:r>
            <a:r>
              <a:rPr kumimoji="0" lang="en-US" altLang="en-US" sz="1800" b="0" i="0" u="none" strike="noStrike" cap="none" normalizeH="0" baseline="0" dirty="0" smtClean="0">
                <a:ln>
                  <a:noFill/>
                </a:ln>
                <a:solidFill>
                  <a:schemeClr val="tx1"/>
                </a:solidFill>
                <a:effectLst/>
                <a:latin typeface="Arial" panose="020B0604020202020204" pitchFamily="34" charset="0"/>
              </a:rPr>
              <a:t>: Las </a:t>
            </a:r>
            <a:r>
              <a:rPr kumimoji="0" lang="en-US" altLang="en-US" sz="1800" b="0" i="0" u="none" strike="noStrike" cap="none" normalizeH="0" baseline="0" dirty="0" err="1" smtClean="0">
                <a:ln>
                  <a:noFill/>
                </a:ln>
                <a:solidFill>
                  <a:schemeClr val="tx1"/>
                </a:solidFill>
                <a:effectLst/>
                <a:latin typeface="Arial" panose="020B0604020202020204" pitchFamily="34" charset="0"/>
              </a:rPr>
              <a:t>transferencias</a:t>
            </a:r>
            <a:r>
              <a:rPr kumimoji="0" lang="en-US" altLang="en-US" sz="1800" b="0" i="0" u="none" strike="noStrike" cap="none" normalizeH="0" baseline="0" dirty="0" smtClean="0">
                <a:ln>
                  <a:noFill/>
                </a:ln>
                <a:solidFill>
                  <a:schemeClr val="tx1"/>
                </a:solidFill>
                <a:effectLst/>
                <a:latin typeface="Arial" panose="020B0604020202020204" pitchFamily="34" charset="0"/>
              </a:rPr>
              <a:t> de datos en bytes son </a:t>
            </a:r>
            <a:r>
              <a:rPr kumimoji="0" lang="en-US" altLang="en-US" sz="1800" b="0" i="0" u="none" strike="noStrike" cap="none" normalizeH="0" baseline="0" dirty="0" err="1" smtClean="0">
                <a:ln>
                  <a:noFill/>
                </a:ln>
                <a:solidFill>
                  <a:schemeClr val="tx1"/>
                </a:solidFill>
                <a:effectLst/>
                <a:latin typeface="Arial" panose="020B0604020202020204" pitchFamily="34" charset="0"/>
              </a:rPr>
              <a:t>más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rápidas</a:t>
            </a:r>
            <a:r>
              <a:rPr kumimoji="0" lang="en-US" altLang="en-US" sz="1800" b="0" i="0" u="none" strike="noStrike" cap="none" normalizeH="0" baseline="0" dirty="0" smtClean="0">
                <a:ln>
                  <a:noFill/>
                </a:ln>
                <a:solidFill>
                  <a:schemeClr val="tx1"/>
                </a:solidFill>
                <a:effectLst/>
                <a:latin typeface="Arial" panose="020B0604020202020204" pitchFamily="34" charset="0"/>
              </a:rPr>
              <a:t> que en </a:t>
            </a:r>
            <a:r>
              <a:rPr kumimoji="0" lang="en-US" altLang="en-US" sz="1800" b="0" i="0" u="none" strike="noStrike" cap="none" normalizeH="0" baseline="0" dirty="0" err="1" smtClean="0">
                <a:ln>
                  <a:noFill/>
                </a:ln>
                <a:solidFill>
                  <a:schemeClr val="tx1"/>
                </a:solidFill>
                <a:effectLst/>
                <a:latin typeface="Arial" panose="020B0604020202020204" pitchFamily="34" charset="0"/>
              </a:rPr>
              <a:t>otros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formatos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más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complejos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
        <p:nvSpPr>
          <p:cNvPr id="5" name="Rectangle 2"/>
          <p:cNvSpPr>
            <a:spLocks noChangeArrowheads="1"/>
          </p:cNvSpPr>
          <p:nvPr/>
        </p:nvSpPr>
        <p:spPr bwMode="auto">
          <a:xfrm>
            <a:off x="824947" y="2255705"/>
            <a:ext cx="10505661"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Conclusión</a:t>
            </a: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Todo</a:t>
            </a:r>
            <a:r>
              <a:rPr kumimoji="0" lang="en-US" altLang="en-US" sz="1800" b="1" i="0" u="none" strike="noStrike" cap="none" normalizeH="0" baseline="0" dirty="0" smtClean="0">
                <a:ln>
                  <a:noFill/>
                </a:ln>
                <a:solidFill>
                  <a:schemeClr val="tx1"/>
                </a:solidFill>
                <a:effectLst/>
                <a:latin typeface="Arial" panose="020B0604020202020204" pitchFamily="34" charset="0"/>
              </a:rPr>
              <a:t> archivo en la </a:t>
            </a:r>
            <a:r>
              <a:rPr kumimoji="0" lang="en-US" altLang="en-US" sz="1800" b="1" i="0" u="none" strike="noStrike" cap="none" normalizeH="0" baseline="0" dirty="0" err="1" smtClean="0">
                <a:ln>
                  <a:noFill/>
                </a:ln>
                <a:solidFill>
                  <a:schemeClr val="tx1"/>
                </a:solidFill>
                <a:effectLst/>
                <a:latin typeface="Arial" panose="020B0604020202020204" pitchFamily="34" charset="0"/>
              </a:rPr>
              <a:t>computadora</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es</a:t>
            </a:r>
            <a:r>
              <a:rPr kumimoji="0" lang="en-US" altLang="en-US" sz="1800" b="1" i="0" u="none" strike="noStrike" cap="none" normalizeH="0" baseline="0" dirty="0" smtClean="0">
                <a:ln>
                  <a:noFill/>
                </a:ln>
                <a:solidFill>
                  <a:schemeClr val="tx1"/>
                </a:solidFill>
                <a:effectLst/>
                <a:latin typeface="Arial" panose="020B0604020202020204" pitchFamily="34" charset="0"/>
              </a:rPr>
              <a:t> una </a:t>
            </a:r>
            <a:r>
              <a:rPr kumimoji="0" lang="en-US" altLang="en-US" sz="1800" b="1" i="0" u="none" strike="noStrike" cap="none" normalizeH="0" baseline="0" dirty="0" err="1" smtClean="0">
                <a:ln>
                  <a:noFill/>
                </a:ln>
                <a:solidFill>
                  <a:schemeClr val="tx1"/>
                </a:solidFill>
                <a:effectLst/>
                <a:latin typeface="Arial" panose="020B0604020202020204" pitchFamily="34" charset="0"/>
              </a:rPr>
              <a:t>secuencia</a:t>
            </a:r>
            <a:r>
              <a:rPr kumimoji="0" lang="en-US" altLang="en-US" sz="1800" b="1" i="0" u="none" strike="noStrike" cap="none" normalizeH="0" baseline="0" dirty="0" smtClean="0">
                <a:ln>
                  <a:noFill/>
                </a:ln>
                <a:solidFill>
                  <a:schemeClr val="tx1"/>
                </a:solidFill>
                <a:effectLst/>
                <a:latin typeface="Arial" panose="020B0604020202020204" pitchFamily="34" charset="0"/>
              </a:rPr>
              <a:t> de bytes.</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Para leer, </a:t>
            </a:r>
            <a:r>
              <a:rPr kumimoji="0" lang="en-US" altLang="en-US" sz="1800" b="1" i="0" u="none" strike="noStrike" cap="none" normalizeH="0" baseline="0" dirty="0" err="1" smtClean="0">
                <a:ln>
                  <a:noFill/>
                </a:ln>
                <a:solidFill>
                  <a:schemeClr val="tx1"/>
                </a:solidFill>
                <a:effectLst/>
                <a:latin typeface="Arial" panose="020B0604020202020204" pitchFamily="34" charset="0"/>
              </a:rPr>
              <a:t>enviar</a:t>
            </a:r>
            <a:r>
              <a:rPr kumimoji="0" lang="en-US" altLang="en-US" sz="1800" b="1" i="0" u="none" strike="noStrike" cap="none" normalizeH="0" baseline="0" dirty="0" smtClean="0">
                <a:ln>
                  <a:noFill/>
                </a:ln>
                <a:solidFill>
                  <a:schemeClr val="tx1"/>
                </a:solidFill>
                <a:effectLst/>
                <a:latin typeface="Arial" panose="020B0604020202020204" pitchFamily="34" charset="0"/>
              </a:rPr>
              <a:t> y </a:t>
            </a:r>
            <a:r>
              <a:rPr kumimoji="0" lang="en-US" altLang="en-US" sz="1800" b="1" i="0" u="none" strike="noStrike" cap="none" normalizeH="0" baseline="0" dirty="0" err="1" smtClean="0">
                <a:ln>
                  <a:noFill/>
                </a:ln>
                <a:solidFill>
                  <a:schemeClr val="tx1"/>
                </a:solidFill>
                <a:effectLst/>
                <a:latin typeface="Arial" panose="020B0604020202020204" pitchFamily="34" charset="0"/>
              </a:rPr>
              <a:t>descargar</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archivos</a:t>
            </a:r>
            <a:r>
              <a:rPr kumimoji="0" lang="en-US" altLang="en-US" sz="1800" b="1" i="0" u="none" strike="noStrike" cap="none" normalizeH="0" baseline="0" dirty="0" smtClean="0">
                <a:ln>
                  <a:noFill/>
                </a:ln>
                <a:solidFill>
                  <a:schemeClr val="tx1"/>
                </a:solidFill>
                <a:effectLst/>
                <a:latin typeface="Arial" panose="020B0604020202020204" pitchFamily="34" charset="0"/>
              </a:rPr>
              <a:t>, los </a:t>
            </a:r>
            <a:r>
              <a:rPr kumimoji="0" lang="en-US" altLang="en-US" sz="1800" b="1" i="0" u="none" strike="noStrike" cap="none" normalizeH="0" baseline="0" dirty="0" err="1" smtClean="0">
                <a:ln>
                  <a:noFill/>
                </a:ln>
                <a:solidFill>
                  <a:schemeClr val="tx1"/>
                </a:solidFill>
                <a:effectLst/>
                <a:latin typeface="Arial" panose="020B0604020202020204" pitchFamily="34" charset="0"/>
              </a:rPr>
              <a:t>manejamos</a:t>
            </a:r>
            <a:r>
              <a:rPr kumimoji="0" lang="en-US" altLang="en-US" sz="1800" b="1" i="0" u="none" strike="noStrike" cap="none" normalizeH="0" baseline="0" dirty="0" smtClean="0">
                <a:ln>
                  <a:noFill/>
                </a:ln>
                <a:solidFill>
                  <a:schemeClr val="tx1"/>
                </a:solidFill>
                <a:effectLst/>
                <a:latin typeface="Arial" panose="020B0604020202020204" pitchFamily="34" charset="0"/>
              </a:rPr>
              <a:t> en </a:t>
            </a:r>
            <a:r>
              <a:rPr kumimoji="0" lang="en-US" altLang="en-US" sz="1800" b="1" i="0" u="none" strike="noStrike" cap="none" normalizeH="0" baseline="0" dirty="0" err="1" smtClean="0">
                <a:ln>
                  <a:noFill/>
                </a:ln>
                <a:solidFill>
                  <a:schemeClr val="tx1"/>
                </a:solidFill>
                <a:effectLst/>
                <a:latin typeface="Arial" panose="020B0604020202020204" pitchFamily="34" charset="0"/>
              </a:rPr>
              <a:t>formato</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smtClean="0">
                <a:ln>
                  <a:noFill/>
                </a:ln>
                <a:solidFill>
                  <a:schemeClr val="tx1"/>
                </a:solidFill>
                <a:effectLst/>
                <a:latin typeface="Arial Unicode MS"/>
              </a:rPr>
              <a:t>byte[]</a:t>
            </a:r>
            <a:r>
              <a:rPr kumimoji="0" lang="en-US" altLang="en-US" b="1"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a:r>
            <a:br>
              <a:rPr kumimoji="0" lang="en-US" altLang="en-US"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Usar</a:t>
            </a:r>
            <a:r>
              <a:rPr kumimoji="0" lang="en-US" altLang="en-US" sz="1800" b="1" i="0" u="none" strike="noStrike" cap="none" normalizeH="0" baseline="0" dirty="0" smtClean="0">
                <a:ln>
                  <a:noFill/>
                </a:ln>
                <a:solidFill>
                  <a:schemeClr val="tx1"/>
                </a:solidFill>
                <a:effectLst/>
                <a:latin typeface="Arial" panose="020B0604020202020204" pitchFamily="34" charset="0"/>
              </a:rPr>
              <a:t> bytes </a:t>
            </a:r>
            <a:r>
              <a:rPr kumimoji="0" lang="en-US" altLang="en-US" sz="1800" b="1" i="0" u="none" strike="noStrike" cap="none" normalizeH="0" baseline="0" dirty="0" err="1" smtClean="0">
                <a:ln>
                  <a:noFill/>
                </a:ln>
                <a:solidFill>
                  <a:schemeClr val="tx1"/>
                </a:solidFill>
                <a:effectLst/>
                <a:latin typeface="Arial" panose="020B0604020202020204" pitchFamily="34" charset="0"/>
              </a:rPr>
              <a:t>permite</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transferir</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cualquier</a:t>
            </a:r>
            <a:r>
              <a:rPr kumimoji="0" lang="en-US" altLang="en-US" sz="1800" b="1"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tipo</a:t>
            </a:r>
            <a:r>
              <a:rPr kumimoji="0" lang="en-US" altLang="en-US" sz="1800" b="1" i="0" u="none" strike="noStrike" cap="none" normalizeH="0" baseline="0" dirty="0" smtClean="0">
                <a:ln>
                  <a:noFill/>
                </a:ln>
                <a:solidFill>
                  <a:schemeClr val="tx1"/>
                </a:solidFill>
                <a:effectLst/>
                <a:latin typeface="Arial" panose="020B0604020202020204" pitchFamily="34" charset="0"/>
              </a:rPr>
              <a:t> de archivo sin </a:t>
            </a:r>
            <a:r>
              <a:rPr kumimoji="0" lang="en-US" altLang="en-US" sz="1800" b="1" i="0" u="none" strike="noStrike" cap="none" normalizeH="0" baseline="0" dirty="0" err="1" smtClean="0">
                <a:ln>
                  <a:noFill/>
                </a:ln>
                <a:solidFill>
                  <a:schemeClr val="tx1"/>
                </a:solidFill>
                <a:effectLst/>
                <a:latin typeface="Arial" panose="020B0604020202020204" pitchFamily="34" charset="0"/>
              </a:rPr>
              <a:t>importar</a:t>
            </a:r>
            <a:r>
              <a:rPr kumimoji="0" lang="en-US" altLang="en-US" sz="1800" b="1" i="0" u="none" strike="noStrike" cap="none" normalizeH="0" baseline="0" dirty="0" smtClean="0">
                <a:ln>
                  <a:noFill/>
                </a:ln>
                <a:solidFill>
                  <a:schemeClr val="tx1"/>
                </a:solidFill>
                <a:effectLst/>
                <a:latin typeface="Arial" panose="020B0604020202020204" pitchFamily="34" charset="0"/>
              </a:rPr>
              <a:t> su </a:t>
            </a:r>
            <a:r>
              <a:rPr kumimoji="0" lang="en-US" altLang="en-US" sz="1800" b="1" i="0" u="none" strike="noStrike" cap="none" normalizeH="0" baseline="0" dirty="0" err="1" smtClean="0">
                <a:ln>
                  <a:noFill/>
                </a:ln>
                <a:solidFill>
                  <a:schemeClr val="tx1"/>
                </a:solidFill>
                <a:effectLst/>
                <a:latin typeface="Arial" panose="020B0604020202020204" pitchFamily="34" charset="0"/>
              </a:rPr>
              <a:t>formato</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824948" y="3769560"/>
            <a:ext cx="5138530" cy="26776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Explicación</a:t>
            </a: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1. Un </a:t>
            </a:r>
            <a:r>
              <a:rPr kumimoji="0" lang="en-US" altLang="en-US" sz="1600" b="0" i="0" u="none" strike="noStrike" cap="none" normalizeH="0" baseline="0" dirty="0" smtClean="0">
                <a:ln>
                  <a:noFill/>
                </a:ln>
                <a:solidFill>
                  <a:schemeClr val="tx1"/>
                </a:solidFill>
                <a:effectLst/>
                <a:latin typeface="Arial Unicode MS"/>
              </a:rPr>
              <a:t>byte</a:t>
            </a:r>
            <a:r>
              <a:rPr kumimoji="0" lang="en-US" altLang="en-US" sz="1600" b="0" i="0" u="none" strike="noStrike" cap="none" normalizeH="0" baseline="0" dirty="0" smtClean="0">
                <a:ln>
                  <a:noFill/>
                </a:ln>
                <a:solidFill>
                  <a:schemeClr val="tx1"/>
                </a:solidFill>
                <a:effectLst/>
              </a:rPr>
              <a:t> en </a:t>
            </a:r>
            <a:r>
              <a:rPr kumimoji="0" lang="en-US" altLang="en-US" sz="1600" b="0" i="0" u="none" strike="noStrike" cap="none" normalizeH="0" baseline="0" dirty="0" err="1" smtClean="0">
                <a:ln>
                  <a:noFill/>
                </a:ln>
                <a:solidFill>
                  <a:schemeClr val="tx1"/>
                </a:solidFill>
                <a:effectLst/>
              </a:rPr>
              <a:t>computación</a:t>
            </a:r>
            <a:r>
              <a:rPr kumimoji="0" lang="en-US" altLang="en-US" sz="1600" b="0" i="0" u="none" strike="noStrike" cap="none" normalizeH="0" baseline="0" dirty="0" smtClean="0">
                <a:ln>
                  <a:noFill/>
                </a:ln>
                <a:solidFill>
                  <a:schemeClr val="tx1"/>
                </a:solidFill>
                <a:effectLst/>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siempre</a:t>
            </a:r>
            <a:r>
              <a:rPr kumimoji="0" lang="en-US" altLang="en-US" sz="1600" b="1" i="0" u="none" strike="noStrike" cap="none" normalizeH="0" baseline="0" dirty="0" smtClean="0">
                <a:ln>
                  <a:noFill/>
                </a:ln>
                <a:solidFill>
                  <a:schemeClr val="tx1"/>
                </a:solidFill>
                <a:effectLst/>
                <a:latin typeface="Arial" panose="020B0604020202020204" pitchFamily="34" charset="0"/>
              </a:rPr>
              <a:t> tiene 8 bits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Ejemplo: </a:t>
            </a:r>
            <a:r>
              <a:rPr kumimoji="0" lang="en-US" altLang="en-US" sz="1600" b="0" i="0" u="none" strike="noStrike" cap="none" normalizeH="0" baseline="0" dirty="0" smtClean="0">
                <a:ln>
                  <a:noFill/>
                </a:ln>
                <a:solidFill>
                  <a:schemeClr val="tx1"/>
                </a:solidFill>
                <a:effectLst/>
                <a:latin typeface="Arial Unicode MS"/>
              </a:rPr>
              <a:t>01001000</a:t>
            </a:r>
            <a:r>
              <a:rPr kumimoji="0" lang="en-US" altLang="en-US" sz="1600" b="0" i="0" u="none" strike="noStrike" cap="none" normalizeH="0" baseline="0" dirty="0" smtClean="0">
                <a:ln>
                  <a:noFill/>
                </a:ln>
                <a:solidFill>
                  <a:schemeClr val="tx1"/>
                </a:solidFill>
                <a:effectLst/>
              </a:rPr>
              <a:t> (8 bits) </a:t>
            </a:r>
            <a:r>
              <a:rPr kumimoji="0" lang="en-US" altLang="en-US" sz="1600" b="0" i="0" u="none" strike="noStrike" cap="none" normalizeH="0" baseline="0" dirty="0" err="1" smtClean="0">
                <a:ln>
                  <a:noFill/>
                </a:ln>
                <a:solidFill>
                  <a:schemeClr val="tx1"/>
                </a:solidFill>
                <a:effectLst/>
              </a:rPr>
              <a:t>equivale</a:t>
            </a:r>
            <a:r>
              <a:rPr kumimoji="0" lang="en-US" altLang="en-US" sz="1600" b="0" i="0" u="none" strike="noStrike" cap="none" normalizeH="0" baseline="0" dirty="0" smtClean="0">
                <a:ln>
                  <a:noFill/>
                </a:ln>
                <a:solidFill>
                  <a:schemeClr val="tx1"/>
                </a:solidFill>
                <a:effectLst/>
              </a:rPr>
              <a:t> al </a:t>
            </a:r>
            <a:r>
              <a:rPr kumimoji="0" lang="en-US" altLang="en-US" sz="1600" b="0" i="0" u="none" strike="noStrike" cap="none" normalizeH="0" baseline="0" dirty="0" err="1" smtClean="0">
                <a:ln>
                  <a:noFill/>
                </a:ln>
                <a:solidFill>
                  <a:schemeClr val="tx1"/>
                </a:solidFill>
                <a:effectLst/>
              </a:rPr>
              <a:t>número</a:t>
            </a:r>
            <a:r>
              <a:rPr kumimoji="0" lang="en-US" altLang="en-US" sz="1600" b="0" i="0" u="none" strike="noStrike" cap="none" normalizeH="0" baseline="0" dirty="0" smtClean="0">
                <a:ln>
                  <a:noFill/>
                </a:ln>
                <a:solidFill>
                  <a:schemeClr val="tx1"/>
                </a:solidFill>
                <a:effectLst/>
              </a:rPr>
              <a:t> decimal </a:t>
            </a:r>
            <a:r>
              <a:rPr kumimoji="0" lang="en-US" altLang="en-US" sz="1600" b="0" i="0" u="none" strike="noStrike" cap="none" normalizeH="0" baseline="0" dirty="0" smtClean="0">
                <a:ln>
                  <a:noFill/>
                </a:ln>
                <a:solidFill>
                  <a:schemeClr val="tx1"/>
                </a:solidFill>
                <a:effectLst/>
                <a:latin typeface="Arial Unicode MS"/>
              </a:rPr>
              <a:t>72</a:t>
            </a:r>
            <a:r>
              <a:rPr kumimoji="0" lang="en-US" altLang="en-US" sz="1600" b="0" i="0" u="none" strike="noStrike" cap="none" normalizeH="0" baseline="0" dirty="0" smtClean="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2️.</a:t>
            </a:r>
            <a:r>
              <a:rPr kumimoji="0" lang="en-US" altLang="en-US" sz="1600" b="0" i="0" u="none" strike="noStrike" cap="none" normalizeH="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Un byte </a:t>
            </a:r>
            <a:r>
              <a:rPr kumimoji="0" lang="en-US" altLang="en-US" sz="1600" b="1"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representar</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muchas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cosas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Un </a:t>
            </a:r>
            <a:r>
              <a:rPr kumimoji="0" lang="en-US" altLang="en-US" sz="1600" b="0" i="0" u="none" strike="noStrike" cap="none" normalizeH="0" baseline="0" dirty="0" err="1" smtClean="0">
                <a:ln>
                  <a:noFill/>
                </a:ln>
                <a:solidFill>
                  <a:schemeClr val="tx1"/>
                </a:solidFill>
                <a:effectLst/>
                <a:latin typeface="Arial" panose="020B0604020202020204" pitchFamily="34" charset="0"/>
              </a:rPr>
              <a:t>número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72</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111</a:t>
            </a:r>
            <a:r>
              <a:rPr kumimoji="0" lang="en-US" altLang="en-US" sz="1600" b="0" i="0" u="none" strike="noStrike" cap="none" normalizeH="0" baseline="0" dirty="0" smtClean="0">
                <a:ln>
                  <a:noFill/>
                </a:ln>
                <a:solidFill>
                  <a:schemeClr val="tx1"/>
                </a:solidFill>
                <a:effectLst/>
              </a:rPr>
              <a:t>, etc.).</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Un </a:t>
            </a:r>
            <a:r>
              <a:rPr kumimoji="0" lang="en-US" altLang="en-US" sz="1600" b="0" i="0" u="none" strike="noStrike" cap="none" normalizeH="0" baseline="0" dirty="0" err="1" smtClean="0">
                <a:ln>
                  <a:noFill/>
                </a:ln>
                <a:solidFill>
                  <a:schemeClr val="tx1"/>
                </a:solidFill>
                <a:effectLst/>
                <a:latin typeface="Arial" panose="020B0604020202020204" pitchFamily="34" charset="0"/>
              </a:rPr>
              <a:t>carácter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H</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o</a:t>
            </a:r>
            <a:r>
              <a:rPr kumimoji="0" lang="en-US" altLang="en-US" sz="1600" b="0" i="0" u="none" strike="noStrike" cap="none" normalizeH="0" baseline="0" dirty="0" smtClean="0">
                <a:ln>
                  <a:noFill/>
                </a:ln>
                <a:solidFill>
                  <a:schemeClr val="tx1"/>
                </a:solidFill>
                <a:effectLst/>
              </a:rPr>
              <a:t>, etc.) </a:t>
            </a:r>
            <a:r>
              <a:rPr kumimoji="0" lang="en-US" altLang="en-US" sz="1600" b="0" i="0" u="none" strike="noStrike" cap="none" normalizeH="0" baseline="0" dirty="0" err="1" smtClean="0">
                <a:ln>
                  <a:noFill/>
                </a:ln>
                <a:solidFill>
                  <a:schemeClr val="tx1"/>
                </a:solidFill>
                <a:effectLst/>
              </a:rPr>
              <a:t>cuando</a:t>
            </a:r>
            <a:r>
              <a:rPr kumimoji="0" lang="en-US" altLang="en-US" sz="1600" b="0" i="0" u="none" strike="noStrike" cap="none" normalizeH="0" baseline="0" dirty="0" smtClean="0">
                <a:ln>
                  <a:noFill/>
                </a:ln>
                <a:solidFill>
                  <a:schemeClr val="tx1"/>
                </a:solidFill>
                <a:effectLst/>
              </a:rPr>
              <a:t> se usa una </a:t>
            </a:r>
            <a:r>
              <a:rPr kumimoji="0" lang="en-US" altLang="en-US" sz="1600" b="0" i="0" u="none" strike="noStrike" cap="none" normalizeH="0" baseline="0" dirty="0" err="1" smtClean="0">
                <a:ln>
                  <a:noFill/>
                </a:ln>
                <a:solidFill>
                  <a:schemeClr val="tx1"/>
                </a:solidFill>
                <a:effectLst/>
              </a:rPr>
              <a:t>tabla</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codificación</a:t>
            </a:r>
            <a:r>
              <a:rPr kumimoji="0" lang="en-US" altLang="en-US" sz="1600" b="0" i="0" u="none" strike="noStrike" cap="none" normalizeH="0" baseline="0" dirty="0" smtClean="0">
                <a:ln>
                  <a:noFill/>
                </a:ln>
                <a:solidFill>
                  <a:schemeClr val="tx1"/>
                </a:solidFill>
                <a:effectLst/>
              </a:rPr>
              <a:t> como </a:t>
            </a:r>
            <a:r>
              <a:rPr kumimoji="0" lang="en-US" altLang="en-US" sz="1600" b="1" i="0" u="none" strike="noStrike" cap="none" normalizeH="0" baseline="0" dirty="0" smtClean="0">
                <a:ln>
                  <a:noFill/>
                </a:ln>
                <a:solidFill>
                  <a:schemeClr val="tx1"/>
                </a:solidFill>
                <a:effectLst/>
                <a:latin typeface="Arial" panose="020B0604020202020204" pitchFamily="34" charset="0"/>
              </a:rPr>
              <a:t>ASCII</a:t>
            </a:r>
            <a:r>
              <a:rPr kumimoji="0" lang="en-US" altLang="en-US" sz="1600" b="0" i="0" u="none" strike="noStrike" cap="none" normalizeH="0" baseline="0" dirty="0" smtClean="0">
                <a:ln>
                  <a:noFill/>
                </a:ln>
                <a:solidFill>
                  <a:schemeClr val="tx1"/>
                </a:solidFill>
                <a:effectLst/>
                <a:latin typeface="Arial" panose="020B0604020202020204" pitchFamily="34" charset="0"/>
              </a:rPr>
              <a:t> o </a:t>
            </a:r>
            <a:r>
              <a:rPr kumimoji="0" lang="en-US" altLang="en-US" sz="1600" b="1" i="0" u="none" strike="noStrike" cap="none" normalizeH="0" baseline="0" dirty="0" smtClean="0">
                <a:ln>
                  <a:noFill/>
                </a:ln>
                <a:solidFill>
                  <a:schemeClr val="tx1"/>
                </a:solidFill>
                <a:effectLst/>
                <a:latin typeface="Arial" panose="020B0604020202020204" pitchFamily="34" charset="0"/>
              </a:rPr>
              <a:t>UTF-8</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Parte de una </a:t>
            </a:r>
            <a:r>
              <a:rPr kumimoji="0" lang="en-US" altLang="en-US" sz="1600" b="0" i="0" u="none" strike="noStrike" cap="none" normalizeH="0" baseline="0" dirty="0" err="1" smtClean="0">
                <a:ln>
                  <a:noFill/>
                </a:ln>
                <a:solidFill>
                  <a:schemeClr val="tx1"/>
                </a:solidFill>
                <a:effectLst/>
                <a:latin typeface="Arial" panose="020B0604020202020204" pitchFamily="34" charset="0"/>
              </a:rPr>
              <a:t>imagen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sonido</a:t>
            </a:r>
            <a:r>
              <a:rPr kumimoji="0" lang="en-US" altLang="en-US" sz="1600" b="0" i="0" u="none" strike="noStrike" cap="none" normalizeH="0" baseline="0" dirty="0" smtClean="0">
                <a:ln>
                  <a:noFill/>
                </a:ln>
                <a:solidFill>
                  <a:schemeClr val="tx1"/>
                </a:solidFill>
                <a:effectLst/>
                <a:latin typeface="Arial" panose="020B0604020202020204" pitchFamily="34" charset="0"/>
              </a:rPr>
              <a:t> o </a:t>
            </a:r>
            <a:r>
              <a:rPr kumimoji="0" lang="en-US" altLang="en-US" sz="1600" b="0" i="0" u="none" strike="noStrike" cap="none" normalizeH="0" baseline="0" dirty="0" err="1" smtClean="0">
                <a:ln>
                  <a:noFill/>
                </a:ln>
                <a:solidFill>
                  <a:schemeClr val="tx1"/>
                </a:solidFill>
                <a:effectLst/>
                <a:latin typeface="Arial" panose="020B0604020202020204" pitchFamily="34" charset="0"/>
              </a:rPr>
              <a:t>cualquier</a:t>
            </a:r>
            <a:r>
              <a:rPr kumimoji="0" lang="en-US" altLang="en-US" sz="1600" b="0" i="0" u="none" strike="noStrike" cap="none" normalizeH="0" baseline="0" dirty="0" smtClean="0">
                <a:ln>
                  <a:noFill/>
                </a:ln>
                <a:solidFill>
                  <a:schemeClr val="tx1"/>
                </a:solidFill>
                <a:effectLst/>
                <a:latin typeface="Arial" panose="020B0604020202020204" pitchFamily="34" charset="0"/>
              </a:rPr>
              <a:t> archivo </a:t>
            </a:r>
            <a:r>
              <a:rPr kumimoji="0" lang="en-US" altLang="en-US" sz="1600" b="0" i="0" u="none" strike="noStrike" cap="none" normalizeH="0" baseline="0" dirty="0" err="1" smtClean="0">
                <a:ln>
                  <a:noFill/>
                </a:ln>
                <a:solidFill>
                  <a:schemeClr val="tx1"/>
                </a:solidFill>
                <a:effectLst/>
                <a:latin typeface="Arial" panose="020B0604020202020204" pitchFamily="34" charset="0"/>
              </a:rPr>
              <a:t>binario</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p:txBody>
      </p:sp>
      <p:sp>
        <p:nvSpPr>
          <p:cNvPr id="7" name="Rectangle 4"/>
          <p:cNvSpPr>
            <a:spLocks noChangeArrowheads="1"/>
          </p:cNvSpPr>
          <p:nvPr/>
        </p:nvSpPr>
        <p:spPr bwMode="auto">
          <a:xfrm>
            <a:off x="6488594" y="3781446"/>
            <a:ext cx="5040797" cy="286232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Un </a:t>
            </a:r>
            <a:r>
              <a:rPr kumimoji="0" lang="en-US" altLang="en-US" b="1" i="0" u="none" strike="noStrike" cap="none" normalizeH="0" baseline="0" dirty="0" smtClean="0">
                <a:ln>
                  <a:noFill/>
                </a:ln>
                <a:solidFill>
                  <a:schemeClr val="tx1"/>
                </a:solidFill>
                <a:effectLst/>
                <a:latin typeface="Arial Unicode MS"/>
              </a:rPr>
              <a:t>byte</a:t>
            </a:r>
            <a:r>
              <a:rPr kumimoji="0" lang="en-US" altLang="en-US" b="1" i="0" u="none" strike="noStrike" cap="none" normalizeH="0" baseline="0" dirty="0" smtClean="0">
                <a:ln>
                  <a:noFill/>
                </a:ln>
                <a:solidFill>
                  <a:schemeClr val="tx1"/>
                </a:solidFill>
                <a:effectLst/>
              </a:rPr>
              <a:t> </a:t>
            </a:r>
            <a:r>
              <a:rPr kumimoji="0" lang="en-US" altLang="en-US" i="0" u="none" strike="noStrike" cap="none" normalizeH="0" baseline="0" dirty="0" err="1" smtClean="0">
                <a:ln>
                  <a:noFill/>
                </a:ln>
                <a:solidFill>
                  <a:schemeClr val="tx1"/>
                </a:solidFill>
                <a:effectLst/>
              </a:rPr>
              <a:t>es</a:t>
            </a:r>
            <a:r>
              <a:rPr kumimoji="0" lang="en-US" altLang="en-US" i="0" u="none" strike="noStrike" cap="none" normalizeH="0" baseline="0" dirty="0" smtClean="0">
                <a:ln>
                  <a:noFill/>
                </a:ln>
                <a:solidFill>
                  <a:schemeClr val="tx1"/>
                </a:solidFill>
                <a:effectLst/>
              </a:rPr>
              <a:t>, en </a:t>
            </a:r>
            <a:r>
              <a:rPr kumimoji="0" lang="en-US" altLang="en-US" i="0" u="none" strike="noStrike" cap="none" normalizeH="0" baseline="0" dirty="0" err="1" smtClean="0">
                <a:ln>
                  <a:noFill/>
                </a:ln>
                <a:solidFill>
                  <a:schemeClr val="tx1"/>
                </a:solidFill>
                <a:effectLst/>
              </a:rPr>
              <a:t>realidad</a:t>
            </a:r>
            <a:r>
              <a:rPr kumimoji="0" lang="en-US" altLang="en-US" i="0" u="none" strike="noStrike" cap="none" normalizeH="0" baseline="0" dirty="0" smtClean="0">
                <a:ln>
                  <a:noFill/>
                </a:ln>
                <a:solidFill>
                  <a:schemeClr val="tx1"/>
                </a:solidFill>
                <a:effectLst/>
              </a:rPr>
              <a:t>, una </a:t>
            </a:r>
            <a:r>
              <a:rPr kumimoji="0" lang="en-US" altLang="en-US" i="0" u="none" strike="noStrike" cap="none" normalizeH="0" baseline="0" dirty="0" err="1" smtClean="0">
                <a:ln>
                  <a:noFill/>
                </a:ln>
                <a:solidFill>
                  <a:schemeClr val="tx1"/>
                </a:solidFill>
                <a:effectLst/>
              </a:rPr>
              <a:t>serie</a:t>
            </a:r>
            <a:r>
              <a:rPr kumimoji="0" lang="en-US" altLang="en-US" i="0" u="none" strike="noStrike" cap="none" normalizeH="0" baseline="0" dirty="0" smtClean="0">
                <a:ln>
                  <a:noFill/>
                </a:ln>
                <a:solidFill>
                  <a:schemeClr val="tx1"/>
                </a:solidFill>
                <a:effectLst/>
              </a:rPr>
              <a:t> de </a:t>
            </a:r>
            <a:r>
              <a:rPr kumimoji="0" lang="en-US" altLang="en-US" i="0" u="none" strike="noStrike" cap="none" normalizeH="0" baseline="0" dirty="0" smtClean="0">
                <a:ln>
                  <a:noFill/>
                </a:ln>
                <a:solidFill>
                  <a:schemeClr val="tx1"/>
                </a:solidFill>
                <a:effectLst/>
                <a:latin typeface="Arial Unicode MS"/>
              </a:rPr>
              <a:t>1s</a:t>
            </a:r>
            <a:r>
              <a:rPr kumimoji="0" lang="en-US" altLang="en-US" i="0" u="none" strike="noStrike" cap="none" normalizeH="0" baseline="0" dirty="0" smtClean="0">
                <a:ln>
                  <a:noFill/>
                </a:ln>
                <a:solidFill>
                  <a:schemeClr val="tx1"/>
                </a:solidFill>
                <a:effectLst/>
              </a:rPr>
              <a:t> y </a:t>
            </a:r>
            <a:r>
              <a:rPr kumimoji="0" lang="en-US" altLang="en-US" i="0" u="none" strike="noStrike" cap="none" normalizeH="0" baseline="0" dirty="0" smtClean="0">
                <a:ln>
                  <a:noFill/>
                </a:ln>
                <a:solidFill>
                  <a:schemeClr val="tx1"/>
                </a:solidFill>
                <a:effectLst/>
                <a:latin typeface="Arial Unicode MS"/>
              </a:rPr>
              <a:t>0s</a:t>
            </a:r>
            <a:r>
              <a:rPr kumimoji="0" lang="en-US" altLang="en-US" i="0" u="none" strike="noStrike" cap="none" normalizeH="0" baseline="0" dirty="0" smtClean="0">
                <a:ln>
                  <a:noFill/>
                </a:ln>
                <a:solidFill>
                  <a:schemeClr val="tx1"/>
                </a:solidFill>
                <a:effectLst/>
              </a:rPr>
              <a:t> en la </a:t>
            </a:r>
            <a:r>
              <a:rPr kumimoji="0" lang="en-US" altLang="en-US" i="0" u="none" strike="noStrike" cap="none" normalizeH="0" baseline="0" dirty="0" err="1" smtClean="0">
                <a:ln>
                  <a:noFill/>
                </a:ln>
                <a:solidFill>
                  <a:schemeClr val="tx1"/>
                </a:solidFill>
                <a:effectLst/>
              </a:rPr>
              <a:t>memoria</a:t>
            </a:r>
            <a:r>
              <a:rPr kumimoji="0" lang="en-US" altLang="en-US" i="0" u="none" strike="noStrike" cap="none" normalizeH="0" baseline="0" dirty="0" smtClean="0">
                <a:ln>
                  <a:noFill/>
                </a:ln>
                <a:solidFill>
                  <a:schemeClr val="tx1"/>
                </a:solidFill>
                <a:effectLst/>
              </a:rPr>
              <a:t>, </a:t>
            </a:r>
            <a:r>
              <a:rPr kumimoji="0" lang="en-US" altLang="en-US" i="0" u="none" strike="noStrike" cap="none" normalizeH="0" baseline="0" dirty="0" err="1" smtClean="0">
                <a:ln>
                  <a:noFill/>
                </a:ln>
                <a:solidFill>
                  <a:schemeClr val="tx1"/>
                </a:solidFill>
                <a:effectLst/>
              </a:rPr>
              <a:t>pero</a:t>
            </a:r>
            <a:r>
              <a:rPr kumimoji="0" lang="en-US" altLang="en-US" i="0" u="none" strike="noStrike" cap="none" normalizeH="0" baseline="0" dirty="0" smtClean="0">
                <a:ln>
                  <a:noFill/>
                </a:ln>
                <a:solidFill>
                  <a:schemeClr val="tx1"/>
                </a:solidFill>
                <a:effectLst/>
              </a:rPr>
              <a:t> en C# lo </a:t>
            </a:r>
            <a:r>
              <a:rPr kumimoji="0" lang="en-US" altLang="en-US" i="0" u="none" strike="noStrike" cap="none" normalizeH="0" baseline="0" dirty="0" err="1" smtClean="0">
                <a:ln>
                  <a:noFill/>
                </a:ln>
                <a:solidFill>
                  <a:schemeClr val="tx1"/>
                </a:solidFill>
                <a:effectLst/>
              </a:rPr>
              <a:t>vemos</a:t>
            </a:r>
            <a:r>
              <a:rPr kumimoji="0" lang="en-US" altLang="en-US" i="0" u="none" strike="noStrike" cap="none" normalizeH="0" baseline="0" dirty="0" smtClean="0">
                <a:ln>
                  <a:noFill/>
                </a:ln>
                <a:solidFill>
                  <a:schemeClr val="tx1"/>
                </a:solidFill>
                <a:effectLst/>
              </a:rPr>
              <a:t> como un </a:t>
            </a:r>
            <a:r>
              <a:rPr kumimoji="0" lang="en-US" altLang="en-US" i="0" u="none" strike="noStrike" cap="none" normalizeH="0" baseline="0" dirty="0" err="1" smtClean="0">
                <a:ln>
                  <a:noFill/>
                </a:ln>
                <a:solidFill>
                  <a:schemeClr val="tx1"/>
                </a:solidFill>
                <a:effectLst/>
              </a:rPr>
              <a:t>número</a:t>
            </a:r>
            <a:r>
              <a:rPr kumimoji="0" lang="en-US" altLang="en-US" i="0" u="none" strike="noStrike" cap="none" normalizeH="0" baseline="0" dirty="0" smtClean="0">
                <a:ln>
                  <a:noFill/>
                </a:ln>
                <a:solidFill>
                  <a:schemeClr val="tx1"/>
                </a:solidFill>
                <a:effectLst/>
              </a:rPr>
              <a:t> decimal (</a:t>
            </a:r>
            <a:r>
              <a:rPr kumimoji="0" lang="en-US" altLang="en-US" i="0" u="none" strike="noStrike" cap="none" normalizeH="0" baseline="0" dirty="0" smtClean="0">
                <a:ln>
                  <a:noFill/>
                </a:ln>
                <a:solidFill>
                  <a:schemeClr val="tx1"/>
                </a:solidFill>
                <a:effectLst/>
                <a:latin typeface="Arial Unicode MS"/>
              </a:rPr>
              <a:t>0-255</a:t>
            </a:r>
            <a:r>
              <a:rPr kumimoji="0" lang="en-US" altLang="en-US" i="0" u="none" strike="noStrike" cap="none" normalizeH="0" baseline="0" dirty="0" smtClean="0">
                <a:ln>
                  <a:noFill/>
                </a:ln>
                <a:solidFill>
                  <a:schemeClr val="tx1"/>
                </a:solidFill>
                <a:effectLst/>
              </a:rPr>
              <a:t>) para </a:t>
            </a:r>
            <a:r>
              <a:rPr kumimoji="0" lang="en-US" altLang="en-US" i="0" u="none" strike="noStrike" cap="none" normalizeH="0" baseline="0" dirty="0" err="1" smtClean="0">
                <a:ln>
                  <a:noFill/>
                </a:ln>
                <a:solidFill>
                  <a:schemeClr val="tx1"/>
                </a:solidFill>
                <a:effectLst/>
              </a:rPr>
              <a:t>facilitar</a:t>
            </a:r>
            <a:r>
              <a:rPr kumimoji="0" lang="en-US" altLang="en-US" i="0" u="none" strike="noStrike" cap="none" normalizeH="0" baseline="0" dirty="0" smtClean="0">
                <a:ln>
                  <a:noFill/>
                </a:ln>
                <a:solidFill>
                  <a:schemeClr val="tx1"/>
                </a:solidFill>
                <a:effectLst/>
              </a:rPr>
              <a:t> su </a:t>
            </a:r>
            <a:r>
              <a:rPr kumimoji="0" lang="en-US" altLang="en-US" i="0" u="none" strike="noStrike" cap="none" normalizeH="0" baseline="0" dirty="0" err="1" smtClean="0">
                <a:ln>
                  <a:noFill/>
                </a:ln>
                <a:solidFill>
                  <a:schemeClr val="tx1"/>
                </a:solidFill>
                <a:effectLst/>
              </a:rPr>
              <a:t>interpretación</a:t>
            </a:r>
            <a:r>
              <a:rPr kumimoji="0" lang="en-US" altLang="en-US" i="0" u="none" strike="noStrike" cap="none" normalizeH="0" baseline="0" dirty="0" smtClean="0">
                <a:ln>
                  <a:noFill/>
                </a:ln>
                <a:solidFill>
                  <a:schemeClr val="tx1"/>
                </a:solidFill>
                <a:effectLst/>
              </a:rPr>
              <a:t>.</a:t>
            </a:r>
            <a:r>
              <a:rPr kumimoji="0" lang="en-US" altLang="en-US" i="0" u="none" strike="noStrike" cap="none" normalizeH="0" baseline="0" dirty="0" smtClean="0">
                <a:ln>
                  <a:noFill/>
                </a:ln>
                <a:solidFill>
                  <a:schemeClr val="tx1"/>
                </a:solidFill>
                <a:effectLst/>
                <a:latin typeface="Arial" panose="020B0604020202020204" pitchFamily="34" charset="0"/>
              </a:rPr>
              <a:t/>
            </a:r>
            <a:br>
              <a:rPr kumimoji="0" lang="en-US" altLang="en-US" i="0" u="none" strike="noStrike" cap="none" normalizeH="0" baseline="0" dirty="0" smtClean="0">
                <a:ln>
                  <a:noFill/>
                </a:ln>
                <a:solidFill>
                  <a:schemeClr val="tx1"/>
                </a:solidFill>
                <a:effectLst/>
                <a:latin typeface="Arial" panose="020B0604020202020204" pitchFamily="34" charset="0"/>
              </a:rPr>
            </a:br>
            <a:r>
              <a:rPr kumimoji="0" lang="en-US" altLang="en-US" i="0" u="none" strike="noStrike" cap="none" normalizeH="0" baseline="0" dirty="0" smtClean="0">
                <a:ln>
                  <a:noFill/>
                </a:ln>
                <a:solidFill>
                  <a:schemeClr val="tx1"/>
                </a:solidFill>
                <a:effectLst/>
                <a:latin typeface="Arial" panose="020B0604020202020204" pitchFamily="34" charset="0"/>
              </a:rPr>
              <a:t>✅ Si </a:t>
            </a:r>
            <a:r>
              <a:rPr kumimoji="0" lang="en-US" altLang="en-US" i="0" u="none" strike="noStrike" cap="none" normalizeH="0" baseline="0" dirty="0" err="1" smtClean="0">
                <a:ln>
                  <a:noFill/>
                </a:ln>
                <a:solidFill>
                  <a:schemeClr val="tx1"/>
                </a:solidFill>
                <a:effectLst/>
                <a:latin typeface="Arial" panose="020B0604020202020204" pitchFamily="34" charset="0"/>
              </a:rPr>
              <a:t>necesitamos</a:t>
            </a:r>
            <a:r>
              <a:rPr kumimoji="0" lang="en-US" altLang="en-US" i="0" u="none" strike="noStrike" cap="none" normalizeH="0" baseline="0" dirty="0" smtClean="0">
                <a:ln>
                  <a:noFill/>
                </a:ln>
                <a:solidFill>
                  <a:schemeClr val="tx1"/>
                </a:solidFill>
                <a:effectLst/>
                <a:latin typeface="Arial" panose="020B0604020202020204" pitchFamily="34" charset="0"/>
              </a:rPr>
              <a:t> </a:t>
            </a:r>
            <a:r>
              <a:rPr kumimoji="0" lang="en-US" altLang="en-US" i="0" u="none" strike="noStrike" cap="none" normalizeH="0" baseline="0" dirty="0" err="1" smtClean="0">
                <a:ln>
                  <a:noFill/>
                </a:ln>
                <a:solidFill>
                  <a:schemeClr val="tx1"/>
                </a:solidFill>
                <a:effectLst/>
                <a:latin typeface="Arial" panose="020B0604020202020204" pitchFamily="34" charset="0"/>
              </a:rPr>
              <a:t>ver</a:t>
            </a:r>
            <a:r>
              <a:rPr kumimoji="0" lang="en-US" altLang="en-US" i="0" u="none" strike="noStrike" cap="none" normalizeH="0" baseline="0" dirty="0" smtClean="0">
                <a:ln>
                  <a:noFill/>
                </a:ln>
                <a:solidFill>
                  <a:schemeClr val="tx1"/>
                </a:solidFill>
                <a:effectLst/>
                <a:latin typeface="Arial" panose="020B0604020202020204" pitchFamily="34" charset="0"/>
              </a:rPr>
              <a:t> su representación </a:t>
            </a:r>
            <a:r>
              <a:rPr kumimoji="0" lang="en-US" altLang="en-US" i="0" u="none" strike="noStrike" cap="none" normalizeH="0" baseline="0" dirty="0" err="1" smtClean="0">
                <a:ln>
                  <a:noFill/>
                </a:ln>
                <a:solidFill>
                  <a:schemeClr val="tx1"/>
                </a:solidFill>
                <a:effectLst/>
                <a:latin typeface="Arial" panose="020B0604020202020204" pitchFamily="34" charset="0"/>
              </a:rPr>
              <a:t>binaria</a:t>
            </a:r>
            <a:r>
              <a:rPr kumimoji="0" lang="en-US" altLang="en-US" i="0" u="none" strike="noStrike" cap="none" normalizeH="0" baseline="0" dirty="0" smtClean="0">
                <a:ln>
                  <a:noFill/>
                </a:ln>
                <a:solidFill>
                  <a:schemeClr val="tx1"/>
                </a:solidFill>
                <a:effectLst/>
                <a:latin typeface="Arial" panose="020B0604020202020204" pitchFamily="34" charset="0"/>
              </a:rPr>
              <a:t>, </a:t>
            </a:r>
            <a:r>
              <a:rPr kumimoji="0" lang="en-US" altLang="en-US" i="0" u="none" strike="noStrike" cap="none" normalizeH="0" baseline="0" dirty="0" err="1" smtClean="0">
                <a:ln>
                  <a:noFill/>
                </a:ln>
                <a:solidFill>
                  <a:schemeClr val="tx1"/>
                </a:solidFill>
                <a:effectLst/>
                <a:latin typeface="Arial" panose="020B0604020202020204" pitchFamily="34" charset="0"/>
              </a:rPr>
              <a:t>podemos</a:t>
            </a:r>
            <a:r>
              <a:rPr kumimoji="0" lang="en-US" altLang="en-US" i="0" u="none" strike="noStrike" cap="none" normalizeH="0" baseline="0" dirty="0" smtClean="0">
                <a:ln>
                  <a:noFill/>
                </a:ln>
                <a:solidFill>
                  <a:schemeClr val="tx1"/>
                </a:solidFill>
                <a:effectLst/>
                <a:latin typeface="Arial" panose="020B0604020202020204" pitchFamily="34" charset="0"/>
              </a:rPr>
              <a:t> </a:t>
            </a:r>
            <a:r>
              <a:rPr kumimoji="0" lang="en-US" altLang="en-US" i="0" u="none" strike="noStrike" cap="none" normalizeH="0" baseline="0" dirty="0" err="1" smtClean="0">
                <a:ln>
                  <a:noFill/>
                </a:ln>
                <a:solidFill>
                  <a:schemeClr val="tx1"/>
                </a:solidFill>
                <a:effectLst/>
                <a:latin typeface="Arial" panose="020B0604020202020204" pitchFamily="34" charset="0"/>
              </a:rPr>
              <a:t>usar</a:t>
            </a:r>
            <a:r>
              <a:rPr kumimoji="0" lang="en-US" altLang="en-US" i="0" u="none" strike="noStrike" cap="none" normalizeH="0" baseline="0" dirty="0" smtClean="0">
                <a:ln>
                  <a:noFill/>
                </a:ln>
                <a:solidFill>
                  <a:schemeClr val="tx1"/>
                </a:solidFill>
                <a:effectLst/>
                <a:latin typeface="Arial" panose="020B0604020202020204" pitchFamily="34" charset="0"/>
              </a:rPr>
              <a:t> </a:t>
            </a:r>
            <a:r>
              <a:rPr kumimoji="0" lang="en-US" altLang="en-US" i="0" u="none" strike="noStrike" cap="none" normalizeH="0" baseline="0" dirty="0" err="1" smtClean="0">
                <a:ln>
                  <a:noFill/>
                </a:ln>
                <a:solidFill>
                  <a:schemeClr val="tx1"/>
                </a:solidFill>
                <a:effectLst/>
                <a:latin typeface="Arial Unicode MS"/>
              </a:rPr>
              <a:t>Convert.ToString</a:t>
            </a:r>
            <a:r>
              <a:rPr kumimoji="0" lang="en-US" altLang="en-US" i="0" u="none" strike="noStrike" cap="none" normalizeH="0" baseline="0" dirty="0" smtClean="0">
                <a:ln>
                  <a:noFill/>
                </a:ln>
                <a:solidFill>
                  <a:schemeClr val="tx1"/>
                </a:solidFill>
                <a:effectLst/>
                <a:latin typeface="Arial Unicode MS"/>
              </a:rPr>
              <a:t>(valor, 2)</a:t>
            </a:r>
            <a:r>
              <a:rPr kumimoji="0" lang="en-US" altLang="en-US" i="0" u="none" strike="noStrike" cap="none" normalizeH="0" baseline="0" dirty="0" smtClean="0">
                <a:ln>
                  <a:noFill/>
                </a:ln>
                <a:solidFill>
                  <a:schemeClr val="tx1"/>
                </a:solidFill>
                <a:effectLst/>
              </a:rPr>
              <a:t>.</a:t>
            </a:r>
            <a:r>
              <a:rPr kumimoji="0" lang="en-US" altLang="en-US" i="0" u="none" strike="noStrike" cap="none" normalizeH="0" baseline="0" dirty="0" smtClean="0">
                <a:ln>
                  <a:noFill/>
                </a:ln>
                <a:solidFill>
                  <a:schemeClr val="tx1"/>
                </a:solidFill>
                <a:effectLst/>
                <a:latin typeface="Arial" panose="020B0604020202020204" pitchFamily="34" charset="0"/>
              </a:rPr>
              <a:t/>
            </a:r>
            <a:br>
              <a:rPr kumimoji="0" lang="en-US" altLang="en-US" i="0" u="none" strike="noStrike" cap="none" normalizeH="0" baseline="0" dirty="0" smtClean="0">
                <a:ln>
                  <a:noFill/>
                </a:ln>
                <a:solidFill>
                  <a:schemeClr val="tx1"/>
                </a:solidFill>
                <a:effectLst/>
                <a:latin typeface="Arial" panose="020B0604020202020204" pitchFamily="34" charset="0"/>
              </a:rPr>
            </a:br>
            <a:r>
              <a:rPr kumimoji="0" lang="en-US" altLang="en-US" i="0" u="none" strike="noStrike" cap="none" normalizeH="0" baseline="0" dirty="0" smtClean="0">
                <a:ln>
                  <a:noFill/>
                </a:ln>
                <a:solidFill>
                  <a:schemeClr val="tx1"/>
                </a:solidFill>
                <a:effectLst/>
                <a:latin typeface="Arial" panose="020B0604020202020204" pitchFamily="34" charset="0"/>
              </a:rPr>
              <a:t>✅ El </a:t>
            </a:r>
            <a:r>
              <a:rPr kumimoji="0" lang="en-US" altLang="en-US" i="0" u="none" strike="noStrike" cap="none" normalizeH="0" baseline="0" dirty="0" err="1" smtClean="0">
                <a:ln>
                  <a:noFill/>
                </a:ln>
                <a:solidFill>
                  <a:schemeClr val="tx1"/>
                </a:solidFill>
                <a:effectLst/>
                <a:latin typeface="Arial" panose="020B0604020202020204" pitchFamily="34" charset="0"/>
              </a:rPr>
              <a:t>compilador</a:t>
            </a:r>
            <a:r>
              <a:rPr kumimoji="0" lang="en-US" altLang="en-US" i="0" u="none" strike="noStrike" cap="none" normalizeH="0" baseline="0" dirty="0" smtClean="0">
                <a:ln>
                  <a:noFill/>
                </a:ln>
                <a:solidFill>
                  <a:schemeClr val="tx1"/>
                </a:solidFill>
                <a:effectLst/>
                <a:latin typeface="Arial" panose="020B0604020202020204" pitchFamily="34" charset="0"/>
              </a:rPr>
              <a:t> y la </a:t>
            </a:r>
            <a:r>
              <a:rPr kumimoji="0" lang="en-US" altLang="en-US" i="0" u="none" strike="noStrike" cap="none" normalizeH="0" baseline="0" dirty="0" err="1" smtClean="0">
                <a:ln>
                  <a:noFill/>
                </a:ln>
                <a:solidFill>
                  <a:schemeClr val="tx1"/>
                </a:solidFill>
                <a:effectLst/>
                <a:latin typeface="Arial" panose="020B0604020202020204" pitchFamily="34" charset="0"/>
              </a:rPr>
              <a:t>computadora</a:t>
            </a:r>
            <a:r>
              <a:rPr kumimoji="0" lang="en-US" altLang="en-US" i="0" u="none" strike="noStrike" cap="none" normalizeH="0" baseline="0" dirty="0" smtClean="0">
                <a:ln>
                  <a:noFill/>
                </a:ln>
                <a:solidFill>
                  <a:schemeClr val="tx1"/>
                </a:solidFill>
                <a:effectLst/>
                <a:latin typeface="Arial" panose="020B0604020202020204" pitchFamily="34" charset="0"/>
              </a:rPr>
              <a:t> </a:t>
            </a:r>
            <a:r>
              <a:rPr kumimoji="0" lang="en-US" altLang="en-US" i="0" u="none" strike="noStrike" cap="none" normalizeH="0" baseline="0" dirty="0" err="1" smtClean="0">
                <a:ln>
                  <a:noFill/>
                </a:ln>
                <a:solidFill>
                  <a:schemeClr val="tx1"/>
                </a:solidFill>
                <a:effectLst/>
                <a:latin typeface="Arial" panose="020B0604020202020204" pitchFamily="34" charset="0"/>
              </a:rPr>
              <a:t>trabajan</a:t>
            </a:r>
            <a:r>
              <a:rPr kumimoji="0" lang="en-US" altLang="en-US" i="0" u="none" strike="noStrike" cap="none" normalizeH="0" baseline="0" dirty="0" smtClean="0">
                <a:ln>
                  <a:noFill/>
                </a:ln>
                <a:solidFill>
                  <a:schemeClr val="tx1"/>
                </a:solidFill>
                <a:effectLst/>
                <a:latin typeface="Arial" panose="020B0604020202020204" pitchFamily="34" charset="0"/>
              </a:rPr>
              <a:t> </a:t>
            </a:r>
            <a:r>
              <a:rPr kumimoji="0" lang="en-US" altLang="en-US" i="0" u="none" strike="noStrike" cap="none" normalizeH="0" baseline="0" dirty="0" err="1" smtClean="0">
                <a:ln>
                  <a:noFill/>
                </a:ln>
                <a:solidFill>
                  <a:schemeClr val="tx1"/>
                </a:solidFill>
                <a:effectLst/>
                <a:latin typeface="Arial" panose="020B0604020202020204" pitchFamily="34" charset="0"/>
              </a:rPr>
              <a:t>internamente</a:t>
            </a:r>
            <a:r>
              <a:rPr kumimoji="0" lang="en-US" altLang="en-US" i="0" u="none" strike="noStrike" cap="none" normalizeH="0" baseline="0" dirty="0" smtClean="0">
                <a:ln>
                  <a:noFill/>
                </a:ln>
                <a:solidFill>
                  <a:schemeClr val="tx1"/>
                </a:solidFill>
                <a:effectLst/>
                <a:latin typeface="Arial" panose="020B0604020202020204" pitchFamily="34" charset="0"/>
              </a:rPr>
              <a:t> con bits, </a:t>
            </a:r>
            <a:r>
              <a:rPr kumimoji="0" lang="en-US" altLang="en-US" i="0" u="none" strike="noStrike" cap="none" normalizeH="0" baseline="0" dirty="0" err="1" smtClean="0">
                <a:ln>
                  <a:noFill/>
                </a:ln>
                <a:solidFill>
                  <a:schemeClr val="tx1"/>
                </a:solidFill>
                <a:effectLst/>
                <a:latin typeface="Arial" panose="020B0604020202020204" pitchFamily="34" charset="0"/>
              </a:rPr>
              <a:t>pero</a:t>
            </a:r>
            <a:r>
              <a:rPr kumimoji="0" lang="en-US" altLang="en-US" i="0" u="none" strike="noStrike" cap="none" normalizeH="0" baseline="0" dirty="0" smtClean="0">
                <a:ln>
                  <a:noFill/>
                </a:ln>
                <a:solidFill>
                  <a:schemeClr val="tx1"/>
                </a:solidFill>
                <a:effectLst/>
                <a:latin typeface="Arial" panose="020B0604020202020204" pitchFamily="34" charset="0"/>
              </a:rPr>
              <a:t> los </a:t>
            </a:r>
            <a:r>
              <a:rPr kumimoji="0" lang="en-US" altLang="en-US" i="0" u="none" strike="noStrike" cap="none" normalizeH="0" baseline="0" dirty="0" err="1" smtClean="0">
                <a:ln>
                  <a:noFill/>
                </a:ln>
                <a:solidFill>
                  <a:schemeClr val="tx1"/>
                </a:solidFill>
                <a:effectLst/>
                <a:latin typeface="Arial" panose="020B0604020202020204" pitchFamily="34" charset="0"/>
              </a:rPr>
              <a:t>programadores</a:t>
            </a:r>
            <a:r>
              <a:rPr kumimoji="0" lang="en-US" altLang="en-US" i="0" u="none" strike="noStrike" cap="none" normalizeH="0" baseline="0" dirty="0" smtClean="0">
                <a:ln>
                  <a:noFill/>
                </a:ln>
                <a:solidFill>
                  <a:schemeClr val="tx1"/>
                </a:solidFill>
                <a:effectLst/>
                <a:latin typeface="Arial" panose="020B0604020202020204" pitchFamily="34" charset="0"/>
              </a:rPr>
              <a:t> </a:t>
            </a:r>
            <a:r>
              <a:rPr kumimoji="0" lang="en-US" altLang="en-US" i="0" u="none" strike="noStrike" cap="none" normalizeH="0" baseline="0" dirty="0" err="1" smtClean="0">
                <a:ln>
                  <a:noFill/>
                </a:ln>
                <a:solidFill>
                  <a:schemeClr val="tx1"/>
                </a:solidFill>
                <a:effectLst/>
                <a:latin typeface="Arial" panose="020B0604020202020204" pitchFamily="34" charset="0"/>
              </a:rPr>
              <a:t>usamos</a:t>
            </a:r>
            <a:r>
              <a:rPr kumimoji="0" lang="en-US" altLang="en-US" i="0" u="none" strike="noStrike" cap="none" normalizeH="0" baseline="0" dirty="0" smtClean="0">
                <a:ln>
                  <a:noFill/>
                </a:ln>
                <a:solidFill>
                  <a:schemeClr val="tx1"/>
                </a:solidFill>
                <a:effectLst/>
                <a:latin typeface="Arial" panose="020B0604020202020204" pitchFamily="34" charset="0"/>
              </a:rPr>
              <a:t> </a:t>
            </a:r>
            <a:r>
              <a:rPr kumimoji="0" lang="en-US" altLang="en-US" i="0" u="none" strike="noStrike" cap="none" normalizeH="0" baseline="0" dirty="0" err="1" smtClean="0">
                <a:ln>
                  <a:noFill/>
                </a:ln>
                <a:solidFill>
                  <a:schemeClr val="tx1"/>
                </a:solidFill>
                <a:effectLst/>
                <a:latin typeface="Arial" panose="020B0604020202020204" pitchFamily="34" charset="0"/>
              </a:rPr>
              <a:t>representaciones</a:t>
            </a:r>
            <a:r>
              <a:rPr kumimoji="0" lang="en-US" altLang="en-US" i="0" u="none" strike="noStrike" cap="none" normalizeH="0" baseline="0" dirty="0" smtClean="0">
                <a:ln>
                  <a:noFill/>
                </a:ln>
                <a:solidFill>
                  <a:schemeClr val="tx1"/>
                </a:solidFill>
                <a:effectLst/>
                <a:latin typeface="Arial" panose="020B0604020202020204" pitchFamily="34" charset="0"/>
              </a:rPr>
              <a:t> </a:t>
            </a:r>
            <a:r>
              <a:rPr kumimoji="0" lang="en-US" altLang="en-US" i="0" u="none" strike="noStrike" cap="none" normalizeH="0" baseline="0" dirty="0" err="1" smtClean="0">
                <a:ln>
                  <a:noFill/>
                </a:ln>
                <a:solidFill>
                  <a:schemeClr val="tx1"/>
                </a:solidFill>
                <a:effectLst/>
                <a:latin typeface="Arial" panose="020B0604020202020204" pitchFamily="34" charset="0"/>
              </a:rPr>
              <a:t>más</a:t>
            </a:r>
            <a:r>
              <a:rPr kumimoji="0" lang="en-US" altLang="en-US" i="0" u="none" strike="noStrike" cap="none" normalizeH="0" baseline="0" dirty="0" smtClean="0">
                <a:ln>
                  <a:noFill/>
                </a:ln>
                <a:solidFill>
                  <a:schemeClr val="tx1"/>
                </a:solidFill>
                <a:effectLst/>
                <a:latin typeface="Arial" panose="020B0604020202020204" pitchFamily="34" charset="0"/>
              </a:rPr>
              <a:t> </a:t>
            </a:r>
            <a:r>
              <a:rPr kumimoji="0" lang="en-US" altLang="en-US" i="0" u="none" strike="noStrike" cap="none" normalizeH="0" baseline="0" dirty="0" err="1" smtClean="0">
                <a:ln>
                  <a:noFill/>
                </a:ln>
                <a:solidFill>
                  <a:schemeClr val="tx1"/>
                </a:solidFill>
                <a:effectLst/>
                <a:latin typeface="Arial" panose="020B0604020202020204" pitchFamily="34" charset="0"/>
              </a:rPr>
              <a:t>amigables</a:t>
            </a:r>
            <a:r>
              <a:rPr kumimoji="0" lang="en-US" altLang="en-US" i="0" u="none" strike="noStrike" cap="none" normalizeH="0" baseline="0" dirty="0" smtClean="0">
                <a:ln>
                  <a:noFill/>
                </a:ln>
                <a:solidFill>
                  <a:schemeClr val="tx1"/>
                </a:solidFill>
                <a:effectLst/>
                <a:latin typeface="Arial" panose="020B0604020202020204" pitchFamily="34" charset="0"/>
              </a:rPr>
              <a:t> como decimal o hexadecimal. </a:t>
            </a:r>
          </a:p>
        </p:txBody>
      </p:sp>
    </p:spTree>
    <p:extLst>
      <p:ext uri="{BB962C8B-B14F-4D97-AF65-F5344CB8AC3E}">
        <p14:creationId xmlns:p14="http://schemas.microsoft.com/office/powerpoint/2010/main" val="60193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535627"/>
          </a:xfrm>
        </p:spPr>
        <p:txBody>
          <a:bodyPr>
            <a:normAutofit/>
          </a:bodyPr>
          <a:lstStyle/>
          <a:p>
            <a:r>
              <a:rPr lang="es-MX" sz="3200" b="1" u="sng" dirty="0"/>
              <a:t>P</a:t>
            </a:r>
            <a:r>
              <a:rPr lang="es-MX" sz="3200" b="1" u="sng" dirty="0" smtClean="0"/>
              <a:t>arámetros de los métodos en un controlador</a:t>
            </a:r>
            <a:endParaRPr lang="en-US" sz="3200" b="1" u="sng" dirty="0"/>
          </a:p>
        </p:txBody>
      </p:sp>
      <p:sp>
        <p:nvSpPr>
          <p:cNvPr id="4" name="Rectangle 1"/>
          <p:cNvSpPr>
            <a:spLocks noGrp="1" noChangeArrowheads="1"/>
          </p:cNvSpPr>
          <p:nvPr>
            <p:ph idx="1"/>
          </p:nvPr>
        </p:nvSpPr>
        <p:spPr bwMode="auto">
          <a:xfrm>
            <a:off x="838200" y="900752"/>
            <a:ext cx="1047579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En </a:t>
            </a:r>
            <a:r>
              <a:rPr kumimoji="0" lang="en-US" altLang="en-US" sz="2400" b="1" i="0" u="none" strike="noStrike" cap="none" normalizeH="0" baseline="0" dirty="0" smtClean="0">
                <a:ln>
                  <a:noFill/>
                </a:ln>
                <a:solidFill>
                  <a:schemeClr val="tx1"/>
                </a:solidFill>
                <a:effectLst/>
                <a:latin typeface="Arial" panose="020B0604020202020204" pitchFamily="34" charset="0"/>
              </a:rPr>
              <a:t>ASP.NET Core</a:t>
            </a:r>
            <a:r>
              <a:rPr kumimoji="0" lang="en-US" altLang="en-US" sz="2400" b="0" i="0" u="none" strike="noStrike" cap="none" normalizeH="0" baseline="0" dirty="0" smtClean="0">
                <a:ln>
                  <a:noFill/>
                </a:ln>
                <a:solidFill>
                  <a:schemeClr val="tx1"/>
                </a:solidFill>
                <a:effectLst/>
                <a:latin typeface="Arial" panose="020B0604020202020204" pitchFamily="34" charset="0"/>
              </a:rPr>
              <a:t>, los </a:t>
            </a:r>
            <a:r>
              <a:rPr kumimoji="0" lang="en-US" altLang="en-US" sz="2400" b="0" i="0" u="none" strike="noStrike" cap="none" normalizeH="0" baseline="0" dirty="0" err="1" smtClean="0">
                <a:ln>
                  <a:noFill/>
                </a:ln>
                <a:solidFill>
                  <a:schemeClr val="tx1"/>
                </a:solidFill>
                <a:effectLst/>
                <a:latin typeface="Arial" panose="020B0604020202020204" pitchFamily="34" charset="0"/>
              </a:rPr>
              <a:t>parámetros</a:t>
            </a:r>
            <a:r>
              <a:rPr kumimoji="0" lang="en-US" altLang="en-US" sz="2400" b="0" i="0" u="none" strike="noStrike" cap="none" normalizeH="0" baseline="0" dirty="0" smtClean="0">
                <a:ln>
                  <a:noFill/>
                </a:ln>
                <a:solidFill>
                  <a:schemeClr val="tx1"/>
                </a:solidFill>
                <a:effectLst/>
                <a:latin typeface="Arial" panose="020B0604020202020204" pitchFamily="34" charset="0"/>
              </a:rPr>
              <a:t> de los </a:t>
            </a:r>
            <a:r>
              <a:rPr kumimoji="0" lang="en-US" altLang="en-US" sz="2400" b="0" i="0" u="none" strike="noStrike" cap="none" normalizeH="0" baseline="0" dirty="0" err="1" smtClean="0">
                <a:ln>
                  <a:noFill/>
                </a:ln>
                <a:solidFill>
                  <a:schemeClr val="tx1"/>
                </a:solidFill>
                <a:effectLst/>
                <a:latin typeface="Arial" panose="020B0604020202020204" pitchFamily="34" charset="0"/>
              </a:rPr>
              <a:t>métodos</a:t>
            </a:r>
            <a:r>
              <a:rPr kumimoji="0" lang="en-US" altLang="en-US" sz="2400" b="0" i="0" u="none" strike="noStrike" cap="none" normalizeH="0" baseline="0" dirty="0" smtClean="0">
                <a:ln>
                  <a:noFill/>
                </a:ln>
                <a:solidFill>
                  <a:schemeClr val="tx1"/>
                </a:solidFill>
                <a:effectLst/>
                <a:latin typeface="Arial" panose="020B0604020202020204" pitchFamily="34" charset="0"/>
              </a:rPr>
              <a:t> en un </a:t>
            </a:r>
            <a:r>
              <a:rPr kumimoji="0" lang="en-US" altLang="en-US" sz="2400" b="0" i="0" u="none" strike="noStrike" cap="none" normalizeH="0" baseline="0" dirty="0" err="1" smtClean="0">
                <a:ln>
                  <a:noFill/>
                </a:ln>
                <a:solidFill>
                  <a:schemeClr val="tx1"/>
                </a:solidFill>
                <a:effectLst/>
                <a:latin typeface="Arial" panose="020B0604020202020204" pitchFamily="34" charset="0"/>
              </a:rPr>
              <a:t>controlador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pueden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recibir</a:t>
            </a:r>
            <a:r>
              <a:rPr kumimoji="0" lang="en-US" altLang="en-US" sz="2400" b="0" i="0" u="none" strike="noStrike" cap="none" normalizeH="0" baseline="0" dirty="0" smtClean="0">
                <a:ln>
                  <a:noFill/>
                </a:ln>
                <a:solidFill>
                  <a:schemeClr val="tx1"/>
                </a:solidFill>
                <a:effectLst/>
                <a:latin typeface="Arial" panose="020B0604020202020204" pitchFamily="34" charset="0"/>
              </a:rPr>
              <a:t> datos de diferentes </a:t>
            </a:r>
            <a:r>
              <a:rPr kumimoji="0" lang="en-US" altLang="en-US" sz="2400" b="0" i="0" u="none" strike="noStrike" cap="none" normalizeH="0" baseline="0" dirty="0" err="1" smtClean="0">
                <a:ln>
                  <a:noFill/>
                </a:ln>
                <a:solidFill>
                  <a:schemeClr val="tx1"/>
                </a:solidFill>
                <a:effectLst/>
                <a:latin typeface="Arial" panose="020B0604020202020204" pitchFamily="34" charset="0"/>
              </a:rPr>
              <a:t>fuentes</a:t>
            </a:r>
            <a:r>
              <a:rPr kumimoji="0" lang="en-US" altLang="en-US" sz="2400" b="0" i="0" u="none" strike="noStrike" cap="none" normalizeH="0" baseline="0" dirty="0" smtClean="0">
                <a:ln>
                  <a:noFill/>
                </a:ln>
                <a:solidFill>
                  <a:schemeClr val="tx1"/>
                </a:solidFill>
                <a:effectLst/>
                <a:latin typeface="Arial" panose="020B0604020202020204" pitchFamily="34" charset="0"/>
              </a:rPr>
              <a:t>. Para </a:t>
            </a:r>
            <a:r>
              <a:rPr kumimoji="0" lang="en-US" altLang="en-US" sz="2400" b="0" i="0" u="none" strike="noStrike" cap="none" normalizeH="0" baseline="0" dirty="0" err="1" smtClean="0">
                <a:ln>
                  <a:noFill/>
                </a:ln>
                <a:solidFill>
                  <a:schemeClr val="tx1"/>
                </a:solidFill>
                <a:effectLst/>
                <a:latin typeface="Arial" panose="020B0604020202020204" pitchFamily="34" charset="0"/>
              </a:rPr>
              <a:t>indicar</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dónde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deben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extraerse</a:t>
            </a:r>
            <a:r>
              <a:rPr kumimoji="0" lang="en-US" altLang="en-US" sz="2400" b="0" i="0" u="none" strike="noStrike" cap="none" normalizeH="0" baseline="0" dirty="0" smtClean="0">
                <a:ln>
                  <a:noFill/>
                </a:ln>
                <a:solidFill>
                  <a:schemeClr val="tx1"/>
                </a:solidFill>
                <a:effectLst/>
                <a:latin typeface="Arial" panose="020B0604020202020204" pitchFamily="34" charset="0"/>
              </a:rPr>
              <a:t>, se </a:t>
            </a:r>
            <a:r>
              <a:rPr kumimoji="0" lang="en-US" altLang="en-US" sz="2400" b="0" i="0" u="none" strike="noStrike" cap="none" normalizeH="0" baseline="0" dirty="0" err="1" smtClean="0">
                <a:ln>
                  <a:noFill/>
                </a:ln>
                <a:solidFill>
                  <a:schemeClr val="tx1"/>
                </a:solidFill>
                <a:effectLst/>
                <a:latin typeface="Arial" panose="020B0604020202020204" pitchFamily="34" charset="0"/>
              </a:rPr>
              <a:t>usan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atributos</a:t>
            </a:r>
            <a:r>
              <a:rPr kumimoji="0" lang="en-US" altLang="en-US" sz="2400" b="1" i="0" u="none" strike="noStrike" cap="none" normalizeH="0" baseline="0" dirty="0" smtClean="0">
                <a:ln>
                  <a:noFill/>
                </a:ln>
                <a:solidFill>
                  <a:schemeClr val="tx1"/>
                </a:solidFill>
                <a:effectLst/>
                <a:latin typeface="Arial" panose="020B0604020202020204" pitchFamily="34" charset="0"/>
              </a:rPr>
              <a:t> de binding</a:t>
            </a:r>
            <a:r>
              <a:rPr kumimoji="0" lang="en-US" altLang="en-US" sz="2400" b="0" i="0" u="none" strike="noStrike" cap="none" normalizeH="0" baseline="0" dirty="0" smtClean="0">
                <a:ln>
                  <a:noFill/>
                </a:ln>
                <a:solidFill>
                  <a:schemeClr val="tx1"/>
                </a:solidFill>
                <a:effectLst/>
                <a:latin typeface="Arial" panose="020B0604020202020204" pitchFamily="34" charset="0"/>
              </a:rPr>
              <a:t> como </a:t>
            </a:r>
            <a:r>
              <a:rPr kumimoji="0" lang="en-US" altLang="en-US" sz="2400" b="0" i="0" u="none" strike="noStrike" cap="none" normalizeH="0" baseline="0" dirty="0" err="1" smtClean="0">
                <a:ln>
                  <a:noFill/>
                </a:ln>
                <a:solidFill>
                  <a:schemeClr val="tx1"/>
                </a:solidFill>
                <a:effectLst/>
                <a:latin typeface="Arial Unicode MS"/>
              </a:rPr>
              <a:t>FromForm</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latin typeface="Arial Unicode MS"/>
              </a:rPr>
              <a:t>FromBody</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latin typeface="Arial Unicode MS"/>
              </a:rPr>
              <a:t>FromQuery</a:t>
            </a:r>
            <a:r>
              <a:rPr kumimoji="0" lang="en-US" altLang="en-US" sz="2400" b="0" i="0" u="none" strike="noStrike" cap="none" normalizeH="0" baseline="0" dirty="0" smtClean="0">
                <a:ln>
                  <a:noFill/>
                </a:ln>
                <a:solidFill>
                  <a:schemeClr val="tx1"/>
                </a:solidFill>
                <a:effectLst/>
              </a:rPr>
              <a:t>, etc.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838200" y="2486928"/>
            <a:ext cx="1047579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1" i="0" u="sng" strike="noStrike" cap="none" normalizeH="0" baseline="0" dirty="0" smtClean="0">
                <a:ln>
                  <a:noFill/>
                </a:ln>
                <a:solidFill>
                  <a:schemeClr val="tx1"/>
                </a:solidFill>
                <a:effectLst/>
                <a:latin typeface="Arial Unicode MS"/>
              </a:rPr>
              <a:t>[</a:t>
            </a:r>
            <a:r>
              <a:rPr kumimoji="0" lang="en-US" altLang="en-US" sz="3200" b="1" i="0" u="sng" strike="noStrike" cap="none" normalizeH="0" baseline="0" dirty="0" err="1" smtClean="0">
                <a:ln>
                  <a:noFill/>
                </a:ln>
                <a:solidFill>
                  <a:schemeClr val="tx1"/>
                </a:solidFill>
                <a:effectLst/>
                <a:latin typeface="Arial Unicode MS"/>
              </a:rPr>
              <a:t>FromQuery</a:t>
            </a:r>
            <a:r>
              <a:rPr kumimoji="0" lang="en-US" altLang="en-US" sz="3200" b="1" i="0" u="sng" strike="noStrike" cap="none" normalizeH="0" baseline="0" dirty="0" smtClean="0">
                <a:ln>
                  <a:noFill/>
                </a:ln>
                <a:solidFill>
                  <a:schemeClr val="tx1"/>
                </a:solidFill>
                <a:effectLst/>
                <a:latin typeface="Arial Unicode MS"/>
              </a:rPr>
              <a:t>]</a:t>
            </a:r>
            <a:r>
              <a:rPr kumimoji="0" lang="en-US" altLang="en-US" sz="3200" b="1" i="0" u="sng" strike="noStrike" cap="none" normalizeH="0" baseline="0" dirty="0" smtClean="0">
                <a:ln>
                  <a:noFill/>
                </a:ln>
                <a:solidFill>
                  <a:schemeClr val="tx1"/>
                </a:solidFill>
                <a:effectLst/>
              </a:rPr>
              <a:t> → </a:t>
            </a:r>
            <a:r>
              <a:rPr kumimoji="0" lang="en-US" altLang="en-US" sz="3200" b="1" i="0" u="sng" strike="noStrike" cap="none" normalizeH="0" baseline="0" dirty="0" err="1" smtClean="0">
                <a:ln>
                  <a:noFill/>
                </a:ln>
                <a:solidFill>
                  <a:schemeClr val="tx1"/>
                </a:solidFill>
                <a:effectLst/>
              </a:rPr>
              <a:t>Parámetros</a:t>
            </a:r>
            <a:r>
              <a:rPr kumimoji="0" lang="en-US" altLang="en-US" sz="3200" b="1" i="0" u="sng" strike="noStrike" cap="none" normalizeH="0" baseline="0" dirty="0" smtClean="0">
                <a:ln>
                  <a:noFill/>
                </a:ln>
                <a:solidFill>
                  <a:schemeClr val="tx1"/>
                </a:solidFill>
                <a:effectLst/>
              </a:rPr>
              <a:t> en la URL</a:t>
            </a:r>
          </a:p>
          <a:p>
            <a:pPr marR="0" lvl="0" algn="l" defTabSz="914400" rtl="0" eaLnBrk="0" fontAlgn="base" latinLnBrk="0" hangingPunct="0">
              <a:lnSpc>
                <a:spcPct val="100000"/>
              </a:lnSpc>
              <a:spcBef>
                <a:spcPct val="0"/>
              </a:spcBef>
              <a:spcAft>
                <a:spcPct val="0"/>
              </a:spcAft>
              <a:buClrTx/>
              <a:buSzTx/>
              <a:tabLst/>
            </a:pPr>
            <a:endParaRPr kumimoji="0" lang="en-US" altLang="en-US" sz="800" b="1" i="0" u="sng"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Se usa </a:t>
            </a:r>
            <a:r>
              <a:rPr kumimoji="0" lang="en-US" altLang="en-US" sz="2000" b="1" i="0" u="none" strike="noStrike" cap="none" normalizeH="0" baseline="0" dirty="0" err="1" smtClean="0">
                <a:ln>
                  <a:noFill/>
                </a:ln>
                <a:solidFill>
                  <a:schemeClr val="tx1"/>
                </a:solidFill>
                <a:effectLst/>
                <a:latin typeface="Arial" panose="020B0604020202020204" pitchFamily="34" charset="0"/>
              </a:rPr>
              <a:t>cuando</a:t>
            </a:r>
            <a:r>
              <a:rPr kumimoji="0" lang="en-US" altLang="en-US" sz="2000" b="1" i="0" u="none" strike="noStrike" cap="none" normalizeH="0" baseline="0" dirty="0" smtClean="0">
                <a:ln>
                  <a:noFill/>
                </a:ln>
                <a:solidFill>
                  <a:schemeClr val="tx1"/>
                </a:solidFill>
                <a:effectLst/>
                <a:latin typeface="Arial" panose="020B0604020202020204" pitchFamily="34" charset="0"/>
              </a:rPr>
              <a:t> los datos </a:t>
            </a:r>
            <a:r>
              <a:rPr kumimoji="0" lang="en-US" altLang="en-US" sz="2000" b="1" i="0" u="none" strike="noStrike" cap="none" normalizeH="0" baseline="0" dirty="0" err="1" smtClean="0">
                <a:ln>
                  <a:noFill/>
                </a:ln>
                <a:solidFill>
                  <a:schemeClr val="tx1"/>
                </a:solidFill>
                <a:effectLst/>
                <a:latin typeface="Arial" panose="020B0604020202020204" pitchFamily="34" charset="0"/>
              </a:rPr>
              <a:t>vienen</a:t>
            </a:r>
            <a:r>
              <a:rPr kumimoji="0" lang="en-US" altLang="en-US" sz="2000" b="1" i="0" u="none" strike="noStrike" cap="none" normalizeH="0" baseline="0" dirty="0" smtClean="0">
                <a:ln>
                  <a:noFill/>
                </a:ln>
                <a:solidFill>
                  <a:schemeClr val="tx1"/>
                </a:solidFill>
                <a:effectLst/>
                <a:latin typeface="Arial" panose="020B0604020202020204" pitchFamily="34" charset="0"/>
              </a:rPr>
              <a:t> como </a:t>
            </a:r>
            <a:r>
              <a:rPr kumimoji="0" lang="en-US" altLang="en-US" sz="2000" b="1" i="0" u="none" strike="noStrike" cap="none" normalizeH="0" baseline="0" dirty="0" err="1" smtClean="0">
                <a:ln>
                  <a:noFill/>
                </a:ln>
                <a:solidFill>
                  <a:schemeClr val="tx1"/>
                </a:solidFill>
                <a:effectLst/>
                <a:latin typeface="Arial" panose="020B0604020202020204" pitchFamily="34" charset="0"/>
              </a:rPr>
              <a:t>parámetros</a:t>
            </a:r>
            <a:r>
              <a:rPr kumimoji="0" lang="en-US" altLang="en-US" sz="2000" b="1" i="0" u="none" strike="noStrike" cap="none" normalizeH="0" baseline="0" dirty="0" smtClean="0">
                <a:ln>
                  <a:noFill/>
                </a:ln>
                <a:solidFill>
                  <a:schemeClr val="tx1"/>
                </a:solidFill>
                <a:effectLst/>
                <a:latin typeface="Arial" panose="020B0604020202020204" pitchFamily="34" charset="0"/>
              </a:rPr>
              <a:t> en la URL (</a:t>
            </a:r>
            <a:r>
              <a:rPr kumimoji="0" lang="en-US" altLang="en-US" sz="2000" b="1" i="0" u="none" strike="noStrike" cap="none" normalizeH="0" baseline="0" dirty="0" smtClean="0">
                <a:ln>
                  <a:noFill/>
                </a:ln>
                <a:solidFill>
                  <a:schemeClr val="tx1"/>
                </a:solidFill>
                <a:effectLst/>
                <a:latin typeface="Arial Unicode MS"/>
              </a:rPr>
              <a:t>?clave=valor</a:t>
            </a:r>
            <a:r>
              <a:rPr kumimoji="0" lang="en-US" altLang="en-US" sz="2000" b="1"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Ejemplo de </a:t>
            </a:r>
            <a:r>
              <a:rPr kumimoji="0" lang="en-US" altLang="en-US" sz="2000" b="1" i="0" u="none" strike="noStrike" cap="none" normalizeH="0" baseline="0" dirty="0" err="1" smtClean="0">
                <a:ln>
                  <a:noFill/>
                </a:ln>
                <a:solidFill>
                  <a:schemeClr val="tx1"/>
                </a:solidFill>
                <a:effectLst/>
                <a:latin typeface="Arial" panose="020B0604020202020204" pitchFamily="34" charset="0"/>
              </a:rPr>
              <a:t>solicitud</a:t>
            </a:r>
            <a:r>
              <a:rPr kumimoji="0" lang="en-US" altLang="en-US" sz="2000" b="1" i="0" u="none" strike="noStrike" cap="none" normalizeH="0" baseline="0" dirty="0" smtClean="0">
                <a:ln>
                  <a:noFill/>
                </a:ln>
                <a:solidFill>
                  <a:schemeClr val="tx1"/>
                </a:solidFill>
                <a:effectLst/>
                <a:latin typeface="Arial" panose="020B0604020202020204" pitchFamily="34" charset="0"/>
              </a:rPr>
              <a:t> HTTP:</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838200" y="3978944"/>
            <a:ext cx="8316762" cy="553299"/>
          </a:xfrm>
          <a:prstGeom prst="rect">
            <a:avLst/>
          </a:prstGeom>
        </p:spPr>
      </p:pic>
      <p:pic>
        <p:nvPicPr>
          <p:cNvPr id="7" name="Imagen 6"/>
          <p:cNvPicPr>
            <a:picLocks noChangeAspect="1"/>
          </p:cNvPicPr>
          <p:nvPr/>
        </p:nvPicPr>
        <p:blipFill>
          <a:blip r:embed="rId3"/>
          <a:stretch>
            <a:fillRect/>
          </a:stretch>
        </p:blipFill>
        <p:spPr>
          <a:xfrm>
            <a:off x="3720788" y="4854708"/>
            <a:ext cx="7967629" cy="1534919"/>
          </a:xfrm>
          <a:prstGeom prst="rect">
            <a:avLst/>
          </a:prstGeom>
        </p:spPr>
      </p:pic>
      <p:sp>
        <p:nvSpPr>
          <p:cNvPr id="11" name="Flecha doblada hacia arriba 10"/>
          <p:cNvSpPr/>
          <p:nvPr/>
        </p:nvSpPr>
        <p:spPr>
          <a:xfrm rot="5400000">
            <a:off x="1914938" y="4618382"/>
            <a:ext cx="1378226" cy="1550505"/>
          </a:xfrm>
          <a:prstGeom prst="bentUpArrow">
            <a:avLst>
              <a:gd name="adj1" fmla="val 13039"/>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782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68626" y="595844"/>
            <a:ext cx="105354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smtClean="0">
                <a:ln>
                  <a:noFill/>
                </a:ln>
                <a:solidFill>
                  <a:schemeClr val="tx1"/>
                </a:solidFill>
                <a:effectLst/>
                <a:latin typeface="Arial" panose="020B0604020202020204" pitchFamily="34" charset="0"/>
              </a:rPr>
              <a:t>2. </a:t>
            </a:r>
            <a:r>
              <a:rPr kumimoji="0" lang="en-US" altLang="en-US" sz="3200" b="1" i="0" u="sng" strike="noStrike" cap="none" normalizeH="0" baseline="0" dirty="0" smtClean="0">
                <a:ln>
                  <a:noFill/>
                </a:ln>
                <a:solidFill>
                  <a:schemeClr val="tx1"/>
                </a:solidFill>
                <a:effectLst/>
                <a:latin typeface="Arial Unicode MS"/>
              </a:rPr>
              <a:t>[</a:t>
            </a:r>
            <a:r>
              <a:rPr kumimoji="0" lang="en-US" altLang="en-US" sz="3200" b="1" i="0" u="sng" strike="noStrike" cap="none" normalizeH="0" baseline="0" dirty="0" err="1" smtClean="0">
                <a:ln>
                  <a:noFill/>
                </a:ln>
                <a:solidFill>
                  <a:schemeClr val="tx1"/>
                </a:solidFill>
                <a:effectLst/>
                <a:latin typeface="Arial Unicode MS"/>
              </a:rPr>
              <a:t>FromRoute</a:t>
            </a:r>
            <a:r>
              <a:rPr kumimoji="0" lang="en-US" altLang="en-US" sz="3200" b="1" i="0" u="sng" strike="noStrike" cap="none" normalizeH="0" baseline="0" dirty="0" smtClean="0">
                <a:ln>
                  <a:noFill/>
                </a:ln>
                <a:solidFill>
                  <a:schemeClr val="tx1"/>
                </a:solidFill>
                <a:effectLst/>
                <a:latin typeface="Arial Unicode MS"/>
              </a:rPr>
              <a:t>]</a:t>
            </a:r>
            <a:r>
              <a:rPr kumimoji="0" lang="en-US" altLang="en-US" sz="3200" b="1" i="0" u="sng" strike="noStrike" cap="none" normalizeH="0" baseline="0" dirty="0" smtClean="0">
                <a:ln>
                  <a:noFill/>
                </a:ln>
                <a:solidFill>
                  <a:schemeClr val="tx1"/>
                </a:solidFill>
                <a:effectLst/>
              </a:rPr>
              <a:t> → </a:t>
            </a:r>
            <a:r>
              <a:rPr kumimoji="0" lang="en-US" altLang="en-US" sz="3200" b="1" i="0" u="sng" strike="noStrike" cap="none" normalizeH="0" baseline="0" dirty="0" err="1" smtClean="0">
                <a:ln>
                  <a:noFill/>
                </a:ln>
                <a:solidFill>
                  <a:schemeClr val="tx1"/>
                </a:solidFill>
                <a:effectLst/>
              </a:rPr>
              <a:t>Parámetros</a:t>
            </a:r>
            <a:r>
              <a:rPr kumimoji="0" lang="en-US" altLang="en-US" sz="3200" b="1" i="0" u="sng" strike="noStrike" cap="none" normalizeH="0" baseline="0" dirty="0" smtClean="0">
                <a:ln>
                  <a:noFill/>
                </a:ln>
                <a:solidFill>
                  <a:schemeClr val="tx1"/>
                </a:solidFill>
                <a:effectLst/>
              </a:rPr>
              <a:t> en la </a:t>
            </a:r>
            <a:r>
              <a:rPr kumimoji="0" lang="en-US" altLang="en-US" sz="3200" b="1" i="0" u="sng" strike="noStrike" cap="none" normalizeH="0" baseline="0" dirty="0" err="1" smtClean="0">
                <a:ln>
                  <a:noFill/>
                </a:ln>
                <a:solidFill>
                  <a:schemeClr val="tx1"/>
                </a:solidFill>
                <a:effectLst/>
              </a:rPr>
              <a:t>Ruta</a:t>
            </a:r>
            <a:endParaRPr kumimoji="0" lang="en-US" altLang="en-US" sz="3200" b="1" i="0" u="sng"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Se usa </a:t>
            </a:r>
            <a:r>
              <a:rPr kumimoji="0" lang="en-US" altLang="en-US" sz="2000" b="1" i="0" u="none" strike="noStrike" cap="none" normalizeH="0" baseline="0" dirty="0" err="1" smtClean="0">
                <a:ln>
                  <a:noFill/>
                </a:ln>
                <a:solidFill>
                  <a:schemeClr val="tx1"/>
                </a:solidFill>
                <a:effectLst/>
                <a:latin typeface="Arial" panose="020B0604020202020204" pitchFamily="34" charset="0"/>
              </a:rPr>
              <a:t>cuando</a:t>
            </a:r>
            <a:r>
              <a:rPr kumimoji="0" lang="en-US" altLang="en-US" sz="2000" b="1" i="0" u="none" strike="noStrike" cap="none" normalizeH="0" baseline="0" dirty="0" smtClean="0">
                <a:ln>
                  <a:noFill/>
                </a:ln>
                <a:solidFill>
                  <a:schemeClr val="tx1"/>
                </a:solidFill>
                <a:effectLst/>
                <a:latin typeface="Arial" panose="020B0604020202020204" pitchFamily="34" charset="0"/>
              </a:rPr>
              <a:t> los datos </a:t>
            </a:r>
            <a:r>
              <a:rPr kumimoji="0" lang="en-US" altLang="en-US" sz="2000" b="1" i="0" u="none" strike="noStrike" cap="none" normalizeH="0" baseline="0" dirty="0" err="1" smtClean="0">
                <a:ln>
                  <a:noFill/>
                </a:ln>
                <a:solidFill>
                  <a:schemeClr val="tx1"/>
                </a:solidFill>
                <a:effectLst/>
                <a:latin typeface="Arial" panose="020B0604020202020204" pitchFamily="34" charset="0"/>
              </a:rPr>
              <a:t>vienen</a:t>
            </a:r>
            <a:r>
              <a:rPr kumimoji="0" lang="en-US" altLang="en-US" sz="2000" b="1" i="0" u="none" strike="noStrike" cap="none" normalizeH="0" baseline="0" dirty="0" smtClean="0">
                <a:ln>
                  <a:noFill/>
                </a:ln>
                <a:solidFill>
                  <a:schemeClr val="tx1"/>
                </a:solidFill>
                <a:effectLst/>
                <a:latin typeface="Arial" panose="020B0604020202020204" pitchFamily="34" charset="0"/>
              </a:rPr>
              <a:t> en la </a:t>
            </a:r>
            <a:r>
              <a:rPr kumimoji="0" lang="en-US" altLang="en-US" sz="2000" b="1" i="0" u="none" strike="noStrike" cap="none" normalizeH="0" baseline="0" dirty="0" err="1" smtClean="0">
                <a:ln>
                  <a:noFill/>
                </a:ln>
                <a:solidFill>
                  <a:schemeClr val="tx1"/>
                </a:solidFill>
                <a:effectLst/>
                <a:latin typeface="Arial" panose="020B0604020202020204" pitchFamily="34" charset="0"/>
              </a:rPr>
              <a:t>ruta</a:t>
            </a:r>
            <a:r>
              <a:rPr kumimoji="0" lang="en-US" altLang="en-US" sz="2000" b="1" i="0" u="none" strike="noStrike" cap="none" normalizeH="0" baseline="0" dirty="0" smtClean="0">
                <a:ln>
                  <a:noFill/>
                </a:ln>
                <a:solidFill>
                  <a:schemeClr val="tx1"/>
                </a:solidFill>
                <a:effectLst/>
                <a:latin typeface="Arial" panose="020B0604020202020204" pitchFamily="34" charset="0"/>
              </a:rPr>
              <a:t> de la URL (</a:t>
            </a:r>
            <a:r>
              <a:rPr kumimoji="0" lang="en-US" altLang="en-US" sz="2000" b="1" i="0" u="none" strike="noStrike" cap="none" normalizeH="0" baseline="0" dirty="0" smtClean="0">
                <a:ln>
                  <a:noFill/>
                </a:ln>
                <a:solidFill>
                  <a:schemeClr val="tx1"/>
                </a:solidFill>
                <a:effectLst/>
                <a:latin typeface="Arial Unicode MS"/>
              </a:rPr>
              <a:t>/</a:t>
            </a:r>
            <a:r>
              <a:rPr kumimoji="0" lang="en-US" altLang="en-US" sz="2000" b="1" i="0" u="none" strike="noStrike" cap="none" normalizeH="0" baseline="0" dirty="0" err="1" smtClean="0">
                <a:ln>
                  <a:noFill/>
                </a:ln>
                <a:solidFill>
                  <a:schemeClr val="tx1"/>
                </a:solidFill>
                <a:effectLst/>
                <a:latin typeface="Arial Unicode MS"/>
              </a:rPr>
              <a:t>api</a:t>
            </a:r>
            <a:r>
              <a:rPr kumimoji="0" lang="en-US" altLang="en-US" sz="2000" b="1" i="0" u="none" strike="noStrike" cap="none" normalizeH="0" baseline="0" dirty="0" smtClean="0">
                <a:ln>
                  <a:noFill/>
                </a:ln>
                <a:solidFill>
                  <a:schemeClr val="tx1"/>
                </a:solidFill>
                <a:effectLst/>
                <a:latin typeface="Arial Unicode MS"/>
              </a:rPr>
              <a:t>/files/{id}</a:t>
            </a:r>
            <a:r>
              <a:rPr kumimoji="0" lang="en-US" altLang="en-US" sz="2000" b="1" i="0" u="none" strike="noStrike" cap="none" normalizeH="0" baseline="0" dirty="0" smtClean="0">
                <a:ln>
                  <a:noFill/>
                </a:ln>
                <a:solidFill>
                  <a:schemeClr val="tx1"/>
                </a:solidFill>
                <a:effectLst/>
              </a:rPr>
              <a:t>)</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Ejemplo de </a:t>
            </a:r>
            <a:r>
              <a:rPr kumimoji="0" lang="en-US" altLang="en-US" sz="2000" b="1" i="0" u="none" strike="noStrike" cap="none" normalizeH="0" baseline="0" dirty="0" err="1" smtClean="0">
                <a:ln>
                  <a:noFill/>
                </a:ln>
                <a:solidFill>
                  <a:schemeClr val="tx1"/>
                </a:solidFill>
                <a:effectLst/>
                <a:latin typeface="Arial" panose="020B0604020202020204" pitchFamily="34" charset="0"/>
              </a:rPr>
              <a:t>solicitud</a:t>
            </a:r>
            <a:r>
              <a:rPr kumimoji="0" lang="en-US" altLang="en-US" sz="2000" b="1" i="0" u="none" strike="noStrike" cap="none" normalizeH="0" baseline="0" dirty="0" smtClean="0">
                <a:ln>
                  <a:noFill/>
                </a:ln>
                <a:solidFill>
                  <a:schemeClr val="tx1"/>
                </a:solidFill>
                <a:effectLst/>
                <a:latin typeface="Arial" panose="020B0604020202020204" pitchFamily="34" charset="0"/>
              </a:rPr>
              <a:t> HTTP:</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768626" y="2389496"/>
            <a:ext cx="3935896" cy="463046"/>
          </a:xfrm>
          <a:prstGeom prst="rect">
            <a:avLst/>
          </a:prstGeom>
        </p:spPr>
      </p:pic>
      <p:pic>
        <p:nvPicPr>
          <p:cNvPr id="6" name="Imagen 5"/>
          <p:cNvPicPr>
            <a:picLocks noChangeAspect="1"/>
          </p:cNvPicPr>
          <p:nvPr/>
        </p:nvPicPr>
        <p:blipFill>
          <a:blip r:embed="rId3"/>
          <a:stretch>
            <a:fillRect/>
          </a:stretch>
        </p:blipFill>
        <p:spPr>
          <a:xfrm>
            <a:off x="5775596" y="1769669"/>
            <a:ext cx="5528508" cy="1676197"/>
          </a:xfrm>
          <a:prstGeom prst="rect">
            <a:avLst/>
          </a:prstGeom>
        </p:spPr>
      </p:pic>
      <p:sp>
        <p:nvSpPr>
          <p:cNvPr id="7" name="Flecha derecha 6"/>
          <p:cNvSpPr/>
          <p:nvPr/>
        </p:nvSpPr>
        <p:spPr>
          <a:xfrm>
            <a:off x="4863548" y="2493667"/>
            <a:ext cx="753022" cy="254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p:cNvSpPr>
            <a:spLocks noChangeArrowheads="1"/>
          </p:cNvSpPr>
          <p:nvPr/>
        </p:nvSpPr>
        <p:spPr bwMode="auto">
          <a:xfrm>
            <a:off x="768626" y="3668586"/>
            <a:ext cx="1053547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t>
            </a:r>
            <a:r>
              <a:rPr kumimoji="0" lang="en-US" altLang="en-US" sz="2000" b="1" i="0" u="none" strike="noStrike" cap="none" normalizeH="0" baseline="0" dirty="0" err="1" smtClean="0">
                <a:ln>
                  <a:noFill/>
                </a:ln>
                <a:solidFill>
                  <a:schemeClr val="tx1"/>
                </a:solidFill>
                <a:effectLst/>
                <a:latin typeface="Arial" panose="020B0604020202020204" pitchFamily="34" charset="0"/>
              </a:rPr>
              <a:t>Cómo</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funciona</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Unicode MS"/>
              </a:rPr>
              <a:t>{id}</a:t>
            </a:r>
            <a:r>
              <a:rPr kumimoji="0" lang="en-US" altLang="en-US" sz="2000" b="0" i="0" u="none" strike="noStrike" cap="none" normalizeH="0" baseline="0" dirty="0" smtClean="0">
                <a:ln>
                  <a:noFill/>
                </a:ln>
                <a:solidFill>
                  <a:schemeClr val="tx1"/>
                </a:solidFill>
                <a:effectLst/>
              </a:rPr>
              <a:t> en la URL </a:t>
            </a:r>
            <a:r>
              <a:rPr kumimoji="0" lang="en-US" altLang="en-US" sz="2000" b="1" i="0" u="none" strike="noStrike" cap="none" normalizeH="0" baseline="0" dirty="0" err="1" smtClean="0">
                <a:ln>
                  <a:noFill/>
                </a:ln>
                <a:solidFill>
                  <a:schemeClr val="tx1"/>
                </a:solidFill>
                <a:effectLst/>
                <a:latin typeface="Arial" panose="020B0604020202020204" pitchFamily="34" charset="0"/>
              </a:rPr>
              <a:t>debe</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coincidir</a:t>
            </a:r>
            <a:r>
              <a:rPr kumimoji="0" lang="en-US" altLang="en-US" sz="2000" b="0" i="0" u="none" strike="noStrike" cap="none" normalizeH="0" baseline="0" dirty="0" smtClean="0">
                <a:ln>
                  <a:noFill/>
                </a:ln>
                <a:solidFill>
                  <a:schemeClr val="tx1"/>
                </a:solidFill>
                <a:effectLst/>
                <a:latin typeface="Arial" panose="020B0604020202020204" pitchFamily="34" charset="0"/>
              </a:rPr>
              <a:t> con el </a:t>
            </a:r>
            <a:r>
              <a:rPr kumimoji="0" lang="en-US" altLang="en-US" sz="2000" b="0" i="0" u="none" strike="noStrike" cap="none" normalizeH="0" baseline="0" dirty="0" err="1" smtClean="0">
                <a:ln>
                  <a:noFill/>
                </a:ln>
                <a:solidFill>
                  <a:schemeClr val="tx1"/>
                </a:solidFill>
                <a:effectLst/>
                <a:latin typeface="Arial" panose="020B0604020202020204" pitchFamily="34" charset="0"/>
              </a:rPr>
              <a:t>parámetro</a:t>
            </a:r>
            <a:r>
              <a:rPr kumimoji="0" lang="en-US" altLang="en-US" sz="2000" b="0" i="0" u="none" strike="noStrike" cap="none" normalizeH="0" baseline="0" dirty="0" smtClean="0">
                <a:ln>
                  <a:noFill/>
                </a:ln>
                <a:solidFill>
                  <a:schemeClr val="tx1"/>
                </a:solidFill>
                <a:effectLst/>
                <a:latin typeface="Arial" panose="020B0604020202020204" pitchFamily="34" charset="0"/>
              </a:rPr>
              <a:t> del </a:t>
            </a:r>
            <a:r>
              <a:rPr kumimoji="0" lang="en-US" altLang="en-US" sz="2000" b="0" i="0" u="none" strike="noStrike" cap="none" normalizeH="0" baseline="0" dirty="0" err="1" smtClean="0">
                <a:ln>
                  <a:noFill/>
                </a:ln>
                <a:solidFill>
                  <a:schemeClr val="tx1"/>
                </a:solidFill>
                <a:effectLst/>
                <a:latin typeface="Arial" panose="020B0604020202020204" pitchFamily="34" charset="0"/>
              </a:rPr>
              <a:t>método</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Unicode MS"/>
              </a:rPr>
              <a:t>[</a:t>
            </a:r>
            <a:r>
              <a:rPr kumimoji="0" lang="en-US" altLang="en-US" sz="2000" b="0" i="0" u="none" strike="noStrike" cap="none" normalizeH="0" baseline="0" dirty="0" err="1" smtClean="0">
                <a:ln>
                  <a:noFill/>
                </a:ln>
                <a:solidFill>
                  <a:schemeClr val="tx1"/>
                </a:solidFill>
                <a:effectLst/>
                <a:latin typeface="Arial Unicode MS"/>
              </a:rPr>
              <a:t>FromRoute</a:t>
            </a:r>
            <a:r>
              <a:rPr kumimoji="0" lang="en-US" altLang="en-US" sz="2000" b="0" i="0" u="none" strike="noStrike" cap="none" normalizeH="0" baseline="0" dirty="0" smtClean="0">
                <a:ln>
                  <a:noFill/>
                </a:ln>
                <a:solidFill>
                  <a:schemeClr val="tx1"/>
                </a:solidFill>
                <a:effectLst/>
                <a:latin typeface="Arial Unicode MS"/>
              </a:rPr>
              <a: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extrae</a:t>
            </a:r>
            <a:r>
              <a:rPr kumimoji="0" lang="en-US" altLang="en-US" sz="2000" b="0" i="0" u="none" strike="noStrike" cap="none" normalizeH="0" baseline="0" dirty="0" smtClean="0">
                <a:ln>
                  <a:noFill/>
                </a:ln>
                <a:solidFill>
                  <a:schemeClr val="tx1"/>
                </a:solidFill>
                <a:effectLst/>
              </a:rPr>
              <a:t> el valor </a:t>
            </a:r>
            <a:r>
              <a:rPr kumimoji="0" lang="en-US" altLang="en-US" sz="2000" b="1" i="0" u="none" strike="noStrike" cap="none" normalizeH="0" baseline="0" dirty="0" err="1" smtClean="0">
                <a:ln>
                  <a:noFill/>
                </a:ln>
                <a:solidFill>
                  <a:schemeClr val="tx1"/>
                </a:solidFill>
                <a:effectLst/>
                <a:latin typeface="Arial" panose="020B0604020202020204" pitchFamily="34" charset="0"/>
              </a:rPr>
              <a:t>directamente</a:t>
            </a:r>
            <a:r>
              <a:rPr kumimoji="0" lang="en-US" altLang="en-US" sz="2000" b="1" i="0" u="none" strike="noStrike" cap="none" normalizeH="0" baseline="0" dirty="0" smtClean="0">
                <a:ln>
                  <a:noFill/>
                </a:ln>
                <a:solidFill>
                  <a:schemeClr val="tx1"/>
                </a:solidFill>
                <a:effectLst/>
                <a:latin typeface="Arial" panose="020B0604020202020204" pitchFamily="34" charset="0"/>
              </a:rPr>
              <a:t> de la </a:t>
            </a:r>
            <a:r>
              <a:rPr kumimoji="0" lang="en-US" altLang="en-US" sz="2000" b="1" i="0" u="none" strike="noStrike" cap="none" normalizeH="0" baseline="0" dirty="0" err="1" smtClean="0">
                <a:ln>
                  <a:noFill/>
                </a:ln>
                <a:solidFill>
                  <a:schemeClr val="tx1"/>
                </a:solidFill>
                <a:effectLst/>
                <a:latin typeface="Arial" panose="020B0604020202020204" pitchFamily="34" charset="0"/>
              </a:rPr>
              <a:t>ruta</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Útil</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cuando</a:t>
            </a:r>
            <a:r>
              <a:rPr kumimoji="0" lang="en-US" altLang="en-US" sz="2000" b="1" i="0" u="none" strike="noStrike" cap="none" normalizeH="0" baseline="0" dirty="0" smtClean="0">
                <a:ln>
                  <a:noFill/>
                </a:ln>
                <a:solidFill>
                  <a:schemeClr val="tx1"/>
                </a:solidFill>
                <a:effectLst/>
                <a:latin typeface="Arial" panose="020B0604020202020204" pitchFamily="34" charset="0"/>
              </a:rPr>
              <a:t>...</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 La URL tiene una </a:t>
            </a:r>
            <a:r>
              <a:rPr kumimoji="0" lang="en-US" altLang="en-US" sz="2000" b="0" i="0" u="none" strike="noStrike" cap="none" normalizeH="0" baseline="0" dirty="0" err="1" smtClean="0">
                <a:ln>
                  <a:noFill/>
                </a:ln>
                <a:solidFill>
                  <a:schemeClr val="tx1"/>
                </a:solidFill>
                <a:effectLst/>
                <a:latin typeface="Arial" panose="020B0604020202020204" pitchFamily="34" charset="0"/>
              </a:rPr>
              <a:t>estructura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jerárquica</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a:t>
            </a:r>
            <a:r>
              <a:rPr kumimoji="0" lang="en-US" altLang="en-US" sz="2000" b="0" i="0" u="none" strike="noStrike" cap="none" normalizeH="0" baseline="0" dirty="0" err="1" smtClean="0">
                <a:ln>
                  <a:noFill/>
                </a:ln>
                <a:solidFill>
                  <a:schemeClr val="tx1"/>
                </a:solidFill>
                <a:effectLst/>
                <a:latin typeface="Arial Unicode MS"/>
              </a:rPr>
              <a:t>usuarios</a:t>
            </a:r>
            <a:r>
              <a:rPr kumimoji="0" lang="en-US" altLang="en-US" sz="2000" b="0" i="0" u="none" strike="noStrike" cap="none" normalizeH="0" baseline="0" dirty="0" smtClean="0">
                <a:ln>
                  <a:noFill/>
                </a:ln>
                <a:solidFill>
                  <a:schemeClr val="tx1"/>
                </a:solidFill>
                <a:effectLst/>
                <a:latin typeface="Arial Unicode MS"/>
              </a:rPr>
              <a:t>/{id}</a:t>
            </a:r>
            <a:r>
              <a:rPr kumimoji="0" lang="en-US" altLang="en-US" sz="2000" b="0" i="0" u="none" strike="noStrike" cap="none" normalizeH="0" baseline="0" dirty="0" smtClean="0">
                <a:ln>
                  <a:noFill/>
                </a:ln>
                <a:solidFill>
                  <a:schemeClr val="tx1"/>
                </a:solidFill>
                <a:effectLst/>
              </a:rPr>
              <a:t>).</a:t>
            </a:r>
            <a:br>
              <a:rPr kumimoji="0" lang="en-US" altLang="en-US" sz="2000" b="0" i="0" u="none" strike="noStrike" cap="none" normalizeH="0" baseline="0" dirty="0" smtClean="0">
                <a:ln>
                  <a:noFill/>
                </a:ln>
                <a:solidFill>
                  <a:schemeClr val="tx1"/>
                </a:solidFill>
                <a:effectLst/>
              </a:rPr>
            </a:br>
            <a:r>
              <a:rPr kumimoji="0" lang="en-US" altLang="en-US" sz="2000" b="0" i="0" u="none" strike="noStrike" cap="none" normalizeH="0" baseline="0" dirty="0" smtClean="0">
                <a:ln>
                  <a:noFill/>
                </a:ln>
                <a:solidFill>
                  <a:schemeClr val="tx1"/>
                </a:solidFill>
                <a:effectLst/>
              </a:rPr>
              <a:t>✔ Se necesita un </a:t>
            </a:r>
            <a:r>
              <a:rPr kumimoji="0" lang="en-US" altLang="en-US" sz="2000" b="0" i="0" u="none" strike="noStrike" cap="none" normalizeH="0" baseline="0" dirty="0" err="1" smtClean="0">
                <a:ln>
                  <a:noFill/>
                </a:ln>
                <a:solidFill>
                  <a:schemeClr val="tx1"/>
                </a:solidFill>
                <a:effectLst/>
              </a:rPr>
              <a:t>identificador</a:t>
            </a:r>
            <a:r>
              <a:rPr kumimoji="0" lang="en-US" altLang="en-US" sz="2000" b="0" i="0" u="none" strike="noStrike" cap="none" normalizeH="0" baseline="0" dirty="0" smtClean="0">
                <a:ln>
                  <a:noFill/>
                </a:ln>
                <a:solidFill>
                  <a:schemeClr val="tx1"/>
                </a:solidFill>
                <a:effectLst/>
              </a:rPr>
              <a:t> en la </a:t>
            </a:r>
            <a:r>
              <a:rPr kumimoji="0" lang="en-US" altLang="en-US" sz="2000" b="0" i="0" u="none" strike="noStrike" cap="none" normalizeH="0" baseline="0" dirty="0" err="1" smtClean="0">
                <a:ln>
                  <a:noFill/>
                </a:ln>
                <a:solidFill>
                  <a:schemeClr val="tx1"/>
                </a:solidFill>
                <a:effectLst/>
              </a:rPr>
              <a:t>ruta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ej</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GET /</a:t>
            </a:r>
            <a:r>
              <a:rPr kumimoji="0" lang="en-US" altLang="en-US" sz="2000" b="0" i="0" u="none" strike="noStrike" cap="none" normalizeH="0" baseline="0" dirty="0" err="1" smtClean="0">
                <a:ln>
                  <a:noFill/>
                </a:ln>
                <a:solidFill>
                  <a:schemeClr val="tx1"/>
                </a:solidFill>
                <a:effectLst/>
                <a:latin typeface="Arial Unicode MS"/>
              </a:rPr>
              <a:t>productos</a:t>
            </a:r>
            <a:r>
              <a:rPr kumimoji="0" lang="en-US" altLang="en-US" sz="2000" b="0" i="0" u="none" strike="noStrike" cap="none" normalizeH="0" baseline="0" dirty="0" smtClean="0">
                <a:ln>
                  <a:noFill/>
                </a:ln>
                <a:solidFill>
                  <a:schemeClr val="tx1"/>
                </a:solidFill>
                <a:effectLst/>
                <a:latin typeface="Arial Unicode MS"/>
              </a:rPr>
              <a:t>/5</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989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3600" b="1" u="sng" dirty="0" smtClean="0"/>
              <a:t>Diferencias Claves entre [</a:t>
            </a:r>
            <a:r>
              <a:rPr lang="es-MX" sz="3600" b="1" u="sng" dirty="0" err="1" smtClean="0"/>
              <a:t>FromQuery</a:t>
            </a:r>
            <a:r>
              <a:rPr lang="es-MX" sz="3600" b="1" u="sng" dirty="0" smtClean="0"/>
              <a:t>] y [</a:t>
            </a:r>
            <a:r>
              <a:rPr lang="es-MX" sz="3600" b="1" u="sng" dirty="0" err="1" smtClean="0"/>
              <a:t>FromRoute</a:t>
            </a:r>
            <a:r>
              <a:rPr lang="es-MX" sz="3600" b="1" u="sng" dirty="0" smtClean="0"/>
              <a:t>]</a:t>
            </a:r>
            <a:endParaRPr lang="en-US" sz="3600" b="1" u="sng" dirty="0"/>
          </a:p>
        </p:txBody>
      </p:sp>
      <p:pic>
        <p:nvPicPr>
          <p:cNvPr id="4" name="Marcador de contenido 3"/>
          <p:cNvPicPr>
            <a:picLocks noGrp="1" noChangeAspect="1"/>
          </p:cNvPicPr>
          <p:nvPr>
            <p:ph idx="1"/>
          </p:nvPr>
        </p:nvPicPr>
        <p:blipFill>
          <a:blip r:embed="rId2"/>
          <a:stretch>
            <a:fillRect/>
          </a:stretch>
        </p:blipFill>
        <p:spPr>
          <a:xfrm>
            <a:off x="1482518" y="1950614"/>
            <a:ext cx="9226963" cy="2303334"/>
          </a:xfrm>
          <a:prstGeom prst="rect">
            <a:avLst/>
          </a:prstGeom>
        </p:spPr>
      </p:pic>
    </p:spTree>
    <p:extLst>
      <p:ext uri="{BB962C8B-B14F-4D97-AF65-F5344CB8AC3E}">
        <p14:creationId xmlns:p14="http://schemas.microsoft.com/office/powerpoint/2010/main" val="3170145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68626" y="595844"/>
            <a:ext cx="1053547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s-MX" altLang="en-US" sz="3200" b="1" i="0" u="sng" strike="noStrike" cap="none" normalizeH="0" baseline="0" dirty="0" smtClean="0">
                <a:ln>
                  <a:noFill/>
                </a:ln>
                <a:solidFill>
                  <a:schemeClr val="tx1"/>
                </a:solidFill>
                <a:effectLst/>
                <a:latin typeface="Arial" panose="020B0604020202020204" pitchFamily="34" charset="0"/>
              </a:rPr>
              <a:t>3. [</a:t>
            </a:r>
            <a:r>
              <a:rPr kumimoji="0" lang="es-MX" altLang="en-US" sz="3200" b="1" i="0" u="sng" strike="noStrike" cap="none" normalizeH="0" baseline="0" dirty="0" err="1" smtClean="0">
                <a:ln>
                  <a:noFill/>
                </a:ln>
                <a:solidFill>
                  <a:schemeClr val="tx1"/>
                </a:solidFill>
                <a:effectLst/>
                <a:latin typeface="Arial" panose="020B0604020202020204" pitchFamily="34" charset="0"/>
              </a:rPr>
              <a:t>FromHeader</a:t>
            </a:r>
            <a:r>
              <a:rPr kumimoji="0" lang="es-MX" altLang="en-US" sz="3200" b="1" i="0" u="sng" strike="noStrike" cap="none" normalizeH="0" baseline="0" dirty="0" smtClean="0">
                <a:ln>
                  <a:noFill/>
                </a:ln>
                <a:solidFill>
                  <a:schemeClr val="tx1"/>
                </a:solidFill>
                <a:effectLst/>
                <a:latin typeface="Arial" panose="020B0604020202020204" pitchFamily="34" charset="0"/>
              </a:rPr>
              <a:t>] → Datos en el Encabezado HTTP</a:t>
            </a:r>
          </a:p>
          <a:p>
            <a:pPr lvl="0" eaLnBrk="0" fontAlgn="base" hangingPunct="0">
              <a:spcBef>
                <a:spcPct val="0"/>
              </a:spcBef>
              <a:spcAft>
                <a:spcPct val="0"/>
              </a:spcAft>
            </a:pPr>
            <a:r>
              <a:rPr kumimoji="0" lang="es-MX" altLang="en-US" sz="2000" b="1" i="0" strike="noStrike" cap="none" normalizeH="0" baseline="0" dirty="0" smtClean="0">
                <a:ln>
                  <a:noFill/>
                </a:ln>
                <a:solidFill>
                  <a:schemeClr val="tx1"/>
                </a:solidFill>
                <a:effectLst/>
                <a:latin typeface="Arial" panose="020B0604020202020204" pitchFamily="34" charset="0"/>
              </a:rPr>
              <a:t>📌 Se usa cuando los datos vienen en los </a:t>
            </a:r>
            <a:r>
              <a:rPr kumimoji="0" lang="es-MX" altLang="en-US" sz="2000" b="1" i="0" strike="noStrike" cap="none" normalizeH="0" baseline="0" dirty="0" err="1" smtClean="0">
                <a:ln>
                  <a:noFill/>
                </a:ln>
                <a:solidFill>
                  <a:schemeClr val="tx1"/>
                </a:solidFill>
                <a:effectLst/>
                <a:latin typeface="Arial" panose="020B0604020202020204" pitchFamily="34" charset="0"/>
              </a:rPr>
              <a:t>headers</a:t>
            </a:r>
            <a:r>
              <a:rPr kumimoji="0" lang="es-MX" altLang="en-US" sz="2000" b="1" i="0" strike="noStrike" cap="none" normalizeH="0" baseline="0" dirty="0" smtClean="0">
                <a:ln>
                  <a:noFill/>
                </a:ln>
                <a:solidFill>
                  <a:schemeClr val="tx1"/>
                </a:solidFill>
                <a:effectLst/>
                <a:latin typeface="Arial" panose="020B0604020202020204" pitchFamily="34" charset="0"/>
              </a:rPr>
              <a:t> de la petición.</a:t>
            </a:r>
          </a:p>
          <a:p>
            <a:pPr lvl="0" eaLnBrk="0" fontAlgn="base" hangingPunct="0">
              <a:spcBef>
                <a:spcPct val="0"/>
              </a:spcBef>
              <a:spcAft>
                <a:spcPct val="0"/>
              </a:spcAft>
            </a:pPr>
            <a:r>
              <a:rPr kumimoji="0" lang="es-MX" altLang="en-US" sz="2000" b="1" i="0" strike="noStrike" cap="none" normalizeH="0" baseline="0" dirty="0" smtClean="0">
                <a:ln>
                  <a:noFill/>
                </a:ln>
                <a:solidFill>
                  <a:schemeClr val="tx1"/>
                </a:solidFill>
                <a:effectLst/>
                <a:latin typeface="Arial" panose="020B0604020202020204" pitchFamily="34" charset="0"/>
              </a:rPr>
              <a:t>Ejemplo de solicitud con un </a:t>
            </a:r>
            <a:r>
              <a:rPr kumimoji="0" lang="es-MX" altLang="en-US" sz="2000" b="1" i="0" strike="noStrike" cap="none" normalizeH="0" baseline="0" dirty="0" err="1" smtClean="0">
                <a:ln>
                  <a:noFill/>
                </a:ln>
                <a:solidFill>
                  <a:schemeClr val="tx1"/>
                </a:solidFill>
                <a:effectLst/>
                <a:latin typeface="Arial" panose="020B0604020202020204" pitchFamily="34" charset="0"/>
              </a:rPr>
              <a:t>header</a:t>
            </a:r>
            <a:r>
              <a:rPr kumimoji="0" lang="es-MX" altLang="en-US" sz="2000" b="1" i="0" strike="noStrike" cap="none" normalizeH="0" baseline="0" dirty="0" smtClean="0">
                <a:ln>
                  <a:noFill/>
                </a:ln>
                <a:solidFill>
                  <a:schemeClr val="tx1"/>
                </a:solidFill>
                <a:effectLst/>
                <a:latin typeface="Arial" panose="020B0604020202020204" pitchFamily="34" charset="0"/>
              </a:rPr>
              <a:t> personalizado:</a:t>
            </a:r>
          </a:p>
        </p:txBody>
      </p:sp>
      <p:sp>
        <p:nvSpPr>
          <p:cNvPr id="7" name="Flecha derecha 6"/>
          <p:cNvSpPr/>
          <p:nvPr/>
        </p:nvSpPr>
        <p:spPr>
          <a:xfrm>
            <a:off x="4863548" y="2493667"/>
            <a:ext cx="753022" cy="254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p:cNvPicPr>
            <a:picLocks noChangeAspect="1"/>
          </p:cNvPicPr>
          <p:nvPr/>
        </p:nvPicPr>
        <p:blipFill>
          <a:blip r:embed="rId2"/>
          <a:stretch>
            <a:fillRect/>
          </a:stretch>
        </p:blipFill>
        <p:spPr>
          <a:xfrm>
            <a:off x="1012088" y="2236223"/>
            <a:ext cx="3767516" cy="745515"/>
          </a:xfrm>
          <a:prstGeom prst="rect">
            <a:avLst/>
          </a:prstGeom>
        </p:spPr>
      </p:pic>
      <p:pic>
        <p:nvPicPr>
          <p:cNvPr id="9" name="Imagen 8"/>
          <p:cNvPicPr>
            <a:picLocks noChangeAspect="1"/>
          </p:cNvPicPr>
          <p:nvPr/>
        </p:nvPicPr>
        <p:blipFill>
          <a:blip r:embed="rId3"/>
          <a:stretch>
            <a:fillRect/>
          </a:stretch>
        </p:blipFill>
        <p:spPr>
          <a:xfrm>
            <a:off x="5902296" y="1930493"/>
            <a:ext cx="5458686" cy="1382549"/>
          </a:xfrm>
          <a:prstGeom prst="rect">
            <a:avLst/>
          </a:prstGeom>
        </p:spPr>
      </p:pic>
      <p:sp>
        <p:nvSpPr>
          <p:cNvPr id="11" name="Rectangle 2"/>
          <p:cNvSpPr>
            <a:spLocks noChangeArrowheads="1"/>
          </p:cNvSpPr>
          <p:nvPr/>
        </p:nvSpPr>
        <p:spPr bwMode="auto">
          <a:xfrm>
            <a:off x="955210" y="3597691"/>
            <a:ext cx="1034889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t>
            </a:r>
            <a:r>
              <a:rPr kumimoji="0" lang="en-US" altLang="en-US" sz="2000" b="1" i="0" u="none" strike="noStrike" cap="none" normalizeH="0" baseline="0" dirty="0" err="1" smtClean="0">
                <a:ln>
                  <a:noFill/>
                </a:ln>
                <a:solidFill>
                  <a:schemeClr val="tx1"/>
                </a:solidFill>
                <a:effectLst/>
                <a:latin typeface="Arial" panose="020B0604020202020204" pitchFamily="34" charset="0"/>
              </a:rPr>
              <a:t>Cómo</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funciona</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Unicode MS"/>
              </a:rPr>
              <a:t>[</a:t>
            </a:r>
            <a:r>
              <a:rPr kumimoji="0" lang="en-US" altLang="en-US" sz="2000" b="0" i="0" u="none" strike="noStrike" cap="none" normalizeH="0" baseline="0" dirty="0" err="1" smtClean="0">
                <a:ln>
                  <a:noFill/>
                </a:ln>
                <a:solidFill>
                  <a:schemeClr val="tx1"/>
                </a:solidFill>
                <a:effectLst/>
                <a:latin typeface="Arial Unicode MS"/>
              </a:rPr>
              <a:t>FromHeader</a:t>
            </a:r>
            <a:r>
              <a:rPr kumimoji="0" lang="en-US" altLang="en-US" sz="2000" b="0" i="0" u="none" strike="noStrike" cap="none" normalizeH="0" baseline="0" dirty="0" smtClean="0">
                <a:ln>
                  <a:noFill/>
                </a:ln>
                <a:solidFill>
                  <a:schemeClr val="tx1"/>
                </a:solidFill>
                <a:effectLst/>
                <a:latin typeface="Arial Unicode MS"/>
              </a:rPr>
              <a: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toma</a:t>
            </a:r>
            <a:r>
              <a:rPr kumimoji="0" lang="en-US" altLang="en-US" sz="2000" b="0" i="0" u="none" strike="noStrike" cap="none" normalizeH="0" baseline="0" dirty="0" smtClean="0">
                <a:ln>
                  <a:noFill/>
                </a:ln>
                <a:solidFill>
                  <a:schemeClr val="tx1"/>
                </a:solidFill>
                <a:effectLst/>
              </a:rPr>
              <a:t> el valor del header </a:t>
            </a:r>
            <a:r>
              <a:rPr kumimoji="0" lang="en-US" altLang="en-US" sz="2000" b="1" i="0" u="none" strike="noStrike" cap="none" normalizeH="0" baseline="0" dirty="0" smtClean="0">
                <a:ln>
                  <a:noFill/>
                </a:ln>
                <a:solidFill>
                  <a:schemeClr val="tx1"/>
                </a:solidFill>
                <a:effectLst/>
                <a:latin typeface="Arial" panose="020B0604020202020204" pitchFamily="34" charset="0"/>
              </a:rPr>
              <a:t>"Authorization"</a:t>
            </a:r>
            <a:r>
              <a:rPr kumimoji="0" lang="en-US" altLang="en-US" sz="2000" b="0" i="0" u="none" strike="noStrike" cap="none" normalizeH="0" baseline="0" dirty="0" smtClean="0">
                <a:ln>
                  <a:noFill/>
                </a:ln>
                <a:solidFill>
                  <a:schemeClr val="tx1"/>
                </a:solidFill>
                <a:effectLst/>
                <a:latin typeface="Arial" panose="020B0604020202020204" pitchFamily="34" charset="0"/>
              </a:rPr>
              <a:t> de la </a:t>
            </a:r>
            <a:r>
              <a:rPr kumimoji="0" lang="en-US" altLang="en-US" sz="2000" b="0" i="0" u="none" strike="noStrike" cap="none" normalizeH="0" baseline="0" dirty="0" err="1" smtClean="0">
                <a:ln>
                  <a:noFill/>
                </a:ln>
                <a:solidFill>
                  <a:schemeClr val="tx1"/>
                </a:solidFill>
                <a:effectLst/>
                <a:latin typeface="Arial" panose="020B0604020202020204" pitchFamily="34" charset="0"/>
              </a:rPr>
              <a:t>solicitud</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Útil</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cuando</a:t>
            </a:r>
            <a:r>
              <a:rPr kumimoji="0" lang="en-US" altLang="en-US" sz="2000" b="1" i="0" u="none" strike="noStrike" cap="none" normalizeH="0" baseline="0" dirty="0" smtClean="0">
                <a:ln>
                  <a:noFill/>
                </a:ln>
                <a:solidFill>
                  <a:schemeClr val="tx1"/>
                </a:solidFill>
                <a:effectLst/>
                <a:latin typeface="Arial" panose="020B0604020202020204" pitchFamily="34" charset="0"/>
              </a:rPr>
              <a:t>...</a:t>
            </a:r>
            <a:r>
              <a:rPr kumimoji="0" lang="en-US" altLang="en-US" sz="2000" b="0" i="0" u="none" strike="noStrike" cap="none" normalizeH="0" baseline="0" dirty="0" smtClean="0">
                <a:ln>
                  <a:noFill/>
                </a:ln>
                <a:solidFill>
                  <a:schemeClr val="tx1"/>
                </a:solidFill>
                <a:effectLst/>
                <a:latin typeface="Arial" panose="020B0604020202020204" pitchFamily="34" charset="0"/>
              </a:rPr>
              <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pasan</a:t>
            </a:r>
            <a:r>
              <a:rPr kumimoji="0" lang="en-US" altLang="en-US" sz="2000" b="0" i="0" u="none" strike="noStrike" cap="none" normalizeH="0" baseline="0" dirty="0" smtClean="0">
                <a:ln>
                  <a:noFill/>
                </a:ln>
                <a:solidFill>
                  <a:schemeClr val="tx1"/>
                </a:solidFill>
                <a:effectLst/>
                <a:latin typeface="Arial" panose="020B0604020202020204" pitchFamily="34" charset="0"/>
              </a:rPr>
              <a:t> tokens de </a:t>
            </a:r>
            <a:r>
              <a:rPr kumimoji="0" lang="en-US" altLang="en-US" sz="2000" b="0" i="0" u="none" strike="noStrike" cap="none" normalizeH="0" baseline="0" dirty="0" err="1" smtClean="0">
                <a:ln>
                  <a:noFill/>
                </a:ln>
                <a:solidFill>
                  <a:schemeClr val="tx1"/>
                </a:solidFill>
                <a:effectLst/>
                <a:latin typeface="Arial" panose="020B0604020202020204" pitchFamily="34" charset="0"/>
              </a:rPr>
              <a:t>autenticación</a:t>
            </a:r>
            <a:r>
              <a:rPr kumimoji="0" lang="en-US" altLang="en-US" sz="2000" b="0" i="0" u="none" strike="noStrike" cap="none" normalizeH="0" baseline="0" dirty="0" smtClean="0">
                <a:ln>
                  <a:noFill/>
                </a:ln>
                <a:solidFill>
                  <a:schemeClr val="tx1"/>
                </a:solidFill>
                <a:effectLst/>
                <a:latin typeface="Arial" panose="020B0604020202020204" pitchFamily="34" charset="0"/>
              </a:rPr>
              <a:t>.</a:t>
            </a:r>
            <a:br>
              <a:rPr kumimoji="0" lang="en-US" altLang="en-US" sz="2000" b="0" i="0" u="none" strike="noStrike" cap="none" normalizeH="0" baseline="0" dirty="0" smtClean="0">
                <a:ln>
                  <a:noFill/>
                </a:ln>
                <a:solidFill>
                  <a:schemeClr val="tx1"/>
                </a:solidFill>
                <a:effectLst/>
                <a:latin typeface="Arial" panose="020B0604020202020204" pitchFamily="34" charset="0"/>
              </a:rPr>
            </a:br>
            <a:r>
              <a:rPr kumimoji="0" lang="en-US" altLang="en-US" sz="2000" b="0" i="0" u="none" strike="noStrike" cap="none" normalizeH="0" baseline="0" dirty="0" smtClean="0">
                <a:ln>
                  <a:noFill/>
                </a:ln>
                <a:solidFill>
                  <a:schemeClr val="tx1"/>
                </a:solidFill>
                <a:effectLst/>
                <a:latin typeface="Arial" panose="020B0604020202020204" pitchFamily="34" charset="0"/>
              </a:rPr>
              <a:t>✔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envían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configuraciones</a:t>
            </a:r>
            <a:r>
              <a:rPr kumimoji="0" lang="en-US" altLang="en-US" sz="2000" b="0" i="0" u="none" strike="noStrike" cap="none" normalizeH="0" baseline="0" dirty="0" smtClean="0">
                <a:ln>
                  <a:noFill/>
                </a:ln>
                <a:solidFill>
                  <a:schemeClr val="tx1"/>
                </a:solidFill>
                <a:effectLst/>
                <a:latin typeface="Arial" panose="020B0604020202020204" pitchFamily="34" charset="0"/>
              </a:rPr>
              <a:t> en los headers (</a:t>
            </a:r>
            <a:r>
              <a:rPr kumimoji="0" lang="en-US" altLang="en-US" sz="2000" b="0" i="0" u="none" strike="noStrike" cap="none" normalizeH="0" baseline="0" dirty="0" err="1" smtClean="0">
                <a:ln>
                  <a:noFill/>
                </a:ln>
                <a:solidFill>
                  <a:schemeClr val="tx1"/>
                </a:solidFill>
                <a:effectLst/>
                <a:latin typeface="Arial" panose="020B0604020202020204" pitchFamily="34" charset="0"/>
              </a:rPr>
              <a:t>ej</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smtClean="0">
                <a:ln>
                  <a:noFill/>
                </a:ln>
                <a:solidFill>
                  <a:schemeClr val="tx1"/>
                </a:solidFill>
                <a:effectLst/>
                <a:latin typeface="Arial Unicode MS"/>
              </a:rPr>
              <a:t>Accept-Language</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023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55374" y="383810"/>
            <a:ext cx="106812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sng" strike="noStrike" cap="none" normalizeH="0" baseline="0" dirty="0" smtClean="0">
                <a:ln>
                  <a:noFill/>
                </a:ln>
                <a:solidFill>
                  <a:schemeClr val="tx1"/>
                </a:solidFill>
                <a:latin typeface="Arial" panose="020B0604020202020204" pitchFamily="34" charset="0"/>
              </a:rPr>
              <a:t>4. </a:t>
            </a:r>
            <a:r>
              <a:rPr kumimoji="0" lang="en-US" altLang="en-US" sz="3200" b="1" i="0" u="sng" strike="noStrike" cap="none" normalizeH="0" baseline="0" dirty="0" smtClean="0">
                <a:ln>
                  <a:noFill/>
                </a:ln>
                <a:solidFill>
                  <a:schemeClr val="tx1"/>
                </a:solidFill>
                <a:latin typeface="Arial Unicode MS"/>
              </a:rPr>
              <a:t>[</a:t>
            </a:r>
            <a:r>
              <a:rPr kumimoji="0" lang="en-US" altLang="en-US" sz="3200" b="1" i="0" u="sng" strike="noStrike" cap="none" normalizeH="0" baseline="0" dirty="0" err="1" smtClean="0">
                <a:ln>
                  <a:noFill/>
                </a:ln>
                <a:solidFill>
                  <a:schemeClr val="tx1"/>
                </a:solidFill>
                <a:latin typeface="Arial Unicode MS"/>
              </a:rPr>
              <a:t>FromServices</a:t>
            </a:r>
            <a:r>
              <a:rPr kumimoji="0" lang="en-US" altLang="en-US" sz="3200" b="1" i="0" u="sng" strike="noStrike" cap="none" normalizeH="0" baseline="0" dirty="0" smtClean="0">
                <a:ln>
                  <a:noFill/>
                </a:ln>
                <a:solidFill>
                  <a:schemeClr val="tx1"/>
                </a:solidFill>
                <a:latin typeface="Arial Unicode MS"/>
              </a:rPr>
              <a:t>]</a:t>
            </a:r>
            <a:r>
              <a:rPr kumimoji="0" lang="en-US" altLang="en-US" sz="3200" b="1" i="0" u="sng" strike="noStrike" cap="none" normalizeH="0" baseline="0" dirty="0" smtClean="0">
                <a:ln>
                  <a:noFill/>
                </a:ln>
                <a:solidFill>
                  <a:schemeClr val="tx1"/>
                </a:solidFill>
              </a:rPr>
              <a:t> → </a:t>
            </a:r>
            <a:r>
              <a:rPr kumimoji="0" lang="en-US" altLang="en-US" sz="3200" b="1" i="0" u="sng" strike="noStrike" cap="none" normalizeH="0" baseline="0" dirty="0" err="1" smtClean="0">
                <a:ln>
                  <a:noFill/>
                </a:ln>
                <a:solidFill>
                  <a:schemeClr val="tx1"/>
                </a:solidFill>
              </a:rPr>
              <a:t>Inyección</a:t>
            </a:r>
            <a:r>
              <a:rPr kumimoji="0" lang="en-US" altLang="en-US" sz="3200" b="1" i="0" u="sng" strike="noStrike" cap="none" normalizeH="0" baseline="0" dirty="0" smtClean="0">
                <a:ln>
                  <a:noFill/>
                </a:ln>
                <a:solidFill>
                  <a:schemeClr val="tx1"/>
                </a:solidFill>
              </a:rPr>
              <a:t> de </a:t>
            </a:r>
            <a:r>
              <a:rPr kumimoji="0" lang="en-US" altLang="en-US" sz="3200" b="1" i="0" u="sng" strike="noStrike" cap="none" normalizeH="0" baseline="0" dirty="0" err="1" smtClean="0">
                <a:ln>
                  <a:noFill/>
                </a:ln>
                <a:solidFill>
                  <a:schemeClr val="tx1"/>
                </a:solidFill>
              </a:rPr>
              <a:t>Dependencias</a:t>
            </a:r>
            <a:endParaRPr kumimoji="0" lang="en-US" altLang="en-US" sz="3200" b="1" i="0" u="sng" strike="noStrike" cap="none" normalizeH="0" baseline="0" dirty="0" smtClean="0">
              <a:ln>
                <a:noFill/>
              </a:ln>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Se usa para </a:t>
            </a:r>
            <a:r>
              <a:rPr kumimoji="0" lang="en-US" altLang="en-US" sz="2000" b="1" i="0" u="none" strike="noStrike" cap="none" normalizeH="0" baseline="0" dirty="0" err="1" smtClean="0">
                <a:ln>
                  <a:noFill/>
                </a:ln>
                <a:solidFill>
                  <a:schemeClr val="tx1"/>
                </a:solidFill>
                <a:effectLst/>
                <a:latin typeface="Arial" panose="020B0604020202020204" pitchFamily="34" charset="0"/>
              </a:rPr>
              <a:t>inyectar</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servicios</a:t>
            </a:r>
            <a:r>
              <a:rPr kumimoji="0" lang="en-US" altLang="en-US" sz="2000" b="1"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err="1" smtClean="0">
                <a:ln>
                  <a:noFill/>
                </a:ln>
                <a:solidFill>
                  <a:schemeClr val="tx1"/>
                </a:solidFill>
                <a:effectLst/>
                <a:latin typeface="Arial" panose="020B0604020202020204" pitchFamily="34" charset="0"/>
              </a:rPr>
              <a:t>dentro</a:t>
            </a:r>
            <a:r>
              <a:rPr kumimoji="0" lang="en-US" altLang="en-US" sz="2000" b="1" i="0" u="none" strike="noStrike" cap="none" normalizeH="0" baseline="0" dirty="0" smtClean="0">
                <a:ln>
                  <a:noFill/>
                </a:ln>
                <a:solidFill>
                  <a:schemeClr val="tx1"/>
                </a:solidFill>
                <a:effectLst/>
                <a:latin typeface="Arial" panose="020B0604020202020204" pitchFamily="34" charset="0"/>
              </a:rPr>
              <a:t> de un </a:t>
            </a:r>
            <a:r>
              <a:rPr kumimoji="0" lang="en-US" altLang="en-US" sz="2000" b="1" i="0" u="none" strike="noStrike" cap="none" normalizeH="0" baseline="0" dirty="0" err="1" smtClean="0">
                <a:ln>
                  <a:noFill/>
                </a:ln>
                <a:solidFill>
                  <a:schemeClr val="tx1"/>
                </a:solidFill>
                <a:effectLst/>
                <a:latin typeface="Arial" panose="020B0604020202020204" pitchFamily="34" charset="0"/>
              </a:rPr>
              <a:t>método</a:t>
            </a:r>
            <a:r>
              <a:rPr kumimoji="0" lang="en-US" altLang="en-US" sz="2000" b="1" i="0" u="none" strike="noStrike" cap="none" normalizeH="0" baseline="0" dirty="0" smtClean="0">
                <a:ln>
                  <a:noFill/>
                </a:ln>
                <a:solidFill>
                  <a:schemeClr val="tx1"/>
                </a:solidFill>
                <a:effectLst/>
                <a:latin typeface="Arial" panose="020B0604020202020204" pitchFamily="34" charset="0"/>
              </a:rPr>
              <a:t> del </a:t>
            </a:r>
            <a:r>
              <a:rPr kumimoji="0" lang="en-US" altLang="en-US" sz="2000" b="1" i="0" u="none" strike="noStrike" cap="none" normalizeH="0" baseline="0" dirty="0" err="1" smtClean="0">
                <a:ln>
                  <a:noFill/>
                </a:ln>
                <a:solidFill>
                  <a:schemeClr val="tx1"/>
                </a:solidFill>
                <a:effectLst/>
                <a:latin typeface="Arial" panose="020B0604020202020204" pitchFamily="34" charset="0"/>
              </a:rPr>
              <a:t>controlador</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Ejemplo de código en el </a:t>
            </a:r>
            <a:r>
              <a:rPr kumimoji="0" lang="en-US" altLang="en-US" sz="2000" b="1" i="0" u="none" strike="noStrike" cap="none" normalizeH="0" baseline="0" dirty="0" err="1" smtClean="0">
                <a:ln>
                  <a:noFill/>
                </a:ln>
                <a:solidFill>
                  <a:schemeClr val="tx1"/>
                </a:solidFill>
                <a:effectLst/>
                <a:latin typeface="Arial" panose="020B0604020202020204" pitchFamily="34" charset="0"/>
              </a:rPr>
              <a:t>controlador</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219200" y="4198301"/>
            <a:ext cx="97536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MX" altLang="en-US" b="1" dirty="0" smtClean="0">
                <a:latin typeface="Arial" panose="020B0604020202020204" pitchFamily="34" charset="0"/>
              </a:rPr>
              <a:t>¿</a:t>
            </a:r>
            <a:r>
              <a:rPr lang="es-MX" altLang="en-US" b="1" dirty="0">
                <a:latin typeface="Arial" panose="020B0604020202020204" pitchFamily="34" charset="0"/>
              </a:rPr>
              <a:t>Cómo funciona?</a:t>
            </a:r>
          </a:p>
          <a:p>
            <a:pPr lvl="0" eaLnBrk="0" fontAlgn="base" hangingPunct="0">
              <a:spcBef>
                <a:spcPct val="0"/>
              </a:spcBef>
              <a:spcAft>
                <a:spcPct val="0"/>
              </a:spcAft>
            </a:pPr>
            <a:r>
              <a:rPr lang="es-MX" altLang="en-US" b="1" dirty="0">
                <a:latin typeface="Arial" panose="020B0604020202020204" pitchFamily="34" charset="0"/>
              </a:rPr>
              <a:t>[</a:t>
            </a:r>
            <a:r>
              <a:rPr lang="es-MX" altLang="en-US" b="1" dirty="0" err="1">
                <a:latin typeface="Arial" panose="020B0604020202020204" pitchFamily="34" charset="0"/>
              </a:rPr>
              <a:t>FromServices</a:t>
            </a:r>
            <a:r>
              <a:rPr lang="es-MX" altLang="en-US" b="1" dirty="0">
                <a:latin typeface="Arial" panose="020B0604020202020204" pitchFamily="34" charset="0"/>
              </a:rPr>
              <a:t>] le dice a ASP.NET Core que inyecte un servicio (</a:t>
            </a:r>
            <a:r>
              <a:rPr lang="es-MX" altLang="en-US" b="1" dirty="0" err="1">
                <a:latin typeface="Arial" panose="020B0604020202020204" pitchFamily="34" charset="0"/>
              </a:rPr>
              <a:t>ILogger</a:t>
            </a:r>
            <a:r>
              <a:rPr lang="es-MX" altLang="en-US" b="1" dirty="0">
                <a:latin typeface="Arial" panose="020B0604020202020204" pitchFamily="34" charset="0"/>
              </a:rPr>
              <a:t>&lt;</a:t>
            </a:r>
            <a:r>
              <a:rPr lang="es-MX" altLang="en-US" b="1" dirty="0" err="1">
                <a:latin typeface="Arial" panose="020B0604020202020204" pitchFamily="34" charset="0"/>
              </a:rPr>
              <a:t>FileController</a:t>
            </a:r>
            <a:r>
              <a:rPr lang="es-MX" altLang="en-US" b="1" dirty="0">
                <a:latin typeface="Arial" panose="020B0604020202020204" pitchFamily="34" charset="0"/>
              </a:rPr>
              <a:t>&gt;).</a:t>
            </a:r>
          </a:p>
          <a:p>
            <a:pPr lvl="0" eaLnBrk="0" fontAlgn="base" hangingPunct="0">
              <a:spcBef>
                <a:spcPct val="0"/>
              </a:spcBef>
              <a:spcAft>
                <a:spcPct val="0"/>
              </a:spcAft>
            </a:pPr>
            <a:r>
              <a:rPr lang="es-MX" altLang="en-US" b="1" dirty="0" err="1">
                <a:latin typeface="Arial" panose="020B0604020202020204" pitchFamily="34" charset="0"/>
              </a:rPr>
              <a:t>ILogger</a:t>
            </a:r>
            <a:r>
              <a:rPr lang="es-MX" altLang="en-US" b="1" dirty="0">
                <a:latin typeface="Arial" panose="020B0604020202020204" pitchFamily="34" charset="0"/>
              </a:rPr>
              <a:t> es un servicio de </a:t>
            </a:r>
            <a:r>
              <a:rPr lang="es-MX" altLang="en-US" b="1" dirty="0" err="1">
                <a:latin typeface="Arial" panose="020B0604020202020204" pitchFamily="34" charset="0"/>
              </a:rPr>
              <a:t>logging</a:t>
            </a:r>
            <a:r>
              <a:rPr lang="es-MX" altLang="en-US" b="1" dirty="0">
                <a:latin typeface="Arial" panose="020B0604020202020204" pitchFamily="34" charset="0"/>
              </a:rPr>
              <a:t> ya configurado en el proyecto.</a:t>
            </a:r>
          </a:p>
          <a:p>
            <a:pPr lvl="0" eaLnBrk="0" fontAlgn="base" hangingPunct="0">
              <a:spcBef>
                <a:spcPct val="0"/>
              </a:spcBef>
              <a:spcAft>
                <a:spcPct val="0"/>
              </a:spcAft>
            </a:pPr>
            <a:endParaRPr lang="es-MX" altLang="en-US" b="1" dirty="0">
              <a:latin typeface="Arial" panose="020B0604020202020204" pitchFamily="34" charset="0"/>
            </a:endParaRPr>
          </a:p>
          <a:p>
            <a:pPr lvl="0" eaLnBrk="0" fontAlgn="base" hangingPunct="0">
              <a:spcBef>
                <a:spcPct val="0"/>
              </a:spcBef>
              <a:spcAft>
                <a:spcPct val="0"/>
              </a:spcAft>
            </a:pPr>
            <a:r>
              <a:rPr lang="es-MX" altLang="en-US" b="1" dirty="0" smtClean="0">
                <a:latin typeface="Arial" panose="020B0604020202020204" pitchFamily="34" charset="0"/>
              </a:rPr>
              <a:t>Útil </a:t>
            </a:r>
            <a:r>
              <a:rPr lang="es-MX" altLang="en-US" b="1" dirty="0">
                <a:latin typeface="Arial" panose="020B0604020202020204" pitchFamily="34" charset="0"/>
              </a:rPr>
              <a:t>cuando...</a:t>
            </a:r>
            <a:br>
              <a:rPr lang="es-MX" altLang="en-US" b="1" dirty="0">
                <a:latin typeface="Arial" panose="020B0604020202020204" pitchFamily="34" charset="0"/>
              </a:rPr>
            </a:br>
            <a:r>
              <a:rPr lang="es-MX" altLang="en-US" b="1" dirty="0">
                <a:latin typeface="Arial" panose="020B0604020202020204" pitchFamily="34" charset="0"/>
              </a:rPr>
              <a:t>✔ Se necesita un servicio dentro del controlador.</a:t>
            </a:r>
            <a:br>
              <a:rPr lang="es-MX" altLang="en-US" b="1" dirty="0">
                <a:latin typeface="Arial" panose="020B0604020202020204" pitchFamily="34" charset="0"/>
              </a:rPr>
            </a:br>
            <a:r>
              <a:rPr lang="es-MX" altLang="en-US" b="1" dirty="0">
                <a:latin typeface="Arial" panose="020B0604020202020204" pitchFamily="34" charset="0"/>
              </a:rPr>
              <a:t>✔ Se usa inyección de dependencias para servicios personalizados</a:t>
            </a:r>
            <a:r>
              <a:rPr lang="es-MX" altLang="en-US" b="1" dirty="0" smtClean="0">
                <a:latin typeface="Arial" panose="020B0604020202020204" pitchFamily="34" charset="0"/>
              </a:rPr>
              <a:t>.</a:t>
            </a:r>
            <a:endParaRPr kumimoji="0" lang="en-US" altLang="en-US"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smtClean="0">
              <a:ln>
                <a:noFill/>
              </a:ln>
              <a:solidFill>
                <a:schemeClr val="tx1"/>
              </a:solidFill>
              <a:effectLst/>
              <a:latin typeface="Arial Unicode MS"/>
            </a:endParaRPr>
          </a:p>
        </p:txBody>
      </p:sp>
      <p:pic>
        <p:nvPicPr>
          <p:cNvPr id="7" name="Imagen 6"/>
          <p:cNvPicPr>
            <a:picLocks noChangeAspect="1"/>
          </p:cNvPicPr>
          <p:nvPr/>
        </p:nvPicPr>
        <p:blipFill>
          <a:blip r:embed="rId2"/>
          <a:stretch>
            <a:fillRect/>
          </a:stretch>
        </p:blipFill>
        <p:spPr>
          <a:xfrm>
            <a:off x="1839171" y="1927270"/>
            <a:ext cx="7986843" cy="1876104"/>
          </a:xfrm>
          <a:prstGeom prst="rect">
            <a:avLst/>
          </a:prstGeom>
        </p:spPr>
      </p:pic>
    </p:spTree>
    <p:extLst>
      <p:ext uri="{BB962C8B-B14F-4D97-AF65-F5344CB8AC3E}">
        <p14:creationId xmlns:p14="http://schemas.microsoft.com/office/powerpoint/2010/main" val="694066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200" y="4669797"/>
            <a:ext cx="10515600" cy="2097019"/>
          </a:xfrm>
        </p:spPr>
        <p:txBody>
          <a:bodyPr>
            <a:normAutofit/>
          </a:bodyPr>
          <a:lstStyle/>
          <a:p>
            <a:pPr marL="0" indent="0">
              <a:buNone/>
            </a:pPr>
            <a:r>
              <a:rPr lang="es-MX" sz="1600" b="1" dirty="0" smtClean="0"/>
              <a:t> ¿Cómo funciona?</a:t>
            </a:r>
          </a:p>
          <a:p>
            <a:r>
              <a:rPr lang="es-MX" sz="1600" b="1" dirty="0" smtClean="0"/>
              <a:t>[</a:t>
            </a:r>
            <a:r>
              <a:rPr lang="es-MX" sz="1600" b="1" dirty="0" err="1" smtClean="0"/>
              <a:t>FromForm</a:t>
            </a:r>
            <a:r>
              <a:rPr lang="es-MX" sz="1600" b="1" dirty="0" smtClean="0"/>
              <a:t>] </a:t>
            </a:r>
            <a:r>
              <a:rPr lang="es-MX" sz="1600" dirty="0" smtClean="0"/>
              <a:t>extrae los datos enviados en </a:t>
            </a:r>
            <a:r>
              <a:rPr lang="es-MX" sz="1600" dirty="0" err="1" smtClean="0"/>
              <a:t>multipart</a:t>
            </a:r>
            <a:r>
              <a:rPr lang="es-MX" sz="1600" dirty="0" smtClean="0"/>
              <a:t>/</a:t>
            </a:r>
            <a:r>
              <a:rPr lang="es-MX" sz="1600" dirty="0" err="1" smtClean="0"/>
              <a:t>form</a:t>
            </a:r>
            <a:r>
              <a:rPr lang="es-MX" sz="1600" dirty="0" smtClean="0"/>
              <a:t>-data.</a:t>
            </a:r>
          </a:p>
          <a:p>
            <a:r>
              <a:rPr lang="es-MX" sz="1600" dirty="0" smtClean="0"/>
              <a:t>Se usa para subir archivos y recibir campos de un formulario.</a:t>
            </a:r>
          </a:p>
          <a:p>
            <a:pPr marL="0" indent="0">
              <a:buNone/>
            </a:pPr>
            <a:r>
              <a:rPr lang="es-MX" sz="1600" b="1" dirty="0" smtClean="0"/>
              <a:t> Útil cuando...</a:t>
            </a:r>
          </a:p>
          <a:p>
            <a:pPr marL="0" indent="0">
              <a:buNone/>
            </a:pPr>
            <a:r>
              <a:rPr lang="es-MX" sz="1600" dirty="0" smtClean="0"/>
              <a:t>✔ Se suben imágenes, </a:t>
            </a:r>
            <a:r>
              <a:rPr lang="es-MX" sz="1600" dirty="0" err="1" smtClean="0"/>
              <a:t>PDFs</a:t>
            </a:r>
            <a:r>
              <a:rPr lang="es-MX" sz="1600" dirty="0" smtClean="0"/>
              <a:t> u otros archivos.</a:t>
            </a:r>
          </a:p>
          <a:p>
            <a:pPr marL="0" indent="0">
              <a:buNone/>
            </a:pPr>
            <a:r>
              <a:rPr lang="es-MX" sz="1600" dirty="0" smtClean="0"/>
              <a:t>✔ Se envían datos en un formulario tradicional.</a:t>
            </a:r>
            <a:endParaRPr lang="en-US" sz="1600" dirty="0"/>
          </a:p>
        </p:txBody>
      </p:sp>
      <p:sp>
        <p:nvSpPr>
          <p:cNvPr id="4" name="Rectangle 1"/>
          <p:cNvSpPr>
            <a:spLocks noChangeArrowheads="1"/>
          </p:cNvSpPr>
          <p:nvPr/>
        </p:nvSpPr>
        <p:spPr bwMode="auto">
          <a:xfrm>
            <a:off x="838200" y="571044"/>
            <a:ext cx="1051560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sng" strike="noStrike" cap="none" normalizeH="0" baseline="0" dirty="0" smtClean="0">
                <a:ln>
                  <a:noFill/>
                </a:ln>
                <a:solidFill>
                  <a:schemeClr val="tx1"/>
                </a:solidFill>
                <a:effectLst/>
                <a:latin typeface="Arial" panose="020B0604020202020204" pitchFamily="34" charset="0"/>
              </a:rPr>
              <a:t>5. </a:t>
            </a:r>
            <a:r>
              <a:rPr kumimoji="0" lang="en-US" altLang="en-US" sz="2600" b="1" i="0" u="sng" strike="noStrike" cap="none" normalizeH="0" baseline="0" dirty="0" smtClean="0">
                <a:ln>
                  <a:noFill/>
                </a:ln>
                <a:solidFill>
                  <a:schemeClr val="tx1"/>
                </a:solidFill>
                <a:effectLst/>
                <a:latin typeface="Arial Unicode MS"/>
              </a:rPr>
              <a:t>[</a:t>
            </a:r>
            <a:r>
              <a:rPr kumimoji="0" lang="en-US" altLang="en-US" sz="2600" b="1" i="0" u="sng" strike="noStrike" cap="none" normalizeH="0" baseline="0" dirty="0" err="1" smtClean="0">
                <a:ln>
                  <a:noFill/>
                </a:ln>
                <a:solidFill>
                  <a:schemeClr val="tx1"/>
                </a:solidFill>
                <a:effectLst/>
                <a:latin typeface="Arial Unicode MS"/>
              </a:rPr>
              <a:t>FromForm</a:t>
            </a:r>
            <a:r>
              <a:rPr kumimoji="0" lang="en-US" altLang="en-US" sz="2600" b="1" i="0" u="sng" strike="noStrike" cap="none" normalizeH="0" baseline="0" dirty="0" smtClean="0">
                <a:ln>
                  <a:noFill/>
                </a:ln>
                <a:solidFill>
                  <a:schemeClr val="tx1"/>
                </a:solidFill>
                <a:effectLst/>
                <a:latin typeface="Arial Unicode MS"/>
              </a:rPr>
              <a:t>]</a:t>
            </a:r>
            <a:r>
              <a:rPr kumimoji="0" lang="en-US" altLang="en-US" sz="2600" b="1" i="0" u="sng" strike="noStrike" cap="none" normalizeH="0" baseline="0" dirty="0" smtClean="0">
                <a:ln>
                  <a:noFill/>
                </a:ln>
                <a:solidFill>
                  <a:schemeClr val="tx1"/>
                </a:solidFill>
                <a:effectLst/>
              </a:rPr>
              <a:t> → Datos de un Formulario HTML (</a:t>
            </a:r>
            <a:r>
              <a:rPr kumimoji="0" lang="en-US" altLang="en-US" sz="2600" b="1" i="0" u="sng" strike="noStrike" cap="none" normalizeH="0" baseline="0" dirty="0" smtClean="0">
                <a:ln>
                  <a:noFill/>
                </a:ln>
                <a:solidFill>
                  <a:schemeClr val="tx1"/>
                </a:solidFill>
                <a:effectLst/>
                <a:latin typeface="Arial Unicode MS"/>
              </a:rPr>
              <a:t>multipart/form-data</a:t>
            </a:r>
            <a:r>
              <a:rPr kumimoji="0" lang="en-US" altLang="en-US" sz="2600" b="1" i="0" u="sng" strike="noStrike" cap="none" normalizeH="0" baseline="0" dirty="0" smtClean="0">
                <a:ln>
                  <a:noFill/>
                </a:ln>
                <a:solidFill>
                  <a:schemeClr val="tx1"/>
                </a:solidFill>
                <a:effectLst/>
              </a:rPr>
              <a:t>)</a:t>
            </a:r>
            <a:endParaRPr kumimoji="0" lang="en-US" altLang="en-US" sz="2600" b="1" i="0" u="sng"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smtClean="0">
                <a:ln>
                  <a:noFill/>
                </a:ln>
                <a:solidFill>
                  <a:schemeClr val="tx1"/>
                </a:solidFill>
                <a:effectLst/>
                <a:latin typeface="Arial" panose="020B0604020202020204" pitchFamily="34" charset="0"/>
              </a:rPr>
              <a:t>Se usa para </a:t>
            </a:r>
            <a:r>
              <a:rPr kumimoji="0" lang="en-US" altLang="en-US" sz="1600" b="1" i="0" u="none" strike="noStrike" cap="none" normalizeH="0" baseline="0" dirty="0" err="1" smtClean="0">
                <a:ln>
                  <a:noFill/>
                </a:ln>
                <a:solidFill>
                  <a:schemeClr val="tx1"/>
                </a:solidFill>
                <a:effectLst/>
                <a:latin typeface="Arial" panose="020B0604020202020204" pitchFamily="34" charset="0"/>
              </a:rPr>
              <a:t>recibir</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archivos</a:t>
            </a:r>
            <a:r>
              <a:rPr kumimoji="0" lang="en-US" altLang="en-US" sz="1600" b="1" i="0" u="none" strike="noStrike" cap="none" normalizeH="0" baseline="0" dirty="0" smtClean="0">
                <a:ln>
                  <a:noFill/>
                </a:ln>
                <a:solidFill>
                  <a:schemeClr val="tx1"/>
                </a:solidFill>
                <a:effectLst/>
                <a:latin typeface="Arial" panose="020B0604020202020204" pitchFamily="34" charset="0"/>
              </a:rPr>
              <a:t> o datos </a:t>
            </a:r>
            <a:r>
              <a:rPr kumimoji="0" lang="en-US" altLang="en-US" sz="1600" b="1" i="0" u="none" strike="noStrike" cap="none" normalizeH="0" baseline="0" dirty="0" err="1" smtClean="0">
                <a:ln>
                  <a:noFill/>
                </a:ln>
                <a:solidFill>
                  <a:schemeClr val="tx1"/>
                </a:solidFill>
                <a:effectLst/>
                <a:latin typeface="Arial" panose="020B0604020202020204" pitchFamily="34" charset="0"/>
              </a:rPr>
              <a:t>desde</a:t>
            </a:r>
            <a:r>
              <a:rPr kumimoji="0" lang="en-US" altLang="en-US" sz="1600" b="1" i="0" u="none" strike="noStrike" cap="none" normalizeH="0" baseline="0" dirty="0" smtClean="0">
                <a:ln>
                  <a:noFill/>
                </a:ln>
                <a:solidFill>
                  <a:schemeClr val="tx1"/>
                </a:solidFill>
                <a:effectLst/>
                <a:latin typeface="Arial" panose="020B0604020202020204" pitchFamily="34" charset="0"/>
              </a:rPr>
              <a:t> un formulario HTML.</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Ejemplo de formulario en HTML:</a:t>
            </a:r>
            <a:endParaRPr kumimoji="0" lang="en-US" altLang="en-US" sz="1600" b="0" i="0" u="none" strike="noStrike" cap="none" normalizeH="0" baseline="0" dirty="0" smtClean="0">
              <a:ln>
                <a:noFill/>
              </a:ln>
              <a:solidFill>
                <a:schemeClr val="tx1"/>
              </a:solidFill>
              <a:effectLst/>
              <a:latin typeface="Arial Unicode MS"/>
            </a:endParaRPr>
          </a:p>
        </p:txBody>
      </p:sp>
      <p:pic>
        <p:nvPicPr>
          <p:cNvPr id="6" name="Imagen 5"/>
          <p:cNvPicPr>
            <a:picLocks noChangeAspect="1"/>
          </p:cNvPicPr>
          <p:nvPr/>
        </p:nvPicPr>
        <p:blipFill>
          <a:blip r:embed="rId2"/>
          <a:stretch>
            <a:fillRect/>
          </a:stretch>
        </p:blipFill>
        <p:spPr>
          <a:xfrm>
            <a:off x="838200" y="1555929"/>
            <a:ext cx="6715539" cy="1340648"/>
          </a:xfrm>
          <a:prstGeom prst="rect">
            <a:avLst/>
          </a:prstGeom>
        </p:spPr>
      </p:pic>
      <p:pic>
        <p:nvPicPr>
          <p:cNvPr id="7" name="Imagen 6"/>
          <p:cNvPicPr>
            <a:picLocks noChangeAspect="1"/>
          </p:cNvPicPr>
          <p:nvPr/>
        </p:nvPicPr>
        <p:blipFill>
          <a:blip r:embed="rId3"/>
          <a:stretch>
            <a:fillRect/>
          </a:stretch>
        </p:blipFill>
        <p:spPr>
          <a:xfrm>
            <a:off x="4868416" y="3146379"/>
            <a:ext cx="6485384" cy="1673649"/>
          </a:xfrm>
          <a:prstGeom prst="rect">
            <a:avLst/>
          </a:prstGeom>
        </p:spPr>
      </p:pic>
      <p:sp>
        <p:nvSpPr>
          <p:cNvPr id="8" name="Flecha doblada hacia arriba 7"/>
          <p:cNvSpPr/>
          <p:nvPr/>
        </p:nvSpPr>
        <p:spPr>
          <a:xfrm rot="5400000">
            <a:off x="3001618" y="2993208"/>
            <a:ext cx="1378226" cy="1550505"/>
          </a:xfrm>
          <a:prstGeom prst="bentUpArrow">
            <a:avLst>
              <a:gd name="adj1" fmla="val 13039"/>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6048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1323</Words>
  <Application>Microsoft Office PowerPoint</Application>
  <PresentationFormat>Panorámica</PresentationFormat>
  <Paragraphs>117</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Arial Unicode MS</vt:lpstr>
      <vt:lpstr>Calibri</vt:lpstr>
      <vt:lpstr>Calibri Light</vt:lpstr>
      <vt:lpstr>Tema de Office</vt:lpstr>
      <vt:lpstr>Subida de Archivos</vt:lpstr>
      <vt:lpstr>Presentación de PowerPoint</vt:lpstr>
      <vt:lpstr>Presentación de PowerPoint</vt:lpstr>
      <vt:lpstr>Parámetros de los métodos en un controlador</vt:lpstr>
      <vt:lpstr>Presentación de PowerPoint</vt:lpstr>
      <vt:lpstr>Diferencias Claves entre [FromQuery] y [FromRoute]</vt:lpstr>
      <vt:lpstr>Presentación de PowerPoint</vt:lpstr>
      <vt:lpstr>Presentación de PowerPoint</vt:lpstr>
      <vt:lpstr>Presentación de PowerPoint</vt:lpstr>
      <vt:lpstr>¿Qué es multipart/form-data?</vt:lpstr>
      <vt:lpstr>Presentación de PowerPoint</vt:lpstr>
      <vt:lpstr>Presentación de PowerPoint</vt:lpstr>
      <vt:lpstr>Tabla Resumen de Cuándo Usar Cada Uno</vt:lpstr>
      <vt:lpstr>¿Qué es IFormFile en ASP.NET Core?</vt:lpstr>
      <vt:lpstr>¿Qué es FileStream en C#?</vt:lpstr>
      <vt:lpstr>¿Cómo funciona FileStream en memoria?</vt:lpstr>
      <vt:lpstr>¿Qué es MIME?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Subida de Archivos</dc:title>
  <dc:creator>gabriel</dc:creator>
  <cp:lastModifiedBy>gabriel</cp:lastModifiedBy>
  <cp:revision>22</cp:revision>
  <dcterms:created xsi:type="dcterms:W3CDTF">2025-02-15T01:29:35Z</dcterms:created>
  <dcterms:modified xsi:type="dcterms:W3CDTF">2025-03-11T03:30:45Z</dcterms:modified>
</cp:coreProperties>
</file>