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3" r:id="rId9"/>
    <p:sldId id="262"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F229A494-0177-443D-8071-FFD9F9F010FE}" type="datetimeFigureOut">
              <a:rPr lang="en-US" smtClean="0"/>
              <a:t>8/26/2024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6DD0036-3965-4B7B-AABA-535AC4590099}" type="slidenum">
              <a:rPr lang="en-US" smtClean="0"/>
              <a:t>‹Nº›</a:t>
            </a:fld>
            <a:endParaRPr lang="en-US"/>
          </a:p>
        </p:txBody>
      </p:sp>
    </p:spTree>
    <p:extLst>
      <p:ext uri="{BB962C8B-B14F-4D97-AF65-F5344CB8AC3E}">
        <p14:creationId xmlns:p14="http://schemas.microsoft.com/office/powerpoint/2010/main" val="4211310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F229A494-0177-443D-8071-FFD9F9F010FE}" type="datetimeFigureOut">
              <a:rPr lang="en-US" smtClean="0"/>
              <a:t>8/26/2024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6DD0036-3965-4B7B-AABA-535AC4590099}" type="slidenum">
              <a:rPr lang="en-US" smtClean="0"/>
              <a:t>‹Nº›</a:t>
            </a:fld>
            <a:endParaRPr lang="en-US"/>
          </a:p>
        </p:txBody>
      </p:sp>
    </p:spTree>
    <p:extLst>
      <p:ext uri="{BB962C8B-B14F-4D97-AF65-F5344CB8AC3E}">
        <p14:creationId xmlns:p14="http://schemas.microsoft.com/office/powerpoint/2010/main" val="188651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F229A494-0177-443D-8071-FFD9F9F010FE}" type="datetimeFigureOut">
              <a:rPr lang="en-US" smtClean="0"/>
              <a:t>8/26/2024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6DD0036-3965-4B7B-AABA-535AC4590099}" type="slidenum">
              <a:rPr lang="en-US" smtClean="0"/>
              <a:t>‹Nº›</a:t>
            </a:fld>
            <a:endParaRPr lang="en-US"/>
          </a:p>
        </p:txBody>
      </p:sp>
    </p:spTree>
    <p:extLst>
      <p:ext uri="{BB962C8B-B14F-4D97-AF65-F5344CB8AC3E}">
        <p14:creationId xmlns:p14="http://schemas.microsoft.com/office/powerpoint/2010/main" val="2538421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F229A494-0177-443D-8071-FFD9F9F010FE}" type="datetimeFigureOut">
              <a:rPr lang="en-US" smtClean="0"/>
              <a:t>8/26/2024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6DD0036-3965-4B7B-AABA-535AC4590099}" type="slidenum">
              <a:rPr lang="en-US" smtClean="0"/>
              <a:t>‹Nº›</a:t>
            </a:fld>
            <a:endParaRPr lang="en-US"/>
          </a:p>
        </p:txBody>
      </p:sp>
    </p:spTree>
    <p:extLst>
      <p:ext uri="{BB962C8B-B14F-4D97-AF65-F5344CB8AC3E}">
        <p14:creationId xmlns:p14="http://schemas.microsoft.com/office/powerpoint/2010/main" val="77405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F229A494-0177-443D-8071-FFD9F9F010FE}" type="datetimeFigureOut">
              <a:rPr lang="en-US" smtClean="0"/>
              <a:t>8/26/2024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6DD0036-3965-4B7B-AABA-535AC4590099}" type="slidenum">
              <a:rPr lang="en-US" smtClean="0"/>
              <a:t>‹Nº›</a:t>
            </a:fld>
            <a:endParaRPr lang="en-US"/>
          </a:p>
        </p:txBody>
      </p:sp>
    </p:spTree>
    <p:extLst>
      <p:ext uri="{BB962C8B-B14F-4D97-AF65-F5344CB8AC3E}">
        <p14:creationId xmlns:p14="http://schemas.microsoft.com/office/powerpoint/2010/main" val="113803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F229A494-0177-443D-8071-FFD9F9F010FE}" type="datetimeFigureOut">
              <a:rPr lang="en-US" smtClean="0"/>
              <a:t>8/26/2024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6DD0036-3965-4B7B-AABA-535AC4590099}" type="slidenum">
              <a:rPr lang="en-US" smtClean="0"/>
              <a:t>‹Nº›</a:t>
            </a:fld>
            <a:endParaRPr lang="en-US"/>
          </a:p>
        </p:txBody>
      </p:sp>
    </p:spTree>
    <p:extLst>
      <p:ext uri="{BB962C8B-B14F-4D97-AF65-F5344CB8AC3E}">
        <p14:creationId xmlns:p14="http://schemas.microsoft.com/office/powerpoint/2010/main" val="263442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F229A494-0177-443D-8071-FFD9F9F010FE}" type="datetimeFigureOut">
              <a:rPr lang="en-US" smtClean="0"/>
              <a:t>8/26/2024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C6DD0036-3965-4B7B-AABA-535AC4590099}" type="slidenum">
              <a:rPr lang="en-US" smtClean="0"/>
              <a:t>‹Nº›</a:t>
            </a:fld>
            <a:endParaRPr lang="en-US"/>
          </a:p>
        </p:txBody>
      </p:sp>
    </p:spTree>
    <p:extLst>
      <p:ext uri="{BB962C8B-B14F-4D97-AF65-F5344CB8AC3E}">
        <p14:creationId xmlns:p14="http://schemas.microsoft.com/office/powerpoint/2010/main" val="1214224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F229A494-0177-443D-8071-FFD9F9F010FE}" type="datetimeFigureOut">
              <a:rPr lang="en-US" smtClean="0"/>
              <a:t>8/26/2024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C6DD0036-3965-4B7B-AABA-535AC4590099}" type="slidenum">
              <a:rPr lang="en-US" smtClean="0"/>
              <a:t>‹Nº›</a:t>
            </a:fld>
            <a:endParaRPr lang="en-US"/>
          </a:p>
        </p:txBody>
      </p:sp>
    </p:spTree>
    <p:extLst>
      <p:ext uri="{BB962C8B-B14F-4D97-AF65-F5344CB8AC3E}">
        <p14:creationId xmlns:p14="http://schemas.microsoft.com/office/powerpoint/2010/main" val="216892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229A494-0177-443D-8071-FFD9F9F010FE}" type="datetimeFigureOut">
              <a:rPr lang="en-US" smtClean="0"/>
              <a:t>8/26/2024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C6DD0036-3965-4B7B-AABA-535AC4590099}" type="slidenum">
              <a:rPr lang="en-US" smtClean="0"/>
              <a:t>‹Nº›</a:t>
            </a:fld>
            <a:endParaRPr lang="en-US"/>
          </a:p>
        </p:txBody>
      </p:sp>
    </p:spTree>
    <p:extLst>
      <p:ext uri="{BB962C8B-B14F-4D97-AF65-F5344CB8AC3E}">
        <p14:creationId xmlns:p14="http://schemas.microsoft.com/office/powerpoint/2010/main" val="308323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229A494-0177-443D-8071-FFD9F9F010FE}" type="datetimeFigureOut">
              <a:rPr lang="en-US" smtClean="0"/>
              <a:t>8/26/2024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6DD0036-3965-4B7B-AABA-535AC4590099}" type="slidenum">
              <a:rPr lang="en-US" smtClean="0"/>
              <a:t>‹Nº›</a:t>
            </a:fld>
            <a:endParaRPr lang="en-US"/>
          </a:p>
        </p:txBody>
      </p:sp>
    </p:spTree>
    <p:extLst>
      <p:ext uri="{BB962C8B-B14F-4D97-AF65-F5344CB8AC3E}">
        <p14:creationId xmlns:p14="http://schemas.microsoft.com/office/powerpoint/2010/main" val="336203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229A494-0177-443D-8071-FFD9F9F010FE}" type="datetimeFigureOut">
              <a:rPr lang="en-US" smtClean="0"/>
              <a:t>8/26/2024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6DD0036-3965-4B7B-AABA-535AC4590099}" type="slidenum">
              <a:rPr lang="en-US" smtClean="0"/>
              <a:t>‹Nº›</a:t>
            </a:fld>
            <a:endParaRPr lang="en-US"/>
          </a:p>
        </p:txBody>
      </p:sp>
    </p:spTree>
    <p:extLst>
      <p:ext uri="{BB962C8B-B14F-4D97-AF65-F5344CB8AC3E}">
        <p14:creationId xmlns:p14="http://schemas.microsoft.com/office/powerpoint/2010/main" val="146922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29A494-0177-443D-8071-FFD9F9F010FE}" type="datetimeFigureOut">
              <a:rPr lang="en-US" smtClean="0"/>
              <a:t>8/26/2024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D0036-3965-4B7B-AABA-535AC4590099}" type="slidenum">
              <a:rPr lang="en-US" smtClean="0"/>
              <a:t>‹Nº›</a:t>
            </a:fld>
            <a:endParaRPr lang="en-US"/>
          </a:p>
        </p:txBody>
      </p:sp>
    </p:spTree>
    <p:extLst>
      <p:ext uri="{BB962C8B-B14F-4D97-AF65-F5344CB8AC3E}">
        <p14:creationId xmlns:p14="http://schemas.microsoft.com/office/powerpoint/2010/main" val="3522223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RAZOR</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1963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541116"/>
            <a:ext cx="10528300" cy="5463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mj-lt"/>
              </a:rPr>
              <a:t>Vista (View)</a:t>
            </a:r>
            <a:r>
              <a:rPr kumimoji="0" lang="en-US" altLang="en-US" sz="20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mj-lt"/>
              </a:rPr>
              <a:t>Es</a:t>
            </a:r>
            <a:r>
              <a:rPr kumimoji="0" lang="en-US" altLang="en-US" sz="2000" b="0" i="0" u="none" strike="noStrike" cap="none" normalizeH="0" baseline="0" dirty="0" smtClean="0">
                <a:ln>
                  <a:noFill/>
                </a:ln>
                <a:solidFill>
                  <a:schemeClr val="tx1"/>
                </a:solidFill>
                <a:effectLst/>
                <a:latin typeface="+mj-lt"/>
              </a:rPr>
              <a:t> la parte de la </a:t>
            </a:r>
            <a:r>
              <a:rPr kumimoji="0" lang="en-US" altLang="en-US" sz="2000" b="0" i="0" u="none" strike="noStrike" cap="none" normalizeH="0" baseline="0" dirty="0" err="1" smtClean="0">
                <a:ln>
                  <a:noFill/>
                </a:ln>
                <a:solidFill>
                  <a:schemeClr val="tx1"/>
                </a:solidFill>
                <a:effectLst/>
                <a:latin typeface="+mj-lt"/>
              </a:rPr>
              <a:t>aplicación</a:t>
            </a:r>
            <a:r>
              <a:rPr kumimoji="0" lang="en-US" altLang="en-US" sz="2000" b="0" i="0" u="none" strike="noStrike" cap="none" normalizeH="0" baseline="0" dirty="0" smtClean="0">
                <a:ln>
                  <a:noFill/>
                </a:ln>
                <a:solidFill>
                  <a:schemeClr val="tx1"/>
                </a:solidFill>
                <a:effectLst/>
                <a:latin typeface="+mj-lt"/>
              </a:rPr>
              <a:t> que </a:t>
            </a:r>
            <a:r>
              <a:rPr kumimoji="0" lang="en-US" altLang="en-US" sz="2000" b="0" i="0" u="none" strike="noStrike" cap="none" normalizeH="0" baseline="0" dirty="0" err="1" smtClean="0">
                <a:ln>
                  <a:noFill/>
                </a:ln>
                <a:solidFill>
                  <a:schemeClr val="tx1"/>
                </a:solidFill>
                <a:effectLst/>
                <a:latin typeface="+mj-lt"/>
              </a:rPr>
              <a:t>gestiona</a:t>
            </a:r>
            <a:r>
              <a:rPr kumimoji="0" lang="en-US" altLang="en-US" sz="2000" b="0" i="0" u="none" strike="noStrike" cap="none" normalizeH="0" baseline="0" dirty="0" smtClean="0">
                <a:ln>
                  <a:noFill/>
                </a:ln>
                <a:solidFill>
                  <a:schemeClr val="tx1"/>
                </a:solidFill>
                <a:effectLst/>
                <a:latin typeface="+mj-lt"/>
              </a:rPr>
              <a:t> la </a:t>
            </a:r>
            <a:r>
              <a:rPr kumimoji="0" lang="en-US" altLang="en-US" sz="2000" b="0" i="0" u="none" strike="noStrike" cap="none" normalizeH="0" baseline="0" dirty="0" err="1" smtClean="0">
                <a:ln>
                  <a:noFill/>
                </a:ln>
                <a:solidFill>
                  <a:schemeClr val="tx1"/>
                </a:solidFill>
                <a:effectLst/>
                <a:latin typeface="+mj-lt"/>
              </a:rPr>
              <a:t>presentación</a:t>
            </a:r>
            <a:r>
              <a:rPr kumimoji="0" lang="en-US" altLang="en-US" sz="2000" b="0" i="0" u="none" strike="noStrike" cap="none" normalizeH="0" baseline="0" dirty="0" smtClean="0">
                <a:ln>
                  <a:noFill/>
                </a:ln>
                <a:solidFill>
                  <a:schemeClr val="tx1"/>
                </a:solidFill>
                <a:effectLst/>
                <a:latin typeface="+mj-lt"/>
              </a:rPr>
              <a:t> y la </a:t>
            </a:r>
            <a:r>
              <a:rPr kumimoji="0" lang="en-US" altLang="en-US" sz="2000" b="0" i="0" u="none" strike="noStrike" cap="none" normalizeH="0" baseline="0" dirty="0" err="1" smtClean="0">
                <a:ln>
                  <a:noFill/>
                </a:ln>
                <a:solidFill>
                  <a:schemeClr val="tx1"/>
                </a:solidFill>
                <a:effectLst/>
                <a:latin typeface="+mj-lt"/>
              </a:rPr>
              <a:t>interfaz</a:t>
            </a:r>
            <a:r>
              <a:rPr kumimoji="0" lang="en-US" altLang="en-US" sz="2000" b="0" i="0" u="none" strike="noStrike" cap="none" normalizeH="0" baseline="0" dirty="0" smtClean="0">
                <a:ln>
                  <a:noFill/>
                </a:ln>
                <a:solidFill>
                  <a:schemeClr val="tx1"/>
                </a:solidFill>
                <a:effectLst/>
                <a:latin typeface="+mj-lt"/>
              </a:rPr>
              <a:t> de </a:t>
            </a:r>
            <a:r>
              <a:rPr kumimoji="0" lang="en-US" altLang="en-US" sz="2000" b="0" i="0" u="none" strike="noStrike" cap="none" normalizeH="0" baseline="0" dirty="0" err="1" smtClean="0">
                <a:ln>
                  <a:noFill/>
                </a:ln>
                <a:solidFill>
                  <a:schemeClr val="tx1"/>
                </a:solidFill>
                <a:effectLst/>
                <a:latin typeface="+mj-lt"/>
              </a:rPr>
              <a:t>usuario</a:t>
            </a:r>
            <a:r>
              <a:rPr kumimoji="0" lang="en-US" altLang="en-US" sz="2000" b="0" i="0" u="none" strike="noStrike" cap="none" normalizeH="0" baseline="0" dirty="0" smtClean="0">
                <a:ln>
                  <a:noFill/>
                </a:ln>
                <a:solidFill>
                  <a:schemeClr val="tx1"/>
                </a:solidFill>
                <a:effectLst/>
                <a:latin typeface="+mj-lt"/>
              </a:rPr>
              <a:t>. En el </a:t>
            </a:r>
            <a:r>
              <a:rPr kumimoji="0" lang="en-US" altLang="en-US" sz="2000" b="0" i="0" u="none" strike="noStrike" cap="none" normalizeH="0" baseline="0" dirty="0" err="1" smtClean="0">
                <a:ln>
                  <a:noFill/>
                </a:ln>
                <a:solidFill>
                  <a:schemeClr val="tx1"/>
                </a:solidFill>
                <a:effectLst/>
                <a:latin typeface="+mj-lt"/>
              </a:rPr>
              <a:t>contexto</a:t>
            </a:r>
            <a:r>
              <a:rPr kumimoji="0" lang="en-US" altLang="en-US" sz="2000" b="0" i="0" u="none" strike="noStrike" cap="none" normalizeH="0" baseline="0" dirty="0" smtClean="0">
                <a:ln>
                  <a:noFill/>
                </a:ln>
                <a:solidFill>
                  <a:schemeClr val="tx1"/>
                </a:solidFill>
                <a:effectLst/>
                <a:latin typeface="+mj-lt"/>
              </a:rPr>
              <a:t> de ASP.NET Core MVC, </a:t>
            </a:r>
            <a:r>
              <a:rPr kumimoji="0" lang="en-US" altLang="en-US" sz="2000" b="0" i="0" u="none" strike="noStrike" cap="none" normalizeH="0" baseline="0" dirty="0" err="1" smtClean="0">
                <a:ln>
                  <a:noFill/>
                </a:ln>
                <a:solidFill>
                  <a:schemeClr val="tx1"/>
                </a:solidFill>
                <a:effectLst/>
                <a:latin typeface="+mj-lt"/>
              </a:rPr>
              <a:t>una</a:t>
            </a:r>
            <a:r>
              <a:rPr kumimoji="0" lang="en-US" altLang="en-US" sz="2000" b="0" i="0" u="none" strike="noStrike" cap="none" normalizeH="0" baseline="0" dirty="0" smtClean="0">
                <a:ln>
                  <a:noFill/>
                </a:ln>
                <a:solidFill>
                  <a:schemeClr val="tx1"/>
                </a:solidFill>
                <a:effectLst/>
                <a:latin typeface="+mj-lt"/>
              </a:rPr>
              <a:t> vista </a:t>
            </a:r>
            <a:r>
              <a:rPr kumimoji="0" lang="en-US" altLang="en-US" sz="2000" b="0" i="0" u="none" strike="noStrike" cap="none" normalizeH="0" baseline="0" dirty="0" err="1" smtClean="0">
                <a:ln>
                  <a:noFill/>
                </a:ln>
                <a:solidFill>
                  <a:schemeClr val="tx1"/>
                </a:solidFill>
                <a:effectLst/>
                <a:latin typeface="+mj-lt"/>
              </a:rPr>
              <a:t>generalmente</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es</a:t>
            </a:r>
            <a:r>
              <a:rPr kumimoji="0" lang="en-US" altLang="en-US" sz="2000" b="0" i="0" u="none" strike="noStrike" cap="none" normalizeH="0" baseline="0" dirty="0" smtClean="0">
                <a:ln>
                  <a:noFill/>
                </a:ln>
                <a:solidFill>
                  <a:schemeClr val="tx1"/>
                </a:solidFill>
                <a:effectLst/>
                <a:latin typeface="+mj-lt"/>
              </a:rPr>
              <a:t> un </a:t>
            </a:r>
            <a:r>
              <a:rPr kumimoji="0" lang="en-US" altLang="en-US" sz="2000" b="0" i="0" u="none" strike="noStrike" cap="none" normalizeH="0" baseline="0" dirty="0" err="1" smtClean="0">
                <a:ln>
                  <a:noFill/>
                </a:ln>
                <a:solidFill>
                  <a:schemeClr val="tx1"/>
                </a:solidFill>
                <a:effectLst/>
                <a:latin typeface="+mj-lt"/>
              </a:rPr>
              <a:t>archivo</a:t>
            </a:r>
            <a:r>
              <a:rPr kumimoji="0" lang="en-US" altLang="en-US" sz="2000" b="0" i="0" u="none" strike="noStrike" cap="none" normalizeH="0" baseline="0" dirty="0" smtClean="0">
                <a:ln>
                  <a:noFill/>
                </a:ln>
                <a:solidFill>
                  <a:schemeClr val="tx1"/>
                </a:solidFill>
                <a:effectLst/>
                <a:latin typeface="+mj-lt"/>
              </a:rPr>
              <a:t> Razor (.</a:t>
            </a:r>
            <a:r>
              <a:rPr kumimoji="0" lang="en-US" altLang="en-US" sz="2000" b="0" i="0" u="none" strike="noStrike" cap="none" normalizeH="0" baseline="0" dirty="0" err="1" smtClean="0">
                <a:ln>
                  <a:noFill/>
                </a:ln>
                <a:solidFill>
                  <a:schemeClr val="tx1"/>
                </a:solidFill>
                <a:effectLst/>
                <a:latin typeface="+mj-lt"/>
              </a:rPr>
              <a:t>cshtml</a:t>
            </a:r>
            <a:r>
              <a:rPr kumimoji="0" lang="en-US" altLang="en-US" sz="2000" b="0" i="0" u="none" strike="noStrike" cap="none" normalizeH="0" baseline="0" dirty="0" smtClean="0">
                <a:ln>
                  <a:noFill/>
                </a:ln>
                <a:solidFill>
                  <a:schemeClr val="tx1"/>
                </a:solidFill>
                <a:effectLst/>
                <a:latin typeface="+mj-lt"/>
              </a:rPr>
              <a:t>) que define la </a:t>
            </a:r>
            <a:r>
              <a:rPr kumimoji="0" lang="en-US" altLang="en-US" sz="2000" b="0" i="0" u="none" strike="noStrike" cap="none" normalizeH="0" baseline="0" dirty="0" err="1" smtClean="0">
                <a:ln>
                  <a:noFill/>
                </a:ln>
                <a:solidFill>
                  <a:schemeClr val="tx1"/>
                </a:solidFill>
                <a:effectLst/>
                <a:latin typeface="+mj-lt"/>
              </a:rPr>
              <a:t>estructura</a:t>
            </a:r>
            <a:r>
              <a:rPr kumimoji="0" lang="en-US" altLang="en-US" sz="2000" b="0" i="0" u="none" strike="noStrike" cap="none" normalizeH="0" baseline="0" dirty="0" smtClean="0">
                <a:ln>
                  <a:noFill/>
                </a:ln>
                <a:solidFill>
                  <a:schemeClr val="tx1"/>
                </a:solidFill>
                <a:effectLst/>
                <a:latin typeface="+mj-lt"/>
              </a:rPr>
              <a:t> del HTML que se </a:t>
            </a:r>
            <a:r>
              <a:rPr kumimoji="0" lang="en-US" altLang="en-US" sz="2000" b="0" i="0" u="none" strike="noStrike" cap="none" normalizeH="0" baseline="0" dirty="0" err="1" smtClean="0">
                <a:ln>
                  <a:noFill/>
                </a:ln>
                <a:solidFill>
                  <a:schemeClr val="tx1"/>
                </a:solidFill>
                <a:effectLst/>
                <a:latin typeface="+mj-lt"/>
              </a:rPr>
              <a:t>enviará</a:t>
            </a:r>
            <a:r>
              <a:rPr kumimoji="0" lang="en-US" altLang="en-US" sz="2000" b="0" i="0" u="none" strike="noStrike" cap="none" normalizeH="0" baseline="0" dirty="0" smtClean="0">
                <a:ln>
                  <a:noFill/>
                </a:ln>
                <a:solidFill>
                  <a:schemeClr val="tx1"/>
                </a:solidFill>
                <a:effectLst/>
                <a:latin typeface="+mj-lt"/>
              </a:rPr>
              <a:t> al </a:t>
            </a:r>
            <a:r>
              <a:rPr kumimoji="0" lang="en-US" altLang="en-US" sz="2000" b="0" i="0" u="none" strike="noStrike" cap="none" normalizeH="0" baseline="0" dirty="0" err="1" smtClean="0">
                <a:ln>
                  <a:noFill/>
                </a:ln>
                <a:solidFill>
                  <a:schemeClr val="tx1"/>
                </a:solidFill>
                <a:effectLst/>
                <a:latin typeface="+mj-lt"/>
              </a:rPr>
              <a:t>cliente</a:t>
            </a:r>
            <a:r>
              <a:rPr kumimoji="0" lang="en-US" altLang="en-US" sz="20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mj-lt"/>
              </a:rPr>
              <a:t>La vista se </a:t>
            </a:r>
            <a:r>
              <a:rPr kumimoji="0" lang="en-US" altLang="en-US" sz="2000" b="0" i="0" u="none" strike="noStrike" cap="none" normalizeH="0" baseline="0" dirty="0" err="1" smtClean="0">
                <a:ln>
                  <a:noFill/>
                </a:ln>
                <a:solidFill>
                  <a:schemeClr val="tx1"/>
                </a:solidFill>
                <a:effectLst/>
                <a:latin typeface="+mj-lt"/>
              </a:rPr>
              <a:t>encarga</a:t>
            </a:r>
            <a:r>
              <a:rPr kumimoji="0" lang="en-US" altLang="en-US" sz="2000" b="0" i="0" u="none" strike="noStrike" cap="none" normalizeH="0" baseline="0" dirty="0" smtClean="0">
                <a:ln>
                  <a:noFill/>
                </a:ln>
                <a:solidFill>
                  <a:schemeClr val="tx1"/>
                </a:solidFill>
                <a:effectLst/>
                <a:latin typeface="+mj-lt"/>
              </a:rPr>
              <a:t> de </a:t>
            </a:r>
            <a:r>
              <a:rPr kumimoji="0" lang="en-US" altLang="en-US" sz="2000" b="0" i="0" u="none" strike="noStrike" cap="none" normalizeH="0" baseline="0" dirty="0" err="1" smtClean="0">
                <a:ln>
                  <a:noFill/>
                </a:ln>
                <a:solidFill>
                  <a:schemeClr val="tx1"/>
                </a:solidFill>
                <a:effectLst/>
                <a:latin typeface="+mj-lt"/>
              </a:rPr>
              <a:t>presentar</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los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datos</a:t>
            </a:r>
            <a:r>
              <a:rPr kumimoji="0" lang="en-US" altLang="en-US" sz="2000" b="0" i="0" u="none" strike="noStrike" cap="none" normalizeH="0" baseline="0" dirty="0" smtClean="0">
                <a:ln>
                  <a:noFill/>
                </a:ln>
                <a:solidFill>
                  <a:schemeClr val="tx1"/>
                </a:solidFill>
                <a:effectLst/>
                <a:latin typeface="+mj-lt"/>
              </a:rPr>
              <a:t> que </a:t>
            </a:r>
            <a:r>
              <a:rPr kumimoji="0" lang="en-US" altLang="en-US" sz="2000" b="0" i="0" u="none" strike="noStrike" cap="none" normalizeH="0" baseline="0" dirty="0" err="1" smtClean="0">
                <a:ln>
                  <a:noFill/>
                </a:ln>
                <a:solidFill>
                  <a:schemeClr val="tx1"/>
                </a:solidFill>
                <a:effectLst/>
                <a:latin typeface="+mj-lt"/>
              </a:rPr>
              <a:t>provienen</a:t>
            </a:r>
            <a:r>
              <a:rPr kumimoji="0" lang="en-US" altLang="en-US" sz="2000" b="0" i="0" u="none" strike="noStrike" cap="none" normalizeH="0" baseline="0" dirty="0" smtClean="0">
                <a:ln>
                  <a:noFill/>
                </a:ln>
                <a:solidFill>
                  <a:schemeClr val="tx1"/>
                </a:solidFill>
                <a:effectLst/>
                <a:latin typeface="+mj-lt"/>
              </a:rPr>
              <a:t> del </a:t>
            </a:r>
            <a:r>
              <a:rPr kumimoji="0" lang="en-US" altLang="en-US" sz="2000" b="0" i="0" u="none" strike="noStrike" cap="none" normalizeH="0" baseline="0" dirty="0" err="1" smtClean="0">
                <a:ln>
                  <a:noFill/>
                </a:ln>
                <a:solidFill>
                  <a:schemeClr val="tx1"/>
                </a:solidFill>
                <a:effectLst/>
                <a:latin typeface="+mj-lt"/>
              </a:rPr>
              <a:t>modelo</a:t>
            </a:r>
            <a:r>
              <a:rPr kumimoji="0" lang="en-US" altLang="en-US" sz="2000" b="0" i="0" u="none" strike="noStrike" cap="none" normalizeH="0" baseline="0" dirty="0" smtClean="0">
                <a:ln>
                  <a:noFill/>
                </a:ln>
                <a:solidFill>
                  <a:schemeClr val="tx1"/>
                </a:solidFill>
                <a:effectLst/>
                <a:latin typeface="+mj-lt"/>
              </a:rPr>
              <a:t> al </a:t>
            </a:r>
            <a:r>
              <a:rPr kumimoji="0" lang="en-US" altLang="en-US" sz="2000" b="0" i="0" u="none" strike="noStrike" cap="none" normalizeH="0" baseline="0" dirty="0" err="1" smtClean="0">
                <a:ln>
                  <a:noFill/>
                </a:ln>
                <a:solidFill>
                  <a:schemeClr val="tx1"/>
                </a:solidFill>
                <a:effectLst/>
                <a:latin typeface="+mj-lt"/>
              </a:rPr>
              <a:t>usuario</a:t>
            </a:r>
            <a:r>
              <a:rPr kumimoji="0" lang="en-US" altLang="en-US" sz="2000" b="0" i="0" u="none" strike="noStrike" cap="none" normalizeH="0" baseline="0" dirty="0" smtClean="0">
                <a:ln>
                  <a:noFill/>
                </a:ln>
                <a:solidFill>
                  <a:schemeClr val="tx1"/>
                </a:solidFill>
                <a:effectLst/>
                <a:latin typeface="+mj-lt"/>
              </a:rPr>
              <a:t> final. No </a:t>
            </a:r>
            <a:r>
              <a:rPr kumimoji="0" lang="en-US" altLang="en-US" sz="2000" b="0" i="0" u="none" strike="noStrike" cap="none" normalizeH="0" baseline="0" dirty="0" err="1" smtClean="0">
                <a:ln>
                  <a:noFill/>
                </a:ln>
                <a:solidFill>
                  <a:schemeClr val="tx1"/>
                </a:solidFill>
                <a:effectLst/>
                <a:latin typeface="+mj-lt"/>
              </a:rPr>
              <a:t>contiene</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lógica</a:t>
            </a:r>
            <a:r>
              <a:rPr kumimoji="0" lang="en-US" altLang="en-US" sz="2000" b="0" i="0" u="none" strike="noStrike" cap="none" normalizeH="0" baseline="0" dirty="0" smtClean="0">
                <a:ln>
                  <a:noFill/>
                </a:ln>
                <a:solidFill>
                  <a:schemeClr val="tx1"/>
                </a:solidFill>
                <a:effectLst/>
                <a:latin typeface="+mj-lt"/>
              </a:rPr>
              <a:t> de </a:t>
            </a:r>
            <a:r>
              <a:rPr kumimoji="0" lang="en-US" altLang="en-US" sz="2000" b="0" i="0" u="none" strike="noStrike" cap="none" normalizeH="0" baseline="0" dirty="0" err="1" smtClean="0">
                <a:ln>
                  <a:noFill/>
                </a:ln>
                <a:solidFill>
                  <a:schemeClr val="tx1"/>
                </a:solidFill>
                <a:effectLst/>
                <a:latin typeface="+mj-lt"/>
              </a:rPr>
              <a:t>negocio</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ni</a:t>
            </a:r>
            <a:r>
              <a:rPr kumimoji="0" lang="en-US" altLang="en-US" sz="2000" b="0" i="0" u="none" strike="noStrike" cap="none" normalizeH="0" baseline="0" dirty="0" smtClean="0">
                <a:ln>
                  <a:noFill/>
                </a:ln>
                <a:solidFill>
                  <a:schemeClr val="tx1"/>
                </a:solidFill>
                <a:effectLst/>
                <a:latin typeface="+mj-lt"/>
              </a:rPr>
              <a:t> de </a:t>
            </a:r>
            <a:r>
              <a:rPr kumimoji="0" lang="en-US" altLang="en-US" sz="2000" b="0" i="0" u="none" strike="noStrike" cap="none" normalizeH="0" baseline="0" dirty="0" err="1" smtClean="0">
                <a:ln>
                  <a:noFill/>
                </a:ln>
                <a:solidFill>
                  <a:schemeClr val="tx1"/>
                </a:solidFill>
                <a:effectLst/>
                <a:latin typeface="+mj-lt"/>
              </a:rPr>
              <a:t>acceso</a:t>
            </a:r>
            <a:r>
              <a:rPr kumimoji="0" lang="en-US" altLang="en-US" sz="2000" b="0" i="0" u="none" strike="noStrike" cap="none" normalizeH="0" baseline="0" dirty="0" smtClean="0">
                <a:ln>
                  <a:noFill/>
                </a:ln>
                <a:solidFill>
                  <a:schemeClr val="tx1"/>
                </a:solidFill>
                <a:effectLst/>
                <a:latin typeface="+mj-lt"/>
              </a:rPr>
              <a:t> a </a:t>
            </a:r>
            <a:r>
              <a:rPr kumimoji="0" lang="en-US" altLang="en-US" sz="2000" b="0" i="0" u="none" strike="noStrike" cap="none" normalizeH="0" baseline="0" dirty="0" err="1" smtClean="0">
                <a:ln>
                  <a:noFill/>
                </a:ln>
                <a:solidFill>
                  <a:schemeClr val="tx1"/>
                </a:solidFill>
                <a:effectLst/>
                <a:latin typeface="+mj-lt"/>
              </a:rPr>
              <a:t>datos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sino</a:t>
            </a:r>
            <a:r>
              <a:rPr kumimoji="0" lang="en-US" altLang="en-US" sz="2000" b="0" i="0" u="none" strike="noStrike" cap="none" normalizeH="0" baseline="0" dirty="0" smtClean="0">
                <a:ln>
                  <a:noFill/>
                </a:ln>
                <a:solidFill>
                  <a:schemeClr val="tx1"/>
                </a:solidFill>
                <a:effectLst/>
                <a:latin typeface="+mj-lt"/>
              </a:rPr>
              <a:t> que se </a:t>
            </a:r>
            <a:r>
              <a:rPr kumimoji="0" lang="en-US" altLang="en-US" sz="2000" b="0" i="0" u="none" strike="noStrike" cap="none" normalizeH="0" baseline="0" dirty="0" err="1" smtClean="0">
                <a:ln>
                  <a:noFill/>
                </a:ln>
                <a:solidFill>
                  <a:schemeClr val="tx1"/>
                </a:solidFill>
                <a:effectLst/>
                <a:latin typeface="+mj-lt"/>
              </a:rPr>
              <a:t>centra</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en</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cómo</a:t>
            </a:r>
            <a:r>
              <a:rPr kumimoji="0" lang="en-US" altLang="en-US" sz="2000" b="0" i="0" u="none" strike="noStrike" cap="none" normalizeH="0" baseline="0" dirty="0" smtClean="0">
                <a:ln>
                  <a:noFill/>
                </a:ln>
                <a:solidFill>
                  <a:schemeClr val="tx1"/>
                </a:solidFill>
                <a:effectLst/>
                <a:latin typeface="+mj-lt"/>
              </a:rPr>
              <a:t> se </a:t>
            </a:r>
            <a:r>
              <a:rPr kumimoji="0" lang="en-US" altLang="en-US" sz="2000" b="0" i="0" u="none" strike="noStrike" cap="none" normalizeH="0" baseline="0" dirty="0" err="1" smtClean="0">
                <a:ln>
                  <a:noFill/>
                </a:ln>
                <a:solidFill>
                  <a:schemeClr val="tx1"/>
                </a:solidFill>
                <a:effectLst/>
                <a:latin typeface="+mj-lt"/>
              </a:rPr>
              <a:t>muestra</a:t>
            </a:r>
            <a:r>
              <a:rPr kumimoji="0" lang="en-US" altLang="en-US" sz="2000" b="0" i="0" u="none" strike="noStrike" cap="none" normalizeH="0" baseline="0" dirty="0" smtClean="0">
                <a:ln>
                  <a:noFill/>
                </a:ln>
                <a:solidFill>
                  <a:schemeClr val="tx1"/>
                </a:solidFill>
                <a:effectLst/>
                <a:latin typeface="+mj-lt"/>
              </a:rPr>
              <a:t> la </a:t>
            </a:r>
            <a:r>
              <a:rPr kumimoji="0" lang="en-US" altLang="en-US" sz="2000" b="0" i="0" u="none" strike="noStrike" cap="none" normalizeH="0" baseline="0" dirty="0" err="1" smtClean="0">
                <a:ln>
                  <a:noFill/>
                </a:ln>
                <a:solidFill>
                  <a:schemeClr val="tx1"/>
                </a:solidFill>
                <a:effectLst/>
                <a:latin typeface="+mj-lt"/>
              </a:rPr>
              <a:t>información</a:t>
            </a:r>
            <a:r>
              <a:rPr kumimoji="0" lang="en-US" altLang="en-US" sz="20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lang="es-PE" altLang="en-US" sz="2000" dirty="0">
              <a:latin typeface="+mj-lt"/>
            </a:endParaRPr>
          </a:p>
          <a:p>
            <a:pPr marL="0" indent="0" algn="just">
              <a:buNone/>
            </a:pPr>
            <a:r>
              <a:rPr lang="es-MX" sz="2000" b="1" dirty="0" smtClean="0">
                <a:latin typeface="+mj-lt"/>
              </a:rPr>
              <a:t>Controlador (Controller)</a:t>
            </a:r>
            <a:r>
              <a:rPr lang="es-MX" sz="2000" dirty="0" smtClean="0">
                <a:latin typeface="+mj-lt"/>
              </a:rPr>
              <a:t>:</a:t>
            </a:r>
          </a:p>
          <a:p>
            <a:pPr algn="just"/>
            <a:r>
              <a:rPr lang="es-MX" sz="2000" dirty="0" smtClean="0">
                <a:latin typeface="+mj-lt"/>
              </a:rPr>
              <a:t>El controlador actúa como un intermediario entre el modelo y la vista. Es responsable de manejar las solicitudes entrantes, procesarlas (interactuando con el modelo si es necesario), y devolver la respuesta adecuada (generalmente una vista).</a:t>
            </a:r>
          </a:p>
          <a:p>
            <a:pPr algn="just"/>
            <a:r>
              <a:rPr lang="es-MX" sz="2000" dirty="0" smtClean="0">
                <a:latin typeface="+mj-lt"/>
              </a:rPr>
              <a:t>Los controladores contienen la lógica para responder a las interacciones del usuario, como solicitudes HTTP, y determinar qué vista mostrar y con qué datos.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7656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533877"/>
            <a:ext cx="105156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Cómo</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Funciona</a:t>
            </a:r>
            <a:r>
              <a:rPr kumimoji="0" lang="en-US" altLang="en-US" sz="2000" b="1" i="0" u="none" strike="noStrike" cap="none" normalizeH="0" baseline="0" dirty="0" smtClean="0">
                <a:ln>
                  <a:noFill/>
                </a:ln>
                <a:solidFill>
                  <a:schemeClr val="tx1"/>
                </a:solidFill>
                <a:effectLst/>
                <a:latin typeface="Arial" panose="020B0604020202020204" pitchFamily="34" charset="0"/>
              </a:rPr>
              <a:t> MVC </a:t>
            </a:r>
            <a:r>
              <a:rPr kumimoji="0" lang="en-US" altLang="en-US" sz="2000" b="1" i="0" u="none" strike="noStrike" cap="none" normalizeH="0" baseline="0" dirty="0" err="1" smtClean="0">
                <a:ln>
                  <a:noFill/>
                </a:ln>
                <a:solidFill>
                  <a:schemeClr val="tx1"/>
                </a:solidFill>
                <a:effectLst/>
                <a:latin typeface="Arial" panose="020B0604020202020204" pitchFamily="34" charset="0"/>
              </a:rPr>
              <a:t>en</a:t>
            </a:r>
            <a:r>
              <a:rPr kumimoji="0" lang="en-US" altLang="en-US" sz="2000" b="1" i="0" u="none" strike="noStrike" cap="none" normalizeH="0" baseline="0" dirty="0" smtClean="0">
                <a:ln>
                  <a:noFill/>
                </a:ln>
                <a:solidFill>
                  <a:schemeClr val="tx1"/>
                </a:solidFill>
                <a:effectLst/>
                <a:latin typeface="Arial" panose="020B0604020202020204" pitchFamily="34" charset="0"/>
              </a:rPr>
              <a:t> ASP.NET Core MVC</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En ASP.NET Core MVC, el </a:t>
            </a:r>
            <a:r>
              <a:rPr kumimoji="0" lang="en-US" altLang="en-US" sz="2000" b="0" i="0" u="none" strike="noStrike" cap="none" normalizeH="0" baseline="0" dirty="0" err="1" smtClean="0">
                <a:ln>
                  <a:noFill/>
                </a:ln>
                <a:solidFill>
                  <a:schemeClr val="tx1"/>
                </a:solidFill>
                <a:effectLst/>
                <a:latin typeface="Arial" panose="020B0604020202020204" pitchFamily="34" charset="0"/>
              </a:rPr>
              <a:t>patrón</a:t>
            </a:r>
            <a:r>
              <a:rPr kumimoji="0" lang="en-US" altLang="en-US" sz="2000" b="0" i="0" u="none" strike="noStrike" cap="none" normalizeH="0" baseline="0" dirty="0" smtClean="0">
                <a:ln>
                  <a:noFill/>
                </a:ln>
                <a:solidFill>
                  <a:schemeClr val="tx1"/>
                </a:solidFill>
                <a:effectLst/>
                <a:latin typeface="Arial" panose="020B0604020202020204" pitchFamily="34" charset="0"/>
              </a:rPr>
              <a:t> MVC se </a:t>
            </a:r>
            <a:r>
              <a:rPr kumimoji="0" lang="en-US" altLang="en-US" sz="2000" b="0" i="0" u="none" strike="noStrike" cap="none" normalizeH="0" baseline="0" dirty="0" err="1" smtClean="0">
                <a:ln>
                  <a:noFill/>
                </a:ln>
                <a:solidFill>
                  <a:schemeClr val="tx1"/>
                </a:solidFill>
                <a:effectLst/>
                <a:latin typeface="Arial" panose="020B0604020202020204" pitchFamily="34" charset="0"/>
              </a:rPr>
              <a:t>implementa</a:t>
            </a:r>
            <a:r>
              <a:rPr kumimoji="0" lang="en-US" altLang="en-US" sz="2000" b="0" i="0" u="none" strike="noStrike" cap="none" normalizeH="0" baseline="0" dirty="0" smtClean="0">
                <a:ln>
                  <a:noFill/>
                </a:ln>
                <a:solidFill>
                  <a:schemeClr val="tx1"/>
                </a:solidFill>
                <a:effectLst/>
                <a:latin typeface="Arial" panose="020B0604020202020204" pitchFamily="34" charset="0"/>
              </a:rPr>
              <a:t> de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siguiente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manera</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Recepción</a:t>
            </a:r>
            <a:r>
              <a:rPr kumimoji="0" lang="en-US" altLang="en-US" sz="2000" b="1" i="0" u="none" strike="noStrike" cap="none" normalizeH="0" baseline="0" dirty="0" smtClean="0">
                <a:ln>
                  <a:noFill/>
                </a:ln>
                <a:solidFill>
                  <a:schemeClr val="tx1"/>
                </a:solidFill>
                <a:effectLst/>
                <a:latin typeface="Arial" panose="020B0604020202020204" pitchFamily="34" charset="0"/>
              </a:rPr>
              <a:t> de la </a:t>
            </a:r>
            <a:r>
              <a:rPr kumimoji="0" lang="en-US" altLang="en-US" sz="2000" b="1" i="0" u="none" strike="noStrike" cap="none" normalizeH="0" baseline="0" dirty="0" err="1" smtClean="0">
                <a:ln>
                  <a:noFill/>
                </a:ln>
                <a:solidFill>
                  <a:schemeClr val="tx1"/>
                </a:solidFill>
                <a:effectLst/>
                <a:latin typeface="Arial" panose="020B0604020202020204" pitchFamily="34" charset="0"/>
              </a:rPr>
              <a:t>Solicitud</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Cuando</a:t>
            </a:r>
            <a:r>
              <a:rPr kumimoji="0" lang="en-US" altLang="en-US" sz="2000" b="0" i="0" u="none" strike="noStrike" cap="none" normalizeH="0" baseline="0" dirty="0" smtClean="0">
                <a:ln>
                  <a:noFill/>
                </a:ln>
                <a:solidFill>
                  <a:schemeClr val="tx1"/>
                </a:solidFill>
                <a:effectLst/>
                <a:latin typeface="Arial" panose="020B0604020202020204" pitchFamily="34" charset="0"/>
              </a:rPr>
              <a:t> un </a:t>
            </a:r>
            <a:r>
              <a:rPr kumimoji="0" lang="en-US" altLang="en-US" sz="2000" b="0" i="0" u="none" strike="noStrike" cap="none" normalizeH="0" baseline="0" dirty="0" err="1" smtClean="0">
                <a:ln>
                  <a:noFill/>
                </a:ln>
                <a:solidFill>
                  <a:schemeClr val="tx1"/>
                </a:solidFill>
                <a:effectLst/>
                <a:latin typeface="Arial" panose="020B0604020202020204" pitchFamily="34" charset="0"/>
              </a:rPr>
              <a:t>usuario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realiza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una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solicitud</a:t>
            </a:r>
            <a:r>
              <a:rPr kumimoji="0" lang="en-US" altLang="en-US" sz="2000" b="0" i="0" u="none" strike="noStrike" cap="none" normalizeH="0" baseline="0" dirty="0" smtClean="0">
                <a:ln>
                  <a:noFill/>
                </a:ln>
                <a:solidFill>
                  <a:schemeClr val="tx1"/>
                </a:solidFill>
                <a:effectLst/>
                <a:latin typeface="Arial" panose="020B0604020202020204" pitchFamily="34" charset="0"/>
              </a:rPr>
              <a:t> a </a:t>
            </a:r>
            <a:r>
              <a:rPr kumimoji="0" lang="en-US" altLang="en-US" sz="2000" b="0" i="0" u="none" strike="noStrike" cap="none" normalizeH="0" baseline="0" dirty="0" err="1" smtClean="0">
                <a:ln>
                  <a:noFill/>
                </a:ln>
                <a:solidFill>
                  <a:schemeClr val="tx1"/>
                </a:solidFill>
                <a:effectLst/>
                <a:latin typeface="Arial" panose="020B0604020202020204" pitchFamily="34" charset="0"/>
              </a:rPr>
              <a:t>una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aplicación</a:t>
            </a:r>
            <a:r>
              <a:rPr kumimoji="0" lang="en-US" altLang="en-US" sz="2000" b="0" i="0" u="none" strike="noStrike" cap="none" normalizeH="0" baseline="0" dirty="0" smtClean="0">
                <a:ln>
                  <a:noFill/>
                </a:ln>
                <a:solidFill>
                  <a:schemeClr val="tx1"/>
                </a:solidFill>
                <a:effectLst/>
                <a:latin typeface="Arial" panose="020B0604020202020204" pitchFamily="34" charset="0"/>
              </a:rPr>
              <a:t> ASP.NET Core MVC (</a:t>
            </a:r>
            <a:r>
              <a:rPr kumimoji="0" lang="en-US" altLang="en-US" sz="2000" b="0" i="0" u="none" strike="noStrike" cap="none" normalizeH="0" baseline="0" dirty="0" err="1" smtClean="0">
                <a:ln>
                  <a:noFill/>
                </a:ln>
                <a:solidFill>
                  <a:schemeClr val="tx1"/>
                </a:solidFill>
                <a:effectLst/>
                <a:latin typeface="Arial" panose="020B0604020202020204" pitchFamily="34" charset="0"/>
              </a:rPr>
              <a:t>por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ejemplo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accediendo</a:t>
            </a:r>
            <a:r>
              <a:rPr kumimoji="0" lang="en-US" altLang="en-US" sz="2000" b="0" i="0" u="none" strike="noStrike" cap="none" normalizeH="0" baseline="0" dirty="0" smtClean="0">
                <a:ln>
                  <a:noFill/>
                </a:ln>
                <a:solidFill>
                  <a:schemeClr val="tx1"/>
                </a:solidFill>
                <a:effectLst/>
                <a:latin typeface="Arial" panose="020B0604020202020204" pitchFamily="34" charset="0"/>
              </a:rPr>
              <a:t> a </a:t>
            </a:r>
            <a:r>
              <a:rPr kumimoji="0" lang="en-US" altLang="en-US" sz="2000" b="0" i="0" u="none" strike="noStrike" cap="none" normalizeH="0" baseline="0" dirty="0" err="1" smtClean="0">
                <a:ln>
                  <a:noFill/>
                </a:ln>
                <a:solidFill>
                  <a:schemeClr val="tx1"/>
                </a:solidFill>
                <a:effectLst/>
                <a:latin typeface="Arial" panose="020B0604020202020204" pitchFamily="34" charset="0"/>
              </a:rPr>
              <a:t>una</a:t>
            </a:r>
            <a:r>
              <a:rPr kumimoji="0" lang="en-US" altLang="en-US" sz="2000" b="0" i="0" u="none" strike="noStrike" cap="none" normalizeH="0" baseline="0" dirty="0" smtClean="0">
                <a:ln>
                  <a:noFill/>
                </a:ln>
                <a:solidFill>
                  <a:schemeClr val="tx1"/>
                </a:solidFill>
                <a:effectLst/>
                <a:latin typeface="Arial" panose="020B0604020202020204" pitchFamily="34" charset="0"/>
              </a:rPr>
              <a:t> URL </a:t>
            </a:r>
            <a:r>
              <a:rPr kumimoji="0" lang="en-US" altLang="en-US" sz="2000" b="0" i="0" u="none" strike="noStrike" cap="none" normalizeH="0" baseline="0" dirty="0" err="1" smtClean="0">
                <a:ln>
                  <a:noFill/>
                </a:ln>
                <a:solidFill>
                  <a:schemeClr val="tx1"/>
                </a:solidFill>
                <a:effectLst/>
                <a:latin typeface="Arial" panose="020B0604020202020204" pitchFamily="34" charset="0"/>
              </a:rPr>
              <a:t>específica</a:t>
            </a:r>
            <a:r>
              <a:rPr kumimoji="0" lang="en-US" altLang="en-US" sz="2000" b="0" i="0" u="none" strike="noStrike" cap="none" normalizeH="0" baseline="0" dirty="0" smtClean="0">
                <a:ln>
                  <a:noFill/>
                </a:ln>
                <a:solidFill>
                  <a:schemeClr val="tx1"/>
                </a:solidFill>
                <a:effectLst/>
                <a:latin typeface="Arial" panose="020B0604020202020204" pitchFamily="34" charset="0"/>
              </a:rPr>
              <a:t>), el </a:t>
            </a:r>
            <a:r>
              <a:rPr kumimoji="0" lang="en-US" altLang="en-US" sz="2000" b="1" i="0" u="none" strike="noStrike" cap="none" normalizeH="0" baseline="0" dirty="0" err="1" smtClean="0">
                <a:ln>
                  <a:noFill/>
                </a:ln>
                <a:solidFill>
                  <a:schemeClr val="tx1"/>
                </a:solidFill>
                <a:effectLst/>
                <a:latin typeface="Arial" panose="020B0604020202020204" pitchFamily="34" charset="0"/>
              </a:rPr>
              <a:t>Controlador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correspondiente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recibe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esta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solicitud</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Procesamiento</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por</a:t>
            </a:r>
            <a:r>
              <a:rPr kumimoji="0" lang="en-US" altLang="en-US" sz="2000" b="1" i="0" u="none" strike="noStrike" cap="none" normalizeH="0" baseline="0" dirty="0" smtClean="0">
                <a:ln>
                  <a:noFill/>
                </a:ln>
                <a:solidFill>
                  <a:schemeClr val="tx1"/>
                </a:solidFill>
                <a:effectLst/>
                <a:latin typeface="Arial" panose="020B0604020202020204" pitchFamily="34" charset="0"/>
              </a:rPr>
              <a:t> el </a:t>
            </a:r>
            <a:r>
              <a:rPr kumimoji="0" lang="en-US" altLang="en-US" sz="2000" b="1" i="0" u="none" strike="noStrike" cap="none" normalizeH="0" baseline="0" dirty="0" err="1" smtClean="0">
                <a:ln>
                  <a:noFill/>
                </a:ln>
                <a:solidFill>
                  <a:schemeClr val="tx1"/>
                </a:solidFill>
                <a:effectLst/>
                <a:latin typeface="Arial" panose="020B0604020202020204" pitchFamily="34" charset="0"/>
              </a:rPr>
              <a:t>Controlador</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El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controlador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maneja</a:t>
            </a:r>
            <a:r>
              <a:rPr kumimoji="0" lang="en-US" altLang="en-US" sz="2000" b="0" i="0" u="none" strike="noStrike" cap="none" normalizeH="0" baseline="0" dirty="0" smtClean="0">
                <a:ln>
                  <a:noFill/>
                </a:ln>
                <a:solidFill>
                  <a:schemeClr val="tx1"/>
                </a:solidFill>
                <a:effectLst/>
                <a:latin typeface="Arial" panose="020B0604020202020204" pitchFamily="34" charset="0"/>
              </a:rPr>
              <a:t>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solicitud</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interactúa</a:t>
            </a:r>
            <a:r>
              <a:rPr kumimoji="0" lang="en-US" altLang="en-US" sz="2000" b="0" i="0" u="none" strike="noStrike" cap="none" normalizeH="0" baseline="0" dirty="0" smtClean="0">
                <a:ln>
                  <a:noFill/>
                </a:ln>
                <a:solidFill>
                  <a:schemeClr val="tx1"/>
                </a:solidFill>
                <a:effectLst/>
                <a:latin typeface="Arial" panose="020B0604020202020204" pitchFamily="34" charset="0"/>
              </a:rPr>
              <a:t> con el </a:t>
            </a:r>
            <a:r>
              <a:rPr kumimoji="0" lang="en-US" altLang="en-US" sz="2000" b="1" i="0" u="none" strike="noStrike" cap="none" normalizeH="0" baseline="0" dirty="0" err="1" smtClean="0">
                <a:ln>
                  <a:noFill/>
                </a:ln>
                <a:solidFill>
                  <a:schemeClr val="tx1"/>
                </a:solidFill>
                <a:effectLst/>
                <a:latin typeface="Arial" panose="020B0604020202020204" pitchFamily="34" charset="0"/>
              </a:rPr>
              <a:t>Modelo</a:t>
            </a:r>
            <a:r>
              <a:rPr kumimoji="0" lang="en-US" altLang="en-US" sz="2000" b="0" i="0" u="none" strike="noStrike" cap="none" normalizeH="0" baseline="0" dirty="0" smtClean="0">
                <a:ln>
                  <a:noFill/>
                </a:ln>
                <a:solidFill>
                  <a:schemeClr val="tx1"/>
                </a:solidFill>
                <a:effectLst/>
                <a:latin typeface="Arial" panose="020B0604020202020204" pitchFamily="34" charset="0"/>
              </a:rPr>
              <a:t> para </a:t>
            </a:r>
            <a:r>
              <a:rPr kumimoji="0" lang="en-US" altLang="en-US" sz="2000" b="0" i="0" u="none" strike="noStrike" cap="none" normalizeH="0" baseline="0" dirty="0" err="1" smtClean="0">
                <a:ln>
                  <a:noFill/>
                </a:ln>
                <a:solidFill>
                  <a:schemeClr val="tx1"/>
                </a:solidFill>
                <a:effectLst/>
                <a:latin typeface="Arial" panose="020B0604020202020204" pitchFamily="34" charset="0"/>
              </a:rPr>
              <a:t>obtener</a:t>
            </a:r>
            <a:r>
              <a:rPr kumimoji="0" lang="en-US" altLang="en-US" sz="2000" b="0" i="0" u="none" strike="noStrike" cap="none" normalizeH="0" baseline="0" dirty="0" smtClean="0">
                <a:ln>
                  <a:noFill/>
                </a:ln>
                <a:solidFill>
                  <a:schemeClr val="tx1"/>
                </a:solidFill>
                <a:effectLst/>
                <a:latin typeface="Arial" panose="020B0604020202020204" pitchFamily="34" charset="0"/>
              </a:rPr>
              <a:t> o </a:t>
            </a:r>
            <a:r>
              <a:rPr kumimoji="0" lang="en-US" altLang="en-US" sz="2000" b="0" i="0" u="none" strike="noStrike" cap="none" normalizeH="0" baseline="0" dirty="0" err="1" smtClean="0">
                <a:ln>
                  <a:noFill/>
                </a:ln>
                <a:solidFill>
                  <a:schemeClr val="tx1"/>
                </a:solidFill>
                <a:effectLst/>
                <a:latin typeface="Arial" panose="020B0604020202020204" pitchFamily="34" charset="0"/>
              </a:rPr>
              <a:t>manipular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datos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si</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necesario</a:t>
            </a:r>
            <a:r>
              <a:rPr kumimoji="0" lang="en-US" altLang="en-US" sz="2000" b="0" i="0" u="none" strike="noStrike" cap="none" normalizeH="0" baseline="0" dirty="0" smtClean="0">
                <a:ln>
                  <a:noFill/>
                </a:ln>
                <a:solidFill>
                  <a:schemeClr val="tx1"/>
                </a:solidFill>
                <a:effectLst/>
                <a:latin typeface="Arial" panose="020B0604020202020204" pitchFamily="34" charset="0"/>
              </a:rPr>
              <a:t>, y </a:t>
            </a:r>
            <a:r>
              <a:rPr kumimoji="0" lang="en-US" altLang="en-US" sz="2000" b="0" i="0" u="none" strike="noStrike" cap="none" normalizeH="0" baseline="0" dirty="0" err="1" smtClean="0">
                <a:ln>
                  <a:noFill/>
                </a:ln>
                <a:solidFill>
                  <a:schemeClr val="tx1"/>
                </a:solidFill>
                <a:effectLst/>
                <a:latin typeface="Arial" panose="020B0604020202020204" pitchFamily="34" charset="0"/>
              </a:rPr>
              <a:t>luego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selecciona</a:t>
            </a:r>
            <a:r>
              <a:rPr kumimoji="0" lang="en-US" altLang="en-US" sz="2000" b="0" i="0" u="none" strike="noStrike" cap="none" normalizeH="0" baseline="0" dirty="0" smtClean="0">
                <a:ln>
                  <a:noFill/>
                </a:ln>
                <a:solidFill>
                  <a:schemeClr val="tx1"/>
                </a:solidFill>
                <a:effectLst/>
                <a:latin typeface="Arial" panose="020B0604020202020204" pitchFamily="34" charset="0"/>
              </a:rPr>
              <a:t> la </a:t>
            </a:r>
            <a:r>
              <a:rPr kumimoji="0" lang="en-US" altLang="en-US" sz="2000" b="1" i="0" u="none" strike="noStrike" cap="none" normalizeH="0" baseline="0" dirty="0" smtClean="0">
                <a:ln>
                  <a:noFill/>
                </a:ln>
                <a:solidFill>
                  <a:schemeClr val="tx1"/>
                </a:solidFill>
                <a:effectLst/>
                <a:latin typeface="Arial" panose="020B0604020202020204" pitchFamily="34" charset="0"/>
              </a:rPr>
              <a:t>Vista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adecuada</a:t>
            </a:r>
            <a:r>
              <a:rPr kumimoji="0" lang="en-US" altLang="en-US" sz="2000" b="0" i="0" u="none" strike="noStrike" cap="none" normalizeH="0" baseline="0" dirty="0" smtClean="0">
                <a:ln>
                  <a:noFill/>
                </a:ln>
                <a:solidFill>
                  <a:schemeClr val="tx1"/>
                </a:solidFill>
                <a:effectLst/>
                <a:latin typeface="Arial" panose="020B0604020202020204" pitchFamily="34" charset="0"/>
              </a:rPr>
              <a:t> para </a:t>
            </a:r>
            <a:r>
              <a:rPr kumimoji="0" lang="en-US" altLang="en-US" sz="2000" b="0" i="0" u="none" strike="noStrike" cap="none" normalizeH="0" baseline="0" dirty="0" err="1" smtClean="0">
                <a:ln>
                  <a:noFill/>
                </a:ln>
                <a:solidFill>
                  <a:schemeClr val="tx1"/>
                </a:solidFill>
                <a:effectLst/>
                <a:latin typeface="Arial" panose="020B0604020202020204" pitchFamily="34" charset="0"/>
              </a:rPr>
              <a:t>mostrar</a:t>
            </a:r>
            <a:r>
              <a:rPr kumimoji="0" lang="en-US" altLang="en-US" sz="2000" b="0" i="0" u="none" strike="noStrike" cap="none" normalizeH="0" baseline="0" dirty="0" smtClean="0">
                <a:ln>
                  <a:noFill/>
                </a:ln>
                <a:solidFill>
                  <a:schemeClr val="tx1"/>
                </a:solidFill>
                <a:effectLst/>
                <a:latin typeface="Arial" panose="020B0604020202020204" pitchFamily="34" charset="0"/>
              </a:rPr>
              <a:t> al </a:t>
            </a:r>
            <a:r>
              <a:rPr kumimoji="0" lang="en-US" altLang="en-US" sz="2000" b="0" i="0" u="none" strike="noStrike" cap="none" normalizeH="0" baseline="0" dirty="0" err="1" smtClean="0">
                <a:ln>
                  <a:noFill/>
                </a:ln>
                <a:solidFill>
                  <a:schemeClr val="tx1"/>
                </a:solidFill>
                <a:effectLst/>
                <a:latin typeface="Arial" panose="020B0604020202020204" pitchFamily="34" charset="0"/>
              </a:rPr>
              <a:t>usuario</a:t>
            </a:r>
            <a:r>
              <a:rPr kumimoji="0" lang="en-US" altLang="en-US" sz="2000" b="0" i="0" u="none" strike="noStrike" cap="none" normalizeH="0" baseline="0" dirty="0" smtClean="0">
                <a:ln>
                  <a:noFill/>
                </a:ln>
                <a:solidFill>
                  <a:schemeClr val="tx1"/>
                </a:solidFill>
                <a:effectLst/>
                <a:latin typeface="Arial" panose="020B0604020202020204" pitchFamily="34" charset="0"/>
              </a:rPr>
              <a:t>. El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controlador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puede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pasar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datos</a:t>
            </a:r>
            <a:r>
              <a:rPr kumimoji="0" lang="en-US" altLang="en-US" sz="2000" b="0" i="0" u="none" strike="noStrike" cap="none" normalizeH="0" baseline="0" dirty="0" smtClean="0">
                <a:ln>
                  <a:noFill/>
                </a:ln>
                <a:solidFill>
                  <a:schemeClr val="tx1"/>
                </a:solidFill>
                <a:effectLst/>
                <a:latin typeface="Arial" panose="020B0604020202020204" pitchFamily="34" charset="0"/>
              </a:rPr>
              <a:t> a la vista </a:t>
            </a:r>
            <a:r>
              <a:rPr kumimoji="0" lang="en-US" altLang="en-US" sz="2000" b="0" i="0" u="none" strike="noStrike" cap="none" normalizeH="0" baseline="0" dirty="0" err="1" smtClean="0">
                <a:ln>
                  <a:noFill/>
                </a:ln>
                <a:solidFill>
                  <a:schemeClr val="tx1"/>
                </a:solidFill>
                <a:effectLst/>
                <a:latin typeface="Arial" panose="020B0604020202020204" pitchFamily="34" charset="0"/>
              </a:rPr>
              <a:t>utilizando</a:t>
            </a:r>
            <a:r>
              <a:rPr kumimoji="0" lang="en-US" altLang="en-US" sz="2000" b="0" i="0" u="none" strike="noStrike" cap="none" normalizeH="0" baseline="0" dirty="0" smtClean="0">
                <a:ln>
                  <a:noFill/>
                </a:ln>
                <a:solidFill>
                  <a:schemeClr val="tx1"/>
                </a:solidFill>
                <a:effectLst/>
                <a:latin typeface="Arial" panose="020B0604020202020204" pitchFamily="34" charset="0"/>
              </a:rPr>
              <a:t> un </a:t>
            </a:r>
            <a:r>
              <a:rPr kumimoji="0" lang="en-US" altLang="en-US" sz="2000" b="0" i="0" u="none" strike="noStrike" cap="none" normalizeH="0" baseline="0" dirty="0" err="1" smtClean="0">
                <a:ln>
                  <a:noFill/>
                </a:ln>
                <a:solidFill>
                  <a:schemeClr val="tx1"/>
                </a:solidFill>
                <a:effectLst/>
                <a:latin typeface="Arial" panose="020B0604020202020204" pitchFamily="34" charset="0"/>
              </a:rPr>
              <a:t>objeto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Unicode MS"/>
              </a:rPr>
              <a:t>ViewModel</a:t>
            </a:r>
            <a:r>
              <a:rPr kumimoji="0" lang="en-US" altLang="en-US" sz="2000" b="0" i="0" u="none" strike="noStrike" cap="none" normalizeH="0" baseline="0" dirty="0" smtClean="0">
                <a:ln>
                  <a:noFill/>
                </a:ln>
                <a:solidFill>
                  <a:schemeClr val="tx1"/>
                </a:solidFill>
                <a:effectLst/>
              </a:rPr>
              <a:t>.</a:t>
            </a:r>
          </a:p>
          <a:p>
            <a:pPr marL="457200" marR="0" lvl="1"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Renderizado</a:t>
            </a:r>
            <a:r>
              <a:rPr kumimoji="0" lang="en-US" altLang="en-US" sz="2000" b="1" i="0" u="none" strike="noStrike" cap="none" normalizeH="0" baseline="0" dirty="0" smtClean="0">
                <a:ln>
                  <a:noFill/>
                </a:ln>
                <a:solidFill>
                  <a:schemeClr val="tx1"/>
                </a:solidFill>
                <a:effectLst/>
                <a:latin typeface="Arial" panose="020B0604020202020204" pitchFamily="34" charset="0"/>
              </a:rPr>
              <a:t> de la Vista</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La </a:t>
            </a:r>
            <a:r>
              <a:rPr kumimoji="0" lang="en-US" altLang="en-US" sz="2000" b="1" i="0" u="none" strike="noStrike" cap="none" normalizeH="0" baseline="0" dirty="0" smtClean="0">
                <a:ln>
                  <a:noFill/>
                </a:ln>
                <a:solidFill>
                  <a:schemeClr val="tx1"/>
                </a:solidFill>
                <a:effectLst/>
                <a:latin typeface="Arial" panose="020B0604020202020204" pitchFamily="34" charset="0"/>
              </a:rPr>
              <a:t>Vista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toma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los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datos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proporcionados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por</a:t>
            </a:r>
            <a:r>
              <a:rPr kumimoji="0" lang="en-US" altLang="en-US" sz="2000" b="0" i="0" u="none" strike="noStrike" cap="none" normalizeH="0" baseline="0" dirty="0" smtClean="0">
                <a:ln>
                  <a:noFill/>
                </a:ln>
                <a:solidFill>
                  <a:schemeClr val="tx1"/>
                </a:solidFill>
                <a:effectLst/>
                <a:latin typeface="Arial" panose="020B0604020202020204" pitchFamily="34" charset="0"/>
              </a:rPr>
              <a:t> el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controlador</a:t>
            </a:r>
            <a:r>
              <a:rPr kumimoji="0" lang="en-US" altLang="en-US" sz="2000" b="0" i="0" u="none" strike="noStrike" cap="none" normalizeH="0" baseline="0" dirty="0" smtClean="0">
                <a:ln>
                  <a:noFill/>
                </a:ln>
                <a:solidFill>
                  <a:schemeClr val="tx1"/>
                </a:solidFill>
                <a:effectLst/>
                <a:latin typeface="Arial" panose="020B0604020202020204" pitchFamily="34" charset="0"/>
              </a:rPr>
              <a:t> y </a:t>
            </a:r>
            <a:r>
              <a:rPr kumimoji="0" lang="en-US" altLang="en-US" sz="2000" b="0" i="0" u="none" strike="noStrike" cap="none" normalizeH="0" baseline="0" dirty="0" err="1" smtClean="0">
                <a:ln>
                  <a:noFill/>
                </a:ln>
                <a:solidFill>
                  <a:schemeClr val="tx1"/>
                </a:solidFill>
                <a:effectLst/>
                <a:latin typeface="Arial" panose="020B0604020202020204" pitchFamily="34" charset="0"/>
              </a:rPr>
              <a:t>los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presenta</a:t>
            </a:r>
            <a:r>
              <a:rPr kumimoji="0" lang="en-US" altLang="en-US" sz="2000" b="0" i="0" u="none" strike="noStrike" cap="none" normalizeH="0" baseline="0" dirty="0" smtClean="0">
                <a:ln>
                  <a:noFill/>
                </a:ln>
                <a:solidFill>
                  <a:schemeClr val="tx1"/>
                </a:solidFill>
                <a:effectLst/>
                <a:latin typeface="Arial" panose="020B0604020202020204" pitchFamily="34" charset="0"/>
              </a:rPr>
              <a:t> al </a:t>
            </a:r>
            <a:r>
              <a:rPr kumimoji="0" lang="en-US" altLang="en-US" sz="2000" b="0" i="0" u="none" strike="noStrike" cap="none" normalizeH="0" baseline="0" dirty="0" err="1" smtClean="0">
                <a:ln>
                  <a:noFill/>
                </a:ln>
                <a:solidFill>
                  <a:schemeClr val="tx1"/>
                </a:solidFill>
                <a:effectLst/>
                <a:latin typeface="Arial" panose="020B0604020202020204" pitchFamily="34" charset="0"/>
              </a:rPr>
              <a:t>usuario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en</a:t>
            </a:r>
            <a:r>
              <a:rPr kumimoji="0" lang="en-US" altLang="en-US" sz="2000" b="0" i="0" u="none" strike="noStrike" cap="none" normalizeH="0" baseline="0" dirty="0" smtClean="0">
                <a:ln>
                  <a:noFill/>
                </a:ln>
                <a:solidFill>
                  <a:schemeClr val="tx1"/>
                </a:solidFill>
                <a:effectLst/>
                <a:latin typeface="Arial" panose="020B0604020202020204" pitchFamily="34" charset="0"/>
              </a:rPr>
              <a:t> un </a:t>
            </a:r>
            <a:r>
              <a:rPr kumimoji="0" lang="en-US" altLang="en-US" sz="2000" b="0" i="0" u="none" strike="noStrike" cap="none" normalizeH="0" baseline="0" dirty="0" err="1" smtClean="0">
                <a:ln>
                  <a:noFill/>
                </a:ln>
                <a:solidFill>
                  <a:schemeClr val="tx1"/>
                </a:solidFill>
                <a:effectLst/>
                <a:latin typeface="Arial" panose="020B0604020202020204" pitchFamily="34" charset="0"/>
              </a:rPr>
              <a:t>formato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adecuado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generalmente</a:t>
            </a:r>
            <a:r>
              <a:rPr kumimoji="0" lang="en-US" altLang="en-US" sz="2000" b="0" i="0" u="none" strike="noStrike" cap="none" normalizeH="0" baseline="0" dirty="0" smtClean="0">
                <a:ln>
                  <a:noFill/>
                </a:ln>
                <a:solidFill>
                  <a:schemeClr val="tx1"/>
                </a:solidFill>
                <a:effectLst/>
                <a:latin typeface="Arial" panose="020B0604020202020204" pitchFamily="34" charset="0"/>
              </a:rPr>
              <a:t> HTML. </a:t>
            </a:r>
            <a:r>
              <a:rPr kumimoji="0" lang="en-US" altLang="en-US" sz="2000" b="0" i="0" u="none" strike="noStrike" cap="none" normalizeH="0" baseline="0" dirty="0" err="1" smtClean="0">
                <a:ln>
                  <a:noFill/>
                </a:ln>
                <a:solidFill>
                  <a:schemeClr val="tx1"/>
                </a:solidFill>
                <a:effectLst/>
                <a:latin typeface="Arial" panose="020B0604020202020204" pitchFamily="34" charset="0"/>
              </a:rPr>
              <a:t>Esta</a:t>
            </a:r>
            <a:r>
              <a:rPr kumimoji="0" lang="en-US" altLang="en-US" sz="2000" b="0" i="0" u="none" strike="noStrike" cap="none" normalizeH="0" baseline="0" dirty="0" smtClean="0">
                <a:ln>
                  <a:noFill/>
                </a:ln>
                <a:solidFill>
                  <a:schemeClr val="tx1"/>
                </a:solidFill>
                <a:effectLst/>
                <a:latin typeface="Arial" panose="020B0604020202020204" pitchFamily="34" charset="0"/>
              </a:rPr>
              <a:t> vista </a:t>
            </a:r>
            <a:r>
              <a:rPr kumimoji="0" lang="en-US" altLang="en-US" sz="2000" b="0" i="0" u="none" strike="noStrike" cap="none" normalizeH="0" baseline="0" dirty="0" err="1" smtClean="0">
                <a:ln>
                  <a:noFill/>
                </a:ln>
                <a:solidFill>
                  <a:schemeClr val="tx1"/>
                </a:solidFill>
                <a:effectLst/>
                <a:latin typeface="Arial" panose="020B0604020202020204" pitchFamily="34" charset="0"/>
              </a:rPr>
              <a:t>es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renderizada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en</a:t>
            </a:r>
            <a:r>
              <a:rPr kumimoji="0" lang="en-US" altLang="en-US" sz="2000" b="0" i="0" u="none" strike="noStrike" cap="none" normalizeH="0" baseline="0" dirty="0" smtClean="0">
                <a:ln>
                  <a:noFill/>
                </a:ln>
                <a:solidFill>
                  <a:schemeClr val="tx1"/>
                </a:solidFill>
                <a:effectLst/>
                <a:latin typeface="Arial" panose="020B0604020202020204" pitchFamily="34" charset="0"/>
              </a:rPr>
              <a:t> el </a:t>
            </a:r>
            <a:r>
              <a:rPr kumimoji="0" lang="en-US" altLang="en-US" sz="2000" b="0" i="0" u="none" strike="noStrike" cap="none" normalizeH="0" baseline="0" dirty="0" err="1" smtClean="0">
                <a:ln>
                  <a:noFill/>
                </a:ln>
                <a:solidFill>
                  <a:schemeClr val="tx1"/>
                </a:solidFill>
                <a:effectLst/>
                <a:latin typeface="Arial" panose="020B0604020202020204" pitchFamily="34" charset="0"/>
              </a:rPr>
              <a:t>servidor</a:t>
            </a:r>
            <a:r>
              <a:rPr kumimoji="0" lang="en-US" altLang="en-US" sz="2000" b="0" i="0" u="none" strike="noStrike" cap="none" normalizeH="0" baseline="0" dirty="0" smtClean="0">
                <a:ln>
                  <a:noFill/>
                </a:ln>
                <a:solidFill>
                  <a:schemeClr val="tx1"/>
                </a:solidFill>
                <a:effectLst/>
                <a:latin typeface="Arial" panose="020B0604020202020204" pitchFamily="34" charset="0"/>
              </a:rPr>
              <a:t> y </a:t>
            </a:r>
            <a:r>
              <a:rPr kumimoji="0" lang="en-US" altLang="en-US" sz="2000" b="0" i="0" u="none" strike="noStrike" cap="none" normalizeH="0" baseline="0" dirty="0" err="1" smtClean="0">
                <a:ln>
                  <a:noFill/>
                </a:ln>
                <a:solidFill>
                  <a:schemeClr val="tx1"/>
                </a:solidFill>
                <a:effectLst/>
                <a:latin typeface="Arial" panose="020B0604020202020204" pitchFamily="34" charset="0"/>
              </a:rPr>
              <a:t>enviada</a:t>
            </a:r>
            <a:r>
              <a:rPr kumimoji="0" lang="en-US" altLang="en-US" sz="2000" b="0" i="0" u="none" strike="noStrike" cap="none" normalizeH="0" baseline="0" dirty="0" smtClean="0">
                <a:ln>
                  <a:noFill/>
                </a:ln>
                <a:solidFill>
                  <a:schemeClr val="tx1"/>
                </a:solidFill>
                <a:effectLst/>
                <a:latin typeface="Arial" panose="020B0604020202020204" pitchFamily="34" charset="0"/>
              </a:rPr>
              <a:t> al </a:t>
            </a:r>
            <a:r>
              <a:rPr kumimoji="0" lang="en-US" altLang="en-US" sz="2000" b="0" i="0" u="none" strike="noStrike" cap="none" normalizeH="0" baseline="0" dirty="0" err="1" smtClean="0">
                <a:ln>
                  <a:noFill/>
                </a:ln>
                <a:solidFill>
                  <a:schemeClr val="tx1"/>
                </a:solidFill>
                <a:effectLst/>
                <a:latin typeface="Arial" panose="020B0604020202020204" pitchFamily="34" charset="0"/>
              </a:rPr>
              <a:t>cliente</a:t>
            </a:r>
            <a:r>
              <a:rPr kumimoji="0" lang="en-US" altLang="en-US" sz="2000" b="0" i="0" u="none" strike="noStrike" cap="none" normalizeH="0" baseline="0" dirty="0" smtClean="0">
                <a:ln>
                  <a:noFill/>
                </a:ln>
                <a:solidFill>
                  <a:schemeClr val="tx1"/>
                </a:solidFill>
                <a:effectLst/>
                <a:latin typeface="Arial" panose="020B0604020202020204" pitchFamily="34" charset="0"/>
              </a:rPr>
              <a:t> como </a:t>
            </a:r>
            <a:r>
              <a:rPr kumimoji="0" lang="en-US" altLang="en-US" sz="2000" b="0" i="0" u="none" strike="noStrike" cap="none" normalizeH="0" baseline="0" dirty="0" err="1" smtClean="0">
                <a:ln>
                  <a:noFill/>
                </a:ln>
                <a:solidFill>
                  <a:schemeClr val="tx1"/>
                </a:solidFill>
                <a:effectLst/>
                <a:latin typeface="Arial" panose="020B0604020202020204" pitchFamily="34" charset="0"/>
              </a:rPr>
              <a:t>respuesta</a:t>
            </a:r>
            <a:r>
              <a:rPr kumimoji="0" lang="en-US" altLang="en-US" sz="2000" b="0" i="0" u="none" strike="noStrike" cap="none" normalizeH="0" baseline="0" dirty="0" smtClean="0">
                <a:ln>
                  <a:noFill/>
                </a:ln>
                <a:solidFill>
                  <a:schemeClr val="tx1"/>
                </a:solidFill>
                <a:effectLst/>
                <a:latin typeface="Arial" panose="020B0604020202020204" pitchFamily="34" charset="0"/>
              </a:rPr>
              <a:t> a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solicitud</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1175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71500"/>
            <a:ext cx="10515600" cy="5605463"/>
          </a:xfrm>
        </p:spPr>
        <p:txBody>
          <a:bodyPr/>
          <a:lstStyle/>
          <a:p>
            <a:pPr marL="0" indent="0" algn="just">
              <a:buNone/>
            </a:pPr>
            <a:r>
              <a:rPr lang="es-MX" b="1" dirty="0" smtClean="0"/>
              <a:t>Resumen</a:t>
            </a:r>
          </a:p>
          <a:p>
            <a:pPr algn="just"/>
            <a:r>
              <a:rPr lang="es-MX" dirty="0" smtClean="0"/>
              <a:t>La metodología </a:t>
            </a:r>
            <a:r>
              <a:rPr lang="es-MX" b="1" dirty="0" smtClean="0"/>
              <a:t>MVC</a:t>
            </a:r>
            <a:r>
              <a:rPr lang="es-MX" dirty="0" smtClean="0"/>
              <a:t> en ASP.NET Core MVC es un patrón de diseño que organiza una aplicación en tres componentes principales: </a:t>
            </a:r>
            <a:r>
              <a:rPr lang="es-MX" b="1" dirty="0" smtClean="0"/>
              <a:t>Modelo</a:t>
            </a:r>
            <a:r>
              <a:rPr lang="es-MX" dirty="0" smtClean="0"/>
              <a:t>, </a:t>
            </a:r>
            <a:r>
              <a:rPr lang="es-MX" b="1" dirty="0" smtClean="0"/>
              <a:t>Vista</a:t>
            </a:r>
            <a:r>
              <a:rPr lang="es-MX" dirty="0" smtClean="0"/>
              <a:t> y </a:t>
            </a:r>
            <a:r>
              <a:rPr lang="es-MX" b="1" dirty="0" smtClean="0"/>
              <a:t>Controlador</a:t>
            </a:r>
            <a:r>
              <a:rPr lang="es-MX" dirty="0" smtClean="0"/>
              <a:t>. Esto permite una clara separación de responsabilidades, facilitando el mantenimiento, la escalabilidad y las pruebas de la aplicación. ASP.NET Core MVC implementa este patrón de manera eficiente, permitiendo a los desarrolladores crear aplicaciones web robustas y fáciles de gestionar.</a:t>
            </a:r>
          </a:p>
          <a:p>
            <a:endParaRPr lang="en-US" dirty="0"/>
          </a:p>
        </p:txBody>
      </p:sp>
    </p:spTree>
    <p:extLst>
      <p:ext uri="{BB962C8B-B14F-4D97-AF65-F5344CB8AC3E}">
        <p14:creationId xmlns:p14="http://schemas.microsoft.com/office/powerpoint/2010/main" val="5787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3452598" y="419100"/>
            <a:ext cx="4908747" cy="6337300"/>
          </a:xfrm>
          <a:prstGeom prst="rect">
            <a:avLst/>
          </a:prstGeom>
        </p:spPr>
      </p:pic>
    </p:spTree>
    <p:extLst>
      <p:ext uri="{BB962C8B-B14F-4D97-AF65-F5344CB8AC3E}">
        <p14:creationId xmlns:p14="http://schemas.microsoft.com/office/powerpoint/2010/main" val="2808659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 verbos o métodos - Ricardo Sanchez Marchan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0137" y="2428875"/>
            <a:ext cx="3286125" cy="139065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4800599" y="556853"/>
            <a:ext cx="5943601" cy="5910703"/>
          </a:xfrm>
          <a:prstGeom prst="rect">
            <a:avLst/>
          </a:prstGeom>
        </p:spPr>
      </p:pic>
    </p:spTree>
    <p:extLst>
      <p:ext uri="{BB962C8B-B14F-4D97-AF65-F5344CB8AC3E}">
        <p14:creationId xmlns:p14="http://schemas.microsoft.com/office/powerpoint/2010/main" val="2929165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ackingyseguridad 🇪🇸 on X: &quot;Codigos de respuesta http https://t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6769" y="1216025"/>
            <a:ext cx="552226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143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ecoding the Importance of HTTP Status Codes in Web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4" y="699294"/>
            <a:ext cx="9446961" cy="5612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08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INTRODUCCION</a:t>
            </a:r>
            <a:endParaRPr lang="en-US" dirty="0"/>
          </a:p>
        </p:txBody>
      </p:sp>
      <p:sp>
        <p:nvSpPr>
          <p:cNvPr id="3" name="Marcador de contenido 2"/>
          <p:cNvSpPr>
            <a:spLocks noGrp="1"/>
          </p:cNvSpPr>
          <p:nvPr>
            <p:ph idx="1"/>
          </p:nvPr>
        </p:nvSpPr>
        <p:spPr/>
        <p:txBody>
          <a:bodyPr>
            <a:normAutofit lnSpcReduction="10000"/>
          </a:bodyPr>
          <a:lstStyle/>
          <a:p>
            <a:pPr algn="just"/>
            <a:r>
              <a:rPr lang="es-MX" dirty="0" err="1" smtClean="0"/>
              <a:t>Razor</a:t>
            </a:r>
            <a:r>
              <a:rPr lang="es-MX" dirty="0" smtClean="0"/>
              <a:t> es un motor de plantillas desarrollado por Microsoft que permite mezclar código C# con HTML de una manera elegante y sencilla. Aunque </a:t>
            </a:r>
            <a:r>
              <a:rPr lang="es-MX" dirty="0" err="1" smtClean="0"/>
              <a:t>Razor</a:t>
            </a:r>
            <a:r>
              <a:rPr lang="es-MX" dirty="0" smtClean="0"/>
              <a:t> se utiliza tanto en ASP.NET Core MVC como en </a:t>
            </a:r>
            <a:r>
              <a:rPr lang="es-MX" dirty="0" err="1" smtClean="0"/>
              <a:t>Blazor</a:t>
            </a:r>
            <a:r>
              <a:rPr lang="es-MX" dirty="0" smtClean="0"/>
              <a:t>, lo hace en contextos diferentes.</a:t>
            </a:r>
          </a:p>
          <a:p>
            <a:pPr algn="just"/>
            <a:endParaRPr lang="es-MX" dirty="0" smtClean="0"/>
          </a:p>
          <a:p>
            <a:pPr marL="0" indent="0" algn="ctr">
              <a:buNone/>
            </a:pPr>
            <a:r>
              <a:rPr lang="es-MX" b="1" dirty="0" smtClean="0"/>
              <a:t>¿Qué es </a:t>
            </a:r>
            <a:r>
              <a:rPr lang="es-MX" b="1" dirty="0" err="1" smtClean="0"/>
              <a:t>Razor</a:t>
            </a:r>
            <a:r>
              <a:rPr lang="es-MX" b="1" dirty="0" smtClean="0"/>
              <a:t>?</a:t>
            </a:r>
          </a:p>
          <a:p>
            <a:pPr algn="just"/>
            <a:r>
              <a:rPr lang="es-MX" dirty="0" err="1" smtClean="0"/>
              <a:t>Razor</a:t>
            </a:r>
            <a:r>
              <a:rPr lang="es-MX" dirty="0" smtClean="0"/>
              <a:t> es una sintaxis de plantillas basada en C# que permite a los desarrolladores escribir código HTML y C# en un mismo archivo, facilitando la creación de páginas web dinámicas. </a:t>
            </a:r>
            <a:r>
              <a:rPr lang="es-MX" dirty="0" err="1" smtClean="0"/>
              <a:t>Razor</a:t>
            </a:r>
            <a:r>
              <a:rPr lang="es-MX" dirty="0" smtClean="0"/>
              <a:t> es muy popular por su simplicidad y por permitir una mezcla fluida entre código de presentación (HTML) y lógica de negocio (C#).</a:t>
            </a:r>
          </a:p>
          <a:p>
            <a:pPr algn="just"/>
            <a:endParaRPr lang="en-US" dirty="0"/>
          </a:p>
        </p:txBody>
      </p:sp>
    </p:spTree>
    <p:extLst>
      <p:ext uri="{BB962C8B-B14F-4D97-AF65-F5344CB8AC3E}">
        <p14:creationId xmlns:p14="http://schemas.microsoft.com/office/powerpoint/2010/main" val="3467933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Características</a:t>
            </a:r>
            <a:r>
              <a:rPr lang="en-US" dirty="0" smtClean="0"/>
              <a:t> Claves de Razor:</a:t>
            </a:r>
            <a:endParaRPr lang="en-US" dirty="0"/>
          </a:p>
        </p:txBody>
      </p:sp>
      <p:sp>
        <p:nvSpPr>
          <p:cNvPr id="4" name="Rectangle 1"/>
          <p:cNvSpPr>
            <a:spLocks noGrp="1" noChangeArrowheads="1"/>
          </p:cNvSpPr>
          <p:nvPr>
            <p:ph idx="1"/>
          </p:nvPr>
        </p:nvSpPr>
        <p:spPr bwMode="auto">
          <a:xfrm>
            <a:off x="838200" y="1751359"/>
            <a:ext cx="593366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Sintaxis</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Sencilla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Utiliza</a:t>
            </a:r>
            <a:r>
              <a:rPr kumimoji="0" lang="en-US" altLang="en-US" sz="1800" b="0" i="0" u="none" strike="noStrike" cap="none" normalizeH="0" baseline="0" dirty="0" smtClean="0">
                <a:ln>
                  <a:noFill/>
                </a:ln>
                <a:solidFill>
                  <a:schemeClr val="tx1"/>
                </a:solidFill>
                <a:effectLst/>
                <a:latin typeface="Arial" panose="020B0604020202020204" pitchFamily="34" charset="0"/>
              </a:rPr>
              <a:t> el </a:t>
            </a:r>
            <a:r>
              <a:rPr kumimoji="0" lang="en-US" altLang="en-US" sz="1800" b="0" i="0" u="none" strike="noStrike" cap="none" normalizeH="0" baseline="0" dirty="0" err="1" smtClean="0">
                <a:ln>
                  <a:noFill/>
                </a:ln>
                <a:solidFill>
                  <a:schemeClr val="tx1"/>
                </a:solidFill>
                <a:effectLst/>
                <a:latin typeface="Arial" panose="020B0604020202020204" pitchFamily="34" charset="0"/>
              </a:rPr>
              <a:t>símbolo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Unicode MS"/>
              </a:rPr>
              <a:t>@</a:t>
            </a:r>
            <a:r>
              <a:rPr kumimoji="0" lang="en-US" altLang="en-US" sz="1800" b="0" i="0" u="none" strike="noStrike" cap="none" normalizeH="0" baseline="0" dirty="0" smtClean="0">
                <a:ln>
                  <a:noFill/>
                </a:ln>
                <a:solidFill>
                  <a:schemeClr val="tx1"/>
                </a:solidFill>
                <a:effectLst/>
              </a:rPr>
              <a:t> para </a:t>
            </a:r>
            <a:r>
              <a:rPr kumimoji="0" lang="en-US" altLang="en-US" sz="1800" b="0" i="0" u="none" strike="noStrike" cap="none" normalizeH="0" baseline="0" dirty="0" err="1" smtClean="0">
                <a:ln>
                  <a:noFill/>
                </a:ln>
                <a:solidFill>
                  <a:schemeClr val="tx1"/>
                </a:solidFill>
                <a:effectLst/>
              </a:rPr>
              <a:t>introducir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bloques</a:t>
            </a:r>
            <a:r>
              <a:rPr kumimoji="0" lang="en-US" altLang="en-US" sz="1800" b="0" i="0" u="none" strike="noStrike" cap="none" normalizeH="0" baseline="0" dirty="0" smtClean="0">
                <a:ln>
                  <a:noFill/>
                </a:ln>
                <a:solidFill>
                  <a:schemeClr val="tx1"/>
                </a:solidFill>
                <a:effectLst/>
              </a:rPr>
              <a:t> de código C# </a:t>
            </a:r>
            <a:r>
              <a:rPr kumimoji="0" lang="en-US" altLang="en-US" sz="1800" b="0" i="0" u="none" strike="noStrike" cap="none" normalizeH="0" baseline="0" dirty="0" err="1" smtClean="0">
                <a:ln>
                  <a:noFill/>
                </a:ln>
                <a:solidFill>
                  <a:schemeClr val="tx1"/>
                </a:solidFill>
                <a:effectLst/>
              </a:rPr>
              <a:t>dentro</a:t>
            </a:r>
            <a:r>
              <a:rPr kumimoji="0" lang="en-US" altLang="en-US" sz="1800" b="0" i="0" u="none" strike="noStrike" cap="none" normalizeH="0" baseline="0" dirty="0" smtClean="0">
                <a:ln>
                  <a:noFill/>
                </a:ln>
                <a:solidFill>
                  <a:schemeClr val="tx1"/>
                </a:solidFill>
                <a:effectLst/>
              </a:rPr>
              <a:t> de HTML. </a:t>
            </a:r>
            <a:r>
              <a:rPr kumimoji="0" lang="en-US" altLang="en-US" sz="1800" b="0" i="0" u="none" strike="noStrike" cap="none" normalizeH="0" baseline="0" dirty="0" err="1" smtClean="0">
                <a:ln>
                  <a:noFill/>
                </a:ln>
                <a:solidFill>
                  <a:schemeClr val="tx1"/>
                </a:solidFill>
                <a:effectLst/>
              </a:rPr>
              <a:t>Esto</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hace</a:t>
            </a:r>
            <a:r>
              <a:rPr kumimoji="0" lang="en-US" altLang="en-US" sz="1800" b="0" i="0" u="none" strike="noStrike" cap="none" normalizeH="0" baseline="0" dirty="0" smtClean="0">
                <a:ln>
                  <a:noFill/>
                </a:ln>
                <a:solidFill>
                  <a:schemeClr val="tx1"/>
                </a:solidFill>
                <a:effectLst/>
              </a:rPr>
              <a:t> que sea </a:t>
            </a:r>
            <a:r>
              <a:rPr kumimoji="0" lang="en-US" altLang="en-US" sz="1800" b="0" i="0" u="none" strike="noStrike" cap="none" normalizeH="0" baseline="0" dirty="0" err="1" smtClean="0">
                <a:ln>
                  <a:noFill/>
                </a:ln>
                <a:solidFill>
                  <a:schemeClr val="tx1"/>
                </a:solidFill>
                <a:effectLst/>
              </a:rPr>
              <a:t>fácil</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intercalar</a:t>
            </a:r>
            <a:r>
              <a:rPr kumimoji="0" lang="en-US" altLang="en-US" sz="1800" b="0" i="0" u="none" strike="noStrike" cap="none" normalizeH="0" baseline="0" dirty="0" smtClean="0">
                <a:ln>
                  <a:noFill/>
                </a:ln>
                <a:solidFill>
                  <a:schemeClr val="tx1"/>
                </a:solidFill>
                <a:effectLst/>
              </a:rPr>
              <a:t> código C# y HTML sin </a:t>
            </a:r>
            <a:r>
              <a:rPr kumimoji="0" lang="en-US" altLang="en-US" sz="1800" b="0" i="0" u="none" strike="noStrike" cap="none" normalizeH="0" baseline="0" dirty="0" err="1" smtClean="0">
                <a:ln>
                  <a:noFill/>
                </a:ln>
                <a:solidFill>
                  <a:schemeClr val="tx1"/>
                </a:solidFill>
                <a:effectLst/>
              </a:rPr>
              <a:t>necesidad</a:t>
            </a:r>
            <a:r>
              <a:rPr kumimoji="0" lang="en-US" altLang="en-US" sz="1800" b="0" i="0" u="none" strike="noStrike" cap="none" normalizeH="0" baseline="0" dirty="0" smtClean="0">
                <a:ln>
                  <a:noFill/>
                </a:ln>
                <a:solidFill>
                  <a:schemeClr val="tx1"/>
                </a:solidFill>
                <a:effectLst/>
              </a:rPr>
              <a:t> de </a:t>
            </a:r>
            <a:r>
              <a:rPr kumimoji="0" lang="en-US" altLang="en-US" sz="1800" b="0" i="0" u="none" strike="noStrike" cap="none" normalizeH="0" baseline="0" dirty="0" err="1" smtClean="0">
                <a:ln>
                  <a:noFill/>
                </a:ln>
                <a:solidFill>
                  <a:schemeClr val="tx1"/>
                </a:solidFill>
                <a:effectLst/>
              </a:rPr>
              <a:t>escribir</a:t>
            </a:r>
            <a:r>
              <a:rPr kumimoji="0" lang="en-US" altLang="en-US" sz="1800" b="0" i="0" u="none" strike="noStrike" cap="none" normalizeH="0" baseline="0" dirty="0" smtClean="0">
                <a:ln>
                  <a:noFill/>
                </a:ln>
                <a:solidFill>
                  <a:schemeClr val="tx1"/>
                </a:solidFill>
                <a:effectLst/>
              </a:rPr>
              <a:t> código </a:t>
            </a:r>
            <a:r>
              <a:rPr kumimoji="0" lang="en-US" altLang="en-US" sz="1800" b="0" i="0" u="none" strike="noStrike" cap="none" normalizeH="0" baseline="0" dirty="0" err="1" smtClean="0">
                <a:ln>
                  <a:noFill/>
                </a:ln>
                <a:solidFill>
                  <a:schemeClr val="tx1"/>
                </a:solidFill>
                <a:effectLst/>
              </a:rPr>
              <a:t>extenso</a:t>
            </a:r>
            <a:r>
              <a:rPr kumimoji="0" lang="en-US" altLang="en-US" sz="1800" b="0" i="0" u="none" strike="noStrike" cap="none" normalizeH="0" baseline="0" dirty="0" smtClean="0">
                <a:ln>
                  <a:noFill/>
                </a:ln>
                <a:solidFill>
                  <a:schemeClr val="tx1"/>
                </a:solidFill>
                <a:effectLst/>
              </a:rPr>
              <a:t> o </a:t>
            </a:r>
            <a:r>
              <a:rPr kumimoji="0" lang="en-US" altLang="en-US" sz="1800" b="0" i="0" u="none" strike="noStrike" cap="none" normalizeH="0" baseline="0" dirty="0" err="1" smtClean="0">
                <a:ln>
                  <a:noFill/>
                </a:ln>
                <a:solidFill>
                  <a:schemeClr val="tx1"/>
                </a:solidFill>
                <a:effectLst/>
              </a:rPr>
              <a:t>complejo</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7915457" y="1840533"/>
            <a:ext cx="2634788" cy="510990"/>
          </a:xfrm>
          <a:prstGeom prst="rect">
            <a:avLst/>
          </a:prstGeom>
        </p:spPr>
      </p:pic>
      <p:sp>
        <p:nvSpPr>
          <p:cNvPr id="6" name="Rectángulo 5"/>
          <p:cNvSpPr/>
          <p:nvPr/>
        </p:nvSpPr>
        <p:spPr>
          <a:xfrm>
            <a:off x="838200" y="3444413"/>
            <a:ext cx="6096000" cy="923330"/>
          </a:xfrm>
          <a:prstGeom prst="rect">
            <a:avLst/>
          </a:prstGeom>
        </p:spPr>
        <p:txBody>
          <a:bodyPr>
            <a:spAutoFit/>
          </a:bodyPr>
          <a:lstStyle/>
          <a:p>
            <a:r>
              <a:rPr lang="es-MX" b="1" dirty="0" smtClean="0"/>
              <a:t>Integración con C#</a:t>
            </a:r>
            <a:r>
              <a:rPr lang="es-MX" dirty="0" smtClean="0"/>
              <a:t>: Puedes escribir cualquier código C# dentro de un archivo </a:t>
            </a:r>
            <a:r>
              <a:rPr lang="es-MX" dirty="0" err="1" smtClean="0"/>
              <a:t>Razor</a:t>
            </a:r>
            <a:r>
              <a:rPr lang="es-MX" dirty="0" smtClean="0"/>
              <a:t>. Esto incluye </a:t>
            </a:r>
            <a:r>
              <a:rPr lang="es-MX" dirty="0" err="1" smtClean="0"/>
              <a:t>loops</a:t>
            </a:r>
            <a:r>
              <a:rPr lang="es-MX" dirty="0" smtClean="0"/>
              <a:t>, condicionales, llamadas a métodos, y más.</a:t>
            </a:r>
            <a:endParaRPr lang="en-US" dirty="0"/>
          </a:p>
        </p:txBody>
      </p:sp>
      <p:pic>
        <p:nvPicPr>
          <p:cNvPr id="7" name="Imagen 6"/>
          <p:cNvPicPr>
            <a:picLocks noChangeAspect="1"/>
          </p:cNvPicPr>
          <p:nvPr/>
        </p:nvPicPr>
        <p:blipFill>
          <a:blip r:embed="rId3"/>
          <a:stretch>
            <a:fillRect/>
          </a:stretch>
        </p:blipFill>
        <p:spPr>
          <a:xfrm>
            <a:off x="7915457" y="3370950"/>
            <a:ext cx="3438343" cy="1233604"/>
          </a:xfrm>
          <a:prstGeom prst="rect">
            <a:avLst/>
          </a:prstGeom>
        </p:spPr>
      </p:pic>
      <p:sp>
        <p:nvSpPr>
          <p:cNvPr id="8" name="Rectángulo 7"/>
          <p:cNvSpPr/>
          <p:nvPr/>
        </p:nvSpPr>
        <p:spPr>
          <a:xfrm>
            <a:off x="757030" y="5181339"/>
            <a:ext cx="6096000" cy="923330"/>
          </a:xfrm>
          <a:prstGeom prst="rect">
            <a:avLst/>
          </a:prstGeom>
        </p:spPr>
        <p:txBody>
          <a:bodyPr>
            <a:spAutoFit/>
          </a:bodyPr>
          <a:lstStyle/>
          <a:p>
            <a:pPr algn="just"/>
            <a:r>
              <a:rPr lang="es-MX" b="1" dirty="0" smtClean="0"/>
              <a:t>Generación de HTML Dinámico</a:t>
            </a:r>
            <a:r>
              <a:rPr lang="es-MX" dirty="0" smtClean="0"/>
              <a:t>: </a:t>
            </a:r>
            <a:r>
              <a:rPr lang="es-MX" dirty="0" err="1" smtClean="0"/>
              <a:t>Razor</a:t>
            </a:r>
            <a:r>
              <a:rPr lang="es-MX" dirty="0" smtClean="0"/>
              <a:t> permite generar contenido HTML dinámico en función de los datos que maneja el servidor o el cliente</a:t>
            </a:r>
            <a:endParaRPr lang="en-US" dirty="0"/>
          </a:p>
        </p:txBody>
      </p:sp>
      <p:sp>
        <p:nvSpPr>
          <p:cNvPr id="9" name="Flecha derecha 8"/>
          <p:cNvSpPr/>
          <p:nvPr/>
        </p:nvSpPr>
        <p:spPr>
          <a:xfrm>
            <a:off x="6934200" y="1987826"/>
            <a:ext cx="593035" cy="251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echa derecha 9"/>
          <p:cNvSpPr/>
          <p:nvPr/>
        </p:nvSpPr>
        <p:spPr>
          <a:xfrm>
            <a:off x="6934200" y="3735961"/>
            <a:ext cx="593035" cy="251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720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Uso de </a:t>
            </a:r>
            <a:r>
              <a:rPr lang="es-MX" dirty="0" err="1" smtClean="0"/>
              <a:t>Razor</a:t>
            </a:r>
            <a:r>
              <a:rPr lang="es-MX" dirty="0" smtClean="0"/>
              <a:t> en ASP.NET Core MVC:</a:t>
            </a:r>
            <a:endParaRPr lang="en-US" dirty="0"/>
          </a:p>
        </p:txBody>
      </p:sp>
      <p:sp>
        <p:nvSpPr>
          <p:cNvPr id="4" name="Rectangle 1"/>
          <p:cNvSpPr>
            <a:spLocks noGrp="1" noChangeArrowheads="1"/>
          </p:cNvSpPr>
          <p:nvPr>
            <p:ph idx="1"/>
          </p:nvPr>
        </p:nvSpPr>
        <p:spPr bwMode="auto">
          <a:xfrm>
            <a:off x="838200" y="1537761"/>
            <a:ext cx="1033931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En ASP.NET Core MVC, Razor se usa para </a:t>
            </a:r>
            <a:r>
              <a:rPr kumimoji="0" lang="en-US" altLang="en-US" sz="1800" b="0" i="0" u="none" strike="noStrike" cap="none" normalizeH="0" baseline="0" dirty="0" err="1" smtClean="0">
                <a:ln>
                  <a:noFill/>
                </a:ln>
                <a:solidFill>
                  <a:schemeClr val="tx1"/>
                </a:solidFill>
                <a:effectLst/>
                <a:latin typeface="Arial" panose="020B0604020202020204" pitchFamily="34" charset="0"/>
              </a:rPr>
              <a:t>crear</a:t>
            </a:r>
            <a:r>
              <a:rPr kumimoji="0" lang="en-US" altLang="en-US" sz="1800" b="0" i="0" u="none" strike="noStrike" cap="none" normalizeH="0" baseline="0" dirty="0" smtClean="0">
                <a:ln>
                  <a:noFill/>
                </a:ln>
                <a:solidFill>
                  <a:schemeClr val="tx1"/>
                </a:solidFill>
                <a:effectLst/>
                <a:latin typeface="Arial" panose="020B0604020202020204" pitchFamily="34" charset="0"/>
              </a:rPr>
              <a:t> vistas (</a:t>
            </a:r>
            <a:r>
              <a:rPr kumimoji="0" lang="en-US" altLang="en-US" sz="1800" b="0" i="0" u="none" strike="noStrike" cap="none" normalizeH="0" baseline="0" dirty="0" smtClean="0">
                <a:ln>
                  <a:noFill/>
                </a:ln>
                <a:solidFill>
                  <a:schemeClr val="tx1"/>
                </a:solidFill>
                <a:effectLst/>
                <a:latin typeface="Arial Unicode MS"/>
              </a:rPr>
              <a:t>.</a:t>
            </a:r>
            <a:r>
              <a:rPr kumimoji="0" lang="en-US" altLang="en-US" sz="1800" b="0" i="0" u="none" strike="noStrike" cap="none" normalizeH="0" baseline="0" dirty="0" err="1" smtClean="0">
                <a:ln>
                  <a:noFill/>
                </a:ln>
                <a:solidFill>
                  <a:schemeClr val="tx1"/>
                </a:solidFill>
                <a:effectLst/>
                <a:latin typeface="Arial Unicode MS"/>
              </a:rPr>
              <a:t>cshtml</a:t>
            </a:r>
            <a:r>
              <a:rPr kumimoji="0" lang="en-US" altLang="en-US" sz="1800" b="0" i="0" u="none" strike="noStrike" cap="none" normalizeH="0" baseline="0" dirty="0" smtClean="0">
                <a:ln>
                  <a:noFill/>
                </a:ln>
                <a:solidFill>
                  <a:schemeClr val="tx1"/>
                </a:solidFill>
                <a:effectLst/>
              </a:rPr>
              <a:t>) que se </a:t>
            </a:r>
            <a:r>
              <a:rPr kumimoji="0" lang="en-US" altLang="en-US" sz="1800" b="0" i="0" u="none" strike="noStrike" cap="none" normalizeH="0" baseline="0" dirty="0" err="1" smtClean="0">
                <a:ln>
                  <a:noFill/>
                </a:ln>
                <a:solidFill>
                  <a:schemeClr val="tx1"/>
                </a:solidFill>
                <a:effectLst/>
              </a:rPr>
              <a:t>renderizan</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el </a:t>
            </a:r>
            <a:r>
              <a:rPr kumimoji="0" lang="en-US" altLang="en-US" sz="1800" b="0" i="0" u="none" strike="noStrike" cap="none" normalizeH="0" baseline="0" dirty="0" err="1" smtClean="0">
                <a:ln>
                  <a:noFill/>
                </a:ln>
                <a:solidFill>
                  <a:schemeClr val="tx1"/>
                </a:solidFill>
                <a:effectLst/>
              </a:rPr>
              <a:t>servidor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Estas</a:t>
            </a:r>
            <a:r>
              <a:rPr kumimoji="0" lang="en-US" altLang="en-US" sz="1800" b="0" i="0" u="none" strike="noStrike" cap="none" normalizeH="0" baseline="0" dirty="0" smtClean="0">
                <a:ln>
                  <a:noFill/>
                </a:ln>
                <a:solidFill>
                  <a:schemeClr val="tx1"/>
                </a:solidFill>
                <a:effectLst/>
              </a:rPr>
              <a:t> vistas son </a:t>
            </a:r>
            <a:r>
              <a:rPr kumimoji="0" lang="en-US" altLang="en-US" sz="1800" b="0" i="0" u="none" strike="noStrike" cap="none" normalizeH="0" baseline="0" dirty="0" err="1" smtClean="0">
                <a:ln>
                  <a:noFill/>
                </a:ln>
                <a:solidFill>
                  <a:schemeClr val="tx1"/>
                </a:solidFill>
                <a:effectLst/>
              </a:rPr>
              <a:t>páginas</a:t>
            </a:r>
            <a:r>
              <a:rPr kumimoji="0" lang="en-US" altLang="en-US" sz="1800" b="0" i="0" u="none" strike="noStrike" cap="none" normalizeH="0" baseline="0" dirty="0" smtClean="0">
                <a:ln>
                  <a:noFill/>
                </a:ln>
                <a:solidFill>
                  <a:schemeClr val="tx1"/>
                </a:solidFill>
                <a:effectLst/>
              </a:rPr>
              <a:t> que </a:t>
            </a:r>
            <a:r>
              <a:rPr kumimoji="0" lang="en-US" altLang="en-US" sz="1800" b="0" i="0" u="none" strike="noStrike" cap="none" normalizeH="0" baseline="0" dirty="0" err="1" smtClean="0">
                <a:ln>
                  <a:noFill/>
                </a:ln>
                <a:solidFill>
                  <a:schemeClr val="tx1"/>
                </a:solidFill>
                <a:effectLst/>
              </a:rPr>
              <a:t>mezclan</a:t>
            </a:r>
            <a:r>
              <a:rPr kumimoji="0" lang="en-US" altLang="en-US" sz="1800" b="0" i="0" u="none" strike="noStrike" cap="none" normalizeH="0" baseline="0" dirty="0" smtClean="0">
                <a:ln>
                  <a:noFill/>
                </a:ln>
                <a:solidFill>
                  <a:schemeClr val="tx1"/>
                </a:solidFill>
                <a:effectLst/>
              </a:rPr>
              <a:t> HTML y C# para </a:t>
            </a:r>
            <a:r>
              <a:rPr kumimoji="0" lang="en-US" altLang="en-US" sz="1800" b="0" i="0" u="none" strike="noStrike" cap="none" normalizeH="0" baseline="0" dirty="0" err="1" smtClean="0">
                <a:ln>
                  <a:noFill/>
                </a:ln>
                <a:solidFill>
                  <a:schemeClr val="tx1"/>
                </a:solidFill>
                <a:effectLst/>
              </a:rPr>
              <a:t>mostrar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contenido</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dinámico</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basado</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el </a:t>
            </a:r>
            <a:r>
              <a:rPr kumimoji="0" lang="en-US" altLang="en-US" sz="1800" b="0" i="0" u="none" strike="noStrike" cap="none" normalizeH="0" baseline="0" dirty="0" err="1" smtClean="0">
                <a:ln>
                  <a:noFill/>
                </a:ln>
                <a:solidFill>
                  <a:schemeClr val="tx1"/>
                </a:solidFill>
                <a:effectLst/>
              </a:rPr>
              <a:t>modelo</a:t>
            </a:r>
            <a:r>
              <a:rPr kumimoji="0" lang="en-US" altLang="en-US" sz="1800" b="0" i="0" u="none" strike="noStrike" cap="none" normalizeH="0" baseline="0" dirty="0" smtClean="0">
                <a:ln>
                  <a:noFill/>
                </a:ln>
                <a:solidFill>
                  <a:schemeClr val="tx1"/>
                </a:solidFill>
                <a:effectLst/>
              </a:rPr>
              <a:t> que se </a:t>
            </a:r>
            <a:r>
              <a:rPr kumimoji="0" lang="en-US" altLang="en-US" sz="1800" b="0" i="0" u="none" strike="noStrike" cap="none" normalizeH="0" baseline="0" dirty="0" err="1" smtClean="0">
                <a:ln>
                  <a:noFill/>
                </a:ln>
                <a:solidFill>
                  <a:schemeClr val="tx1"/>
                </a:solidFill>
                <a:effectLst/>
              </a:rPr>
              <a:t>pasa</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desde</a:t>
            </a:r>
            <a:r>
              <a:rPr kumimoji="0" lang="en-US" altLang="en-US" sz="1800" b="0" i="0" u="none" strike="noStrike" cap="none" normalizeH="0" baseline="0" dirty="0" smtClean="0">
                <a:ln>
                  <a:noFill/>
                </a:ln>
                <a:solidFill>
                  <a:schemeClr val="tx1"/>
                </a:solidFill>
                <a:effectLst/>
              </a:rPr>
              <a:t> el </a:t>
            </a:r>
            <a:r>
              <a:rPr kumimoji="0" lang="en-US" altLang="en-US" sz="1800" b="0" i="0" u="none" strike="noStrike" cap="none" normalizeH="0" baseline="0" dirty="0" err="1" smtClean="0">
                <a:ln>
                  <a:noFill/>
                </a:ln>
                <a:solidFill>
                  <a:schemeClr val="tx1"/>
                </a:solidFill>
                <a:effectLst/>
              </a:rPr>
              <a:t>controlador</a:t>
            </a:r>
            <a:r>
              <a:rPr kumimoji="0" lang="en-US" altLang="en-US" sz="18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Estructura</a:t>
            </a:r>
            <a:r>
              <a:rPr kumimoji="0" lang="en-US" altLang="en-US" sz="1800" b="1" i="0" u="none" strike="noStrike" cap="none" normalizeH="0" baseline="0" dirty="0" smtClean="0">
                <a:ln>
                  <a:noFill/>
                </a:ln>
                <a:solidFill>
                  <a:schemeClr val="tx1"/>
                </a:solidFill>
                <a:effectLst/>
                <a:latin typeface="Arial" panose="020B0604020202020204" pitchFamily="34" charset="0"/>
              </a:rPr>
              <a:t> de las Vistas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Una</a:t>
            </a:r>
            <a:r>
              <a:rPr kumimoji="0" lang="en-US" altLang="en-US" sz="1800" b="0" i="0" u="none" strike="noStrike" cap="none" normalizeH="0" baseline="0" dirty="0" smtClean="0">
                <a:ln>
                  <a:noFill/>
                </a:ln>
                <a:solidFill>
                  <a:schemeClr val="tx1"/>
                </a:solidFill>
                <a:effectLst/>
                <a:latin typeface="Arial" panose="020B0604020202020204" pitchFamily="34" charset="0"/>
              </a:rPr>
              <a:t> vista Razor (</a:t>
            </a:r>
            <a:r>
              <a:rPr kumimoji="0" lang="en-US" altLang="en-US" sz="1800" b="0" i="0" u="none" strike="noStrike" cap="none" normalizeH="0" baseline="0" dirty="0" smtClean="0">
                <a:ln>
                  <a:noFill/>
                </a:ln>
                <a:solidFill>
                  <a:schemeClr val="tx1"/>
                </a:solidFill>
                <a:effectLst/>
                <a:latin typeface="Arial Unicode MS"/>
              </a:rPr>
              <a:t>.</a:t>
            </a:r>
            <a:r>
              <a:rPr kumimoji="0" lang="en-US" altLang="en-US" sz="1800" b="0" i="0" u="none" strike="noStrike" cap="none" normalizeH="0" baseline="0" dirty="0" err="1" smtClean="0">
                <a:ln>
                  <a:noFill/>
                </a:ln>
                <a:solidFill>
                  <a:schemeClr val="tx1"/>
                </a:solidFill>
                <a:effectLst/>
                <a:latin typeface="Arial Unicode MS"/>
              </a:rPr>
              <a:t>cshtml</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típicamente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tiene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una</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estructura</a:t>
            </a:r>
            <a:r>
              <a:rPr kumimoji="0" lang="en-US" altLang="en-US" sz="1800" b="0" i="0" u="none" strike="noStrike" cap="none" normalizeH="0" baseline="0" dirty="0" smtClean="0">
                <a:ln>
                  <a:noFill/>
                </a:ln>
                <a:solidFill>
                  <a:schemeClr val="tx1"/>
                </a:solidFill>
                <a:effectLst/>
              </a:rPr>
              <a:t> que </a:t>
            </a:r>
            <a:r>
              <a:rPr kumimoji="0" lang="en-US" altLang="en-US" sz="1800" b="0" i="0" u="none" strike="noStrike" cap="none" normalizeH="0" baseline="0" dirty="0" err="1" smtClean="0">
                <a:ln>
                  <a:noFill/>
                </a:ln>
                <a:solidFill>
                  <a:schemeClr val="tx1"/>
                </a:solidFill>
                <a:effectLst/>
              </a:rPr>
              <a:t>incluye</a:t>
            </a:r>
            <a:r>
              <a:rPr kumimoji="0" lang="en-US" altLang="en-US" sz="1800" b="0" i="0" u="none" strike="noStrike" cap="none" normalizeH="0" baseline="0" dirty="0" smtClean="0">
                <a:ln>
                  <a:noFill/>
                </a:ln>
                <a:solidFill>
                  <a:schemeClr val="tx1"/>
                </a:solidFill>
                <a:effectLst/>
              </a:rPr>
              <a:t> HTML, </a:t>
            </a:r>
            <a:r>
              <a:rPr kumimoji="0" lang="en-US" altLang="en-US" sz="1800" b="0" i="0" u="none" strike="noStrike" cap="none" normalizeH="0" baseline="0" dirty="0" err="1" smtClean="0">
                <a:ln>
                  <a:noFill/>
                </a:ln>
                <a:solidFill>
                  <a:schemeClr val="tx1"/>
                </a:solidFill>
                <a:effectLst/>
              </a:rPr>
              <a:t>directivas</a:t>
            </a:r>
            <a:r>
              <a:rPr kumimoji="0" lang="en-US" altLang="en-US" sz="1800" b="0" i="0" u="none" strike="noStrike" cap="none" normalizeH="0" baseline="0" dirty="0" smtClean="0">
                <a:ln>
                  <a:noFill/>
                </a:ln>
                <a:solidFill>
                  <a:schemeClr val="tx1"/>
                </a:solidFill>
                <a:effectLst/>
              </a:rPr>
              <a:t> Razor (</a:t>
            </a:r>
            <a:r>
              <a:rPr kumimoji="0" lang="en-US" altLang="en-US" sz="1800" b="0" i="0" u="none" strike="noStrike" cap="none" normalizeH="0" baseline="0" dirty="0" smtClean="0">
                <a:ln>
                  <a:noFill/>
                </a:ln>
                <a:solidFill>
                  <a:schemeClr val="tx1"/>
                </a:solidFill>
                <a:effectLst/>
                <a:latin typeface="Arial Unicode MS"/>
              </a:rPr>
              <a:t>@model</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smtClean="0">
                <a:ln>
                  <a:noFill/>
                </a:ln>
                <a:solidFill>
                  <a:schemeClr val="tx1"/>
                </a:solidFill>
                <a:effectLst/>
                <a:latin typeface="Arial Unicode MS"/>
              </a:rPr>
              <a:t>@using</a:t>
            </a:r>
            <a:r>
              <a:rPr kumimoji="0" lang="en-US" altLang="en-US" sz="1800" b="0" i="0" u="none" strike="noStrike" cap="none" normalizeH="0" baseline="0" dirty="0" smtClean="0">
                <a:ln>
                  <a:noFill/>
                </a:ln>
                <a:solidFill>
                  <a:schemeClr val="tx1"/>
                </a:solidFill>
                <a:effectLst/>
              </a:rPr>
              <a:t>, etc.), y código C# para </a:t>
            </a:r>
            <a:r>
              <a:rPr kumimoji="0" lang="en-US" altLang="en-US" sz="1800" b="0" i="0" u="none" strike="noStrike" cap="none" normalizeH="0" baseline="0" dirty="0" err="1" smtClean="0">
                <a:ln>
                  <a:noFill/>
                </a:ln>
                <a:solidFill>
                  <a:schemeClr val="tx1"/>
                </a:solidFill>
                <a:effectLst/>
              </a:rPr>
              <a:t>generar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contenido</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dinámico</a:t>
            </a:r>
            <a:r>
              <a:rPr kumimoji="0" lang="en-US" altLang="en-US" sz="18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Renderizado</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en</a:t>
            </a:r>
            <a:r>
              <a:rPr kumimoji="0" lang="en-US" altLang="en-US" sz="1800" b="1" i="0" u="none" strike="noStrike" cap="none" normalizeH="0" baseline="0" dirty="0" smtClean="0">
                <a:ln>
                  <a:noFill/>
                </a:ln>
                <a:solidFill>
                  <a:schemeClr val="tx1"/>
                </a:solidFill>
                <a:effectLst/>
                <a:latin typeface="Arial" panose="020B0604020202020204" pitchFamily="34" charset="0"/>
              </a:rPr>
              <a:t> el </a:t>
            </a:r>
            <a:r>
              <a:rPr kumimoji="0" lang="en-US" altLang="en-US" sz="1800" b="1" i="0" u="none" strike="noStrike" cap="none" normalizeH="0" baseline="0" dirty="0" err="1" smtClean="0">
                <a:ln>
                  <a:noFill/>
                </a:ln>
                <a:solidFill>
                  <a:schemeClr val="tx1"/>
                </a:solidFill>
                <a:effectLst/>
                <a:latin typeface="Arial" panose="020B0604020202020204" pitchFamily="34" charset="0"/>
              </a:rPr>
              <a:t>Servidor</a:t>
            </a:r>
            <a:r>
              <a:rPr kumimoji="0" lang="en-US" altLang="en-US" sz="1800" b="0" i="0" u="none" strike="noStrike" cap="none" normalizeH="0" baseline="0" dirty="0" smtClean="0">
                <a:ln>
                  <a:noFill/>
                </a:ln>
                <a:solidFill>
                  <a:schemeClr val="tx1"/>
                </a:solidFill>
                <a:effectLst/>
                <a:latin typeface="Arial" panose="020B0604020202020204" pitchFamily="34" charset="0"/>
              </a:rPr>
              <a:t>: En MVC, las vistas Razor se </a:t>
            </a:r>
            <a:r>
              <a:rPr kumimoji="0" lang="en-US" altLang="en-US" sz="1800" b="0" i="0" u="none" strike="noStrike" cap="none" normalizeH="0" baseline="0" dirty="0" err="1" smtClean="0">
                <a:ln>
                  <a:noFill/>
                </a:ln>
                <a:solidFill>
                  <a:schemeClr val="tx1"/>
                </a:solidFill>
                <a:effectLst/>
                <a:latin typeface="Arial" panose="020B0604020202020204" pitchFamily="34" charset="0"/>
              </a:rPr>
              <a:t>procesan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el </a:t>
            </a:r>
            <a:r>
              <a:rPr kumimoji="0" lang="en-US" altLang="en-US" sz="1800" b="0" i="0" u="none" strike="noStrike" cap="none" normalizeH="0" baseline="0" dirty="0" err="1" smtClean="0">
                <a:ln>
                  <a:noFill/>
                </a:ln>
                <a:solidFill>
                  <a:schemeClr val="tx1"/>
                </a:solidFill>
                <a:effectLst/>
                <a:latin typeface="Arial" panose="020B0604020202020204" pitchFamily="34" charset="0"/>
              </a:rPr>
              <a:t>servidor</a:t>
            </a:r>
            <a:r>
              <a:rPr kumimoji="0" lang="en-US" altLang="en-US" sz="1800" b="0" i="0" u="none" strike="noStrike" cap="none" normalizeH="0" baseline="0" dirty="0" smtClean="0">
                <a:ln>
                  <a:noFill/>
                </a:ln>
                <a:solidFill>
                  <a:schemeClr val="tx1"/>
                </a:solidFill>
                <a:effectLst/>
                <a:latin typeface="Arial" panose="020B0604020202020204" pitchFamily="34" charset="0"/>
              </a:rPr>
              <a:t> para </a:t>
            </a:r>
            <a:r>
              <a:rPr kumimoji="0" lang="en-US" altLang="en-US" sz="1800" b="0" i="0" u="none" strike="noStrike" cap="none" normalizeH="0" baseline="0" dirty="0" err="1" smtClean="0">
                <a:ln>
                  <a:noFill/>
                </a:ln>
                <a:solidFill>
                  <a:schemeClr val="tx1"/>
                </a:solidFill>
                <a:effectLst/>
                <a:latin typeface="Arial" panose="020B0604020202020204" pitchFamily="34" charset="0"/>
              </a:rPr>
              <a:t>generar</a:t>
            </a:r>
            <a:r>
              <a:rPr kumimoji="0" lang="en-US" altLang="en-US" sz="1800" b="0" i="0" u="none" strike="noStrike" cap="none" normalizeH="0" baseline="0" dirty="0" smtClean="0">
                <a:ln>
                  <a:noFill/>
                </a:ln>
                <a:solidFill>
                  <a:schemeClr val="tx1"/>
                </a:solidFill>
                <a:effectLst/>
                <a:latin typeface="Arial" panose="020B0604020202020204" pitchFamily="34" charset="0"/>
              </a:rPr>
              <a:t> HTML que </a:t>
            </a:r>
            <a:r>
              <a:rPr kumimoji="0" lang="en-US" altLang="en-US" sz="1800" b="0" i="0" u="none" strike="noStrike" cap="none" normalizeH="0" baseline="0" dirty="0" err="1" smtClean="0">
                <a:ln>
                  <a:noFill/>
                </a:ln>
                <a:solidFill>
                  <a:schemeClr val="tx1"/>
                </a:solidFill>
                <a:effectLst/>
                <a:latin typeface="Arial" panose="020B0604020202020204" pitchFamily="34" charset="0"/>
              </a:rPr>
              <a:t>luego</a:t>
            </a:r>
            <a:r>
              <a:rPr kumimoji="0" lang="en-US" altLang="en-US" sz="1800" b="0" i="0" u="none" strike="noStrike" cap="none" normalizeH="0" baseline="0" dirty="0" smtClean="0">
                <a:ln>
                  <a:noFill/>
                </a:ln>
                <a:solidFill>
                  <a:schemeClr val="tx1"/>
                </a:solidFill>
                <a:effectLst/>
                <a:latin typeface="Arial" panose="020B0604020202020204" pitchFamily="34" charset="0"/>
              </a:rPr>
              <a:t> se </a:t>
            </a:r>
            <a:r>
              <a:rPr kumimoji="0" lang="en-US" altLang="en-US" sz="1800" b="0" i="0" u="none" strike="noStrike" cap="none" normalizeH="0" baseline="0" dirty="0" err="1" smtClean="0">
                <a:ln>
                  <a:noFill/>
                </a:ln>
                <a:solidFill>
                  <a:schemeClr val="tx1"/>
                </a:solidFill>
                <a:effectLst/>
                <a:latin typeface="Arial" panose="020B0604020202020204" pitchFamily="34" charset="0"/>
              </a:rPr>
              <a:t>envía</a:t>
            </a:r>
            <a:r>
              <a:rPr kumimoji="0" lang="en-US" altLang="en-US" sz="1800" b="0" i="0" u="none" strike="noStrike" cap="none" normalizeH="0" baseline="0" dirty="0" smtClean="0">
                <a:ln>
                  <a:noFill/>
                </a:ln>
                <a:solidFill>
                  <a:schemeClr val="tx1"/>
                </a:solidFill>
                <a:effectLst/>
                <a:latin typeface="Arial" panose="020B0604020202020204" pitchFamily="34" charset="0"/>
              </a:rPr>
              <a:t> al </a:t>
            </a:r>
            <a:r>
              <a:rPr kumimoji="0" lang="en-US" altLang="en-US" sz="1800" b="0" i="0" u="none" strike="noStrike" cap="none" normalizeH="0" baseline="0" dirty="0" err="1" smtClean="0">
                <a:ln>
                  <a:noFill/>
                </a:ln>
                <a:solidFill>
                  <a:schemeClr val="tx1"/>
                </a:solidFill>
                <a:effectLst/>
                <a:latin typeface="Arial" panose="020B0604020202020204" pitchFamily="34" charset="0"/>
              </a:rPr>
              <a:t>cliente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Esto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útil</a:t>
            </a:r>
            <a:r>
              <a:rPr kumimoji="0" lang="en-US" altLang="en-US" sz="1800" b="0" i="0" u="none" strike="noStrike" cap="none" normalizeH="0" baseline="0" dirty="0" smtClean="0">
                <a:ln>
                  <a:noFill/>
                </a:ln>
                <a:solidFill>
                  <a:schemeClr val="tx1"/>
                </a:solidFill>
                <a:effectLst/>
                <a:latin typeface="Arial" panose="020B0604020202020204" pitchFamily="34" charset="0"/>
              </a:rPr>
              <a:t> para </a:t>
            </a:r>
            <a:r>
              <a:rPr kumimoji="0" lang="en-US" altLang="en-US" sz="1800" b="0" i="0" u="none" strike="noStrike" cap="none" normalizeH="0" baseline="0" dirty="0" err="1" smtClean="0">
                <a:ln>
                  <a:noFill/>
                </a:ln>
                <a:solidFill>
                  <a:schemeClr val="tx1"/>
                </a:solidFill>
                <a:effectLst/>
                <a:latin typeface="Arial" panose="020B0604020202020204" pitchFamily="34" charset="0"/>
              </a:rPr>
              <a:t>aplicaciones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donde</a:t>
            </a:r>
            <a:r>
              <a:rPr kumimoji="0" lang="en-US" altLang="en-US" sz="1800" b="0" i="0" u="none" strike="noStrike" cap="none" normalizeH="0" baseline="0" dirty="0" smtClean="0">
                <a:ln>
                  <a:noFill/>
                </a:ln>
                <a:solidFill>
                  <a:schemeClr val="tx1"/>
                </a:solidFill>
                <a:effectLst/>
                <a:latin typeface="Arial" panose="020B0604020202020204" pitchFamily="34" charset="0"/>
              </a:rPr>
              <a:t> el </a:t>
            </a:r>
            <a:r>
              <a:rPr kumimoji="0" lang="en-US" altLang="en-US" sz="1800" b="0" i="0" u="none" strike="noStrike" cap="none" normalizeH="0" baseline="0" dirty="0" err="1" smtClean="0">
                <a:ln>
                  <a:noFill/>
                </a:ln>
                <a:solidFill>
                  <a:schemeClr val="tx1"/>
                </a:solidFill>
                <a:effectLst/>
                <a:latin typeface="Arial" panose="020B0604020202020204" pitchFamily="34" charset="0"/>
              </a:rPr>
              <a:t>renderizado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el </a:t>
            </a:r>
            <a:r>
              <a:rPr kumimoji="0" lang="en-US" altLang="en-US" sz="1800" b="0" i="0" u="none" strike="noStrike" cap="none" normalizeH="0" baseline="0" dirty="0" err="1" smtClean="0">
                <a:ln>
                  <a:noFill/>
                </a:ln>
                <a:solidFill>
                  <a:schemeClr val="tx1"/>
                </a:solidFill>
                <a:effectLst/>
                <a:latin typeface="Arial" panose="020B0604020202020204" pitchFamily="34" charset="0"/>
              </a:rPr>
              <a:t>servidor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necesario</a:t>
            </a:r>
            <a:r>
              <a:rPr kumimoji="0" lang="en-US" altLang="en-US" sz="1800" b="0" i="0" u="none" strike="noStrike" cap="none" normalizeH="0" baseline="0" dirty="0" smtClean="0">
                <a:ln>
                  <a:noFill/>
                </a:ln>
                <a:solidFill>
                  <a:schemeClr val="tx1"/>
                </a:solidFill>
                <a:effectLst/>
                <a:latin typeface="Arial" panose="020B0604020202020204" pitchFamily="34" charset="0"/>
              </a:rPr>
              <a:t>, como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sitios</a:t>
            </a:r>
            <a:r>
              <a:rPr kumimoji="0" lang="en-US" altLang="en-US" sz="1800" b="0" i="0" u="none" strike="noStrike" cap="none" normalizeH="0" baseline="0" dirty="0" smtClean="0">
                <a:ln>
                  <a:noFill/>
                </a:ln>
                <a:solidFill>
                  <a:schemeClr val="tx1"/>
                </a:solidFill>
                <a:effectLst/>
                <a:latin typeface="Arial" panose="020B0604020202020204" pitchFamily="34" charset="0"/>
              </a:rPr>
              <a:t> con mucho SEO o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aplicaciones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donde</a:t>
            </a:r>
            <a:r>
              <a:rPr kumimoji="0" lang="en-US" altLang="en-US" sz="1800" b="0" i="0" u="none" strike="noStrike" cap="none" normalizeH="0" baseline="0" dirty="0" smtClean="0">
                <a:ln>
                  <a:noFill/>
                </a:ln>
                <a:solidFill>
                  <a:schemeClr val="tx1"/>
                </a:solidFill>
                <a:effectLst/>
                <a:latin typeface="Arial" panose="020B0604020202020204" pitchFamily="34" charset="0"/>
              </a:rPr>
              <a:t>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lógica</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presentación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depende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completamente</a:t>
            </a:r>
            <a:r>
              <a:rPr kumimoji="0" lang="en-US" altLang="en-US" sz="1800" b="0" i="0" u="none" strike="noStrike" cap="none" normalizeH="0" baseline="0" dirty="0" smtClean="0">
                <a:ln>
                  <a:noFill/>
                </a:ln>
                <a:solidFill>
                  <a:schemeClr val="tx1"/>
                </a:solidFill>
                <a:effectLst/>
                <a:latin typeface="Arial" panose="020B0604020202020204" pitchFamily="34" charset="0"/>
              </a:rPr>
              <a:t> del </a:t>
            </a:r>
            <a:r>
              <a:rPr kumimoji="0" lang="en-US" altLang="en-US" sz="1800" b="0" i="0" u="none" strike="noStrike" cap="none" normalizeH="0" baseline="0" dirty="0" err="1" smtClean="0">
                <a:ln>
                  <a:noFill/>
                </a:ln>
                <a:solidFill>
                  <a:schemeClr val="tx1"/>
                </a:solidFill>
                <a:effectLst/>
                <a:latin typeface="Arial" panose="020B0604020202020204" pitchFamily="34" charset="0"/>
              </a:rPr>
              <a:t>servidor</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0974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Uso de </a:t>
            </a:r>
            <a:r>
              <a:rPr lang="es-MX" dirty="0" err="1" smtClean="0"/>
              <a:t>Razor</a:t>
            </a:r>
            <a:r>
              <a:rPr lang="es-MX" dirty="0" smtClean="0"/>
              <a:t> en </a:t>
            </a:r>
            <a:r>
              <a:rPr lang="es-MX" dirty="0" err="1" smtClean="0"/>
              <a:t>Blazor</a:t>
            </a:r>
            <a:r>
              <a:rPr lang="es-MX" dirty="0" smtClean="0"/>
              <a:t>:</a:t>
            </a:r>
            <a:endParaRPr lang="en-US" dirty="0"/>
          </a:p>
        </p:txBody>
      </p:sp>
      <p:sp>
        <p:nvSpPr>
          <p:cNvPr id="4" name="Rectangle 1"/>
          <p:cNvSpPr>
            <a:spLocks noGrp="1" noChangeArrowheads="1"/>
          </p:cNvSpPr>
          <p:nvPr>
            <p:ph idx="1"/>
          </p:nvPr>
        </p:nvSpPr>
        <p:spPr bwMode="auto">
          <a:xfrm>
            <a:off x="838200" y="2016136"/>
            <a:ext cx="10515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En </a:t>
            </a:r>
            <a:r>
              <a:rPr kumimoji="0" lang="en-US" altLang="en-US" sz="1800" b="0" i="0" u="none" strike="noStrike" cap="none" normalizeH="0" baseline="0" dirty="0" err="1" smtClean="0">
                <a:ln>
                  <a:noFill/>
                </a:ln>
                <a:solidFill>
                  <a:schemeClr val="tx1"/>
                </a:solidFill>
                <a:effectLst/>
                <a:latin typeface="Arial" panose="020B0604020202020204" pitchFamily="34" charset="0"/>
              </a:rPr>
              <a:t>Blazor</a:t>
            </a:r>
            <a:r>
              <a:rPr kumimoji="0" lang="en-US" altLang="en-US" sz="1800" b="0" i="0" u="none" strike="noStrike" cap="none" normalizeH="0" baseline="0" dirty="0" smtClean="0">
                <a:ln>
                  <a:noFill/>
                </a:ln>
                <a:solidFill>
                  <a:schemeClr val="tx1"/>
                </a:solidFill>
                <a:effectLst/>
                <a:latin typeface="Arial" panose="020B0604020202020204" pitchFamily="34" charset="0"/>
              </a:rPr>
              <a:t>, Razor se </a:t>
            </a:r>
            <a:r>
              <a:rPr kumimoji="0" lang="en-US" altLang="en-US" sz="1800" b="0" i="0" u="none" strike="noStrike" cap="none" normalizeH="0" baseline="0" dirty="0" err="1" smtClean="0">
                <a:ln>
                  <a:noFill/>
                </a:ln>
                <a:solidFill>
                  <a:schemeClr val="tx1"/>
                </a:solidFill>
                <a:effectLst/>
                <a:latin typeface="Arial" panose="020B0604020202020204" pitchFamily="34" charset="0"/>
              </a:rPr>
              <a:t>utiliza</a:t>
            </a:r>
            <a:r>
              <a:rPr kumimoji="0" lang="en-US" altLang="en-US" sz="1800" b="0" i="0" u="none" strike="noStrike" cap="none" normalizeH="0" baseline="0" dirty="0" smtClean="0">
                <a:ln>
                  <a:noFill/>
                </a:ln>
                <a:solidFill>
                  <a:schemeClr val="tx1"/>
                </a:solidFill>
                <a:effectLst/>
                <a:latin typeface="Arial" panose="020B0604020202020204" pitchFamily="34" charset="0"/>
              </a:rPr>
              <a:t> para </a:t>
            </a:r>
            <a:r>
              <a:rPr kumimoji="0" lang="en-US" altLang="en-US" sz="1800" b="0" i="0" u="none" strike="noStrike" cap="none" normalizeH="0" baseline="0" dirty="0" err="1" smtClean="0">
                <a:ln>
                  <a:noFill/>
                </a:ln>
                <a:solidFill>
                  <a:schemeClr val="tx1"/>
                </a:solidFill>
                <a:effectLst/>
                <a:latin typeface="Arial" panose="020B0604020202020204" pitchFamily="34" charset="0"/>
              </a:rPr>
              <a:t>crear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componentes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Unicode MS"/>
              </a:rPr>
              <a:t>.razor</a:t>
            </a:r>
            <a:r>
              <a:rPr kumimoji="0" lang="en-US" altLang="en-US" sz="1800" b="0" i="0" u="none" strike="noStrike" cap="none" normalizeH="0" baseline="0" dirty="0" smtClean="0">
                <a:ln>
                  <a:noFill/>
                </a:ln>
                <a:solidFill>
                  <a:schemeClr val="tx1"/>
                </a:solidFill>
                <a:effectLst/>
              </a:rPr>
              <a:t>) que </a:t>
            </a:r>
            <a:r>
              <a:rPr kumimoji="0" lang="en-US" altLang="en-US" sz="1800" b="0" i="0" u="none" strike="noStrike" cap="none" normalizeH="0" baseline="0" dirty="0" err="1" smtClean="0">
                <a:ln>
                  <a:noFill/>
                </a:ln>
                <a:solidFill>
                  <a:schemeClr val="tx1"/>
                </a:solidFill>
                <a:effectLst/>
              </a:rPr>
              <a:t>pueden</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ser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renderizados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el </a:t>
            </a:r>
            <a:r>
              <a:rPr kumimoji="0" lang="en-US" altLang="en-US" sz="1800" b="0" i="0" u="none" strike="noStrike" cap="none" normalizeH="0" baseline="0" dirty="0" err="1" smtClean="0">
                <a:ln>
                  <a:noFill/>
                </a:ln>
                <a:solidFill>
                  <a:schemeClr val="tx1"/>
                </a:solidFill>
                <a:effectLst/>
              </a:rPr>
              <a:t>servidor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Blazor</a:t>
            </a:r>
            <a:r>
              <a:rPr kumimoji="0" lang="en-US" altLang="en-US" sz="1800" b="0" i="0" u="none" strike="noStrike" cap="none" normalizeH="0" baseline="0" dirty="0" smtClean="0">
                <a:ln>
                  <a:noFill/>
                </a:ln>
                <a:solidFill>
                  <a:schemeClr val="tx1"/>
                </a:solidFill>
                <a:effectLst/>
              </a:rPr>
              <a:t> Server) o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el </a:t>
            </a:r>
            <a:r>
              <a:rPr kumimoji="0" lang="en-US" altLang="en-US" sz="1800" b="0" i="0" u="none" strike="noStrike" cap="none" normalizeH="0" baseline="0" dirty="0" err="1" smtClean="0">
                <a:ln>
                  <a:noFill/>
                </a:ln>
                <a:solidFill>
                  <a:schemeClr val="tx1"/>
                </a:solidFill>
                <a:effectLst/>
              </a:rPr>
              <a:t>cliente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Blazor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WebAssembly</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Blazor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expande</a:t>
            </a:r>
            <a:r>
              <a:rPr kumimoji="0" lang="en-US" altLang="en-US" sz="1800" b="0" i="0" u="none" strike="noStrike" cap="none" normalizeH="0" baseline="0" dirty="0" smtClean="0">
                <a:ln>
                  <a:noFill/>
                </a:ln>
                <a:solidFill>
                  <a:schemeClr val="tx1"/>
                </a:solidFill>
                <a:effectLst/>
              </a:rPr>
              <a:t> el </a:t>
            </a:r>
            <a:r>
              <a:rPr kumimoji="0" lang="en-US" altLang="en-US" sz="1800" b="0" i="0" u="none" strike="noStrike" cap="none" normalizeH="0" baseline="0" dirty="0" err="1" smtClean="0">
                <a:ln>
                  <a:noFill/>
                </a:ln>
                <a:solidFill>
                  <a:schemeClr val="tx1"/>
                </a:solidFill>
                <a:effectLst/>
              </a:rPr>
              <a:t>uso</a:t>
            </a:r>
            <a:r>
              <a:rPr kumimoji="0" lang="en-US" altLang="en-US" sz="1800" b="0" i="0" u="none" strike="noStrike" cap="none" normalizeH="0" baseline="0" dirty="0" smtClean="0">
                <a:ln>
                  <a:noFill/>
                </a:ln>
                <a:solidFill>
                  <a:schemeClr val="tx1"/>
                </a:solidFill>
                <a:effectLst/>
              </a:rPr>
              <a:t> de Razor al </a:t>
            </a:r>
            <a:r>
              <a:rPr kumimoji="0" lang="en-US" altLang="en-US" sz="1800" b="0" i="0" u="none" strike="noStrike" cap="none" normalizeH="0" baseline="0" dirty="0" err="1" smtClean="0">
                <a:ln>
                  <a:noFill/>
                </a:ln>
                <a:solidFill>
                  <a:schemeClr val="tx1"/>
                </a:solidFill>
                <a:effectLst/>
              </a:rPr>
              <a:t>ámbito</a:t>
            </a:r>
            <a:r>
              <a:rPr kumimoji="0" lang="en-US" altLang="en-US" sz="1800" b="0" i="0" u="none" strike="noStrike" cap="none" normalizeH="0" baseline="0" dirty="0" smtClean="0">
                <a:ln>
                  <a:noFill/>
                </a:ln>
                <a:solidFill>
                  <a:schemeClr val="tx1"/>
                </a:solidFill>
                <a:effectLst/>
              </a:rPr>
              <a:t> de las Single Page Applications (SPA).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Componentes</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Interactivos</a:t>
            </a:r>
            <a:r>
              <a:rPr kumimoji="0" lang="en-US" altLang="en-US" sz="1800" b="0" i="0" u="none" strike="noStrike" cap="none" normalizeH="0" baseline="0" dirty="0" smtClean="0">
                <a:ln>
                  <a:noFill/>
                </a:ln>
                <a:solidFill>
                  <a:schemeClr val="tx1"/>
                </a:solidFill>
                <a:effectLst/>
                <a:latin typeface="Arial" panose="020B0604020202020204" pitchFamily="34" charset="0"/>
              </a:rPr>
              <a:t>: Un </a:t>
            </a:r>
            <a:r>
              <a:rPr kumimoji="0" lang="en-US" altLang="en-US" sz="1800" b="0" i="0" u="none" strike="noStrike" cap="none" normalizeH="0" baseline="0" dirty="0" err="1" smtClean="0">
                <a:ln>
                  <a:noFill/>
                </a:ln>
                <a:solidFill>
                  <a:schemeClr val="tx1"/>
                </a:solidFill>
                <a:effectLst/>
                <a:latin typeface="Arial" panose="020B0604020202020204" pitchFamily="34" charset="0"/>
              </a:rPr>
              <a:t>archivo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Unicode MS"/>
              </a:rPr>
              <a:t>.razor</a:t>
            </a:r>
            <a:r>
              <a:rPr kumimoji="0" lang="en-US" altLang="en-US" sz="1800" b="0" i="0" u="none" strike="noStrike" cap="none" normalizeH="0" baseline="0" dirty="0" smtClean="0">
                <a:ln>
                  <a:noFill/>
                </a:ln>
                <a:solidFill>
                  <a:schemeClr val="tx1"/>
                </a:solidFill>
                <a:effectLst/>
              </a:rPr>
              <a:t> define un </a:t>
            </a:r>
            <a:r>
              <a:rPr kumimoji="0" lang="en-US" altLang="en-US" sz="1800" b="0" i="0" u="none" strike="noStrike" cap="none" normalizeH="0" baseline="0" dirty="0" err="1" smtClean="0">
                <a:ln>
                  <a:noFill/>
                </a:ln>
                <a:solidFill>
                  <a:schemeClr val="tx1"/>
                </a:solidFill>
                <a:effectLst/>
              </a:rPr>
              <a:t>componente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interactivo</a:t>
            </a:r>
            <a:r>
              <a:rPr kumimoji="0" lang="en-US" altLang="en-US" sz="1800" b="0" i="0" u="none" strike="noStrike" cap="none" normalizeH="0" baseline="0" dirty="0" smtClean="0">
                <a:ln>
                  <a:noFill/>
                </a:ln>
                <a:solidFill>
                  <a:schemeClr val="tx1"/>
                </a:solidFill>
                <a:effectLst/>
              </a:rPr>
              <a:t> que </a:t>
            </a:r>
            <a:r>
              <a:rPr kumimoji="0" lang="en-US" altLang="en-US" sz="1800" b="0" i="0" u="none" strike="noStrike" cap="none" normalizeH="0" baseline="0" dirty="0" err="1" smtClean="0">
                <a:ln>
                  <a:noFill/>
                </a:ln>
                <a:solidFill>
                  <a:schemeClr val="tx1"/>
                </a:solidFill>
                <a:effectLst/>
              </a:rPr>
              <a:t>puede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manejar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eventos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realizar</a:t>
            </a:r>
            <a:r>
              <a:rPr kumimoji="0" lang="en-US" altLang="en-US" sz="1800" b="0" i="0" u="none" strike="noStrike" cap="none" normalizeH="0" baseline="0" dirty="0" smtClean="0">
                <a:ln>
                  <a:noFill/>
                </a:ln>
                <a:solidFill>
                  <a:schemeClr val="tx1"/>
                </a:solidFill>
                <a:effectLst/>
              </a:rPr>
              <a:t> binding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y </a:t>
            </a:r>
            <a:r>
              <a:rPr kumimoji="0" lang="en-US" altLang="en-US" sz="1800" b="0" i="0" u="none" strike="noStrike" cap="none" normalizeH="0" baseline="0" dirty="0" err="1" smtClean="0">
                <a:ln>
                  <a:noFill/>
                </a:ln>
                <a:solidFill>
                  <a:schemeClr val="tx1"/>
                </a:solidFill>
                <a:effectLst/>
              </a:rPr>
              <a:t>actualizar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dinámicamente</a:t>
            </a:r>
            <a:r>
              <a:rPr kumimoji="0" lang="en-US" altLang="en-US" sz="1800" b="0" i="0" u="none" strike="noStrike" cap="none" normalizeH="0" baseline="0" dirty="0" smtClean="0">
                <a:ln>
                  <a:noFill/>
                </a:ln>
                <a:solidFill>
                  <a:schemeClr val="tx1"/>
                </a:solidFill>
                <a:effectLst/>
              </a:rPr>
              <a:t> la UI sin </a:t>
            </a:r>
            <a:r>
              <a:rPr kumimoji="0" lang="en-US" altLang="en-US" sz="1800" b="0" i="0" u="none" strike="noStrike" cap="none" normalizeH="0" baseline="0" dirty="0" err="1" smtClean="0">
                <a:ln>
                  <a:noFill/>
                </a:ln>
                <a:solidFill>
                  <a:schemeClr val="tx1"/>
                </a:solidFill>
                <a:effectLst/>
              </a:rPr>
              <a:t>necesidad</a:t>
            </a:r>
            <a:r>
              <a:rPr kumimoji="0" lang="en-US" altLang="en-US" sz="1800" b="0" i="0" u="none" strike="noStrike" cap="none" normalizeH="0" baseline="0" dirty="0" smtClean="0">
                <a:ln>
                  <a:noFill/>
                </a:ln>
                <a:solidFill>
                  <a:schemeClr val="tx1"/>
                </a:solidFill>
                <a:effectLst/>
              </a:rPr>
              <a:t> de </a:t>
            </a:r>
            <a:r>
              <a:rPr kumimoji="0" lang="en-US" altLang="en-US" sz="1800" b="0" i="0" u="none" strike="noStrike" cap="none" normalizeH="0" baseline="0" dirty="0" err="1" smtClean="0">
                <a:ln>
                  <a:noFill/>
                </a:ln>
                <a:solidFill>
                  <a:schemeClr val="tx1"/>
                </a:solidFill>
                <a:effectLst/>
              </a:rPr>
              <a:t>recargar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toda</a:t>
            </a:r>
            <a:r>
              <a:rPr kumimoji="0" lang="en-US" altLang="en-US" sz="1800" b="0" i="0" u="none" strike="noStrike" cap="none" normalizeH="0" baseline="0" dirty="0" smtClean="0">
                <a:ln>
                  <a:noFill/>
                </a:ln>
                <a:solidFill>
                  <a:schemeClr val="tx1"/>
                </a:solidFill>
                <a:effectLst/>
              </a:rPr>
              <a:t> la </a:t>
            </a:r>
            <a:r>
              <a:rPr kumimoji="0" lang="en-US" altLang="en-US" sz="1800" b="0" i="0" u="none" strike="noStrike" cap="none" normalizeH="0" baseline="0" dirty="0" err="1" smtClean="0">
                <a:ln>
                  <a:noFill/>
                </a:ln>
                <a:solidFill>
                  <a:schemeClr val="tx1"/>
                </a:solidFill>
                <a:effectLst/>
              </a:rPr>
              <a:t>página</a:t>
            </a:r>
            <a:r>
              <a:rPr kumimoji="0" lang="en-US" altLang="en-US" sz="18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Renderizado</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en</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Cliente</a:t>
            </a:r>
            <a:r>
              <a:rPr kumimoji="0" lang="en-US" altLang="en-US" sz="1800" b="1" i="0" u="none" strike="noStrike" cap="none" normalizeH="0" baseline="0" dirty="0" smtClean="0">
                <a:ln>
                  <a:noFill/>
                </a:ln>
                <a:solidFill>
                  <a:schemeClr val="tx1"/>
                </a:solidFill>
                <a:effectLst/>
                <a:latin typeface="Arial" panose="020B0604020202020204" pitchFamily="34" charset="0"/>
              </a:rPr>
              <a:t> o </a:t>
            </a:r>
            <a:r>
              <a:rPr kumimoji="0" lang="en-US" altLang="en-US" sz="1800" b="1" i="0" u="none" strike="noStrike" cap="none" normalizeH="0" baseline="0" dirty="0" err="1" smtClean="0">
                <a:ln>
                  <a:noFill/>
                </a:ln>
                <a:solidFill>
                  <a:schemeClr val="tx1"/>
                </a:solidFill>
                <a:effectLst/>
                <a:latin typeface="Arial" panose="020B0604020202020204" pitchFamily="34" charset="0"/>
              </a:rPr>
              <a:t>Servidor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Blazor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utiliza</a:t>
            </a:r>
            <a:r>
              <a:rPr kumimoji="0" lang="en-US" altLang="en-US" sz="1800" b="0" i="0" u="none" strike="noStrike" cap="none" normalizeH="0" baseline="0" dirty="0" smtClean="0">
                <a:ln>
                  <a:noFill/>
                </a:ln>
                <a:solidFill>
                  <a:schemeClr val="tx1"/>
                </a:solidFill>
                <a:effectLst/>
                <a:latin typeface="Arial" panose="020B0604020202020204" pitchFamily="34" charset="0"/>
              </a:rPr>
              <a:t> Razor para </a:t>
            </a:r>
            <a:r>
              <a:rPr kumimoji="0" lang="en-US" altLang="en-US" sz="1800" b="0" i="0" u="none" strike="noStrike" cap="none" normalizeH="0" baseline="0" dirty="0" err="1" smtClean="0">
                <a:ln>
                  <a:noFill/>
                </a:ln>
                <a:solidFill>
                  <a:schemeClr val="tx1"/>
                </a:solidFill>
                <a:effectLst/>
                <a:latin typeface="Arial" panose="020B0604020202020204" pitchFamily="34" charset="0"/>
              </a:rPr>
              <a:t>definir</a:t>
            </a:r>
            <a:r>
              <a:rPr kumimoji="0" lang="en-US" altLang="en-US" sz="1800" b="0" i="0" u="none" strike="noStrike" cap="none" normalizeH="0" baseline="0" dirty="0" smtClean="0">
                <a:ln>
                  <a:noFill/>
                </a:ln>
                <a:solidFill>
                  <a:schemeClr val="tx1"/>
                </a:solidFill>
                <a:effectLst/>
                <a:latin typeface="Arial" panose="020B0604020202020204" pitchFamily="34" charset="0"/>
              </a:rPr>
              <a:t> la UI, </a:t>
            </a:r>
            <a:r>
              <a:rPr kumimoji="0" lang="en-US" altLang="en-US" sz="1800" b="0" i="0" u="none" strike="noStrike" cap="none" normalizeH="0" baseline="0" dirty="0" err="1" smtClean="0">
                <a:ln>
                  <a:noFill/>
                </a:ln>
                <a:solidFill>
                  <a:schemeClr val="tx1"/>
                </a:solidFill>
                <a:effectLst/>
                <a:latin typeface="Arial" panose="020B0604020202020204" pitchFamily="34" charset="0"/>
              </a:rPr>
              <a:t>pero</a:t>
            </a:r>
            <a:r>
              <a:rPr kumimoji="0" lang="en-US" altLang="en-US" sz="1800" b="0" i="0" u="none" strike="noStrike" cap="none" normalizeH="0" baseline="0" dirty="0" smtClean="0">
                <a:ln>
                  <a:noFill/>
                </a:ln>
                <a:solidFill>
                  <a:schemeClr val="tx1"/>
                </a:solidFill>
                <a:effectLst/>
                <a:latin typeface="Arial" panose="020B0604020202020204" pitchFamily="34" charset="0"/>
              </a:rPr>
              <a:t> a </a:t>
            </a:r>
            <a:r>
              <a:rPr kumimoji="0" lang="en-US" altLang="en-US" sz="1800" b="0" i="0" u="none" strike="noStrike" cap="none" normalizeH="0" baseline="0" dirty="0" err="1" smtClean="0">
                <a:ln>
                  <a:noFill/>
                </a:ln>
                <a:solidFill>
                  <a:schemeClr val="tx1"/>
                </a:solidFill>
                <a:effectLst/>
                <a:latin typeface="Arial" panose="020B0604020202020204" pitchFamily="34" charset="0"/>
              </a:rPr>
              <a:t>diferencia</a:t>
            </a:r>
            <a:r>
              <a:rPr kumimoji="0" lang="en-US" altLang="en-US" sz="1800" b="0" i="0" u="none" strike="noStrike" cap="none" normalizeH="0" baseline="0" dirty="0" smtClean="0">
                <a:ln>
                  <a:noFill/>
                </a:ln>
                <a:solidFill>
                  <a:schemeClr val="tx1"/>
                </a:solidFill>
                <a:effectLst/>
                <a:latin typeface="Arial" panose="020B0604020202020204" pitchFamily="34" charset="0"/>
              </a:rPr>
              <a:t> de MVC, </a:t>
            </a:r>
            <a:r>
              <a:rPr kumimoji="0" lang="en-US" altLang="en-US" sz="1800" b="0" i="0" u="none" strike="noStrike" cap="none" normalizeH="0" baseline="0" dirty="0" err="1" smtClean="0">
                <a:ln>
                  <a:noFill/>
                </a:ln>
                <a:solidFill>
                  <a:schemeClr val="tx1"/>
                </a:solidFill>
                <a:effectLst/>
                <a:latin typeface="Arial" panose="020B0604020202020204" pitchFamily="34" charset="0"/>
              </a:rPr>
              <a:t>puede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ejecutarse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el </a:t>
            </a:r>
            <a:r>
              <a:rPr kumimoji="0" lang="en-US" altLang="en-US" sz="1800" b="0" i="0" u="none" strike="noStrike" cap="none" normalizeH="0" baseline="0" dirty="0" err="1" smtClean="0">
                <a:ln>
                  <a:noFill/>
                </a:ln>
                <a:solidFill>
                  <a:schemeClr val="tx1"/>
                </a:solidFill>
                <a:effectLst/>
                <a:latin typeface="Arial" panose="020B0604020202020204" pitchFamily="34" charset="0"/>
              </a:rPr>
              <a:t>cliente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Blazor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WebAssembly</a:t>
            </a:r>
            <a:r>
              <a:rPr kumimoji="0" lang="en-US" altLang="en-US" sz="1800" b="0" i="0" u="none" strike="noStrike" cap="none" normalizeH="0" baseline="0" dirty="0" smtClean="0">
                <a:ln>
                  <a:noFill/>
                </a:ln>
                <a:solidFill>
                  <a:schemeClr val="tx1"/>
                </a:solidFill>
                <a:effectLst/>
                <a:latin typeface="Arial" panose="020B0604020202020204" pitchFamily="34" charset="0"/>
              </a:rPr>
              <a:t>) o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el </a:t>
            </a:r>
            <a:r>
              <a:rPr kumimoji="0" lang="en-US" altLang="en-US" sz="1800" b="0" i="0" u="none" strike="noStrike" cap="none" normalizeH="0" baseline="0" dirty="0" err="1" smtClean="0">
                <a:ln>
                  <a:noFill/>
                </a:ln>
                <a:solidFill>
                  <a:schemeClr val="tx1"/>
                </a:solidFill>
                <a:effectLst/>
                <a:latin typeface="Arial" panose="020B0604020202020204" pitchFamily="34" charset="0"/>
              </a:rPr>
              <a:t>servidor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Blazor</a:t>
            </a:r>
            <a:r>
              <a:rPr kumimoji="0" lang="en-US" altLang="en-US" sz="1800" b="0" i="0" u="none" strike="noStrike" cap="none" normalizeH="0" baseline="0" dirty="0" smtClean="0">
                <a:ln>
                  <a:noFill/>
                </a:ln>
                <a:solidFill>
                  <a:schemeClr val="tx1"/>
                </a:solidFill>
                <a:effectLst/>
                <a:latin typeface="Arial" panose="020B0604020202020204" pitchFamily="34" charset="0"/>
              </a:rPr>
              <a:t> Server), </a:t>
            </a:r>
            <a:r>
              <a:rPr kumimoji="0" lang="en-US" altLang="en-US" sz="1800" b="0" i="0" u="none" strike="noStrike" cap="none" normalizeH="0" baseline="0" dirty="0" err="1" smtClean="0">
                <a:ln>
                  <a:noFill/>
                </a:ln>
                <a:solidFill>
                  <a:schemeClr val="tx1"/>
                </a:solidFill>
                <a:effectLst/>
                <a:latin typeface="Arial" panose="020B0604020202020204" pitchFamily="34" charset="0"/>
              </a:rPr>
              <a:t>permitiendo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una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experiencia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más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interactiva</a:t>
            </a:r>
            <a:r>
              <a:rPr kumimoji="0" lang="en-US" altLang="en-US" sz="1800" b="0" i="0" u="none" strike="noStrike" cap="none" normalizeH="0" baseline="0" dirty="0" smtClean="0">
                <a:ln>
                  <a:noFill/>
                </a:ln>
                <a:solidFill>
                  <a:schemeClr val="tx1"/>
                </a:solidFill>
                <a:effectLst/>
                <a:latin typeface="Arial" panose="020B0604020202020204" pitchFamily="34" charset="0"/>
              </a:rPr>
              <a:t> y </a:t>
            </a:r>
            <a:r>
              <a:rPr kumimoji="0" lang="en-US" altLang="en-US" sz="1800" b="0" i="0" u="none" strike="noStrike" cap="none" normalizeH="0" baseline="0" dirty="0" err="1" smtClean="0">
                <a:ln>
                  <a:noFill/>
                </a:ln>
                <a:solidFill>
                  <a:schemeClr val="tx1"/>
                </a:solidFill>
                <a:effectLst/>
                <a:latin typeface="Arial" panose="020B0604020202020204" pitchFamily="34" charset="0"/>
              </a:rPr>
              <a:t>rápida</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Binding y </a:t>
            </a:r>
            <a:r>
              <a:rPr kumimoji="0" lang="en-US" altLang="en-US" sz="1800" b="1" i="0" u="none" strike="noStrike" cap="none" normalizeH="0" baseline="0" dirty="0" err="1" smtClean="0">
                <a:ln>
                  <a:noFill/>
                </a:ln>
                <a:solidFill>
                  <a:schemeClr val="tx1"/>
                </a:solidFill>
                <a:effectLst/>
                <a:latin typeface="Arial" panose="020B0604020202020204" pitchFamily="34" charset="0"/>
              </a:rPr>
              <a:t>Eventos</a:t>
            </a:r>
            <a:r>
              <a:rPr kumimoji="0" lang="en-US" altLang="en-US" sz="1800" b="0" i="0" u="none" strike="noStrike" cap="none" normalizeH="0" baseline="0" dirty="0" smtClean="0">
                <a:ln>
                  <a:noFill/>
                </a:ln>
                <a:solidFill>
                  <a:schemeClr val="tx1"/>
                </a:solidFill>
                <a:effectLst/>
                <a:latin typeface="Arial" panose="020B0604020202020204" pitchFamily="34" charset="0"/>
              </a:rPr>
              <a:t>: Razor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Blazor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1800" b="0" i="0" u="none" strike="noStrike" cap="none" normalizeH="0" baseline="0" dirty="0" smtClean="0">
                <a:ln>
                  <a:noFill/>
                </a:ln>
                <a:solidFill>
                  <a:schemeClr val="tx1"/>
                </a:solidFill>
                <a:effectLst/>
                <a:latin typeface="Arial" panose="020B0604020202020204" pitchFamily="34" charset="0"/>
              </a:rPr>
              <a:t> binding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bidireccional</a:t>
            </a:r>
            <a:r>
              <a:rPr kumimoji="0" lang="en-US" altLang="en-US" sz="1800" b="0" i="0" u="none" strike="noStrike" cap="none" normalizeH="0" baseline="0" dirty="0" smtClean="0">
                <a:ln>
                  <a:noFill/>
                </a:ln>
                <a:solidFill>
                  <a:schemeClr val="tx1"/>
                </a:solidFill>
                <a:effectLst/>
                <a:latin typeface="Arial" panose="020B0604020202020204" pitchFamily="34" charset="0"/>
              </a:rPr>
              <a:t>, lo que </a:t>
            </a:r>
            <a:r>
              <a:rPr kumimoji="0" lang="en-US" altLang="en-US" sz="1800" b="0" i="0" u="none" strike="noStrike" cap="none" normalizeH="0" baseline="0" dirty="0" err="1" smtClean="0">
                <a:ln>
                  <a:noFill/>
                </a:ln>
                <a:solidFill>
                  <a:schemeClr val="tx1"/>
                </a:solidFill>
                <a:effectLst/>
                <a:latin typeface="Arial" panose="020B0604020202020204" pitchFamily="34" charset="0"/>
              </a:rPr>
              <a:t>significa</a:t>
            </a:r>
            <a:r>
              <a:rPr kumimoji="0" lang="en-US" altLang="en-US" sz="1800" b="0" i="0" u="none" strike="noStrike" cap="none" normalizeH="0" baseline="0" dirty="0" smtClean="0">
                <a:ln>
                  <a:noFill/>
                </a:ln>
                <a:solidFill>
                  <a:schemeClr val="tx1"/>
                </a:solidFill>
                <a:effectLst/>
                <a:latin typeface="Arial" panose="020B0604020202020204" pitchFamily="34" charset="0"/>
              </a:rPr>
              <a:t> que </a:t>
            </a:r>
            <a:r>
              <a:rPr kumimoji="0" lang="en-US" altLang="en-US" sz="1800" b="0" i="0" u="none" strike="noStrike" cap="none" normalizeH="0" baseline="0" dirty="0" err="1" smtClean="0">
                <a:ln>
                  <a:noFill/>
                </a:ln>
                <a:solidFill>
                  <a:schemeClr val="tx1"/>
                </a:solidFill>
                <a:effectLst/>
                <a:latin typeface="Arial" panose="020B0604020202020204" pitchFamily="34" charset="0"/>
              </a:rPr>
              <a:t>los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cambios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la UI se </a:t>
            </a:r>
            <a:r>
              <a:rPr kumimoji="0" lang="en-US" altLang="en-US" sz="1800" b="0" i="0" u="none" strike="noStrike" cap="none" normalizeH="0" baseline="0" dirty="0" err="1" smtClean="0">
                <a:ln>
                  <a:noFill/>
                </a:ln>
                <a:solidFill>
                  <a:schemeClr val="tx1"/>
                </a:solidFill>
                <a:effectLst/>
                <a:latin typeface="Arial" panose="020B0604020202020204" pitchFamily="34" charset="0"/>
              </a:rPr>
              <a:t>reflejan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automáticamente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el </a:t>
            </a:r>
            <a:r>
              <a:rPr kumimoji="0" lang="en-US" altLang="en-US" sz="1800" b="0" i="0" u="none" strike="noStrike" cap="none" normalizeH="0" baseline="0" dirty="0" err="1" smtClean="0">
                <a:ln>
                  <a:noFill/>
                </a:ln>
                <a:solidFill>
                  <a:schemeClr val="tx1"/>
                </a:solidFill>
                <a:effectLst/>
                <a:latin typeface="Arial" panose="020B0604020202020204" pitchFamily="34" charset="0"/>
              </a:rPr>
              <a:t>modelo</a:t>
            </a:r>
            <a:r>
              <a:rPr kumimoji="0" lang="en-US" altLang="en-US" sz="1800" b="0" i="0" u="none" strike="noStrike" cap="none" normalizeH="0" baseline="0" dirty="0" smtClean="0">
                <a:ln>
                  <a:noFill/>
                </a:ln>
                <a:solidFill>
                  <a:schemeClr val="tx1"/>
                </a:solidFill>
                <a:effectLst/>
                <a:latin typeface="Arial" panose="020B0604020202020204" pitchFamily="34" charset="0"/>
              </a:rPr>
              <a:t> y </a:t>
            </a:r>
            <a:r>
              <a:rPr kumimoji="0" lang="en-US" altLang="en-US" sz="1800" b="0" i="0" u="none" strike="noStrike" cap="none" normalizeH="0" baseline="0" dirty="0" err="1" smtClean="0">
                <a:ln>
                  <a:noFill/>
                </a:ln>
                <a:solidFill>
                  <a:schemeClr val="tx1"/>
                </a:solidFill>
                <a:effectLst/>
                <a:latin typeface="Arial" panose="020B0604020202020204" pitchFamily="34" charset="0"/>
              </a:rPr>
              <a:t>viceversa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También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manejar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eventos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directamente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el código Razor.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3148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37378"/>
            <a:ext cx="10515600" cy="6165022"/>
          </a:xfrm>
        </p:spPr>
        <p:txBody>
          <a:bodyPr>
            <a:normAutofit fontScale="85000" lnSpcReduction="20000"/>
          </a:bodyPr>
          <a:lstStyle/>
          <a:p>
            <a:pPr marL="0" indent="0" algn="just">
              <a:buNone/>
            </a:pPr>
            <a:r>
              <a:rPr lang="es-MX" b="1" dirty="0" smtClean="0"/>
              <a:t>Comparación entre MVC y </a:t>
            </a:r>
            <a:r>
              <a:rPr lang="es-MX" b="1" dirty="0" err="1" smtClean="0"/>
              <a:t>Blazor</a:t>
            </a:r>
            <a:r>
              <a:rPr lang="es-MX" b="1" dirty="0" smtClean="0"/>
              <a:t> con </a:t>
            </a:r>
            <a:r>
              <a:rPr lang="es-MX" b="1" dirty="0" err="1" smtClean="0"/>
              <a:t>Razor</a:t>
            </a:r>
            <a:r>
              <a:rPr lang="es-MX" b="1" dirty="0" smtClean="0"/>
              <a:t>:</a:t>
            </a:r>
          </a:p>
          <a:p>
            <a:pPr algn="just"/>
            <a:r>
              <a:rPr lang="es-MX" b="1" dirty="0" err="1" smtClean="0"/>
              <a:t>Razor</a:t>
            </a:r>
            <a:r>
              <a:rPr lang="es-MX" b="1" dirty="0" smtClean="0"/>
              <a:t> en MVC</a:t>
            </a:r>
            <a:r>
              <a:rPr lang="es-MX" dirty="0" smtClean="0"/>
              <a:t>: Se usa para </a:t>
            </a:r>
            <a:r>
              <a:rPr lang="es-MX" dirty="0" err="1" smtClean="0"/>
              <a:t>renderizar</a:t>
            </a:r>
            <a:r>
              <a:rPr lang="es-MX" dirty="0" smtClean="0"/>
              <a:t> vistas en el servidor. Cada vez que un usuario solicita una página, el servidor procesa la vista </a:t>
            </a:r>
            <a:r>
              <a:rPr lang="es-MX" dirty="0" err="1" smtClean="0"/>
              <a:t>Razor</a:t>
            </a:r>
            <a:r>
              <a:rPr lang="es-MX" dirty="0" smtClean="0"/>
              <a:t> y envía HTML al navegador.</a:t>
            </a:r>
          </a:p>
          <a:p>
            <a:pPr algn="just"/>
            <a:r>
              <a:rPr lang="es-MX" b="1" dirty="0" err="1" smtClean="0"/>
              <a:t>Razor</a:t>
            </a:r>
            <a:r>
              <a:rPr lang="es-MX" b="1" dirty="0" smtClean="0"/>
              <a:t> en </a:t>
            </a:r>
            <a:r>
              <a:rPr lang="es-MX" b="1" dirty="0" err="1" smtClean="0"/>
              <a:t>Blazor</a:t>
            </a:r>
            <a:r>
              <a:rPr lang="es-MX" dirty="0" smtClean="0"/>
              <a:t>: Se usa para crear componentes que pueden ser interactivos y que permiten actualizar partes de la página sin recargarla. La lógica puede ejecutarse en el servidor o en el cliente, dependiendo de la configuración de </a:t>
            </a:r>
            <a:r>
              <a:rPr lang="es-MX" dirty="0" err="1" smtClean="0"/>
              <a:t>Blazor</a:t>
            </a:r>
            <a:r>
              <a:rPr lang="es-MX" dirty="0" smtClean="0"/>
              <a:t>.</a:t>
            </a:r>
          </a:p>
          <a:p>
            <a:pPr algn="just"/>
            <a:endParaRPr lang="es-MX" dirty="0" smtClean="0"/>
          </a:p>
          <a:p>
            <a:pPr marL="0" indent="0" algn="just">
              <a:buNone/>
            </a:pPr>
            <a:r>
              <a:rPr lang="es-MX" b="1" dirty="0" smtClean="0"/>
              <a:t>Resumen:</a:t>
            </a:r>
          </a:p>
          <a:p>
            <a:pPr algn="just"/>
            <a:r>
              <a:rPr lang="es-MX" b="1" dirty="0" err="1" smtClean="0"/>
              <a:t>Razor</a:t>
            </a:r>
            <a:r>
              <a:rPr lang="es-MX" dirty="0" smtClean="0"/>
              <a:t> es una sintaxis que facilita la integración de código C# con HTML.</a:t>
            </a:r>
          </a:p>
          <a:p>
            <a:pPr algn="just"/>
            <a:r>
              <a:rPr lang="es-MX" b="1" dirty="0" smtClean="0"/>
              <a:t>En ASP.NET Core MVC</a:t>
            </a:r>
            <a:r>
              <a:rPr lang="es-MX" dirty="0" smtClean="0"/>
              <a:t>, </a:t>
            </a:r>
            <a:r>
              <a:rPr lang="es-MX" dirty="0" err="1" smtClean="0"/>
              <a:t>Razor</a:t>
            </a:r>
            <a:r>
              <a:rPr lang="es-MX" dirty="0" smtClean="0"/>
              <a:t> se usa para crear vistas que se </a:t>
            </a:r>
            <a:r>
              <a:rPr lang="es-MX" dirty="0" err="1" smtClean="0"/>
              <a:t>renderizan</a:t>
            </a:r>
            <a:r>
              <a:rPr lang="es-MX" dirty="0" smtClean="0"/>
              <a:t> en el servidor.</a:t>
            </a:r>
          </a:p>
          <a:p>
            <a:pPr algn="just"/>
            <a:r>
              <a:rPr lang="es-MX" b="1" dirty="0" smtClean="0"/>
              <a:t>En </a:t>
            </a:r>
            <a:r>
              <a:rPr lang="es-MX" b="1" dirty="0" err="1" smtClean="0"/>
              <a:t>Blazor</a:t>
            </a:r>
            <a:r>
              <a:rPr lang="es-MX" dirty="0" smtClean="0"/>
              <a:t>, </a:t>
            </a:r>
            <a:r>
              <a:rPr lang="es-MX" dirty="0" err="1" smtClean="0"/>
              <a:t>Razor</a:t>
            </a:r>
            <a:r>
              <a:rPr lang="es-MX" dirty="0" smtClean="0"/>
              <a:t> se utiliza para crear componentes interactivos que pueden ejecutarse en el cliente o en el servidor, proporcionando una experiencia de SPA.</a:t>
            </a:r>
          </a:p>
          <a:p>
            <a:pPr algn="just"/>
            <a:endParaRPr lang="es-MX" dirty="0" smtClean="0"/>
          </a:p>
          <a:p>
            <a:pPr marL="0" indent="0" algn="just">
              <a:buNone/>
            </a:pPr>
            <a:r>
              <a:rPr lang="es-MX" dirty="0" err="1" smtClean="0"/>
              <a:t>Razor</a:t>
            </a:r>
            <a:r>
              <a:rPr lang="es-MX" dirty="0" smtClean="0"/>
              <a:t>, por lo tanto, es la tecnología central que permite tanto a ASP.NET Core MVC como a </a:t>
            </a:r>
            <a:r>
              <a:rPr lang="es-MX" dirty="0" err="1" smtClean="0"/>
              <a:t>Blazor</a:t>
            </a:r>
            <a:r>
              <a:rPr lang="es-MX" dirty="0" smtClean="0"/>
              <a:t> ofrecer contenido dinámico, aunque se utiliza de manera diferente en cada uno de estos </a:t>
            </a:r>
            <a:r>
              <a:rPr lang="es-MX" dirty="0" err="1" smtClean="0"/>
              <a:t>frameworks</a:t>
            </a:r>
            <a:r>
              <a:rPr lang="es-MX" dirty="0" smtClean="0"/>
              <a:t>.</a:t>
            </a:r>
            <a:endParaRPr lang="en-US" dirty="0"/>
          </a:p>
        </p:txBody>
      </p:sp>
    </p:spTree>
    <p:extLst>
      <p:ext uri="{BB962C8B-B14F-4D97-AF65-F5344CB8AC3E}">
        <p14:creationId xmlns:p14="http://schemas.microsoft.com/office/powerpoint/2010/main" val="3674820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MVC</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629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INTRODUCCION</a:t>
            </a:r>
            <a:endParaRPr lang="en-US" dirty="0"/>
          </a:p>
        </p:txBody>
      </p:sp>
      <p:sp>
        <p:nvSpPr>
          <p:cNvPr id="3" name="Marcador de contenido 2"/>
          <p:cNvSpPr>
            <a:spLocks noGrp="1"/>
          </p:cNvSpPr>
          <p:nvPr>
            <p:ph idx="1"/>
          </p:nvPr>
        </p:nvSpPr>
        <p:spPr/>
        <p:txBody>
          <a:bodyPr/>
          <a:lstStyle/>
          <a:p>
            <a:pPr algn="just"/>
            <a:r>
              <a:rPr lang="es-MX" dirty="0" smtClean="0"/>
              <a:t>La metodología </a:t>
            </a:r>
            <a:r>
              <a:rPr lang="es-MX" b="1" dirty="0" smtClean="0"/>
              <a:t>MVC</a:t>
            </a:r>
            <a:r>
              <a:rPr lang="es-MX" dirty="0" smtClean="0"/>
              <a:t> (Modelo-Vista-Controlador) es un patrón de diseño arquitectónico que se utiliza para separar la lógica de la aplicación en tres componentes principales: </a:t>
            </a:r>
            <a:r>
              <a:rPr lang="es-MX" b="1" dirty="0" smtClean="0"/>
              <a:t>Modelo</a:t>
            </a:r>
            <a:r>
              <a:rPr lang="es-MX" dirty="0" smtClean="0"/>
              <a:t>, </a:t>
            </a:r>
            <a:r>
              <a:rPr lang="es-MX" b="1" dirty="0" smtClean="0"/>
              <a:t>Vista</a:t>
            </a:r>
            <a:r>
              <a:rPr lang="es-MX" dirty="0" smtClean="0"/>
              <a:t>, y </a:t>
            </a:r>
            <a:r>
              <a:rPr lang="es-MX" b="1" dirty="0" smtClean="0"/>
              <a:t>Controlador</a:t>
            </a:r>
            <a:r>
              <a:rPr lang="es-MX" dirty="0" smtClean="0"/>
              <a:t>. Este patrón es ampliamente utilizado en el desarrollo de aplicaciones web, y en particular, es la base de </a:t>
            </a:r>
            <a:r>
              <a:rPr lang="es-MX" b="1" dirty="0" smtClean="0"/>
              <a:t>ASP.NET Core MVC</a:t>
            </a:r>
            <a:r>
              <a:rPr lang="es-MX" dirty="0" smtClean="0"/>
              <a:t>.</a:t>
            </a:r>
            <a:endParaRPr lang="en-US" dirty="0"/>
          </a:p>
        </p:txBody>
      </p:sp>
    </p:spTree>
    <p:extLst>
      <p:ext uri="{BB962C8B-B14F-4D97-AF65-F5344CB8AC3E}">
        <p14:creationId xmlns:p14="http://schemas.microsoft.com/office/powerpoint/2010/main" val="4255344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¿Qué es MVC?</a:t>
            </a:r>
            <a:endParaRPr lang="en-US" dirty="0"/>
          </a:p>
        </p:txBody>
      </p:sp>
      <p:sp>
        <p:nvSpPr>
          <p:cNvPr id="3" name="Marcador de contenido 2"/>
          <p:cNvSpPr>
            <a:spLocks noGrp="1"/>
          </p:cNvSpPr>
          <p:nvPr>
            <p:ph idx="1"/>
          </p:nvPr>
        </p:nvSpPr>
        <p:spPr/>
        <p:txBody>
          <a:bodyPr/>
          <a:lstStyle/>
          <a:p>
            <a:pPr algn="just"/>
            <a:r>
              <a:rPr lang="es-MX" b="1" dirty="0" smtClean="0"/>
              <a:t>MVC</a:t>
            </a:r>
            <a:r>
              <a:rPr lang="es-MX" dirty="0" smtClean="0"/>
              <a:t> es un patrón que divide una aplicación en tres componentes interrelacionados:</a:t>
            </a:r>
          </a:p>
          <a:p>
            <a:pPr algn="just"/>
            <a:r>
              <a:rPr lang="es-MX" b="1" dirty="0" smtClean="0"/>
              <a:t>Modelo (</a:t>
            </a:r>
            <a:r>
              <a:rPr lang="es-MX" b="1" dirty="0" err="1" smtClean="0"/>
              <a:t>Model</a:t>
            </a:r>
            <a:r>
              <a:rPr lang="es-MX" b="1" dirty="0" smtClean="0"/>
              <a:t>)</a:t>
            </a:r>
            <a:r>
              <a:rPr lang="es-MX" dirty="0" smtClean="0"/>
              <a:t>:</a:t>
            </a:r>
          </a:p>
          <a:p>
            <a:pPr lvl="1" algn="just"/>
            <a:r>
              <a:rPr lang="es-MX" dirty="0" smtClean="0"/>
              <a:t>Representa la lógica de la aplicación relacionada con los datos. Es responsable de gestionar el acceso y la manipulación de los datos, ya sea desde una base de datos, una API externa, o cualquier otra fuente de datos.</a:t>
            </a:r>
          </a:p>
          <a:p>
            <a:pPr lvl="1" algn="just"/>
            <a:r>
              <a:rPr lang="es-MX" dirty="0" smtClean="0"/>
              <a:t>El modelo también contiene la lógica de negocio de la aplicación. Por ejemplo, en una aplicación de comercio electrónico, el modelo podría incluir la lógica para calcular el precio total de un pedido, aplicar descuentos, etc.</a:t>
            </a:r>
          </a:p>
          <a:p>
            <a:endParaRPr lang="en-US" dirty="0"/>
          </a:p>
        </p:txBody>
      </p:sp>
    </p:spTree>
    <p:extLst>
      <p:ext uri="{BB962C8B-B14F-4D97-AF65-F5344CB8AC3E}">
        <p14:creationId xmlns:p14="http://schemas.microsoft.com/office/powerpoint/2010/main" val="18421972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1258</Words>
  <Application>Microsoft Office PowerPoint</Application>
  <PresentationFormat>Panorámica</PresentationFormat>
  <Paragraphs>64</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Arial Unicode MS</vt:lpstr>
      <vt:lpstr>Calibri</vt:lpstr>
      <vt:lpstr>Calibri Light</vt:lpstr>
      <vt:lpstr>Tema de Office</vt:lpstr>
      <vt:lpstr>RAZOR</vt:lpstr>
      <vt:lpstr>INTRODUCCION</vt:lpstr>
      <vt:lpstr>Características Claves de Razor:</vt:lpstr>
      <vt:lpstr>Uso de Razor en ASP.NET Core MVC:</vt:lpstr>
      <vt:lpstr>Uso de Razor en Blazor:</vt:lpstr>
      <vt:lpstr>Presentación de PowerPoint</vt:lpstr>
      <vt:lpstr>MVC</vt:lpstr>
      <vt:lpstr>INTRODUCCION</vt:lpstr>
      <vt:lpstr>¿Qué es MVC?</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 RAZOR</dc:title>
  <dc:creator>gabriel</dc:creator>
  <cp:lastModifiedBy>gabriel</cp:lastModifiedBy>
  <cp:revision>4</cp:revision>
  <dcterms:created xsi:type="dcterms:W3CDTF">2024-08-26T12:38:00Z</dcterms:created>
  <dcterms:modified xsi:type="dcterms:W3CDTF">2024-08-26T13:00:55Z</dcterms:modified>
</cp:coreProperties>
</file>