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57" r:id="rId6"/>
    <p:sldId id="265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BF50-949D-48CD-829B-85B753BB7D35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409E-1F1E-4F29-9639-D5168E7AA3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4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BF50-949D-48CD-829B-85B753BB7D35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409E-1F1E-4F29-9639-D5168E7AA3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BF50-949D-48CD-829B-85B753BB7D35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409E-1F1E-4F29-9639-D5168E7AA3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0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BF50-949D-48CD-829B-85B753BB7D35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409E-1F1E-4F29-9639-D5168E7AA3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8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BF50-949D-48CD-829B-85B753BB7D35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409E-1F1E-4F29-9639-D5168E7AA3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8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BF50-949D-48CD-829B-85B753BB7D35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409E-1F1E-4F29-9639-D5168E7AA3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6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BF50-949D-48CD-829B-85B753BB7D35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409E-1F1E-4F29-9639-D5168E7AA3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2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BF50-949D-48CD-829B-85B753BB7D35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409E-1F1E-4F29-9639-D5168E7AA3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5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BF50-949D-48CD-829B-85B753BB7D35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409E-1F1E-4F29-9639-D5168E7AA3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6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BF50-949D-48CD-829B-85B753BB7D35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409E-1F1E-4F29-9639-D5168E7AA3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8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BF50-949D-48CD-829B-85B753BB7D35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409E-1F1E-4F29-9639-D5168E7AA3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1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4BF50-949D-48CD-829B-85B753BB7D35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409E-1F1E-4F29-9639-D5168E7AA3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3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FLUENT API – DATA ANOTATIONS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81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Relación Uno a Muchos - </a:t>
            </a:r>
            <a:r>
              <a:rPr lang="en-US" b="1" dirty="0" smtClean="0"/>
              <a:t>Fluent API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665" y="1690687"/>
            <a:ext cx="9681866" cy="2483747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46922" y="4709996"/>
            <a:ext cx="1011960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HasMany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WithOne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configuran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la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relación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uno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muchos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entre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Teacher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Course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HasForeignKey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indica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la clave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foránea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reside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Course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276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Relación</a:t>
            </a:r>
            <a:r>
              <a:rPr lang="en-US" sz="4000" dirty="0" smtClean="0"/>
              <a:t> </a:t>
            </a:r>
            <a:r>
              <a:rPr lang="en-US" sz="4000" dirty="0" err="1" smtClean="0"/>
              <a:t>Muchos</a:t>
            </a:r>
            <a:r>
              <a:rPr lang="en-US" sz="4000" dirty="0" smtClean="0"/>
              <a:t> a </a:t>
            </a:r>
            <a:r>
              <a:rPr lang="en-US" sz="4000" dirty="0" err="1" smtClean="0"/>
              <a:t>Muchos</a:t>
            </a:r>
            <a:r>
              <a:rPr lang="en-US" sz="4000" dirty="0" smtClean="0"/>
              <a:t> - </a:t>
            </a:r>
            <a:r>
              <a:rPr lang="en-US" sz="4000" b="1" dirty="0" smtClean="0"/>
              <a:t>Data Annotations</a:t>
            </a:r>
            <a:endParaRPr lang="en-US" sz="40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21645" y="4275478"/>
            <a:ext cx="484395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StudentCourse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actúa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como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una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entidad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intermedia para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modelar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la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relación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muchos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muchos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entre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Student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Course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La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combinación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StudentId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CourseId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sirve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como clave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compuesta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Flecha derecha 7"/>
          <p:cNvSpPr/>
          <p:nvPr/>
        </p:nvSpPr>
        <p:spPr>
          <a:xfrm>
            <a:off x="6215270" y="4714436"/>
            <a:ext cx="742121" cy="347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16" y="1690688"/>
            <a:ext cx="5277587" cy="187668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171" y="1719267"/>
            <a:ext cx="5087060" cy="184810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7019" y="3656540"/>
            <a:ext cx="3936212" cy="281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62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Relación Muchos a Muchos - </a:t>
            </a:r>
            <a:r>
              <a:rPr lang="en-US" b="1" dirty="0" smtClean="0"/>
              <a:t>Fluent API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6412" y="1508585"/>
            <a:ext cx="7499176" cy="419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00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3138" y="779532"/>
            <a:ext cx="5252479" cy="531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8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739845"/>
            <a:ext cx="10515600" cy="469762"/>
          </a:xfrm>
        </p:spPr>
        <p:txBody>
          <a:bodyPr>
            <a:noAutofit/>
          </a:bodyPr>
          <a:lstStyle/>
          <a:p>
            <a:r>
              <a:rPr lang="en-US" sz="2800" b="1" dirty="0"/>
              <a:t>¿</a:t>
            </a:r>
            <a:r>
              <a:rPr lang="en-US" sz="2800" b="1" dirty="0" err="1"/>
              <a:t>Qué</a:t>
            </a:r>
            <a:r>
              <a:rPr lang="en-US" sz="2800" b="1" dirty="0"/>
              <a:t> </a:t>
            </a:r>
            <a:r>
              <a:rPr lang="en-US" sz="2800" b="1" dirty="0" err="1"/>
              <a:t>es</a:t>
            </a:r>
            <a:r>
              <a:rPr lang="en-US" sz="2800" b="1" dirty="0"/>
              <a:t> Entity Framework?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30965" y="1351723"/>
            <a:ext cx="10515600" cy="123245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000" b="1" dirty="0" err="1"/>
              <a:t>Entity</a:t>
            </a:r>
            <a:r>
              <a:rPr lang="es-MX" sz="2000" b="1" dirty="0"/>
              <a:t> Framework (EF)</a:t>
            </a:r>
            <a:r>
              <a:rPr lang="es-MX" sz="2000" dirty="0"/>
              <a:t> es un </a:t>
            </a:r>
            <a:r>
              <a:rPr lang="es-MX" sz="2000" b="1" dirty="0"/>
              <a:t>ORM (</a:t>
            </a:r>
            <a:r>
              <a:rPr lang="es-MX" sz="2000" b="1" dirty="0" err="1"/>
              <a:t>Object-Relational</a:t>
            </a:r>
            <a:r>
              <a:rPr lang="es-MX" sz="2000" b="1" dirty="0"/>
              <a:t> </a:t>
            </a:r>
            <a:r>
              <a:rPr lang="es-MX" sz="2000" b="1" dirty="0" err="1"/>
              <a:t>Mapper</a:t>
            </a:r>
            <a:r>
              <a:rPr lang="es-MX" sz="2000" b="1" dirty="0"/>
              <a:t>)</a:t>
            </a:r>
            <a:r>
              <a:rPr lang="es-MX" sz="2000" dirty="0"/>
              <a:t> para .NET que permite interactuar con bases de datos utilizando objetos en C#, en lugar de escribir consultas SQL manualmente. Facilita la gestión de datos en aplicaciones .NET, convirtiendo las tablas de la base de datos en clases y los registros en objetos.</a:t>
            </a:r>
            <a:endParaRPr lang="en-US" sz="2000" dirty="0"/>
          </a:p>
        </p:txBody>
      </p:sp>
      <p:sp>
        <p:nvSpPr>
          <p:cNvPr id="4" name="Rectángulo 3"/>
          <p:cNvSpPr/>
          <p:nvPr/>
        </p:nvSpPr>
        <p:spPr>
          <a:xfrm>
            <a:off x="838200" y="2584174"/>
            <a:ext cx="10515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b="1" dirty="0"/>
              <a:t>¿Por qué usar </a:t>
            </a:r>
            <a:r>
              <a:rPr lang="es-MX" sz="2000" b="1" dirty="0" err="1"/>
              <a:t>Entity</a:t>
            </a:r>
            <a:r>
              <a:rPr lang="es-MX" sz="2000" b="1" dirty="0"/>
              <a:t> Framework?</a:t>
            </a:r>
          </a:p>
          <a:p>
            <a:pPr algn="just"/>
            <a:r>
              <a:rPr lang="es-MX" sz="2000" dirty="0"/>
              <a:t>✅ </a:t>
            </a:r>
            <a:r>
              <a:rPr lang="es-MX" sz="2000" b="1" dirty="0"/>
              <a:t>Simplifica el acceso a datos</a:t>
            </a:r>
            <a:r>
              <a:rPr lang="es-MX" sz="2000" dirty="0"/>
              <a:t>: No necesitas escribir consultas SQL directamente.</a:t>
            </a:r>
            <a:br>
              <a:rPr lang="es-MX" sz="2000" dirty="0"/>
            </a:br>
            <a:r>
              <a:rPr lang="es-MX" sz="2000" dirty="0"/>
              <a:t>✅ </a:t>
            </a:r>
            <a:r>
              <a:rPr lang="es-MX" sz="2000" b="1" dirty="0"/>
              <a:t>Trabaja con clases y objetos</a:t>
            </a:r>
            <a:r>
              <a:rPr lang="es-MX" sz="2000" dirty="0"/>
              <a:t>: Hace que el código sea más limpio y fácil de mantener.</a:t>
            </a:r>
            <a:br>
              <a:rPr lang="es-MX" sz="2000" dirty="0"/>
            </a:br>
            <a:r>
              <a:rPr lang="es-MX" sz="2000" dirty="0"/>
              <a:t>✅ </a:t>
            </a:r>
            <a:r>
              <a:rPr lang="es-MX" sz="2000" b="1" dirty="0"/>
              <a:t>Soporta múltiples bases de datos</a:t>
            </a:r>
            <a:r>
              <a:rPr lang="es-MX" sz="2000" dirty="0"/>
              <a:t>: Compatible con SQL Server, </a:t>
            </a:r>
            <a:r>
              <a:rPr lang="es-MX" sz="2000" dirty="0" err="1"/>
              <a:t>MySQL</a:t>
            </a:r>
            <a:r>
              <a:rPr lang="es-MX" sz="2000" dirty="0"/>
              <a:t>, </a:t>
            </a:r>
            <a:r>
              <a:rPr lang="es-MX" sz="2000" dirty="0" err="1"/>
              <a:t>PostgreSQL</a:t>
            </a:r>
            <a:r>
              <a:rPr lang="es-MX" sz="2000" dirty="0"/>
              <a:t>, entre otros.</a:t>
            </a:r>
            <a:br>
              <a:rPr lang="es-MX" sz="2000" dirty="0"/>
            </a:br>
            <a:r>
              <a:rPr lang="es-MX" sz="2000" dirty="0"/>
              <a:t>✅ </a:t>
            </a:r>
            <a:r>
              <a:rPr lang="es-MX" sz="2000" b="1" dirty="0"/>
              <a:t>Automatiza la creación y actualización de la base de datos</a:t>
            </a:r>
            <a:r>
              <a:rPr lang="es-MX" sz="2000" dirty="0"/>
              <a:t> con migraciones.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930965" y="4215390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/>
              <a:t>Modos de Uso en EF Core</a:t>
            </a:r>
          </a:p>
          <a:p>
            <a:pPr>
              <a:buFont typeface="+mj-lt"/>
              <a:buAutoNum type="arabicPeriod"/>
            </a:pPr>
            <a:r>
              <a:rPr lang="es-MX" b="1" dirty="0" err="1"/>
              <a:t>Code</a:t>
            </a:r>
            <a:r>
              <a:rPr lang="es-MX" b="1" dirty="0"/>
              <a:t> </a:t>
            </a:r>
            <a:r>
              <a:rPr lang="es-MX" b="1" dirty="0" err="1"/>
              <a:t>First</a:t>
            </a:r>
            <a:r>
              <a:rPr lang="es-MX" dirty="0"/>
              <a:t> (se crean las clases en C# y EF genera la base de datos).</a:t>
            </a:r>
          </a:p>
          <a:p>
            <a:pPr>
              <a:buFont typeface="+mj-lt"/>
              <a:buAutoNum type="arabicPeriod"/>
            </a:pPr>
            <a:r>
              <a:rPr lang="es-MX" b="1" dirty="0" err="1"/>
              <a:t>Database</a:t>
            </a:r>
            <a:r>
              <a:rPr lang="es-MX" b="1" dirty="0"/>
              <a:t> </a:t>
            </a:r>
            <a:r>
              <a:rPr lang="es-MX" b="1" dirty="0" err="1"/>
              <a:t>First</a:t>
            </a:r>
            <a:r>
              <a:rPr lang="es-MX" dirty="0"/>
              <a:t> (se usa una base de datos existente y EF genera las clases).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838199" y="5246441"/>
            <a:ext cx="106083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/>
              <a:t>Conclusión</a:t>
            </a:r>
          </a:p>
          <a:p>
            <a:pPr algn="just"/>
            <a:r>
              <a:rPr lang="es-MX" b="1" dirty="0" err="1"/>
              <a:t>Entity</a:t>
            </a:r>
            <a:r>
              <a:rPr lang="es-MX" b="1" dirty="0"/>
              <a:t> Framework </a:t>
            </a:r>
            <a:r>
              <a:rPr lang="es-MX" dirty="0"/>
              <a:t>hace que trabajar con bases de datos en .NET sea más rápido y eficiente, permitiéndote enfocarte en la lógica de la aplicación sin preocuparte tanto por las consultas SQL.</a:t>
            </a:r>
          </a:p>
        </p:txBody>
      </p:sp>
    </p:spTree>
    <p:extLst>
      <p:ext uri="{BB962C8B-B14F-4D97-AF65-F5344CB8AC3E}">
        <p14:creationId xmlns:p14="http://schemas.microsoft.com/office/powerpoint/2010/main" val="2549976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82120"/>
            <a:ext cx="10515600" cy="430005"/>
          </a:xfrm>
        </p:spPr>
        <p:txBody>
          <a:bodyPr>
            <a:normAutofit fontScale="90000"/>
          </a:bodyPr>
          <a:lstStyle/>
          <a:p>
            <a:r>
              <a:rPr lang="es-MX" sz="2800" b="1" dirty="0"/>
              <a:t>Diferencia entre </a:t>
            </a:r>
            <a:r>
              <a:rPr lang="es-MX" sz="2800" b="1" dirty="0" err="1"/>
              <a:t>Entity</a:t>
            </a:r>
            <a:r>
              <a:rPr lang="es-MX" sz="2800" b="1" dirty="0"/>
              <a:t> Framework (EF) y LINQ</a:t>
            </a:r>
            <a:endParaRPr lang="en-US" sz="2800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752" y="957899"/>
            <a:ext cx="9498496" cy="554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75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77956" y="1285461"/>
            <a:ext cx="10515600" cy="4147931"/>
          </a:xfrm>
        </p:spPr>
        <p:txBody>
          <a:bodyPr/>
          <a:lstStyle/>
          <a:p>
            <a:pPr marL="0" indent="0">
              <a:buNone/>
            </a:pPr>
            <a:r>
              <a:rPr lang="es-MX" sz="2400" b="1" dirty="0"/>
              <a:t>¿Cómo se relacionan?</a:t>
            </a:r>
          </a:p>
          <a:p>
            <a:r>
              <a:rPr lang="es-MX" sz="2400" dirty="0"/>
              <a:t>✅ </a:t>
            </a:r>
            <a:r>
              <a:rPr lang="es-MX" sz="2400" b="1" dirty="0" err="1"/>
              <a:t>Entity</a:t>
            </a:r>
            <a:r>
              <a:rPr lang="es-MX" sz="2400" b="1" dirty="0"/>
              <a:t> Framework usa LINQ</a:t>
            </a:r>
            <a:r>
              <a:rPr lang="es-MX" sz="2400" dirty="0"/>
              <a:t> para realizar consultas a la base de datos.</a:t>
            </a:r>
            <a:br>
              <a:rPr lang="es-MX" sz="2400" dirty="0"/>
            </a:br>
            <a:r>
              <a:rPr lang="es-MX" sz="2400" dirty="0"/>
              <a:t>✅ </a:t>
            </a:r>
            <a:r>
              <a:rPr lang="es-MX" sz="2400" b="1" dirty="0"/>
              <a:t>LINQ no necesita EF</a:t>
            </a:r>
            <a:r>
              <a:rPr lang="es-MX" sz="2400" dirty="0"/>
              <a:t> y puede aplicarse sobre listas, </a:t>
            </a:r>
            <a:r>
              <a:rPr lang="es-MX" sz="2400" dirty="0" err="1"/>
              <a:t>arrays</a:t>
            </a:r>
            <a:r>
              <a:rPr lang="es-MX" sz="2400" dirty="0"/>
              <a:t> y otras colecciones en memoria.</a:t>
            </a:r>
          </a:p>
          <a:p>
            <a:pPr marL="0" indent="0">
              <a:buNone/>
            </a:pPr>
            <a:r>
              <a:rPr lang="es-MX" sz="2400" b="1" dirty="0"/>
              <a:t>Conclusión</a:t>
            </a:r>
          </a:p>
          <a:p>
            <a:r>
              <a:rPr lang="es-MX" sz="2400" b="1" dirty="0" err="1" smtClean="0"/>
              <a:t>Entity</a:t>
            </a:r>
            <a:r>
              <a:rPr lang="es-MX" sz="2400" b="1" dirty="0" smtClean="0"/>
              <a:t> </a:t>
            </a:r>
            <a:r>
              <a:rPr lang="es-MX" sz="2400" b="1" dirty="0"/>
              <a:t>Framework es un ORM</a:t>
            </a:r>
            <a:r>
              <a:rPr lang="es-MX" sz="2400" dirty="0"/>
              <a:t> que gestiona la conexión entre C# y la base de datos.</a:t>
            </a:r>
            <a:br>
              <a:rPr lang="es-MX" sz="2400" dirty="0"/>
            </a:br>
            <a:r>
              <a:rPr lang="es-MX" sz="2400" b="1" dirty="0" smtClean="0"/>
              <a:t>LINQ </a:t>
            </a:r>
            <a:r>
              <a:rPr lang="es-MX" sz="2400" b="1" dirty="0"/>
              <a:t>es un lenguaje de consultas</a:t>
            </a:r>
            <a:r>
              <a:rPr lang="es-MX" sz="2400" dirty="0"/>
              <a:t> que se puede usar tanto en listas como en bases de datos.</a:t>
            </a:r>
            <a:br>
              <a:rPr lang="es-MX" sz="2400" dirty="0"/>
            </a:br>
            <a:r>
              <a:rPr lang="es-MX" sz="2400" b="1" dirty="0" smtClean="0"/>
              <a:t>EF </a:t>
            </a:r>
            <a:r>
              <a:rPr lang="es-MX" sz="2400" b="1" dirty="0"/>
              <a:t>usa LINQ internamente</a:t>
            </a:r>
            <a:r>
              <a:rPr lang="es-MX" sz="2400" dirty="0"/>
              <a:t> para hacer consultas a la base de datos de forma más sencilla.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8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Introducción</a:t>
            </a:r>
            <a:r>
              <a:rPr lang="en-US" b="1" dirty="0" smtClean="0"/>
              <a:t> a Fluent API y Data Annotations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739410"/>
            <a:ext cx="10515600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Fluent API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y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 Annotations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son dos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enfoques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utilizados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Entity Framework para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configurar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mapear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las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entidades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tu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 las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tablas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 la base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 Annotations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Consiste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utilizar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atributos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directamente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las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clases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propiedades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 las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entidades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sencillo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adecuado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para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configuraciones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básicas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directas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Fluent API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Utiliza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método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OnModelCreating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tu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contexto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 base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DbContext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 para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configurar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las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entidades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manera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fluida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más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detallada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Es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más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 flexible y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poderoso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 para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configuraciones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complejas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 o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avanzadas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12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802448"/>
            <a:ext cx="10515600" cy="787814"/>
          </a:xfrm>
        </p:spPr>
        <p:txBody>
          <a:bodyPr>
            <a:normAutofit fontScale="90000"/>
          </a:bodyPr>
          <a:lstStyle/>
          <a:p>
            <a:r>
              <a:rPr lang="es-MX" sz="3600" b="1" dirty="0"/>
              <a:t>Tipos de carga de datos con propiedades de navegación</a:t>
            </a:r>
            <a:r>
              <a:rPr lang="es-MX" b="1" dirty="0"/>
              <a:t/>
            </a:r>
            <a:br>
              <a:rPr lang="es-MX" b="1" dirty="0"/>
            </a:br>
            <a:r>
              <a:rPr lang="es-MX" sz="2200" dirty="0"/>
              <a:t>EF Core permite tres formas de cargar entidades relacionadas</a:t>
            </a:r>
            <a:r>
              <a:rPr lang="es-MX" sz="2200" dirty="0" smtClean="0"/>
              <a:t>: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607" y="1764005"/>
            <a:ext cx="8625375" cy="300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9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Relación Uno a Uno - </a:t>
            </a:r>
            <a:r>
              <a:rPr lang="en-US" b="1" dirty="0" smtClean="0"/>
              <a:t>Data Annotations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061" y="1752830"/>
            <a:ext cx="4593280" cy="241625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244" y="1758178"/>
            <a:ext cx="4625008" cy="2410909"/>
          </a:xfrm>
          <a:prstGeom prst="rect">
            <a:avLst/>
          </a:prstGeom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15617" y="4720583"/>
            <a:ext cx="1037645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</a:t>
            </a:r>
            <a:r>
              <a:rPr kumimoji="0" lang="en-US" altLang="en-US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configuración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AddressId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la </a:t>
            </a:r>
            <a:r>
              <a:rPr kumimoji="0" lang="en-US" altLang="en-US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clase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Address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no solo </a:t>
            </a:r>
            <a:r>
              <a:rPr kumimoji="0" lang="en-US" altLang="en-US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actúa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como clave </a:t>
            </a:r>
            <a:r>
              <a:rPr kumimoji="0" lang="en-US" altLang="en-US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primaria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sino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también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actúa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como </a:t>
            </a:r>
            <a:r>
              <a:rPr kumimoji="0" lang="en-US" altLang="en-US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una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clave </a:t>
            </a:r>
            <a:r>
              <a:rPr kumimoji="0" lang="en-US" altLang="en-US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foránea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hacia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la </a:t>
            </a:r>
            <a:r>
              <a:rPr kumimoji="0" lang="en-US" altLang="en-US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entidad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Student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Esto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implica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cada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Address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está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asociada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 un </a:t>
            </a:r>
            <a:r>
              <a:rPr kumimoji="0" lang="en-US" altLang="en-US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único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Student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y </a:t>
            </a:r>
            <a:r>
              <a:rPr kumimoji="0" lang="en-US" altLang="en-US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cada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Student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puede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tener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solamente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una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Address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estableciendo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así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una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relación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uno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en-US" altLang="en-US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uno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5355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Relación Uno a Uno - </a:t>
            </a:r>
            <a:r>
              <a:rPr lang="en-US" b="1" dirty="0" smtClean="0"/>
              <a:t>Fluent API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641" y="1926185"/>
            <a:ext cx="7930718" cy="2407276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65313" y="4795803"/>
            <a:ext cx="1058848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el Fluent API, </a:t>
            </a:r>
            <a:r>
              <a:rPr kumimoji="0" lang="en-US" altLang="en-US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HasOne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WithOne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se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utilizan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configurar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una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relación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uno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uno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entre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Student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Address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kumimoji="0" lang="en-US" altLang="en-US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HasForeignKey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&lt;Address&gt;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especifica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la clave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foránea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está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la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entidad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Address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apuntando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Student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458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Relación</a:t>
            </a:r>
            <a:r>
              <a:rPr lang="en-US" dirty="0" smtClean="0"/>
              <a:t> Uno a </a:t>
            </a:r>
            <a:r>
              <a:rPr lang="en-US" dirty="0" err="1" smtClean="0"/>
              <a:t>Muchos</a:t>
            </a:r>
            <a:r>
              <a:rPr lang="en-US" dirty="0" smtClean="0"/>
              <a:t> - </a:t>
            </a:r>
            <a:r>
              <a:rPr lang="en-US" b="1" dirty="0" smtClean="0"/>
              <a:t>Data Annotations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02" y="2098230"/>
            <a:ext cx="5372850" cy="234347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067" y="1802913"/>
            <a:ext cx="5925377" cy="2934109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36104" y="4979000"/>
            <a:ext cx="1091979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este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ejemplo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Teacher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tiene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una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colección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Courses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lo que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implica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un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profesor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puede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tener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muchos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cursos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relación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uno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muchos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Cada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Course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tiene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una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propiedad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TeacherId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actúa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como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una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clave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foránea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vincularlo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 un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Teacher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y la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propiedad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navegación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Teacher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muestra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un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curso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está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asociado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con un solo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profesor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50358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2548</TotalTime>
  <Words>569</Words>
  <Application>Microsoft Office PowerPoint</Application>
  <PresentationFormat>Panorámica</PresentationFormat>
  <Paragraphs>33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Arial Unicode MS</vt:lpstr>
      <vt:lpstr>Calibri</vt:lpstr>
      <vt:lpstr>Calibri Light</vt:lpstr>
      <vt:lpstr>Tema de Office</vt:lpstr>
      <vt:lpstr>FLUENT API – DATA ANOTATIONS</vt:lpstr>
      <vt:lpstr>¿Qué es Entity Framework?</vt:lpstr>
      <vt:lpstr>Diferencia entre Entity Framework (EF) y LINQ</vt:lpstr>
      <vt:lpstr>Presentación de PowerPoint</vt:lpstr>
      <vt:lpstr>Introducción a Fluent API y Data Annotations</vt:lpstr>
      <vt:lpstr>Tipos de carga de datos con propiedades de navegación EF Core permite tres formas de cargar entidades relacionadas:</vt:lpstr>
      <vt:lpstr>Relación Uno a Uno - Data Annotations:</vt:lpstr>
      <vt:lpstr>Relación Uno a Uno - Fluent API:</vt:lpstr>
      <vt:lpstr>Relación Uno a Muchos - Data Annotations:</vt:lpstr>
      <vt:lpstr>Relación Uno a Muchos - Fluent API:</vt:lpstr>
      <vt:lpstr>Relación Muchos a Muchos - Data Annotations</vt:lpstr>
      <vt:lpstr>Relación Muchos a Muchos - Fluent API: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FLUENT API – DATA ANOTATIONS</dc:title>
  <dc:creator>gabriel</dc:creator>
  <cp:lastModifiedBy>gabriel</cp:lastModifiedBy>
  <cp:revision>12</cp:revision>
  <dcterms:created xsi:type="dcterms:W3CDTF">2024-08-17T21:48:35Z</dcterms:created>
  <dcterms:modified xsi:type="dcterms:W3CDTF">2025-02-21T13:21:30Z</dcterms:modified>
</cp:coreProperties>
</file>