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5" r:id="rId5"/>
    <p:sldId id="268" r:id="rId6"/>
    <p:sldId id="278" r:id="rId7"/>
    <p:sldId id="279" r:id="rId8"/>
    <p:sldId id="280" r:id="rId9"/>
    <p:sldId id="269" r:id="rId10"/>
    <p:sldId id="258" r:id="rId11"/>
    <p:sldId id="257" r:id="rId12"/>
    <p:sldId id="276" r:id="rId13"/>
    <p:sldId id="259" r:id="rId14"/>
    <p:sldId id="260" r:id="rId15"/>
    <p:sldId id="261" r:id="rId16"/>
    <p:sldId id="262" r:id="rId17"/>
    <p:sldId id="277" r:id="rId18"/>
    <p:sldId id="263" r:id="rId19"/>
    <p:sldId id="264" r:id="rId20"/>
    <p:sldId id="265"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8/18/2025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34010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8/18/2025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7360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8/18/2025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132930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8/18/2025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414344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5215E5A-BC27-4A3B-B53F-8BD847BCF037}" type="datetimeFigureOut">
              <a:rPr lang="en-US" smtClean="0"/>
              <a:t>8/18/2025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411079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5215E5A-BC27-4A3B-B53F-8BD847BCF037}" type="datetimeFigureOut">
              <a:rPr lang="en-US" smtClean="0"/>
              <a:t>8/18/2025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64825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85215E5A-BC27-4A3B-B53F-8BD847BCF037}" type="datetimeFigureOut">
              <a:rPr lang="en-US" smtClean="0"/>
              <a:t>8/18/2025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33605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85215E5A-BC27-4A3B-B53F-8BD847BCF037}" type="datetimeFigureOut">
              <a:rPr lang="en-US" smtClean="0"/>
              <a:t>8/18/2025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256737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5215E5A-BC27-4A3B-B53F-8BD847BCF037}" type="datetimeFigureOut">
              <a:rPr lang="en-US" smtClean="0"/>
              <a:t>8/18/2025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28894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215E5A-BC27-4A3B-B53F-8BD847BCF037}" type="datetimeFigureOut">
              <a:rPr lang="en-US" smtClean="0"/>
              <a:t>8/18/2025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133422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215E5A-BC27-4A3B-B53F-8BD847BCF037}" type="datetimeFigureOut">
              <a:rPr lang="en-US" smtClean="0"/>
              <a:t>8/18/2025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231700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15E5A-BC27-4A3B-B53F-8BD847BCF037}" type="datetimeFigureOut">
              <a:rPr lang="en-US" smtClean="0"/>
              <a:t>8/18/2025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E1252-D587-4A59-B220-7CB1CDAD9947}" type="slidenum">
              <a:rPr lang="en-US" smtClean="0"/>
              <a:t>‹Nº›</a:t>
            </a:fld>
            <a:endParaRPr lang="en-US"/>
          </a:p>
        </p:txBody>
      </p:sp>
    </p:spTree>
    <p:extLst>
      <p:ext uri="{BB962C8B-B14F-4D97-AF65-F5344CB8AC3E}">
        <p14:creationId xmlns:p14="http://schemas.microsoft.com/office/powerpoint/2010/main" val="300643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ADO . NET</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9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Modelo Conectado</a:t>
            </a:r>
            <a:endParaRPr lang="en-US" b="1" dirty="0"/>
          </a:p>
        </p:txBody>
      </p:sp>
      <p:sp>
        <p:nvSpPr>
          <p:cNvPr id="3" name="Marcador de contenido 2"/>
          <p:cNvSpPr>
            <a:spLocks noGrp="1"/>
          </p:cNvSpPr>
          <p:nvPr>
            <p:ph idx="1"/>
          </p:nvPr>
        </p:nvSpPr>
        <p:spPr/>
        <p:txBody>
          <a:bodyPr/>
          <a:lstStyle/>
          <a:p>
            <a:pPr algn="just"/>
            <a:r>
              <a:rPr lang="es-MX" dirty="0" smtClean="0"/>
              <a:t>El </a:t>
            </a:r>
            <a:r>
              <a:rPr lang="es-MX" b="1" dirty="0" smtClean="0"/>
              <a:t>Modelo Conectado</a:t>
            </a:r>
            <a:r>
              <a:rPr lang="es-MX" dirty="0" smtClean="0"/>
              <a:t> en ADO.NET se refiere a una forma de interactuar con bases de datos en la cual </a:t>
            </a:r>
            <a:r>
              <a:rPr lang="es-MX" b="1" dirty="0" smtClean="0">
                <a:solidFill>
                  <a:srgbClr val="FF0000"/>
                </a:solidFill>
              </a:rPr>
              <a:t>las operaciones se realizan mientras una conexión a la base de datos está abierta</a:t>
            </a:r>
            <a:r>
              <a:rPr lang="es-MX" dirty="0" smtClean="0"/>
              <a:t>. En este modelo, la conexión a la base de datos se establece explícitamente, las consultas se ejecutan en esa conexión, y luego la conexión se cierra.</a:t>
            </a:r>
          </a:p>
          <a:p>
            <a:pPr algn="just"/>
            <a:r>
              <a:rPr lang="es-MX" dirty="0" smtClean="0"/>
              <a:t>El Modelo Conectado es ideal para escenarios en los que necesitas ejecutar operaciones </a:t>
            </a:r>
            <a:r>
              <a:rPr lang="es-MX" b="1" dirty="0" smtClean="0">
                <a:solidFill>
                  <a:srgbClr val="FF0000"/>
                </a:solidFill>
              </a:rPr>
              <a:t>inmediatas y obtener los resultados de manera directa</a:t>
            </a:r>
            <a:r>
              <a:rPr lang="es-MX" dirty="0" smtClean="0"/>
              <a:t>, </a:t>
            </a:r>
            <a:r>
              <a:rPr lang="es-MX" b="1" dirty="0" smtClean="0">
                <a:solidFill>
                  <a:srgbClr val="FF0000"/>
                </a:solidFill>
              </a:rPr>
              <a:t>como cuando necesitas consultar, insertar, actualizar o eliminar datos en una base de datos.</a:t>
            </a:r>
            <a:endParaRPr lang="en-US" b="1" dirty="0">
              <a:solidFill>
                <a:srgbClr val="FF0000"/>
              </a:solidFill>
            </a:endParaRPr>
          </a:p>
        </p:txBody>
      </p:sp>
    </p:spTree>
    <p:extLst>
      <p:ext uri="{BB962C8B-B14F-4D97-AF65-F5344CB8AC3E}">
        <p14:creationId xmlns:p14="http://schemas.microsoft.com/office/powerpoint/2010/main" val="361955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374" y="338621"/>
            <a:ext cx="10515600" cy="1325563"/>
          </a:xfrm>
        </p:spPr>
        <p:txBody>
          <a:bodyPr>
            <a:normAutofit/>
          </a:bodyPr>
          <a:lstStyle/>
          <a:p>
            <a:r>
              <a:rPr lang="es-PE" sz="3600" dirty="0" smtClean="0"/>
              <a:t>Modelo Conectado</a:t>
            </a:r>
            <a:endParaRPr lang="en-US" sz="3600" dirty="0"/>
          </a:p>
        </p:txBody>
      </p:sp>
      <p:pic>
        <p:nvPicPr>
          <p:cNvPr id="4" name="Marcador de contenido 3"/>
          <p:cNvPicPr>
            <a:picLocks noGrp="1" noChangeAspect="1"/>
          </p:cNvPicPr>
          <p:nvPr>
            <p:ph idx="1"/>
          </p:nvPr>
        </p:nvPicPr>
        <p:blipFill>
          <a:blip r:embed="rId2"/>
          <a:stretch>
            <a:fillRect/>
          </a:stretch>
        </p:blipFill>
        <p:spPr>
          <a:xfrm>
            <a:off x="2015831" y="1423088"/>
            <a:ext cx="7790778" cy="5231972"/>
          </a:xfrm>
          <a:prstGeom prst="rect">
            <a:avLst/>
          </a:prstGeom>
        </p:spPr>
      </p:pic>
    </p:spTree>
    <p:extLst>
      <p:ext uri="{BB962C8B-B14F-4D97-AF65-F5344CB8AC3E}">
        <p14:creationId xmlns:p14="http://schemas.microsoft.com/office/powerpoint/2010/main" val="11695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756" y="1364974"/>
            <a:ext cx="2367791" cy="4097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40627" y="1884548"/>
            <a:ext cx="6096000" cy="2585323"/>
          </a:xfrm>
          <a:prstGeom prst="rect">
            <a:avLst/>
          </a:prstGeom>
          <a:ln w="19050">
            <a:solidFill>
              <a:schemeClr val="tx1"/>
            </a:solidFill>
          </a:ln>
        </p:spPr>
        <p:txBody>
          <a:bodyPr>
            <a:spAutoFit/>
          </a:bodyPr>
          <a:lstStyle/>
          <a:p>
            <a:pPr algn="just" fontAlgn="base"/>
            <a:r>
              <a:rPr lang="es-MX" dirty="0">
                <a:solidFill>
                  <a:srgbClr val="444444"/>
                </a:solidFill>
                <a:latin typeface="Helvetica-Neue"/>
              </a:rPr>
              <a:t>E</a:t>
            </a:r>
            <a:r>
              <a:rPr lang="es-MX" b="0" i="0" dirty="0" smtClean="0">
                <a:solidFill>
                  <a:srgbClr val="444444"/>
                </a:solidFill>
                <a:effectLst/>
                <a:latin typeface="Helvetica-Neue"/>
              </a:rPr>
              <a:t>n este esquema se puede observar que:</a:t>
            </a:r>
          </a:p>
          <a:p>
            <a:pPr algn="just" fontAlgn="base"/>
            <a:r>
              <a:rPr lang="es-MX" b="0" i="0" dirty="0" smtClean="0">
                <a:solidFill>
                  <a:srgbClr val="444444"/>
                </a:solidFill>
                <a:effectLst/>
                <a:latin typeface="Helvetica-Neue"/>
              </a:rPr>
              <a:t>1: se inicia la conexión a la BD</a:t>
            </a:r>
          </a:p>
          <a:p>
            <a:pPr algn="just" fontAlgn="base"/>
            <a:r>
              <a:rPr lang="es-MX" b="0" i="0" dirty="0" smtClean="0">
                <a:solidFill>
                  <a:srgbClr val="444444"/>
                </a:solidFill>
                <a:effectLst/>
                <a:latin typeface="Helvetica-Neue"/>
              </a:rPr>
              <a:t>2: se ejecuta un comando</a:t>
            </a:r>
          </a:p>
          <a:p>
            <a:pPr algn="just" fontAlgn="base"/>
            <a:r>
              <a:rPr lang="es-MX" b="0" i="0" dirty="0" smtClean="0">
                <a:solidFill>
                  <a:srgbClr val="444444"/>
                </a:solidFill>
                <a:effectLst/>
                <a:latin typeface="Helvetica-Neue"/>
              </a:rPr>
              <a:t>3: se procesan los datos</a:t>
            </a:r>
          </a:p>
          <a:p>
            <a:pPr algn="just" fontAlgn="base"/>
            <a:r>
              <a:rPr lang="es-MX" b="0" i="0" dirty="0" smtClean="0">
                <a:solidFill>
                  <a:srgbClr val="444444"/>
                </a:solidFill>
                <a:effectLst/>
                <a:latin typeface="Helvetica-Neue"/>
              </a:rPr>
              <a:t>4 se libera el comando</a:t>
            </a:r>
          </a:p>
          <a:p>
            <a:pPr algn="just" fontAlgn="base"/>
            <a:r>
              <a:rPr lang="es-MX" b="0" i="0" dirty="0" smtClean="0">
                <a:solidFill>
                  <a:srgbClr val="444444"/>
                </a:solidFill>
                <a:effectLst/>
                <a:latin typeface="Helvetica-Neue"/>
              </a:rPr>
              <a:t>5: se cierra la conexión</a:t>
            </a:r>
          </a:p>
          <a:p>
            <a:pPr algn="just" fontAlgn="base"/>
            <a:r>
              <a:rPr lang="es-MX" b="0" i="0" dirty="0" smtClean="0">
                <a:solidFill>
                  <a:srgbClr val="444444"/>
                </a:solidFill>
                <a:effectLst/>
                <a:latin typeface="Helvetica-Neue"/>
              </a:rPr>
              <a:t>como se puede observar todo el proceso se realiza con datos frescos de la base de datos, una gran ventaja de este Escenario.</a:t>
            </a:r>
            <a:endParaRPr lang="es-MX" b="0" i="0" dirty="0">
              <a:solidFill>
                <a:srgbClr val="444444"/>
              </a:solidFill>
              <a:effectLst/>
              <a:latin typeface="Helvetica-Neue"/>
            </a:endParaRPr>
          </a:p>
        </p:txBody>
      </p:sp>
      <p:sp>
        <p:nvSpPr>
          <p:cNvPr id="5" name="Título 1"/>
          <p:cNvSpPr>
            <a:spLocks noGrp="1"/>
          </p:cNvSpPr>
          <p:nvPr>
            <p:ph type="title"/>
          </p:nvPr>
        </p:nvSpPr>
        <p:spPr>
          <a:xfrm>
            <a:off x="921027" y="484396"/>
            <a:ext cx="10515600" cy="681796"/>
          </a:xfrm>
        </p:spPr>
        <p:txBody>
          <a:bodyPr>
            <a:normAutofit/>
          </a:bodyPr>
          <a:lstStyle/>
          <a:p>
            <a:r>
              <a:rPr lang="es-PE" sz="3600" dirty="0" smtClean="0"/>
              <a:t>Modelo Conectado</a:t>
            </a:r>
            <a:endParaRPr lang="en-US" sz="3600" dirty="0"/>
          </a:p>
        </p:txBody>
      </p:sp>
    </p:spTree>
    <p:extLst>
      <p:ext uri="{BB962C8B-B14F-4D97-AF65-F5344CB8AC3E}">
        <p14:creationId xmlns:p14="http://schemas.microsoft.com/office/powerpoint/2010/main" val="10647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65477"/>
            <a:ext cx="10515600" cy="1325563"/>
          </a:xfrm>
        </p:spPr>
        <p:txBody>
          <a:bodyPr>
            <a:normAutofit/>
          </a:bodyPr>
          <a:lstStyle/>
          <a:p>
            <a:pPr algn="ctr"/>
            <a:r>
              <a:rPr lang="es-MX" sz="3600" b="1" dirty="0" smtClean="0"/>
              <a:t>Pasos para Realizar Consultas con el Modelo Conectado en ADO.NET</a:t>
            </a:r>
            <a:endParaRPr lang="en-US" sz="3600" b="1" dirty="0"/>
          </a:p>
        </p:txBody>
      </p:sp>
      <p:sp>
        <p:nvSpPr>
          <p:cNvPr id="4" name="Rectangle 1"/>
          <p:cNvSpPr>
            <a:spLocks noGrp="1" noChangeArrowheads="1"/>
          </p:cNvSpPr>
          <p:nvPr>
            <p:ph idx="1"/>
          </p:nvPr>
        </p:nvSpPr>
        <p:spPr bwMode="auto">
          <a:xfrm>
            <a:off x="838200" y="2337318"/>
            <a:ext cx="4899991"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Importar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los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Espacios</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Nombres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Necesarios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Debes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importar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espacios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nombres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contienen</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necesarias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ADO.NET, como </a:t>
            </a:r>
            <a:r>
              <a:rPr kumimoji="0" lang="en-US" altLang="en-US" sz="1600" b="0" i="0" u="none" strike="noStrike" cap="none" normalizeH="0" baseline="0" dirty="0" err="1" smtClean="0">
                <a:ln>
                  <a:noFill/>
                </a:ln>
                <a:solidFill>
                  <a:schemeClr val="tx1"/>
                </a:solidFill>
                <a:effectLst/>
                <a:latin typeface="Arial Unicode MS"/>
              </a:rPr>
              <a:t>SqlConnection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SqlDataReader</a:t>
            </a:r>
            <a:r>
              <a:rPr kumimoji="0" lang="en-US" altLang="en-US" sz="1600" b="0" i="0" u="none" strike="noStrike" cap="none" normalizeH="0" baseline="0" dirty="0" smtClean="0">
                <a:ln>
                  <a:noFill/>
                </a:ln>
                <a:solidFill>
                  <a:schemeClr val="tx1"/>
                </a:solidFill>
                <a:effectLst/>
              </a:rPr>
              <a:t>, etc.</a:t>
            </a:r>
          </a:p>
        </p:txBody>
      </p:sp>
      <p:pic>
        <p:nvPicPr>
          <p:cNvPr id="5" name="Imagen 4"/>
          <p:cNvPicPr>
            <a:picLocks noChangeAspect="1"/>
          </p:cNvPicPr>
          <p:nvPr/>
        </p:nvPicPr>
        <p:blipFill rotWithShape="1">
          <a:blip r:embed="rId2"/>
          <a:srcRect r="45191"/>
          <a:stretch/>
        </p:blipFill>
        <p:spPr>
          <a:xfrm>
            <a:off x="6847090" y="2562945"/>
            <a:ext cx="4225201" cy="872183"/>
          </a:xfrm>
          <a:prstGeom prst="rect">
            <a:avLst/>
          </a:prstGeom>
        </p:spPr>
      </p:pic>
      <p:sp>
        <p:nvSpPr>
          <p:cNvPr id="6" name="Rectángulo 5"/>
          <p:cNvSpPr/>
          <p:nvPr/>
        </p:nvSpPr>
        <p:spPr>
          <a:xfrm>
            <a:off x="838200" y="4107034"/>
            <a:ext cx="4899991" cy="1477328"/>
          </a:xfrm>
          <a:prstGeom prst="rect">
            <a:avLst/>
          </a:prstGeom>
          <a:ln w="12700">
            <a:solidFill>
              <a:schemeClr val="tx1"/>
            </a:solidFill>
          </a:ln>
        </p:spPr>
        <p:txBody>
          <a:bodyPr wrap="square">
            <a:spAutoFit/>
          </a:bodyPr>
          <a:lstStyle/>
          <a:p>
            <a:pPr algn="just"/>
            <a:r>
              <a:rPr lang="es-MX" b="1" dirty="0" smtClean="0"/>
              <a:t>Establecer una Cadena de Conexión:</a:t>
            </a:r>
            <a:endParaRPr lang="es-MX" dirty="0" smtClean="0"/>
          </a:p>
          <a:p>
            <a:pPr algn="just">
              <a:buFont typeface="Arial" panose="020B0604020202020204" pitchFamily="34" charset="0"/>
              <a:buChar char="•"/>
            </a:pPr>
            <a:r>
              <a:rPr lang="es-MX" dirty="0" smtClean="0"/>
              <a:t>La cadena de conexión contiene la información necesaria para conectarse a la base de datos, como el nombre del servidor, el nombre de la base de datos, la autenticación, etc.</a:t>
            </a:r>
            <a:endParaRPr lang="es-MX" dirty="0"/>
          </a:p>
        </p:txBody>
      </p:sp>
      <p:pic>
        <p:nvPicPr>
          <p:cNvPr id="7" name="Imagen 6"/>
          <p:cNvPicPr>
            <a:picLocks noChangeAspect="1"/>
          </p:cNvPicPr>
          <p:nvPr/>
        </p:nvPicPr>
        <p:blipFill>
          <a:blip r:embed="rId3"/>
          <a:stretch>
            <a:fillRect/>
          </a:stretch>
        </p:blipFill>
        <p:spPr>
          <a:xfrm>
            <a:off x="6379505" y="4845698"/>
            <a:ext cx="5458587" cy="323895"/>
          </a:xfrm>
          <a:prstGeom prst="rect">
            <a:avLst/>
          </a:prstGeom>
        </p:spPr>
      </p:pic>
    </p:spTree>
    <p:extLst>
      <p:ext uri="{BB962C8B-B14F-4D97-AF65-F5344CB8AC3E}">
        <p14:creationId xmlns:p14="http://schemas.microsoft.com/office/powerpoint/2010/main" val="55641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77923" y="480490"/>
            <a:ext cx="4628964"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Crear</a:t>
            </a:r>
            <a:r>
              <a:rPr kumimoji="0" lang="en-US" altLang="en-US" b="1" i="0" u="none" strike="noStrike" cap="none" normalizeH="0" baseline="0" dirty="0" smtClean="0">
                <a:ln>
                  <a:noFill/>
                </a:ln>
                <a:solidFill>
                  <a:schemeClr val="tx1"/>
                </a:solidFill>
                <a:effectLst/>
                <a:latin typeface="Arial" panose="020B0604020202020204" pitchFamily="34" charset="0"/>
              </a:rPr>
              <a:t> y </a:t>
            </a:r>
            <a:r>
              <a:rPr kumimoji="0" lang="en-US" altLang="en-US" b="1" i="0" u="none" strike="noStrike" cap="none" normalizeH="0" baseline="0" dirty="0" err="1" smtClean="0">
                <a:ln>
                  <a:noFill/>
                </a:ln>
                <a:solidFill>
                  <a:schemeClr val="tx1"/>
                </a:solidFill>
                <a:effectLst/>
                <a:latin typeface="Arial" panose="020B0604020202020204" pitchFamily="34" charset="0"/>
              </a:rPr>
              <a:t>Abrir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una</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Conexión</a:t>
            </a:r>
            <a:r>
              <a:rPr kumimoji="0" lang="en-US" altLang="en-US" b="1" i="0" u="none" strike="noStrike" cap="none" normalizeH="0" baseline="0" dirty="0" smtClean="0">
                <a:ln>
                  <a:noFill/>
                </a:ln>
                <a:solidFill>
                  <a:schemeClr val="tx1"/>
                </a:solidFill>
                <a:effectLst/>
                <a:latin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Utiliza</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clase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SqlConnection</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establecer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conexión</a:t>
            </a:r>
            <a:r>
              <a:rPr kumimoji="0" lang="en-US" altLang="en-US" b="0" i="0" u="none" strike="noStrike" cap="none" normalizeH="0" baseline="0" dirty="0" smtClean="0">
                <a:ln>
                  <a:noFill/>
                </a:ln>
                <a:solidFill>
                  <a:schemeClr val="tx1"/>
                </a:solidFill>
                <a:effectLst/>
              </a:rPr>
              <a:t> con la base de </a:t>
            </a:r>
            <a:r>
              <a:rPr kumimoji="0" lang="en-US" altLang="en-US" b="0" i="0" u="none" strike="noStrike" cap="none" normalizeH="0" baseline="0" dirty="0" err="1" smtClean="0">
                <a:ln>
                  <a:noFill/>
                </a:ln>
                <a:solidFill>
                  <a:schemeClr val="tx1"/>
                </a:solidFill>
                <a:effectLst/>
              </a:rPr>
              <a:t>datos</a:t>
            </a:r>
            <a:r>
              <a:rPr kumimoji="0" lang="en-US" altLang="en-US" b="0" i="0" u="none" strike="noStrike" cap="none" normalizeH="0" baseline="0" dirty="0" smtClean="0">
                <a:ln>
                  <a:noFill/>
                </a:ln>
                <a:solidFill>
                  <a:schemeClr val="tx1"/>
                </a:solidFill>
                <a:effectLst/>
              </a:rPr>
              <a:t>. La </a:t>
            </a:r>
            <a:r>
              <a:rPr kumimoji="0" lang="en-US" altLang="en-US" b="0" i="0" u="none" strike="noStrike" cap="none" normalizeH="0" baseline="0" dirty="0" err="1" smtClean="0">
                <a:ln>
                  <a:noFill/>
                </a:ln>
                <a:solidFill>
                  <a:schemeClr val="tx1"/>
                </a:solidFill>
                <a:effectLst/>
              </a:rPr>
              <a:t>conexión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debe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abrirse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explícitamente</a:t>
            </a:r>
            <a:r>
              <a:rPr kumimoji="0" lang="en-US" altLang="en-US" b="0" i="0" u="none" strike="noStrike" cap="none" normalizeH="0" baseline="0" dirty="0" smtClean="0">
                <a:ln>
                  <a:noFill/>
                </a:ln>
                <a:solidFill>
                  <a:schemeClr val="tx1"/>
                </a:solidFill>
                <a:effectLst/>
              </a:rPr>
              <a:t> antes de </a:t>
            </a:r>
            <a:r>
              <a:rPr kumimoji="0" lang="en-US" altLang="en-US" b="0" i="0" u="none" strike="noStrike" cap="none" normalizeH="0" baseline="0" dirty="0" err="1" smtClean="0">
                <a:ln>
                  <a:noFill/>
                </a:ln>
                <a:solidFill>
                  <a:schemeClr val="tx1"/>
                </a:solidFill>
                <a:effectLst/>
              </a:rPr>
              <a:t>ejecutar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cualquier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comando</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6250675" y="623891"/>
            <a:ext cx="4991797" cy="1114581"/>
          </a:xfrm>
          <a:prstGeom prst="rect">
            <a:avLst/>
          </a:prstGeom>
        </p:spPr>
      </p:pic>
      <p:sp>
        <p:nvSpPr>
          <p:cNvPr id="6" name="Rectangle 2"/>
          <p:cNvSpPr>
            <a:spLocks noChangeArrowheads="1"/>
          </p:cNvSpPr>
          <p:nvPr/>
        </p:nvSpPr>
        <p:spPr bwMode="auto">
          <a:xfrm>
            <a:off x="777922" y="2253572"/>
            <a:ext cx="4628965" cy="1846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1" i="0" u="none" strike="noStrike" cap="none" normalizeH="0" baseline="0" dirty="0" smtClean="0">
                <a:ln>
                  <a:noFill/>
                </a:ln>
                <a:solidFill>
                  <a:schemeClr val="tx1"/>
                </a:solidFill>
                <a:effectLst/>
                <a:latin typeface="Arial" panose="020B0604020202020204" pitchFamily="34" charset="0"/>
              </a:rPr>
              <a:t>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Comando</a:t>
            </a:r>
            <a:r>
              <a:rPr kumimoji="0" lang="en-US" altLang="en-US" sz="1800" b="1" i="0" u="none" strike="noStrike" cap="none" normalizeH="0" baseline="0" dirty="0" smtClean="0">
                <a:ln>
                  <a:noFill/>
                </a:ln>
                <a:solidFill>
                  <a:schemeClr val="tx1"/>
                </a:solidFill>
                <a:effectLst/>
                <a:latin typeface="Arial" panose="020B0604020202020204" pitchFamily="34" charset="0"/>
              </a:rPr>
              <a:t> SQL: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 SQL define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que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va</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crear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puede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ejecutar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consultas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selección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SELECT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inserción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INSERT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actualización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UPDATE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eliminación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DELETE</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3"/>
          <a:stretch>
            <a:fillRect/>
          </a:stretch>
        </p:blipFill>
        <p:spPr>
          <a:xfrm>
            <a:off x="6250674" y="2772341"/>
            <a:ext cx="4991798" cy="650037"/>
          </a:xfrm>
          <a:prstGeom prst="rect">
            <a:avLst/>
          </a:prstGeom>
        </p:spPr>
      </p:pic>
      <p:sp>
        <p:nvSpPr>
          <p:cNvPr id="8" name="Rectangle 3"/>
          <p:cNvSpPr>
            <a:spLocks noChangeArrowheads="1"/>
          </p:cNvSpPr>
          <p:nvPr/>
        </p:nvSpPr>
        <p:spPr bwMode="auto">
          <a:xfrm>
            <a:off x="777922" y="4395986"/>
            <a:ext cx="4628964" cy="20928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Ejecutar</a:t>
            </a:r>
            <a:r>
              <a:rPr kumimoji="0" lang="en-US" altLang="en-US" sz="1800" b="1" i="0" u="none" strike="noStrike" cap="none" normalizeH="0" baseline="0" dirty="0" smtClean="0">
                <a:ln>
                  <a:noFill/>
                </a:ln>
                <a:solidFill>
                  <a:schemeClr val="tx1"/>
                </a:solidFill>
                <a:effectLst/>
                <a:latin typeface="Arial" panose="020B0604020202020204" pitchFamily="34" charset="0"/>
              </a:rPr>
              <a:t> el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Comando</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Dependiendo</a:t>
            </a:r>
            <a:r>
              <a:rPr kumimoji="0" lang="en-US" altLang="en-US" sz="1600" b="0" i="0" u="none" strike="noStrike" cap="none" normalizeH="0" baseline="0" dirty="0" smtClean="0">
                <a:ln>
                  <a:noFill/>
                </a:ln>
                <a:solidFill>
                  <a:schemeClr val="tx1"/>
                </a:solidFill>
                <a:effectLst/>
                <a:latin typeface="Arial" panose="020B0604020202020204" pitchFamily="34" charset="0"/>
              </a:rPr>
              <a:t> del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operación</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utilizar</a:t>
            </a:r>
            <a:r>
              <a:rPr kumimoji="0" lang="en-US" altLang="en-US" sz="1600" b="0" i="0" u="none" strike="noStrike" cap="none" normalizeH="0" baseline="0" dirty="0" smtClean="0">
                <a:ln>
                  <a:noFill/>
                </a:ln>
                <a:solidFill>
                  <a:schemeClr val="tx1"/>
                </a:solidFill>
                <a:effectLst/>
                <a:latin typeface="Arial" panose="020B0604020202020204" pitchFamily="34" charset="0"/>
              </a:rPr>
              <a:t> diferentes </a:t>
            </a:r>
            <a:r>
              <a:rPr kumimoji="0" lang="en-US" altLang="en-US" sz="16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rgbClr val="FF0000"/>
                </a:solidFill>
                <a:effectLst/>
                <a:latin typeface="Arial Unicode MS"/>
              </a:rPr>
              <a:t>ExecuteReader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SELECT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devuelven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Este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rgbClr val="FF0000"/>
                </a:solidFill>
                <a:effectLst/>
                <a:latin typeface="Arial Unicode MS"/>
              </a:rPr>
              <a:t>SqlDataReader</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permite</a:t>
            </a:r>
            <a:r>
              <a:rPr kumimoji="0" lang="en-US" altLang="en-US" sz="1600" b="0" i="0" u="none" strike="noStrike" cap="none" normalizeH="0" baseline="0" dirty="0" smtClean="0">
                <a:ln>
                  <a:noFill/>
                </a:ln>
                <a:solidFill>
                  <a:schemeClr val="tx1"/>
                </a:solidFill>
                <a:effectLst/>
              </a:rPr>
              <a:t> leer </a:t>
            </a:r>
            <a:r>
              <a:rPr kumimoji="0" lang="en-US" altLang="en-US" sz="1600" b="0" i="0" u="none" strike="noStrike" cap="none" normalizeH="0" baseline="0" dirty="0" err="1" smtClean="0">
                <a:ln>
                  <a:noFill/>
                </a:ln>
                <a:solidFill>
                  <a:schemeClr val="tx1"/>
                </a:solidFill>
                <a:effectLst/>
              </a:rPr>
              <a:t>los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fila </a:t>
            </a:r>
            <a:r>
              <a:rPr kumimoji="0" lang="en-US" altLang="en-US" sz="1600" b="0" i="0" u="none" strike="noStrike" cap="none" normalizeH="0" baseline="0" dirty="0" err="1" smtClean="0">
                <a:ln>
                  <a:noFill/>
                </a:ln>
                <a:solidFill>
                  <a:schemeClr val="tx1"/>
                </a:solidFill>
                <a:effectLst/>
              </a:rPr>
              <a:t>por</a:t>
            </a:r>
            <a:r>
              <a:rPr kumimoji="0" lang="en-US" altLang="en-US" sz="1600" b="0" i="0" u="none" strike="noStrike" cap="none" normalizeH="0" baseline="0" dirty="0" smtClean="0">
                <a:ln>
                  <a:noFill/>
                </a:ln>
                <a:solidFill>
                  <a:schemeClr val="tx1"/>
                </a:solidFill>
                <a:effectLst/>
              </a:rPr>
              <a:t> fila.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9" name="Imagen 8"/>
          <p:cNvPicPr>
            <a:picLocks noChangeAspect="1"/>
          </p:cNvPicPr>
          <p:nvPr/>
        </p:nvPicPr>
        <p:blipFill>
          <a:blip r:embed="rId4"/>
          <a:stretch>
            <a:fillRect/>
          </a:stretch>
        </p:blipFill>
        <p:spPr>
          <a:xfrm>
            <a:off x="6250674" y="4392601"/>
            <a:ext cx="4991798" cy="1901082"/>
          </a:xfrm>
          <a:prstGeom prst="rect">
            <a:avLst/>
          </a:prstGeom>
        </p:spPr>
      </p:pic>
    </p:spTree>
    <p:extLst>
      <p:ext uri="{BB962C8B-B14F-4D97-AF65-F5344CB8AC3E}">
        <p14:creationId xmlns:p14="http://schemas.microsoft.com/office/powerpoint/2010/main" val="40643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36104" y="1068222"/>
            <a:ext cx="4691269" cy="1077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FF0000"/>
                </a:solidFill>
                <a:effectLst/>
                <a:latin typeface="Arial Unicode MS"/>
              </a:rPr>
              <a:t>ExecuteNonQuery</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INSERT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UPDATE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DELETE</a:t>
            </a:r>
            <a:r>
              <a:rPr kumimoji="0" lang="en-US" altLang="en-US" sz="1600" b="0" i="0" u="none" strike="noStrike" cap="none" normalizeH="0" baseline="0" dirty="0" smtClean="0">
                <a:ln>
                  <a:noFill/>
                </a:ln>
                <a:solidFill>
                  <a:schemeClr val="tx1"/>
                </a:solidFill>
                <a:effectLst/>
              </a:rPr>
              <a:t> que no </a:t>
            </a:r>
            <a:r>
              <a:rPr kumimoji="0" lang="en-US" altLang="en-US" sz="1600" b="0" i="0" u="none" strike="noStrike" cap="none" normalizeH="0" baseline="0" dirty="0" err="1" smtClean="0">
                <a:ln>
                  <a:noFill/>
                </a:ln>
                <a:solidFill>
                  <a:schemeClr val="tx1"/>
                </a:solidFill>
                <a:effectLst/>
              </a:rPr>
              <a:t>devuelven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rgbClr val="FF0000"/>
                </a:solidFill>
                <a:effectLst/>
              </a:rPr>
              <a:t>Este </a:t>
            </a:r>
            <a:r>
              <a:rPr kumimoji="0" lang="en-US" altLang="en-US" sz="1600" b="0" i="0" u="none" strike="noStrike" cap="none" normalizeH="0" baseline="0" dirty="0" err="1" smtClean="0">
                <a:ln>
                  <a:noFill/>
                </a:ln>
                <a:solidFill>
                  <a:srgbClr val="FF0000"/>
                </a:solidFill>
                <a:effectLst/>
              </a:rPr>
              <a:t>método</a:t>
            </a:r>
            <a:r>
              <a:rPr kumimoji="0" lang="en-US" altLang="en-US" sz="1600" b="0" i="0" u="none" strike="noStrike" cap="none" normalizeH="0" baseline="0" dirty="0" smtClean="0">
                <a:ln>
                  <a:noFill/>
                </a:ln>
                <a:solidFill>
                  <a:srgbClr val="FF0000"/>
                </a:solidFill>
                <a:effectLst/>
              </a:rPr>
              <a:t> </a:t>
            </a:r>
            <a:r>
              <a:rPr kumimoji="0" lang="en-US" altLang="en-US" sz="1600" b="0" i="0" u="none" strike="noStrike" cap="none" normalizeH="0" baseline="0" dirty="0" err="1" smtClean="0">
                <a:ln>
                  <a:noFill/>
                </a:ln>
                <a:solidFill>
                  <a:srgbClr val="FF0000"/>
                </a:solidFill>
                <a:effectLst/>
              </a:rPr>
              <a:t>devuelve</a:t>
            </a:r>
            <a:r>
              <a:rPr kumimoji="0" lang="en-US" altLang="en-US" sz="1600" b="0" i="0" u="none" strike="noStrike" cap="none" normalizeH="0" baseline="0" dirty="0" smtClean="0">
                <a:ln>
                  <a:noFill/>
                </a:ln>
                <a:solidFill>
                  <a:srgbClr val="FF0000"/>
                </a:solidFill>
                <a:effectLst/>
              </a:rPr>
              <a:t> el </a:t>
            </a:r>
            <a:r>
              <a:rPr kumimoji="0" lang="en-US" altLang="en-US" sz="1600" b="0" i="0" u="none" strike="noStrike" cap="none" normalizeH="0" baseline="0" dirty="0" err="1" smtClean="0">
                <a:ln>
                  <a:noFill/>
                </a:ln>
                <a:solidFill>
                  <a:srgbClr val="FF0000"/>
                </a:solidFill>
                <a:effectLst/>
              </a:rPr>
              <a:t>número</a:t>
            </a:r>
            <a:r>
              <a:rPr kumimoji="0" lang="en-US" altLang="en-US" sz="1600" b="0" i="0" u="none" strike="noStrike" cap="none" normalizeH="0" baseline="0" dirty="0" smtClean="0">
                <a:ln>
                  <a:noFill/>
                </a:ln>
                <a:solidFill>
                  <a:srgbClr val="FF0000"/>
                </a:solidFill>
                <a:effectLst/>
              </a:rPr>
              <a:t> de </a:t>
            </a:r>
            <a:r>
              <a:rPr kumimoji="0" lang="en-US" altLang="en-US" sz="1600" b="0" i="0" u="none" strike="noStrike" cap="none" normalizeH="0" baseline="0" dirty="0" err="1" smtClean="0">
                <a:ln>
                  <a:noFill/>
                </a:ln>
                <a:solidFill>
                  <a:srgbClr val="FF0000"/>
                </a:solidFill>
                <a:effectLst/>
              </a:rPr>
              <a:t>filas</a:t>
            </a:r>
            <a:r>
              <a:rPr kumimoji="0" lang="en-US" altLang="en-US" sz="1600" b="0" i="0" u="none" strike="noStrike" cap="none" normalizeH="0" baseline="0" dirty="0" smtClean="0">
                <a:ln>
                  <a:noFill/>
                </a:ln>
                <a:solidFill>
                  <a:srgbClr val="FF0000"/>
                </a:solidFill>
                <a:effectLst/>
              </a:rPr>
              <a:t> </a:t>
            </a:r>
            <a:r>
              <a:rPr kumimoji="0" lang="en-US" altLang="en-US" sz="1600" b="0" i="0" u="none" strike="noStrike" cap="none" normalizeH="0" baseline="0" dirty="0" err="1" smtClean="0">
                <a:ln>
                  <a:noFill/>
                </a:ln>
                <a:solidFill>
                  <a:srgbClr val="FF0000"/>
                </a:solidFill>
                <a:effectLst/>
              </a:rPr>
              <a:t>afectadas</a:t>
            </a:r>
            <a:r>
              <a:rPr kumimoji="0" lang="en-US" altLang="en-US" sz="1600" b="0" i="0" u="none" strike="noStrike" cap="none" normalizeH="0" baseline="0" dirty="0" smtClean="0">
                <a:ln>
                  <a:noFill/>
                </a:ln>
                <a:solidFill>
                  <a:srgbClr val="FF0000"/>
                </a:solidFill>
                <a:effectLst/>
              </a:rPr>
              <a:t>. </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6162261" y="1321586"/>
            <a:ext cx="5427358" cy="570489"/>
          </a:xfrm>
          <a:prstGeom prst="rect">
            <a:avLst/>
          </a:prstGeom>
        </p:spPr>
      </p:pic>
      <p:sp>
        <p:nvSpPr>
          <p:cNvPr id="6" name="Rectangle 2"/>
          <p:cNvSpPr>
            <a:spLocks noChangeArrowheads="1"/>
          </p:cNvSpPr>
          <p:nvPr/>
        </p:nvSpPr>
        <p:spPr bwMode="auto">
          <a:xfrm>
            <a:off x="636104" y="2707650"/>
            <a:ext cx="4691269"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Unicode MS"/>
              </a:rPr>
              <a:t>ExecuteScalar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devuelve</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único</a:t>
            </a:r>
            <a:r>
              <a:rPr kumimoji="0" lang="en-US" altLang="en-US" sz="1600" b="0" i="0" u="none" strike="noStrike" cap="none" normalizeH="0" baseline="0" dirty="0" smtClean="0">
                <a:ln>
                  <a:noFill/>
                </a:ln>
                <a:solidFill>
                  <a:schemeClr val="tx1"/>
                </a:solidFill>
                <a:effectLst/>
                <a:latin typeface="Arial" panose="020B0604020202020204" pitchFamily="34" charset="0"/>
              </a:rPr>
              <a:t> valor,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función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agregado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COUNT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SUM</a:t>
            </a:r>
            <a:r>
              <a:rPr kumimoji="0" lang="en-US" altLang="en-US" sz="1600" b="0" i="0" u="none" strike="noStrike" cap="none" normalizeH="0" baseline="0" dirty="0" smtClean="0">
                <a:ln>
                  <a:noFill/>
                </a:ln>
                <a:solidFill>
                  <a:schemeClr val="tx1"/>
                </a:solidFill>
                <a:effectLst/>
              </a:rPr>
              <a:t>, etc.). Este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el valor de la </a:t>
            </a:r>
            <a:r>
              <a:rPr kumimoji="0" lang="en-US" altLang="en-US" sz="1600" b="0" i="0" u="none" strike="noStrike" cap="none" normalizeH="0" baseline="0" dirty="0" err="1" smtClean="0">
                <a:ln>
                  <a:noFill/>
                </a:ln>
                <a:solidFill>
                  <a:schemeClr val="tx1"/>
                </a:solidFill>
                <a:effectLst/>
              </a:rPr>
              <a:t>primera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columna</a:t>
            </a:r>
            <a:r>
              <a:rPr kumimoji="0" lang="en-US" altLang="en-US" sz="1600" b="0" i="0" u="none" strike="noStrike" cap="none" normalizeH="0" baseline="0" dirty="0" smtClean="0">
                <a:ln>
                  <a:noFill/>
                </a:ln>
                <a:solidFill>
                  <a:schemeClr val="tx1"/>
                </a:solidFill>
                <a:effectLst/>
              </a:rPr>
              <a:t> de la </a:t>
            </a:r>
            <a:r>
              <a:rPr kumimoji="0" lang="en-US" altLang="en-US" sz="1600" b="0" i="0" u="none" strike="noStrike" cap="none" normalizeH="0" baseline="0" dirty="0" err="1" smtClean="0">
                <a:ln>
                  <a:noFill/>
                </a:ln>
                <a:solidFill>
                  <a:schemeClr val="tx1"/>
                </a:solidFill>
                <a:effectLst/>
              </a:rPr>
              <a:t>primera</a:t>
            </a:r>
            <a:r>
              <a:rPr kumimoji="0" lang="en-US" altLang="en-US" sz="1600" b="0" i="0" u="none" strike="noStrike" cap="none" normalizeH="0" baseline="0" dirty="0" smtClean="0">
                <a:ln>
                  <a:noFill/>
                </a:ln>
                <a:solidFill>
                  <a:schemeClr val="tx1"/>
                </a:solidFill>
                <a:effectLst/>
              </a:rPr>
              <a:t> fila.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3"/>
          <a:stretch>
            <a:fillRect/>
          </a:stretch>
        </p:blipFill>
        <p:spPr>
          <a:xfrm>
            <a:off x="6162261" y="2892269"/>
            <a:ext cx="5169177" cy="526796"/>
          </a:xfrm>
          <a:prstGeom prst="rect">
            <a:avLst/>
          </a:prstGeom>
        </p:spPr>
      </p:pic>
      <p:sp>
        <p:nvSpPr>
          <p:cNvPr id="8" name="Rectángulo 7"/>
          <p:cNvSpPr/>
          <p:nvPr/>
        </p:nvSpPr>
        <p:spPr>
          <a:xfrm>
            <a:off x="636104" y="4569618"/>
            <a:ext cx="4691269" cy="1200329"/>
          </a:xfrm>
          <a:prstGeom prst="rect">
            <a:avLst/>
          </a:prstGeom>
          <a:ln w="12700">
            <a:solidFill>
              <a:schemeClr val="tx1"/>
            </a:solidFill>
          </a:ln>
        </p:spPr>
        <p:txBody>
          <a:bodyPr wrap="square">
            <a:spAutoFit/>
          </a:bodyPr>
          <a:lstStyle/>
          <a:p>
            <a:r>
              <a:rPr lang="es-MX" b="1" dirty="0" smtClean="0"/>
              <a:t>Cerrar la Conexión:</a:t>
            </a:r>
            <a:endParaRPr lang="es-MX" dirty="0" smtClean="0"/>
          </a:p>
          <a:p>
            <a:pPr algn="just">
              <a:buFont typeface="Arial" panose="020B0604020202020204" pitchFamily="34" charset="0"/>
              <a:buChar char="•"/>
            </a:pPr>
            <a:r>
              <a:rPr lang="es-MX" dirty="0" smtClean="0"/>
              <a:t>Es importante cerrar la conexión una vez que hayas terminado de ejecutar los comandos para liberar recursos.</a:t>
            </a:r>
            <a:endParaRPr lang="es-MX" dirty="0"/>
          </a:p>
        </p:txBody>
      </p:sp>
      <p:pic>
        <p:nvPicPr>
          <p:cNvPr id="9" name="Imagen 8"/>
          <p:cNvPicPr>
            <a:picLocks noChangeAspect="1"/>
          </p:cNvPicPr>
          <p:nvPr/>
        </p:nvPicPr>
        <p:blipFill>
          <a:blip r:embed="rId4"/>
          <a:stretch>
            <a:fillRect/>
          </a:stretch>
        </p:blipFill>
        <p:spPr>
          <a:xfrm>
            <a:off x="6162261" y="4611799"/>
            <a:ext cx="2832268" cy="569805"/>
          </a:xfrm>
          <a:prstGeom prst="rect">
            <a:avLst/>
          </a:prstGeom>
        </p:spPr>
      </p:pic>
    </p:spTree>
    <p:extLst>
      <p:ext uri="{BB962C8B-B14F-4D97-AF65-F5344CB8AC3E}">
        <p14:creationId xmlns:p14="http://schemas.microsoft.com/office/powerpoint/2010/main" val="333903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Modelo Desconectado</a:t>
            </a:r>
            <a:endParaRPr lang="en-US" b="1" dirty="0"/>
          </a:p>
        </p:txBody>
      </p:sp>
      <p:sp>
        <p:nvSpPr>
          <p:cNvPr id="3" name="Marcador de contenido 2"/>
          <p:cNvSpPr>
            <a:spLocks noGrp="1"/>
          </p:cNvSpPr>
          <p:nvPr>
            <p:ph idx="1"/>
          </p:nvPr>
        </p:nvSpPr>
        <p:spPr>
          <a:xfrm>
            <a:off x="838200" y="1825625"/>
            <a:ext cx="3495261" cy="4351338"/>
          </a:xfrm>
        </p:spPr>
        <p:txBody>
          <a:bodyPr>
            <a:normAutofit fontScale="85000" lnSpcReduction="10000"/>
          </a:bodyPr>
          <a:lstStyle/>
          <a:p>
            <a:pPr algn="just"/>
            <a:r>
              <a:rPr lang="es-MX" dirty="0" smtClean="0"/>
              <a:t>En ADO.NET, el </a:t>
            </a:r>
            <a:r>
              <a:rPr lang="es-MX" b="1" dirty="0" smtClean="0"/>
              <a:t>entorno desconectado</a:t>
            </a:r>
            <a:r>
              <a:rPr lang="es-MX" dirty="0" smtClean="0"/>
              <a:t> permite a las aplicaciones trabajar con datos sin necesidad de mantener una conexión constante a la base de datos. Este enfoque es útil para aplicaciones que necesitan trabajar con datos en memoria o en situaciones en las que la conectividad de red es intermitente o costosa.</a:t>
            </a:r>
            <a:endParaRPr lang="en-US" dirty="0"/>
          </a:p>
        </p:txBody>
      </p:sp>
      <p:pic>
        <p:nvPicPr>
          <p:cNvPr id="4" name="Imagen 3"/>
          <p:cNvPicPr>
            <a:picLocks noChangeAspect="1"/>
          </p:cNvPicPr>
          <p:nvPr/>
        </p:nvPicPr>
        <p:blipFill>
          <a:blip r:embed="rId2"/>
          <a:stretch>
            <a:fillRect/>
          </a:stretch>
        </p:blipFill>
        <p:spPr>
          <a:xfrm>
            <a:off x="4757530" y="1977783"/>
            <a:ext cx="7044294" cy="3811812"/>
          </a:xfrm>
          <a:prstGeom prst="rect">
            <a:avLst/>
          </a:prstGeom>
        </p:spPr>
      </p:pic>
    </p:spTree>
    <p:extLst>
      <p:ext uri="{BB962C8B-B14F-4D97-AF65-F5344CB8AC3E}">
        <p14:creationId xmlns:p14="http://schemas.microsoft.com/office/powerpoint/2010/main" val="218746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393784" y="2008195"/>
            <a:ext cx="9070511" cy="2232501"/>
          </a:xfrm>
          <a:prstGeom prst="rect">
            <a:avLst/>
          </a:prstGeom>
        </p:spPr>
      </p:pic>
    </p:spTree>
    <p:extLst>
      <p:ext uri="{BB962C8B-B14F-4D97-AF65-F5344CB8AC3E}">
        <p14:creationId xmlns:p14="http://schemas.microsoft.com/office/powerpoint/2010/main" val="19051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49358"/>
            <a:ext cx="10515600" cy="662608"/>
          </a:xfrm>
        </p:spPr>
        <p:txBody>
          <a:bodyPr>
            <a:normAutofit/>
          </a:bodyPr>
          <a:lstStyle/>
          <a:p>
            <a:r>
              <a:rPr lang="es-MX" sz="3600" dirty="0" smtClean="0"/>
              <a:t>Conceptos Clave del Entorno Desconectado</a:t>
            </a:r>
            <a:endParaRPr lang="en-US" sz="3600" dirty="0"/>
          </a:p>
        </p:txBody>
      </p:sp>
      <p:sp>
        <p:nvSpPr>
          <p:cNvPr id="4" name="Rectangle 1"/>
          <p:cNvSpPr>
            <a:spLocks noGrp="1" noChangeArrowheads="1"/>
          </p:cNvSpPr>
          <p:nvPr>
            <p:ph idx="1"/>
          </p:nvPr>
        </p:nvSpPr>
        <p:spPr bwMode="auto">
          <a:xfrm>
            <a:off x="838200" y="1311966"/>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DataSet</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rPr>
              <a:t>contenedor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puede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almacenar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rPr>
              <a:t>más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estructura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desconectada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manipular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localmente</a:t>
            </a:r>
            <a:r>
              <a:rPr kumimoji="0" lang="en-US" altLang="en-US" sz="1800" b="0" i="0" u="none" strike="noStrike" cap="none" normalizeH="0" baseline="0" dirty="0" smtClean="0">
                <a:ln>
                  <a:noFill/>
                </a:ln>
                <a:solidFill>
                  <a:schemeClr val="tx1"/>
                </a:solidFill>
                <a:effectLst/>
              </a:rPr>
              <a:t> sin </a:t>
            </a:r>
            <a:r>
              <a:rPr kumimoji="0" lang="en-US" altLang="en-US" sz="1800" b="0" i="0" u="none" strike="noStrike" cap="none" normalizeH="0" baseline="0" dirty="0" err="1" smtClean="0">
                <a:ln>
                  <a:noFill/>
                </a:ln>
                <a:solidFill>
                  <a:schemeClr val="tx1"/>
                </a:solidFill>
                <a:effectLst/>
              </a:rPr>
              <a:t>necesidad</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estar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conectado</a:t>
            </a:r>
            <a:r>
              <a:rPr kumimoji="0" lang="en-US" altLang="en-US" sz="1800" b="0" i="0" u="none" strike="noStrike" cap="none" normalizeH="0" baseline="0" dirty="0" smtClean="0">
                <a:ln>
                  <a:noFill/>
                </a:ln>
                <a:solidFill>
                  <a:schemeClr val="tx1"/>
                </a:solidFill>
                <a:effectLst/>
              </a:rPr>
              <a:t> a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dentro</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representa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DataTable</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contiene</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filas</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latin typeface="Arial Unicode MS"/>
              </a:rPr>
              <a:t>DataRow</a:t>
            </a:r>
            <a:r>
              <a:rPr kumimoji="0" lang="en-US" altLang="en-US" sz="18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y </a:t>
            </a:r>
            <a:r>
              <a:rPr kumimoji="0" lang="en-US" altLang="en-US" sz="1800" b="1" i="0" u="none" strike="noStrike" cap="none" normalizeH="0" baseline="0" dirty="0" err="1" smtClean="0">
                <a:ln>
                  <a:noFill/>
                </a:ln>
                <a:solidFill>
                  <a:schemeClr val="tx1"/>
                </a:solidFill>
                <a:effectLst/>
              </a:rPr>
              <a:t>columnas</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latin typeface="Arial Unicode MS"/>
              </a:rPr>
              <a:t>DataColumn</a:t>
            </a:r>
            <a:r>
              <a:rPr kumimoji="0" lang="en-US" altLang="en-US" sz="1800" b="1"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Puedes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manipular</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consultar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localmente</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DataAdapter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DataAdapter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actúa</a:t>
            </a:r>
            <a:r>
              <a:rPr kumimoji="0" lang="en-US" altLang="en-US" sz="1800" b="0" i="0" u="none" strike="noStrike" cap="none" normalizeH="0" baseline="0" dirty="0" smtClean="0">
                <a:ln>
                  <a:noFill/>
                </a:ln>
                <a:solidFill>
                  <a:schemeClr val="tx1"/>
                </a:solidFill>
                <a:effectLst/>
              </a:rPr>
              <a:t> como un </a:t>
            </a:r>
            <a:r>
              <a:rPr kumimoji="0" lang="en-US" altLang="en-US" sz="1800" b="0" i="0" u="none" strike="noStrike" cap="none" normalizeH="0" baseline="0" dirty="0" err="1" smtClean="0">
                <a:ln>
                  <a:noFill/>
                </a:ln>
                <a:solidFill>
                  <a:schemeClr val="tx1"/>
                </a:solidFill>
                <a:effectLst/>
              </a:rPr>
              <a:t>puente</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rPr>
              <a:t>base de </a:t>
            </a:r>
            <a:r>
              <a:rPr kumimoji="0" lang="en-US" altLang="en-US" sz="1800" b="1" i="0" u="none" strike="noStrike" cap="none" normalizeH="0" baseline="0" dirty="0" err="1" smtClean="0">
                <a:ln>
                  <a:noFill/>
                </a:ln>
                <a:solidFill>
                  <a:schemeClr val="tx1"/>
                </a:solidFill>
                <a:effectLst/>
              </a:rPr>
              <a:t>datos</a:t>
            </a:r>
            <a:r>
              <a:rPr kumimoji="0" lang="en-US" altLang="en-US" sz="1800" b="1" i="0" u="none" strike="noStrike" cap="none" normalizeH="0" baseline="0" dirty="0" smtClean="0">
                <a:ln>
                  <a:noFill/>
                </a:ln>
                <a:solidFill>
                  <a:schemeClr val="tx1"/>
                </a:solidFill>
                <a:effectLst/>
              </a:rPr>
              <a:t> y un </a:t>
            </a: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1" i="0" u="none" strike="noStrike" cap="none" normalizeH="0" baseline="0" dirty="0" smtClean="0">
                <a:ln>
                  <a:noFill/>
                </a:ln>
                <a:solidFill>
                  <a:schemeClr val="tx1"/>
                </a:solidFill>
                <a:effectLst/>
              </a:rPr>
              <a:t> o </a:t>
            </a: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Se </a:t>
            </a:r>
            <a:r>
              <a:rPr kumimoji="0" lang="en-US" altLang="en-US" sz="1800" b="0" i="0" u="none" strike="noStrike" cap="none" normalizeH="0" baseline="0" dirty="0" err="1" smtClean="0">
                <a:ln>
                  <a:noFill/>
                </a:ln>
                <a:solidFill>
                  <a:schemeClr val="tx1"/>
                </a:solidFill>
                <a:effectLst/>
              </a:rPr>
              <a:t>utiliza</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llenar</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desde</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actualizar</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cambios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realizados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DataRelation</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DataRelation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definir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relaciones</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diferentes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dentro</a:t>
            </a:r>
            <a:r>
              <a:rPr kumimoji="0" lang="en-US" altLang="en-US" sz="1800" b="0" i="0" u="none" strike="noStrike" cap="none" normalizeH="0" baseline="0" dirty="0" smtClean="0">
                <a:ln>
                  <a:noFill/>
                </a:ln>
                <a:solidFill>
                  <a:schemeClr val="tx1"/>
                </a:solidFill>
                <a:effectLst/>
              </a:rPr>
              <a:t> de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similar a las </a:t>
            </a:r>
            <a:r>
              <a:rPr kumimoji="0" lang="en-US" altLang="en-US" sz="1800" b="0" i="0" u="none" strike="noStrike" cap="none" normalizeH="0" baseline="0" dirty="0" err="1" smtClean="0">
                <a:ln>
                  <a:noFill/>
                </a:ln>
                <a:solidFill>
                  <a:schemeClr val="tx1"/>
                </a:solidFill>
                <a:effectLst/>
              </a:rPr>
              <a:t>relaciones</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tablas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relacional</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60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64414"/>
            <a:ext cx="10515600" cy="759678"/>
          </a:xfrm>
        </p:spPr>
        <p:txBody>
          <a:bodyPr>
            <a:normAutofit/>
          </a:bodyPr>
          <a:lstStyle/>
          <a:p>
            <a:r>
              <a:rPr lang="es-MX" sz="3600" dirty="0" smtClean="0"/>
              <a:t>Pasos para Trabajar en un Entorno Desconectado</a:t>
            </a:r>
            <a:endParaRPr lang="en-US" sz="3600" dirty="0"/>
          </a:p>
        </p:txBody>
      </p:sp>
      <p:sp>
        <p:nvSpPr>
          <p:cNvPr id="3" name="Marcador de contenido 2"/>
          <p:cNvSpPr>
            <a:spLocks noGrp="1"/>
          </p:cNvSpPr>
          <p:nvPr>
            <p:ph idx="1"/>
          </p:nvPr>
        </p:nvSpPr>
        <p:spPr>
          <a:xfrm>
            <a:off x="838201" y="1616909"/>
            <a:ext cx="4475921" cy="1501135"/>
          </a:xfrm>
          <a:ln w="12700">
            <a:solidFill>
              <a:schemeClr val="tx1"/>
            </a:solidFill>
          </a:ln>
        </p:spPr>
        <p:txBody>
          <a:bodyPr>
            <a:normAutofit fontScale="70000" lnSpcReduction="20000"/>
          </a:bodyPr>
          <a:lstStyle/>
          <a:p>
            <a:pPr marL="0" indent="0" algn="just">
              <a:buNone/>
            </a:pPr>
            <a:r>
              <a:rPr lang="es-MX" b="1" dirty="0" smtClean="0"/>
              <a:t>Crear una Conexión a la Base de Datos</a:t>
            </a:r>
          </a:p>
          <a:p>
            <a:pPr algn="just"/>
            <a:r>
              <a:rPr lang="es-MX" dirty="0" smtClean="0"/>
              <a:t>Aunque en el entorno desconectado no mantendrás la conexión abierta continuamente, todavía necesitarás abrirla para recuperar datos.</a:t>
            </a:r>
          </a:p>
        </p:txBody>
      </p:sp>
      <p:pic>
        <p:nvPicPr>
          <p:cNvPr id="4" name="Imagen 3"/>
          <p:cNvPicPr>
            <a:picLocks noChangeAspect="1"/>
          </p:cNvPicPr>
          <p:nvPr/>
        </p:nvPicPr>
        <p:blipFill>
          <a:blip r:embed="rId2"/>
          <a:stretch>
            <a:fillRect/>
          </a:stretch>
        </p:blipFill>
        <p:spPr>
          <a:xfrm>
            <a:off x="6096000" y="1645075"/>
            <a:ext cx="5393635" cy="832515"/>
          </a:xfrm>
          <a:prstGeom prst="rect">
            <a:avLst/>
          </a:prstGeom>
        </p:spPr>
      </p:pic>
      <p:sp>
        <p:nvSpPr>
          <p:cNvPr id="5" name="Rectangle 1"/>
          <p:cNvSpPr>
            <a:spLocks noChangeArrowheads="1"/>
          </p:cNvSpPr>
          <p:nvPr/>
        </p:nvSpPr>
        <p:spPr bwMode="auto">
          <a:xfrm>
            <a:off x="838200" y="3289736"/>
            <a:ext cx="447592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Definir</a:t>
            </a:r>
            <a:r>
              <a:rPr kumimoji="0" lang="en-US" altLang="en-US" sz="2000" b="1" i="0" u="none" strike="noStrike" cap="none" normalizeH="0" baseline="0" dirty="0" smtClean="0">
                <a:ln>
                  <a:noFill/>
                </a:ln>
                <a:solidFill>
                  <a:schemeClr val="tx1"/>
                </a:solidFill>
                <a:effectLst/>
                <a:latin typeface="Arial" panose="020B0604020202020204" pitchFamily="34" charset="0"/>
              </a:rPr>
              <a:t>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DataAdapter</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Unicode MS"/>
              </a:rPr>
              <a:t>DataAdapter</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llenar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DataSet</a:t>
            </a:r>
            <a:r>
              <a:rPr kumimoji="0" lang="en-US" altLang="en-US" sz="2000" b="0" i="0" u="none" strike="noStrike" cap="none" normalizeH="0" baseline="0" dirty="0" smtClean="0">
                <a:ln>
                  <a:noFill/>
                </a:ln>
                <a:solidFill>
                  <a:schemeClr val="tx1"/>
                </a:solidFill>
                <a:effectLst/>
              </a:rPr>
              <a:t> con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desde</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3"/>
          <a:stretch>
            <a:fillRect/>
          </a:stretch>
        </p:blipFill>
        <p:spPr>
          <a:xfrm>
            <a:off x="6096000" y="3439258"/>
            <a:ext cx="4906060" cy="1086002"/>
          </a:xfrm>
          <a:prstGeom prst="rect">
            <a:avLst/>
          </a:prstGeom>
        </p:spPr>
      </p:pic>
      <p:sp>
        <p:nvSpPr>
          <p:cNvPr id="7" name="Rectangle 2"/>
          <p:cNvSpPr>
            <a:spLocks noChangeArrowheads="1"/>
          </p:cNvSpPr>
          <p:nvPr/>
        </p:nvSpPr>
        <p:spPr bwMode="auto">
          <a:xfrm rot="10800000" flipV="1">
            <a:off x="838200" y="4784867"/>
            <a:ext cx="4475922" cy="1600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1" i="0" u="none" strike="noStrike" cap="none" normalizeH="0" baseline="0" dirty="0" smtClean="0">
                <a:ln>
                  <a:noFill/>
                </a:ln>
                <a:solidFill>
                  <a:schemeClr val="tx1"/>
                </a:solidFill>
                <a:effectLst/>
                <a:latin typeface="Arial" panose="020B0604020202020204" pitchFamily="34" charset="0"/>
              </a:rPr>
              <a:t> y </a:t>
            </a:r>
            <a:r>
              <a:rPr kumimoji="0" lang="en-US" altLang="en-US" sz="2000" b="1" i="0" u="none" strike="noStrike" cap="none" normalizeH="0" baseline="0" dirty="0" err="1" smtClean="0">
                <a:ln>
                  <a:noFill/>
                </a:ln>
                <a:solidFill>
                  <a:schemeClr val="tx1"/>
                </a:solidFill>
                <a:effectLst/>
                <a:latin typeface="Arial" panose="020B0604020202020204" pitchFamily="34" charset="0"/>
              </a:rPr>
              <a:t>Llenar</a:t>
            </a:r>
            <a:r>
              <a:rPr kumimoji="0" lang="en-US" altLang="en-US" sz="2000" b="1" i="0" u="none" strike="noStrike" cap="none" normalizeH="0" baseline="0" dirty="0" smtClean="0">
                <a:ln>
                  <a:noFill/>
                </a:ln>
                <a:solidFill>
                  <a:schemeClr val="tx1"/>
                </a:solidFill>
                <a:effectLst/>
                <a:latin typeface="Arial" panose="020B0604020202020204" pitchFamily="34" charset="0"/>
              </a:rPr>
              <a:t>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Unicode MS"/>
              </a:rPr>
              <a:t>DataAdapter</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llenar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DataSet</a:t>
            </a:r>
            <a:r>
              <a:rPr kumimoji="0" lang="en-US" altLang="en-US" sz="2000" b="0" i="0" u="none" strike="noStrike" cap="none" normalizeH="0" baseline="0" dirty="0" smtClean="0">
                <a:ln>
                  <a:noFill/>
                </a:ln>
                <a:solidFill>
                  <a:schemeClr val="tx1"/>
                </a:solidFill>
                <a:effectLst/>
              </a:rPr>
              <a:t> con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desde</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1100" b="0" i="0" u="none" strike="noStrike" cap="none" normalizeH="0" baseline="0" dirty="0" smtClean="0">
                <a:ln>
                  <a:noFill/>
                </a:ln>
                <a:solidFill>
                  <a:schemeClr val="tx1"/>
                </a:solidFill>
                <a:effectLst/>
              </a:rPr>
              <a:t>.</a:t>
            </a:r>
            <a:r>
              <a:rPr kumimoji="0" lang="en-US" altLang="en-US" sz="1100" b="0" i="0" u="none" strike="noStrike" cap="none" normalizeH="0" dirty="0" smtClean="0">
                <a:ln>
                  <a:noFill/>
                </a:ln>
                <a:solidFill>
                  <a:schemeClr val="tx1"/>
                </a:solidFill>
                <a:effectLst/>
              </a:rPr>
              <a:t> </a:t>
            </a:r>
            <a:r>
              <a:rPr lang="en-US" altLang="en-US" dirty="0" smtClean="0">
                <a:latin typeface="Arial" panose="020B0604020202020204" pitchFamily="34" charset="0"/>
              </a:rPr>
              <a:t>En </a:t>
            </a:r>
            <a:r>
              <a:rPr lang="en-US" altLang="en-US" dirty="0" err="1">
                <a:latin typeface="Arial" panose="020B0604020202020204" pitchFamily="34" charset="0"/>
              </a:rPr>
              <a:t>este</a:t>
            </a:r>
            <a:r>
              <a:rPr lang="en-US" altLang="en-US" dirty="0">
                <a:latin typeface="Arial" panose="020B0604020202020204" pitchFamily="34" charset="0"/>
              </a:rPr>
              <a:t> </a:t>
            </a:r>
            <a:r>
              <a:rPr lang="en-US" altLang="en-US" dirty="0" err="1">
                <a:latin typeface="Arial" panose="020B0604020202020204" pitchFamily="34" charset="0"/>
              </a:rPr>
              <a:t>ejemplo</a:t>
            </a:r>
            <a:r>
              <a:rPr lang="en-US" altLang="en-US" dirty="0">
                <a:latin typeface="Arial" panose="020B0604020202020204" pitchFamily="34" charset="0"/>
              </a:rPr>
              <a:t>, </a:t>
            </a:r>
            <a:r>
              <a:rPr lang="en-US" altLang="en-US" dirty="0">
                <a:latin typeface="Arial Unicode MS"/>
              </a:rPr>
              <a:t>"</a:t>
            </a:r>
            <a:r>
              <a:rPr lang="en-US" altLang="en-US" b="1" dirty="0">
                <a:latin typeface="Arial Unicode MS"/>
              </a:rPr>
              <a:t>Users</a:t>
            </a:r>
            <a:r>
              <a:rPr lang="en-US" altLang="en-US" dirty="0">
                <a:latin typeface="Arial Unicode MS"/>
              </a:rPr>
              <a:t>"</a:t>
            </a:r>
            <a:r>
              <a:rPr lang="en-US" altLang="en-US" dirty="0"/>
              <a:t> </a:t>
            </a:r>
            <a:r>
              <a:rPr lang="en-US" altLang="en-US" dirty="0" err="1"/>
              <a:t>es</a:t>
            </a:r>
            <a:r>
              <a:rPr lang="en-US" altLang="en-US" dirty="0"/>
              <a:t> el </a:t>
            </a:r>
            <a:r>
              <a:rPr lang="en-US" altLang="en-US" dirty="0" err="1"/>
              <a:t>nombre</a:t>
            </a:r>
            <a:r>
              <a:rPr lang="en-US" altLang="en-US" dirty="0"/>
              <a:t> de la </a:t>
            </a:r>
            <a:r>
              <a:rPr lang="en-US" altLang="en-US" dirty="0" err="1"/>
              <a:t>tabla</a:t>
            </a:r>
            <a:r>
              <a:rPr lang="en-US" altLang="en-US" dirty="0"/>
              <a:t> </a:t>
            </a:r>
            <a:r>
              <a:rPr lang="en-US" altLang="en-US" dirty="0" err="1"/>
              <a:t>dentro</a:t>
            </a:r>
            <a:r>
              <a:rPr lang="en-US" altLang="en-US" dirty="0"/>
              <a:t> del </a:t>
            </a:r>
            <a:r>
              <a:rPr lang="en-US" altLang="en-US" dirty="0" err="1">
                <a:latin typeface="Arial Unicode MS"/>
              </a:rPr>
              <a:t>DataSet</a:t>
            </a:r>
            <a:r>
              <a:rPr lang="en-US" altLang="en-US" dirty="0"/>
              <a:t>. </a:t>
            </a:r>
            <a:endParaRPr lang="en-US" altLang="en-US" dirty="0">
              <a:latin typeface="Arial" panose="020B0604020202020204" pitchFamily="34" charset="0"/>
            </a:endParaRPr>
          </a:p>
        </p:txBody>
      </p:sp>
      <p:pic>
        <p:nvPicPr>
          <p:cNvPr id="8" name="Imagen 7"/>
          <p:cNvPicPr>
            <a:picLocks noChangeAspect="1"/>
          </p:cNvPicPr>
          <p:nvPr/>
        </p:nvPicPr>
        <p:blipFill>
          <a:blip r:embed="rId4"/>
          <a:stretch>
            <a:fillRect/>
          </a:stretch>
        </p:blipFill>
        <p:spPr>
          <a:xfrm>
            <a:off x="6096000" y="5396974"/>
            <a:ext cx="3997306" cy="734798"/>
          </a:xfrm>
          <a:prstGeom prst="rect">
            <a:avLst/>
          </a:prstGeom>
        </p:spPr>
      </p:pic>
    </p:spTree>
    <p:extLst>
      <p:ext uri="{BB962C8B-B14F-4D97-AF65-F5344CB8AC3E}">
        <p14:creationId xmlns:p14="http://schemas.microsoft.com/office/powerpoint/2010/main" val="133660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4705" y="628028"/>
            <a:ext cx="10515600" cy="3400633"/>
          </a:xfrm>
        </p:spPr>
        <p:txBody>
          <a:bodyPr/>
          <a:lstStyle/>
          <a:p>
            <a:pPr algn="just"/>
            <a:r>
              <a:rPr lang="es-MX" b="1" dirty="0" smtClean="0"/>
              <a:t>ADO.NET</a:t>
            </a:r>
            <a:r>
              <a:rPr lang="es-MX" dirty="0" smtClean="0"/>
              <a:t> (ActiveX Data </a:t>
            </a:r>
            <a:r>
              <a:rPr lang="es-MX" dirty="0" err="1" smtClean="0"/>
              <a:t>Objects</a:t>
            </a:r>
            <a:r>
              <a:rPr lang="es-MX" dirty="0" smtClean="0"/>
              <a:t> .NET) es un conjunto de componentes de acceso a datos en .NET. Su propósito principal es proporcionar un </a:t>
            </a:r>
            <a:r>
              <a:rPr lang="es-MX" b="1" dirty="0" smtClean="0">
                <a:solidFill>
                  <a:srgbClr val="FF0000"/>
                </a:solidFill>
              </a:rPr>
              <a:t>medio para que las aplicaciones .NET interactúen con bases de datos</a:t>
            </a:r>
            <a:r>
              <a:rPr lang="es-MX" dirty="0" smtClean="0"/>
              <a:t> y fuentes de datos, realizando operaciones como consultas, </a:t>
            </a:r>
            <a:r>
              <a:rPr lang="es-MX" b="1" dirty="0" smtClean="0">
                <a:solidFill>
                  <a:srgbClr val="FF0000"/>
                </a:solidFill>
              </a:rPr>
              <a:t>inserciones, actualizaciones y eliminaciones de datos.</a:t>
            </a:r>
            <a:r>
              <a:rPr lang="es-MX" dirty="0" smtClean="0"/>
              <a:t> ADO.NET es fundamental para el desarrollo de aplicaciones que necesitan manejar datos almacenados en sistemas de bases de datos </a:t>
            </a:r>
            <a:r>
              <a:rPr lang="es-MX" b="1" dirty="0" smtClean="0"/>
              <a:t>relacionales y no relacionales.</a:t>
            </a:r>
            <a:endParaRPr lang="en-US" b="1" dirty="0"/>
          </a:p>
        </p:txBody>
      </p:sp>
      <p:pic>
        <p:nvPicPr>
          <p:cNvPr id="4" name="Imagen 3"/>
          <p:cNvPicPr>
            <a:picLocks noChangeAspect="1"/>
          </p:cNvPicPr>
          <p:nvPr/>
        </p:nvPicPr>
        <p:blipFill>
          <a:blip r:embed="rId2"/>
          <a:stretch>
            <a:fillRect/>
          </a:stretch>
        </p:blipFill>
        <p:spPr>
          <a:xfrm>
            <a:off x="2557197" y="3891993"/>
            <a:ext cx="7130616" cy="2673981"/>
          </a:xfrm>
          <a:prstGeom prst="rect">
            <a:avLst/>
          </a:prstGeom>
        </p:spPr>
      </p:pic>
    </p:spTree>
    <p:extLst>
      <p:ext uri="{BB962C8B-B14F-4D97-AF65-F5344CB8AC3E}">
        <p14:creationId xmlns:p14="http://schemas.microsoft.com/office/powerpoint/2010/main" val="3615247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55675" y="495034"/>
            <a:ext cx="4518991"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Manipular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Datos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en</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Puedes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trabajar</a:t>
            </a:r>
            <a:r>
              <a:rPr kumimoji="0" lang="en-US" altLang="en-US" b="0" i="0" u="none" strike="noStrike" cap="none" normalizeH="0" baseline="0" dirty="0" smtClean="0">
                <a:ln>
                  <a:noFill/>
                </a:ln>
                <a:solidFill>
                  <a:schemeClr val="tx1"/>
                </a:solidFill>
                <a:effectLst/>
                <a:latin typeface="Arial" panose="020B0604020202020204" pitchFamily="34" charset="0"/>
              </a:rPr>
              <a:t> con </a:t>
            </a:r>
            <a:r>
              <a:rPr kumimoji="0" lang="en-US" altLang="en-US" b="0" i="0" u="none" strike="noStrike" cap="none" normalizeH="0" baseline="0" dirty="0" err="1" smtClean="0">
                <a:ln>
                  <a:noFill/>
                </a:ln>
                <a:solidFill>
                  <a:schemeClr val="tx1"/>
                </a:solidFill>
                <a:effectLst/>
                <a:latin typeface="Arial" panose="020B0604020202020204" pitchFamily="34" charset="0"/>
              </a:rPr>
              <a:t>los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datos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Unicode MS"/>
              </a:rPr>
              <a:t>DataSet</a:t>
            </a:r>
            <a:r>
              <a:rPr kumimoji="0" lang="en-US" altLang="en-US" b="0" i="0" u="none" strike="noStrike" cap="none" normalizeH="0" baseline="0" dirty="0" smtClean="0">
                <a:ln>
                  <a:noFill/>
                </a:ln>
                <a:solidFill>
                  <a:schemeClr val="tx1"/>
                </a:solidFill>
                <a:effectLst/>
              </a:rPr>
              <a:t> como lo </a:t>
            </a:r>
            <a:r>
              <a:rPr kumimoji="0" lang="en-US" altLang="en-US" b="0" i="0" u="none" strike="noStrike" cap="none" normalizeH="0" baseline="0" dirty="0" err="1" smtClean="0">
                <a:ln>
                  <a:noFill/>
                </a:ln>
                <a:solidFill>
                  <a:schemeClr val="tx1"/>
                </a:solidFill>
                <a:effectLst/>
              </a:rPr>
              <a:t>harías</a:t>
            </a:r>
            <a:r>
              <a:rPr kumimoji="0" lang="en-US" altLang="en-US" b="0" i="0" u="none" strike="noStrike" cap="none" normalizeH="0" baseline="0" dirty="0" smtClean="0">
                <a:ln>
                  <a:noFill/>
                </a:ln>
                <a:solidFill>
                  <a:schemeClr val="tx1"/>
                </a:solidFill>
                <a:effectLst/>
              </a:rPr>
              <a:t> con </a:t>
            </a:r>
            <a:r>
              <a:rPr kumimoji="0" lang="en-US" altLang="en-US" b="0" i="0" u="none" strike="noStrike" cap="none" normalizeH="0" baseline="0" dirty="0" err="1" smtClean="0">
                <a:ln>
                  <a:noFill/>
                </a:ln>
                <a:solidFill>
                  <a:schemeClr val="tx1"/>
                </a:solidFill>
                <a:effectLst/>
              </a:rPr>
              <a:t>cualquier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otra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colección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memoria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6227361" y="495034"/>
            <a:ext cx="4782217" cy="1314633"/>
          </a:xfrm>
          <a:prstGeom prst="rect">
            <a:avLst/>
          </a:prstGeom>
        </p:spPr>
      </p:pic>
      <p:sp>
        <p:nvSpPr>
          <p:cNvPr id="7" name="Rectangle 3"/>
          <p:cNvSpPr>
            <a:spLocks noChangeArrowheads="1"/>
          </p:cNvSpPr>
          <p:nvPr/>
        </p:nvSpPr>
        <p:spPr bwMode="auto">
          <a:xfrm>
            <a:off x="914399" y="1958824"/>
            <a:ext cx="4577715"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Realizar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Cambios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en</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Puedes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realizar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b="0" i="0" u="none" strike="noStrike" cap="none" normalizeH="0" baseline="0" dirty="0" smtClean="0">
                <a:ln>
                  <a:noFill/>
                </a:ln>
                <a:solidFill>
                  <a:schemeClr val="tx1"/>
                </a:solidFill>
                <a:effectLst/>
                <a:latin typeface="Arial" panose="020B0604020202020204" pitchFamily="34" charset="0"/>
              </a:rPr>
              <a:t> como </a:t>
            </a:r>
            <a:r>
              <a:rPr kumimoji="0" lang="en-US" altLang="en-US" b="0" i="0" u="none" strike="noStrike" cap="none" normalizeH="0" baseline="0" dirty="0" err="1" smtClean="0">
                <a:ln>
                  <a:noFill/>
                </a:ln>
                <a:solidFill>
                  <a:schemeClr val="tx1"/>
                </a:solidFill>
                <a:effectLst/>
                <a:latin typeface="Arial" panose="020B0604020202020204" pitchFamily="34" charset="0"/>
              </a:rPr>
              <a:t>insertar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b="0" i="0" u="none" strike="noStrike" cap="none" normalizeH="0" baseline="0" dirty="0" smtClean="0">
                <a:ln>
                  <a:noFill/>
                </a:ln>
                <a:solidFill>
                  <a:schemeClr val="tx1"/>
                </a:solidFill>
                <a:effectLst/>
                <a:latin typeface="Arial" panose="020B0604020202020204" pitchFamily="34" charset="0"/>
              </a:rPr>
              <a:t> o </a:t>
            </a:r>
            <a:r>
              <a:rPr kumimoji="0" lang="en-US" altLang="en-US" b="0" i="0" u="none" strike="noStrike" cap="none" normalizeH="0" baseline="0" dirty="0" err="1" smtClean="0">
                <a:ln>
                  <a:noFill/>
                </a:ln>
                <a:solidFill>
                  <a:schemeClr val="tx1"/>
                </a:solidFill>
                <a:effectLst/>
                <a:latin typeface="Arial" panose="020B0604020202020204" pitchFamily="34" charset="0"/>
              </a:rPr>
              <a:t>eliminar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filas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Unicode MS"/>
              </a:rPr>
              <a:t>DataSet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3"/>
          <a:stretch>
            <a:fillRect/>
          </a:stretch>
        </p:blipFill>
        <p:spPr>
          <a:xfrm>
            <a:off x="6227361" y="1992072"/>
            <a:ext cx="4701062" cy="1318590"/>
          </a:xfrm>
          <a:prstGeom prst="rect">
            <a:avLst/>
          </a:prstGeom>
        </p:spPr>
      </p:pic>
      <p:sp>
        <p:nvSpPr>
          <p:cNvPr id="9" name="Rectangle 4"/>
          <p:cNvSpPr>
            <a:spLocks noChangeArrowheads="1"/>
          </p:cNvSpPr>
          <p:nvPr/>
        </p:nvSpPr>
        <p:spPr bwMode="auto">
          <a:xfrm>
            <a:off x="855675" y="3422615"/>
            <a:ext cx="4577715"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1"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Para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reflejen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la base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necesitas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usar</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latin typeface="Arial Unicode MS"/>
              </a:rPr>
              <a:t>DataAdapter</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comandos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actualización</a:t>
            </a:r>
            <a:r>
              <a:rPr kumimoji="0" lang="en-US" altLang="en-US" sz="1600" b="0" i="0" u="none" strike="noStrike" cap="none" normalizeH="0" baseline="0" dirty="0" smtClean="0">
                <a:ln>
                  <a:noFill/>
                </a:ln>
                <a:solidFill>
                  <a:schemeClr val="tx1"/>
                </a:solidFill>
                <a:effectLst/>
              </a:rPr>
              <a:t>.</a:t>
            </a:r>
          </a:p>
          <a:p>
            <a:pPr algn="just" eaLnBrk="0" fontAlgn="base" hangingPunct="0">
              <a:spcBef>
                <a:spcPct val="0"/>
              </a:spcBef>
              <a:spcAft>
                <a:spcPct val="0"/>
              </a:spcAft>
            </a:pPr>
            <a:r>
              <a:rPr lang="en-US" altLang="en-US" sz="1600" dirty="0">
                <a:latin typeface="Arial" panose="020B0604020202020204" pitchFamily="34" charset="0"/>
              </a:rPr>
              <a:t>El </a:t>
            </a:r>
            <a:r>
              <a:rPr lang="en-US" altLang="en-US" sz="1600" b="1" dirty="0" err="1">
                <a:latin typeface="Arial Unicode MS"/>
              </a:rPr>
              <a:t>SqlCommandBuilder</a:t>
            </a:r>
            <a:r>
              <a:rPr lang="en-US" altLang="en-US" sz="1600" dirty="0"/>
              <a:t> genera </a:t>
            </a:r>
            <a:r>
              <a:rPr lang="en-US" altLang="en-US" sz="1600" dirty="0" err="1"/>
              <a:t>automáticamente</a:t>
            </a:r>
            <a:r>
              <a:rPr lang="en-US" altLang="en-US" sz="1600" dirty="0"/>
              <a:t> </a:t>
            </a:r>
            <a:r>
              <a:rPr lang="en-US" altLang="en-US" sz="1600" dirty="0" err="1"/>
              <a:t>los</a:t>
            </a:r>
            <a:r>
              <a:rPr lang="en-US" altLang="en-US" sz="1600" dirty="0"/>
              <a:t> </a:t>
            </a:r>
            <a:r>
              <a:rPr lang="en-US" altLang="en-US" sz="1600" dirty="0" err="1"/>
              <a:t>comandos</a:t>
            </a:r>
            <a:r>
              <a:rPr lang="en-US" altLang="en-US" sz="1600" dirty="0"/>
              <a:t> SQL </a:t>
            </a:r>
            <a:r>
              <a:rPr lang="en-US" altLang="en-US" sz="1600" dirty="0" err="1"/>
              <a:t>necesarios</a:t>
            </a:r>
            <a:r>
              <a:rPr lang="en-US" altLang="en-US" sz="1600" dirty="0"/>
              <a:t> para </a:t>
            </a:r>
            <a:r>
              <a:rPr lang="en-US" altLang="en-US" sz="1600" dirty="0" err="1"/>
              <a:t>actualizar</a:t>
            </a:r>
            <a:r>
              <a:rPr lang="en-US" altLang="en-US" sz="1600" dirty="0"/>
              <a:t> la base de </a:t>
            </a:r>
            <a:r>
              <a:rPr lang="en-US" altLang="en-US" sz="1600" dirty="0" err="1"/>
              <a:t>datos</a:t>
            </a:r>
            <a:r>
              <a:rPr lang="en-US" altLang="en-US" sz="1600" dirty="0"/>
              <a:t> </a:t>
            </a:r>
            <a:r>
              <a:rPr lang="en-US" altLang="en-US" sz="1600" dirty="0" err="1"/>
              <a:t>según</a:t>
            </a:r>
            <a:r>
              <a:rPr lang="en-US" altLang="en-US" sz="1600" dirty="0"/>
              <a:t> </a:t>
            </a:r>
            <a:r>
              <a:rPr lang="en-US" altLang="en-US" sz="1600" dirty="0" err="1"/>
              <a:t>los</a:t>
            </a:r>
            <a:r>
              <a:rPr lang="en-US" altLang="en-US" sz="1600" dirty="0"/>
              <a:t> </a:t>
            </a:r>
            <a:r>
              <a:rPr lang="en-US" altLang="en-US" sz="1600" dirty="0" err="1"/>
              <a:t>cambios</a:t>
            </a:r>
            <a:r>
              <a:rPr lang="en-US" altLang="en-US" sz="1600" dirty="0"/>
              <a:t> </a:t>
            </a:r>
            <a:r>
              <a:rPr lang="en-US" altLang="en-US" sz="1600" dirty="0" err="1"/>
              <a:t>en</a:t>
            </a:r>
            <a:r>
              <a:rPr lang="en-US" altLang="en-US" sz="1600" dirty="0"/>
              <a:t> el </a:t>
            </a:r>
            <a:r>
              <a:rPr lang="en-US" altLang="en-US" sz="1600" dirty="0" err="1">
                <a:latin typeface="Arial Unicode MS"/>
              </a:rPr>
              <a:t>DataSet</a:t>
            </a:r>
            <a:r>
              <a:rPr lang="en-US" altLang="en-US" sz="1600" dirty="0"/>
              <a:t>. </a:t>
            </a:r>
            <a:endParaRPr lang="en-US" altLang="en-US" sz="1600" dirty="0">
              <a:latin typeface="Arial" panose="020B0604020202020204" pitchFamily="34" charset="0"/>
            </a:endParaRPr>
          </a:p>
        </p:txBody>
      </p:sp>
      <p:pic>
        <p:nvPicPr>
          <p:cNvPr id="10" name="Imagen 9"/>
          <p:cNvPicPr>
            <a:picLocks noChangeAspect="1"/>
          </p:cNvPicPr>
          <p:nvPr/>
        </p:nvPicPr>
        <p:blipFill>
          <a:blip r:embed="rId4"/>
          <a:stretch>
            <a:fillRect/>
          </a:stretch>
        </p:blipFill>
        <p:spPr>
          <a:xfrm>
            <a:off x="6246413" y="4097161"/>
            <a:ext cx="4763165" cy="466790"/>
          </a:xfrm>
          <a:prstGeom prst="rect">
            <a:avLst/>
          </a:prstGeom>
        </p:spPr>
      </p:pic>
      <p:sp>
        <p:nvSpPr>
          <p:cNvPr id="12" name="Rectángulo 11"/>
          <p:cNvSpPr/>
          <p:nvPr/>
        </p:nvSpPr>
        <p:spPr>
          <a:xfrm>
            <a:off x="914399" y="5409193"/>
            <a:ext cx="4518991" cy="1138773"/>
          </a:xfrm>
          <a:prstGeom prst="rect">
            <a:avLst/>
          </a:prstGeom>
          <a:ln w="9525">
            <a:solidFill>
              <a:schemeClr val="tx1"/>
            </a:solidFill>
          </a:ln>
        </p:spPr>
        <p:txBody>
          <a:bodyPr wrap="square">
            <a:spAutoFit/>
          </a:bodyPr>
          <a:lstStyle/>
          <a:p>
            <a:r>
              <a:rPr lang="es-MX" sz="2000" b="1" dirty="0" smtClean="0"/>
              <a:t>Cerrar la Conexión</a:t>
            </a:r>
          </a:p>
          <a:p>
            <a:r>
              <a:rPr lang="es-MX" sz="1600" dirty="0" smtClean="0"/>
              <a:t>Aunque la conexión no está abierta continuamente en el entorno desconectado, asegúrate de cerrarla después de completar las operaciones necesarias.</a:t>
            </a:r>
            <a:endParaRPr lang="es-MX" sz="1600" dirty="0"/>
          </a:p>
        </p:txBody>
      </p:sp>
      <p:pic>
        <p:nvPicPr>
          <p:cNvPr id="13" name="Imagen 12"/>
          <p:cNvPicPr>
            <a:picLocks noChangeAspect="1"/>
          </p:cNvPicPr>
          <p:nvPr/>
        </p:nvPicPr>
        <p:blipFill>
          <a:blip r:embed="rId5"/>
          <a:stretch>
            <a:fillRect/>
          </a:stretch>
        </p:blipFill>
        <p:spPr>
          <a:xfrm>
            <a:off x="6246413" y="5696138"/>
            <a:ext cx="2753796" cy="564881"/>
          </a:xfrm>
          <a:prstGeom prst="rect">
            <a:avLst/>
          </a:prstGeom>
        </p:spPr>
      </p:pic>
    </p:spTree>
    <p:extLst>
      <p:ext uri="{BB962C8B-B14F-4D97-AF65-F5344CB8AC3E}">
        <p14:creationId xmlns:p14="http://schemas.microsoft.com/office/powerpoint/2010/main" val="348591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58687" y="786372"/>
            <a:ext cx="1106264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n-US" sz="2800" b="1" i="0" u="none" strike="noStrike" cap="none" normalizeH="0" baseline="0" dirty="0" smtClean="0">
                <a:ln>
                  <a:noFill/>
                </a:ln>
                <a:solidFill>
                  <a:schemeClr val="tx1"/>
                </a:solidFill>
                <a:effectLst/>
                <a:latin typeface="Arial" panose="020B0604020202020204" pitchFamily="34" charset="0"/>
              </a:rPr>
              <a:t>RESUMEN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En 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entornos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conectado</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desconectado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ofrecen</a:t>
            </a:r>
            <a:r>
              <a:rPr kumimoji="0" lang="en-US" altLang="en-US" sz="1600" b="0" i="0" u="none" strike="noStrike" cap="none" normalizeH="0" baseline="0" dirty="0" smtClean="0">
                <a:ln>
                  <a:noFill/>
                </a:ln>
                <a:solidFill>
                  <a:schemeClr val="tx1"/>
                </a:solidFill>
                <a:effectLst/>
                <a:latin typeface="Arial" panose="020B0604020202020204" pitchFamily="34" charset="0"/>
              </a:rPr>
              <a:t> diferentes </a:t>
            </a:r>
            <a:r>
              <a:rPr kumimoji="0" lang="en-US" altLang="en-US" sz="1600" b="0" i="0" u="none" strike="noStrike" cap="none" normalizeH="0" baseline="0" dirty="0" err="1" smtClean="0">
                <a:ln>
                  <a:noFill/>
                </a:ln>
                <a:solidFill>
                  <a:schemeClr val="tx1"/>
                </a:solidFill>
                <a:effectLst/>
                <a:latin typeface="Arial" panose="020B0604020202020204" pitchFamily="34" charset="0"/>
              </a:rPr>
              <a:t>enfoques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manejar</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Aquí</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están</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principales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diferencias</a:t>
            </a:r>
            <a:r>
              <a:rPr kumimoji="0" lang="en-US" altLang="en-US" sz="1600" b="0" i="0" u="none" strike="noStrike" cap="none" normalizeH="0" baseline="0" dirty="0" smtClean="0">
                <a:ln>
                  <a:noFill/>
                </a:ln>
                <a:solidFill>
                  <a:schemeClr val="tx1"/>
                </a:solidFill>
                <a:effectLst/>
                <a:latin typeface="Arial" panose="020B0604020202020204" pitchFamily="34" charset="0"/>
              </a:rPr>
              <a:t> entre </a:t>
            </a:r>
            <a:r>
              <a:rPr kumimoji="0" lang="en-US" altLang="en-US" sz="1600" b="0" i="0" u="none" strike="noStrike" cap="none" normalizeH="0" baseline="0" dirty="0" err="1" smtClean="0">
                <a:ln>
                  <a:noFill/>
                </a:ln>
                <a:solidFill>
                  <a:schemeClr val="tx1"/>
                </a:solidFill>
                <a:effectLst/>
                <a:latin typeface="Arial" panose="020B0604020202020204" pitchFamily="34" charset="0"/>
              </a:rPr>
              <a:t>ellos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así</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algunas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pautas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sobre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cuándo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usar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cada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Entorno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Conectado</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Continua: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 con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durante</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lectura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escritura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vez</a:t>
            </a:r>
            <a:r>
              <a:rPr kumimoji="0" lang="en-US" altLang="en-US" sz="1600" b="0" i="0" u="none" strike="noStrike" cap="none" normalizeH="0" baseline="0" dirty="0" smtClean="0">
                <a:ln>
                  <a:noFill/>
                </a:ln>
                <a:solidFill>
                  <a:schemeClr val="tx1"/>
                </a:solidFill>
                <a:effectLst/>
                <a:latin typeface="Arial" panose="020B0604020202020204" pitchFamily="34" charset="0"/>
              </a:rPr>
              <a:t> que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obtiene</a:t>
            </a:r>
            <a:r>
              <a:rPr kumimoji="0" lang="en-US" altLang="en-US" sz="1600" b="0" i="0" u="none" strike="noStrike" cap="none" normalizeH="0" baseline="0" dirty="0" smtClean="0">
                <a:ln>
                  <a:noFill/>
                </a:ln>
                <a:solidFill>
                  <a:schemeClr val="tx1"/>
                </a:solidFill>
                <a:effectLst/>
                <a:latin typeface="Arial" panose="020B0604020202020204" pitchFamily="34" charset="0"/>
              </a:rPr>
              <a:t> el resultado,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cerrar</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Uso</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Unicode MS"/>
              </a:rPr>
              <a:t>SqlCommand</a:t>
            </a:r>
            <a:r>
              <a:rPr kumimoji="0" lang="en-US" altLang="en-US" sz="1600" b="1" i="0" u="none" strike="noStrike" cap="none" normalizeH="0" baseline="0" dirty="0" smtClean="0">
                <a:ln>
                  <a:noFill/>
                </a:ln>
                <a:solidFill>
                  <a:schemeClr val="tx1"/>
                </a:solidFill>
                <a:effectLst/>
              </a:rPr>
              <a:t> y </a:t>
            </a:r>
            <a:r>
              <a:rPr kumimoji="0" lang="en-US" altLang="en-US" sz="1600" b="1" i="0" u="none" strike="noStrike" cap="none" normalizeH="0" baseline="0" dirty="0" err="1" smtClean="0">
                <a:ln>
                  <a:noFill/>
                </a:ln>
                <a:solidFill>
                  <a:schemeClr val="tx1"/>
                </a:solidFill>
                <a:effectLst/>
                <a:latin typeface="Arial Unicode MS"/>
              </a:rPr>
              <a:t>SqlDataReader</a:t>
            </a:r>
            <a:r>
              <a:rPr kumimoji="0" lang="en-US" altLang="en-US" sz="1600" b="1"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ejecutar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consultas</a:t>
            </a:r>
            <a:r>
              <a:rPr kumimoji="0" lang="en-US" altLang="en-US" sz="1600" b="0" i="0" u="none" strike="noStrike" cap="none" normalizeH="0" baseline="0" dirty="0" smtClean="0">
                <a:ln>
                  <a:noFill/>
                </a:ln>
                <a:solidFill>
                  <a:schemeClr val="tx1"/>
                </a:solidFill>
                <a:effectLst/>
              </a:rPr>
              <a:t> SQL.</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SqlDataReader</a:t>
            </a:r>
            <a:r>
              <a:rPr kumimoji="0" lang="en-US" altLang="en-US" sz="1600" b="0" i="0" u="none" strike="noStrike" cap="none" normalizeH="0" baseline="0" dirty="0" smtClean="0">
                <a:ln>
                  <a:noFill/>
                </a:ln>
                <a:solidFill>
                  <a:schemeClr val="tx1"/>
                </a:solidFill>
                <a:effectLst/>
              </a:rPr>
              <a:t> para leer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modo</a:t>
            </a:r>
            <a:r>
              <a:rPr kumimoji="0" lang="en-US" altLang="en-US" sz="1600" b="0" i="0" u="none" strike="noStrike" cap="none" normalizeH="0" baseline="0" dirty="0" smtClean="0">
                <a:ln>
                  <a:noFill/>
                </a:ln>
                <a:solidFill>
                  <a:schemeClr val="tx1"/>
                </a:solidFill>
                <a:effectLst/>
              </a:rPr>
              <a:t> solo de </a:t>
            </a:r>
            <a:r>
              <a:rPr kumimoji="0" lang="en-US" altLang="en-US" sz="1600" b="0" i="0" u="none" strike="noStrike" cap="none" normalizeH="0" baseline="0" dirty="0" err="1" smtClean="0">
                <a:ln>
                  <a:noFill/>
                </a:ln>
                <a:solidFill>
                  <a:schemeClr val="tx1"/>
                </a:solidFill>
                <a:effectLst/>
              </a:rPr>
              <a:t>lectura</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rPr>
              <a:t>secuencial</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Rendimiento</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Eficiente</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acceso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constante</a:t>
            </a:r>
            <a:r>
              <a:rPr kumimoji="0" lang="en-US" altLang="en-US" sz="16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Menor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sobrecarga</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rápidas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porque</a:t>
            </a:r>
            <a:r>
              <a:rPr kumimoji="0" lang="en-US" altLang="en-US" sz="1600" b="0" i="0" u="none" strike="noStrike" cap="none" normalizeH="0" baseline="0" dirty="0" smtClean="0">
                <a:ln>
                  <a:noFill/>
                </a:ln>
                <a:solidFill>
                  <a:schemeClr val="tx1"/>
                </a:solidFill>
                <a:effectLst/>
                <a:latin typeface="Arial" panose="020B0604020202020204" pitchFamily="34" charset="0"/>
              </a:rPr>
              <a:t> no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Simplicidad</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sencillo</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almacenamiento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compleja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gestionar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través</a:t>
            </a:r>
            <a:r>
              <a:rPr kumimoji="0" lang="en-US" altLang="en-US" sz="1600" b="0" i="0" u="none" strike="noStrike" cap="none" normalizeH="0" baseline="0" dirty="0" smtClean="0">
                <a:ln>
                  <a:noFill/>
                </a:ln>
                <a:solidFill>
                  <a:schemeClr val="tx1"/>
                </a:solidFill>
                <a:effectLst/>
                <a:latin typeface="Arial" panose="020B0604020202020204" pitchFamily="34" charset="0"/>
              </a:rPr>
              <a:t> de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28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1695" y="752199"/>
            <a:ext cx="10515600" cy="2693366"/>
          </a:xfrm>
        </p:spPr>
        <p:txBody>
          <a:bodyPr/>
          <a:lstStyle/>
          <a:p>
            <a:pPr marL="0" indent="0" algn="just">
              <a:buNone/>
            </a:pPr>
            <a:r>
              <a:rPr lang="es-MX" b="1" dirty="0" smtClean="0"/>
              <a:t>Cuándo usar(Entorno conectado):</a:t>
            </a:r>
            <a:endParaRPr lang="es-MX" dirty="0" smtClean="0"/>
          </a:p>
          <a:p>
            <a:pPr algn="just"/>
            <a:r>
              <a:rPr lang="es-MX" b="1" dirty="0" smtClean="0"/>
              <a:t>Consultas Simples y Rápidas:</a:t>
            </a:r>
            <a:r>
              <a:rPr lang="es-MX" dirty="0" smtClean="0"/>
              <a:t> Cuando necesitas realizar consultas rápidas y no necesitas manipular grandes volúmenes de datos.</a:t>
            </a:r>
          </a:p>
          <a:p>
            <a:pPr algn="just"/>
            <a:r>
              <a:rPr lang="es-MX" b="1" dirty="0" smtClean="0"/>
              <a:t>Operaciones de Lectura y Escritura en Tiempo Real:</a:t>
            </a:r>
            <a:r>
              <a:rPr lang="es-MX" dirty="0" smtClean="0"/>
              <a:t> Cuando se requiere acceso en tiempo real a la base de datos y se realizan cambios o lecturas frecuentes.</a:t>
            </a:r>
          </a:p>
          <a:p>
            <a:endParaRPr lang="en-US" dirty="0"/>
          </a:p>
        </p:txBody>
      </p:sp>
      <p:pic>
        <p:nvPicPr>
          <p:cNvPr id="4" name="Imagen 3"/>
          <p:cNvPicPr>
            <a:picLocks noChangeAspect="1"/>
          </p:cNvPicPr>
          <p:nvPr/>
        </p:nvPicPr>
        <p:blipFill>
          <a:blip r:embed="rId2"/>
          <a:stretch>
            <a:fillRect/>
          </a:stretch>
        </p:blipFill>
        <p:spPr>
          <a:xfrm>
            <a:off x="2828336" y="3570687"/>
            <a:ext cx="6482317" cy="2618078"/>
          </a:xfrm>
          <a:prstGeom prst="rect">
            <a:avLst/>
          </a:prstGeom>
        </p:spPr>
      </p:pic>
    </p:spTree>
    <p:extLst>
      <p:ext uri="{BB962C8B-B14F-4D97-AF65-F5344CB8AC3E}">
        <p14:creationId xmlns:p14="http://schemas.microsoft.com/office/powerpoint/2010/main" val="235710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902721"/>
            <a:ext cx="1053038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Entorno </a:t>
            </a:r>
            <a:r>
              <a:rPr kumimoji="0" lang="en-US" altLang="en-US" sz="2400" b="1" i="0" u="none" strike="noStrike" cap="none" normalizeH="0" baseline="0" dirty="0" err="1" smtClean="0">
                <a:ln>
                  <a:noFill/>
                </a:ln>
                <a:solidFill>
                  <a:schemeClr val="tx1"/>
                </a:solidFill>
                <a:effectLst/>
                <a:latin typeface="Arial" panose="020B0604020202020204" pitchFamily="34" charset="0"/>
              </a:rPr>
              <a:t>Desconectado</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24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No Continua: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No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vez</a:t>
            </a:r>
            <a:r>
              <a:rPr kumimoji="0" lang="en-US" altLang="en-US" sz="1600" b="0" i="0" u="none" strike="noStrike" cap="none" normalizeH="0" baseline="0" dirty="0" smtClean="0">
                <a:ln>
                  <a:noFill/>
                </a:ln>
                <a:solidFill>
                  <a:schemeClr val="tx1"/>
                </a:solidFill>
                <a:effectLst/>
                <a:latin typeface="Arial" panose="020B0604020202020204" pitchFamily="34" charset="0"/>
              </a:rPr>
              <a:t> que se ha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recuperado</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Trabaja</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DataRow</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Uso</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Unicode MS"/>
              </a:rPr>
              <a:t>DataSet</a:t>
            </a:r>
            <a:r>
              <a:rPr kumimoji="0" lang="en-US" altLang="en-US" sz="1600" b="1" i="0" u="none" strike="noStrike" cap="none" normalizeH="0" baseline="0" dirty="0" smtClean="0">
                <a:ln>
                  <a:noFill/>
                </a:ln>
                <a:solidFill>
                  <a:schemeClr val="tx1"/>
                </a:solidFill>
                <a:effectLst/>
              </a:rPr>
              <a:t> y </a:t>
            </a:r>
            <a:r>
              <a:rPr kumimoji="0" lang="en-US" altLang="en-US" sz="1600" b="1" i="0" u="none" strike="noStrike" cap="none" normalizeH="0" baseline="0" dirty="0" err="1" smtClean="0">
                <a:ln>
                  <a:noFill/>
                </a:ln>
                <a:solidFill>
                  <a:schemeClr val="tx1"/>
                </a:solidFill>
                <a:effectLst/>
                <a:latin typeface="Arial Unicode MS"/>
              </a:rPr>
              <a:t>DataAdapter</a:t>
            </a:r>
            <a:r>
              <a:rPr kumimoji="0" lang="en-US" altLang="en-US" sz="1600" b="1"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DataAdapter</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llenar</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y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momento</a:t>
            </a:r>
            <a:r>
              <a:rPr kumimoji="0" lang="en-US" altLang="en-US" sz="1600" b="0" i="0" u="none" strike="noStrike" cap="none" normalizeH="0" baseline="0" dirty="0" smtClean="0">
                <a:ln>
                  <a:noFill/>
                </a:ln>
                <a:solidFill>
                  <a:schemeClr val="tx1"/>
                </a:solidFill>
                <a:effectLst/>
                <a:latin typeface="Arial" panose="020B0604020202020204" pitchFamily="34" charset="0"/>
              </a:rPr>
              <a:t> posterior.</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Rendimiento</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Adecuado</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fuera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línea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ser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lento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sincronización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frecuente</a:t>
            </a:r>
            <a:r>
              <a:rPr kumimoji="0" lang="en-US" altLang="en-US" sz="1600" b="0" i="0" u="none" strike="noStrike" cap="none" normalizeH="0" baseline="0" dirty="0" smtClean="0">
                <a:ln>
                  <a:noFill/>
                </a:ln>
                <a:solidFill>
                  <a:schemeClr val="tx1"/>
                </a:solidFill>
                <a:effectLst/>
                <a:latin typeface="Arial" panose="020B0604020202020204" pitchFamily="34" charset="0"/>
              </a:rPr>
              <a:t> con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debido</a:t>
            </a:r>
            <a:r>
              <a:rPr kumimoji="0" lang="en-US" altLang="en-US" sz="1600" b="0" i="0" u="none" strike="noStrike" cap="none" normalizeH="0" baseline="0" dirty="0" smtClean="0">
                <a:ln>
                  <a:noFill/>
                </a:ln>
                <a:solidFill>
                  <a:schemeClr val="tx1"/>
                </a:solidFill>
                <a:effectLst/>
                <a:latin typeface="Arial" panose="020B0604020202020204" pitchFamily="34" charset="0"/>
              </a:rPr>
              <a:t> al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almacenamiento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Flexibilidad</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Ideal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compleja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o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manera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desconectada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No </a:t>
            </a:r>
            <a:r>
              <a:rPr kumimoji="0" lang="en-US" altLang="en-US" sz="1600" b="1" i="0" u="none" strike="noStrike" cap="none" normalizeH="0" baseline="0" dirty="0" err="1" smtClean="0">
                <a:ln>
                  <a:noFill/>
                </a:ln>
                <a:solidFill>
                  <a:schemeClr val="tx1"/>
                </a:solidFill>
                <a:effectLst/>
                <a:latin typeface="Arial" panose="020B0604020202020204" pitchFamily="34" charset="0"/>
              </a:rPr>
              <a:t>maneja</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en</a:t>
            </a:r>
            <a:r>
              <a:rPr kumimoji="0" lang="en-US" altLang="en-US" sz="1600" b="1" i="0" u="none" strike="noStrike" cap="none" normalizeH="0" baseline="0" dirty="0" smtClean="0">
                <a:ln>
                  <a:noFill/>
                </a:ln>
                <a:solidFill>
                  <a:schemeClr val="tx1"/>
                </a:solidFill>
                <a:effectLst/>
                <a:latin typeface="Arial" panose="020B0604020202020204" pitchFamily="34" charset="0"/>
              </a:rPr>
              <a:t> el </a:t>
            </a:r>
            <a:r>
              <a:rPr kumimoji="0" lang="en-US" altLang="en-US" sz="1600" b="1" i="0" u="none" strike="noStrike" cap="none" normalizeH="0" baseline="0" dirty="0" err="1" smtClean="0">
                <a:ln>
                  <a:noFill/>
                </a:ln>
                <a:solidFill>
                  <a:schemeClr val="tx1"/>
                </a:solidFill>
                <a:effectLst/>
                <a:latin typeface="Arial Unicode MS"/>
              </a:rPr>
              <a:t>DataSet</a:t>
            </a:r>
            <a:r>
              <a:rPr kumimoji="0" lang="en-US" altLang="en-US" sz="1600" b="1"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rPr>
              <a:t>Las </a:t>
            </a:r>
            <a:r>
              <a:rPr kumimoji="0" lang="en-US" altLang="en-US" sz="1600" b="0" i="0" u="none" strike="noStrike" cap="none" normalizeH="0" baseline="0" dirty="0" err="1" smtClean="0">
                <a:ln>
                  <a:noFill/>
                </a:ln>
                <a:solidFill>
                  <a:schemeClr val="tx1"/>
                </a:solidFill>
                <a:effectLst/>
              </a:rPr>
              <a:t>transacciones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deben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ser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manejadas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explícitamente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requiere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sincronización</a:t>
            </a:r>
            <a:r>
              <a:rPr kumimoji="0" lang="en-US" altLang="en-US" sz="1600" b="0" i="0" u="none" strike="noStrike" cap="none" normalizeH="0" baseline="0" dirty="0" smtClean="0">
                <a:ln>
                  <a:noFill/>
                </a:ln>
                <a:solidFill>
                  <a:schemeClr val="tx1"/>
                </a:solidFill>
                <a:effectLst/>
              </a:rPr>
              <a:t> con la base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35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609600"/>
            <a:ext cx="10515600" cy="2173356"/>
          </a:xfrm>
        </p:spPr>
        <p:txBody>
          <a:bodyPr>
            <a:normAutofit fontScale="62500" lnSpcReduction="20000"/>
          </a:bodyPr>
          <a:lstStyle/>
          <a:p>
            <a:pPr marL="0" indent="0" algn="just">
              <a:buNone/>
            </a:pPr>
            <a:r>
              <a:rPr lang="es-MX" sz="3300" b="1" dirty="0" smtClean="0"/>
              <a:t>Cuándo usar(Entorno Desconectado):</a:t>
            </a:r>
            <a:endParaRPr lang="es-MX" sz="3300" dirty="0" smtClean="0"/>
          </a:p>
          <a:p>
            <a:pPr algn="just"/>
            <a:r>
              <a:rPr lang="es-MX" sz="3300" b="1" dirty="0" smtClean="0"/>
              <a:t>Manipulación Compleja de Datos:</a:t>
            </a:r>
            <a:r>
              <a:rPr lang="es-MX" sz="3300" dirty="0" smtClean="0"/>
              <a:t> Cuando necesitas realizar operaciones complejas de manipulación de datos en memoria, como filtrado, ordenamiento y actualización.</a:t>
            </a:r>
          </a:p>
          <a:p>
            <a:pPr algn="just"/>
            <a:r>
              <a:rPr lang="es-MX" sz="3300" b="1" dirty="0" smtClean="0"/>
              <a:t>Trabajar en Entornos con Conectividad Limitada:</a:t>
            </a:r>
            <a:r>
              <a:rPr lang="es-MX" sz="3300" dirty="0" smtClean="0"/>
              <a:t> Cuando los datos deben estar disponibles fuera de línea o en situaciones donde la conectividad de red es intermitente.</a:t>
            </a:r>
          </a:p>
          <a:p>
            <a:pPr algn="just"/>
            <a:r>
              <a:rPr lang="es-MX" sz="3300" b="1" dirty="0" smtClean="0"/>
              <a:t>Aplicaciones con Datos en Caché:</a:t>
            </a:r>
            <a:r>
              <a:rPr lang="es-MX" sz="3300" dirty="0" smtClean="0"/>
              <a:t> Cuando quieres mantener datos en caché para mejorar el rendimiento y reducir la carga en la base de datos.</a:t>
            </a:r>
          </a:p>
          <a:p>
            <a:endParaRPr lang="en-US" dirty="0"/>
          </a:p>
        </p:txBody>
      </p:sp>
      <p:pic>
        <p:nvPicPr>
          <p:cNvPr id="4" name="Imagen 3"/>
          <p:cNvPicPr>
            <a:picLocks noChangeAspect="1"/>
          </p:cNvPicPr>
          <p:nvPr/>
        </p:nvPicPr>
        <p:blipFill>
          <a:blip r:embed="rId2"/>
          <a:stretch>
            <a:fillRect/>
          </a:stretch>
        </p:blipFill>
        <p:spPr>
          <a:xfrm>
            <a:off x="3138074" y="2878991"/>
            <a:ext cx="5915851" cy="3591426"/>
          </a:xfrm>
          <a:prstGeom prst="rect">
            <a:avLst/>
          </a:prstGeom>
        </p:spPr>
      </p:pic>
    </p:spTree>
    <p:extLst>
      <p:ext uri="{BB962C8B-B14F-4D97-AF65-F5344CB8AC3E}">
        <p14:creationId xmlns:p14="http://schemas.microsoft.com/office/powerpoint/2010/main" val="17611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Componentes</a:t>
            </a:r>
            <a:r>
              <a:rPr lang="en-US" dirty="0" smtClean="0"/>
              <a:t> Clave de ADO.NET</a:t>
            </a:r>
            <a:endParaRPr lang="en-US" dirty="0"/>
          </a:p>
        </p:txBody>
      </p:sp>
      <p:sp>
        <p:nvSpPr>
          <p:cNvPr id="4" name="Rectangle 1"/>
          <p:cNvSpPr>
            <a:spLocks noGrp="1" noChangeArrowheads="1"/>
          </p:cNvSpPr>
          <p:nvPr>
            <p:ph idx="1"/>
          </p:nvPr>
        </p:nvSpPr>
        <p:spPr bwMode="auto">
          <a:xfrm>
            <a:off x="838200" y="1462137"/>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Providers: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rgbClr val="FF0000"/>
                </a:solidFill>
                <a:effectLst/>
                <a:latin typeface="Arial Unicode MS"/>
              </a:rPr>
              <a:t>SqlClient</a:t>
            </a:r>
            <a:r>
              <a:rPr kumimoji="0" lang="en-US" altLang="en-US" sz="1800" b="0" i="0" u="none" strike="noStrike" cap="none" normalizeH="0" baseline="0" dirty="0" smtClean="0">
                <a:ln>
                  <a:noFill/>
                </a:ln>
                <a:solidFill>
                  <a:srgbClr val="FF0000"/>
                </a:solidFill>
                <a:effectLst/>
              </a:rPr>
              <a:t>:</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rgbClr val="FF0000"/>
                </a:solidFill>
                <a:effectLst/>
              </a:rPr>
              <a:t>Para </a:t>
            </a:r>
            <a:r>
              <a:rPr kumimoji="0" lang="en-US" altLang="en-US" sz="1800" b="1" i="0" u="none" strike="noStrike" cap="none" normalizeH="0" baseline="0" dirty="0" err="1" smtClean="0">
                <a:ln>
                  <a:noFill/>
                </a:ln>
                <a:solidFill>
                  <a:srgbClr val="FF0000"/>
                </a:solidFill>
                <a:effectLst/>
              </a:rPr>
              <a:t>acceder</a:t>
            </a:r>
            <a:r>
              <a:rPr kumimoji="0" lang="en-US" altLang="en-US" sz="1800" b="1" i="0" u="none" strike="noStrike" cap="none" normalizeH="0" baseline="0" dirty="0" smtClean="0">
                <a:ln>
                  <a:noFill/>
                </a:ln>
                <a:solidFill>
                  <a:srgbClr val="FF0000"/>
                </a:solidFill>
                <a:effectLst/>
              </a:rPr>
              <a:t> a bases de </a:t>
            </a:r>
            <a:r>
              <a:rPr kumimoji="0" lang="en-US" altLang="en-US" sz="1800" b="1" i="0" u="none" strike="noStrike" cap="none" normalizeH="0" baseline="0" dirty="0" err="1" smtClean="0">
                <a:ln>
                  <a:noFill/>
                </a:ln>
                <a:solidFill>
                  <a:srgbClr val="FF0000"/>
                </a:solidFill>
                <a:effectLst/>
              </a:rPr>
              <a:t>datos</a:t>
            </a:r>
            <a:r>
              <a:rPr kumimoji="0" lang="en-US" altLang="en-US" sz="1800" b="1" i="0" u="none" strike="noStrike" cap="none" normalizeH="0" baseline="0" dirty="0" smtClean="0">
                <a:ln>
                  <a:noFill/>
                </a:ln>
                <a:solidFill>
                  <a:srgbClr val="FF0000"/>
                </a:solidFill>
                <a:effectLst/>
              </a:rPr>
              <a:t> Microsoft SQL Server.</a:t>
            </a:r>
            <a:endParaRPr kumimoji="0" lang="en-US" altLang="en-US" sz="1800" b="1" i="0" u="none" strike="noStrike" cap="none" normalizeH="0" baseline="0" dirty="0" smtClean="0">
              <a:ln>
                <a:noFill/>
              </a:ln>
              <a:solidFill>
                <a:srgbClr val="FF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OleDb</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datos a </a:t>
            </a:r>
            <a:r>
              <a:rPr kumimoji="0" lang="en-US" altLang="en-US" sz="1800" b="0" i="0" u="none" strike="noStrike" cap="none" normalizeH="0" baseline="0" dirty="0" err="1" smtClean="0">
                <a:ln>
                  <a:noFill/>
                </a:ln>
                <a:solidFill>
                  <a:schemeClr val="tx1"/>
                </a:solidFill>
                <a:effectLst/>
              </a:rPr>
              <a:t>través</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rPr>
              <a:t>proveedor</a:t>
            </a:r>
            <a:r>
              <a:rPr kumimoji="0" lang="en-US" altLang="en-US" sz="1800" b="0" i="0" u="none" strike="noStrike" cap="none" normalizeH="0" baseline="0" dirty="0" smtClean="0">
                <a:ln>
                  <a:noFill/>
                </a:ln>
                <a:solidFill>
                  <a:schemeClr val="tx1"/>
                </a:solidFill>
                <a:effectLst/>
              </a:rPr>
              <a:t> OLE DB.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Odbc</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datos a </a:t>
            </a:r>
            <a:r>
              <a:rPr kumimoji="0" lang="en-US" altLang="en-US" sz="1800" b="0" i="0" u="none" strike="noStrike" cap="none" normalizeH="0" baseline="0" dirty="0" err="1" smtClean="0">
                <a:ln>
                  <a:noFill/>
                </a:ln>
                <a:solidFill>
                  <a:schemeClr val="tx1"/>
                </a:solidFill>
                <a:effectLst/>
              </a:rPr>
              <a:t>través</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rPr>
              <a:t>estándar</a:t>
            </a:r>
            <a:r>
              <a:rPr kumimoji="0" lang="en-US" altLang="en-US" sz="1800" b="0" i="0" u="none" strike="noStrike" cap="none" normalizeH="0" baseline="0" dirty="0" smtClean="0">
                <a:ln>
                  <a:noFill/>
                </a:ln>
                <a:solidFill>
                  <a:schemeClr val="tx1"/>
                </a:solidFill>
                <a:effectLst/>
              </a:rPr>
              <a:t> ODBC (Open Database Connectivity).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OracleClient</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datos Oracle (</a:t>
            </a:r>
            <a:r>
              <a:rPr kumimoji="0" lang="en-US" altLang="en-US" sz="1800" b="0" i="0" u="none" strike="noStrike" cap="none" normalizeH="0" baseline="0" dirty="0" err="1" smtClean="0">
                <a:ln>
                  <a:noFill/>
                </a:ln>
                <a:solidFill>
                  <a:schemeClr val="tx1"/>
                </a:solidFill>
                <a:effectLst/>
              </a:rPr>
              <a:t>aunque</a:t>
            </a:r>
            <a:r>
              <a:rPr kumimoji="0" lang="en-US" altLang="en-US" sz="1800" b="0" i="0" u="none" strike="noStrike" cap="none" normalizeH="0" baseline="0" dirty="0" smtClean="0">
                <a:ln>
                  <a:noFill/>
                </a:ln>
                <a:solidFill>
                  <a:schemeClr val="tx1"/>
                </a:solidFill>
                <a:effectLst/>
              </a:rPr>
              <a:t> este </a:t>
            </a:r>
            <a:r>
              <a:rPr kumimoji="0" lang="en-US" altLang="en-US" sz="1800" b="0" i="0" u="none" strike="noStrike" cap="none" normalizeH="0" baseline="0" dirty="0" err="1" smtClean="0">
                <a:ln>
                  <a:noFill/>
                </a:ln>
                <a:solidFill>
                  <a:schemeClr val="tx1"/>
                </a:solidFill>
                <a:effectLst/>
              </a:rPr>
              <a:t>proveedor</a:t>
            </a:r>
            <a:r>
              <a:rPr kumimoji="0" lang="en-US" altLang="en-US" sz="1800" b="0" i="0" u="none" strike="noStrike" cap="none" normalizeH="0" baseline="0" dirty="0" smtClean="0">
                <a:ln>
                  <a:noFill/>
                </a:ln>
                <a:solidFill>
                  <a:schemeClr val="tx1"/>
                </a:solidFill>
                <a:effectLst/>
              </a:rPr>
              <a:t> ha </a:t>
            </a:r>
            <a:r>
              <a:rPr kumimoji="0" lang="en-US" altLang="en-US" sz="1800" b="0" i="0" u="none" strike="noStrike" cap="none" normalizeH="0" baseline="0" dirty="0" err="1" smtClean="0">
                <a:ln>
                  <a:noFill/>
                </a:ln>
                <a:solidFill>
                  <a:schemeClr val="tx1"/>
                </a:solidFill>
                <a:effectLst/>
              </a:rPr>
              <a:t>sido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descontinuado</a:t>
            </a:r>
            <a:r>
              <a:rPr kumimoji="0" lang="en-US" altLang="en-US" sz="1800" b="0" i="0" u="none" strike="noStrike" cap="none" normalizeH="0" baseline="0" dirty="0" smtClean="0">
                <a:ln>
                  <a:noFill/>
                </a:ln>
                <a:solidFill>
                  <a:schemeClr val="tx1"/>
                </a:solidFill>
                <a:effectLst/>
              </a:rPr>
              <a:t> en las </a:t>
            </a:r>
            <a:r>
              <a:rPr kumimoji="0" lang="en-US" altLang="en-US" sz="1800" b="0" i="0" u="none" strike="noStrike" cap="none" normalizeH="0" baseline="0" dirty="0" err="1" smtClean="0">
                <a:ln>
                  <a:noFill/>
                </a:ln>
                <a:solidFill>
                  <a:schemeClr val="tx1"/>
                </a:solidFill>
                <a:effectLst/>
              </a:rPr>
              <a:t>versiones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más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recientes</a:t>
            </a:r>
            <a:r>
              <a:rPr kumimoji="0" lang="en-US" altLang="en-US" sz="1800" b="0" i="0" u="none" strike="noStrike" cap="none" normalizeH="0" baseline="0" dirty="0" smtClean="0">
                <a:ln>
                  <a:noFill/>
                </a:ln>
                <a:solidFill>
                  <a:schemeClr val="tx1"/>
                </a:solidFill>
                <a:effectLst/>
              </a:rPr>
              <a:t> de .NET).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DataSet</a:t>
            </a:r>
            <a:r>
              <a:rPr kumimoji="0" lang="en-US" altLang="en-US" sz="1800" b="1" i="0" u="none" strike="noStrike" cap="none" normalizeH="0" baseline="0" dirty="0" smtClean="0">
                <a:ln>
                  <a:noFill/>
                </a:ln>
                <a:solidFill>
                  <a:schemeClr val="tx1"/>
                </a:solidFill>
                <a:effectLst/>
                <a:latin typeface="Arial" panose="020B0604020202020204" pitchFamily="34" charset="0"/>
              </a:rPr>
              <a:t> y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DataTable</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rgbClr val="FF0000"/>
                </a:solidFill>
                <a:effectLst/>
              </a:rPr>
              <a:t>Un </a:t>
            </a:r>
            <a:r>
              <a:rPr kumimoji="0" lang="en-US" altLang="en-US" sz="1800" b="1" i="0" u="none" strike="noStrike" cap="none" normalizeH="0" baseline="0" dirty="0" err="1" smtClean="0">
                <a:ln>
                  <a:noFill/>
                </a:ln>
                <a:solidFill>
                  <a:srgbClr val="FF0000"/>
                </a:solidFill>
                <a:effectLst/>
              </a:rPr>
              <a:t>contenedor</a:t>
            </a:r>
            <a:r>
              <a:rPr kumimoji="0" lang="en-US" altLang="en-US" sz="1800" b="1" i="0" u="none" strike="noStrike" cap="none" normalizeH="0" baseline="0" dirty="0" smtClean="0">
                <a:ln>
                  <a:noFill/>
                </a:ln>
                <a:solidFill>
                  <a:srgbClr val="FF0000"/>
                </a:solidFill>
                <a:effectLst/>
              </a:rPr>
              <a:t> de </a:t>
            </a:r>
            <a:r>
              <a:rPr kumimoji="0" lang="en-US" altLang="en-US" sz="1800" b="1" i="0" u="none" strike="noStrike" cap="none" normalizeH="0" baseline="0" dirty="0" err="1" smtClean="0">
                <a:ln>
                  <a:noFill/>
                </a:ln>
                <a:solidFill>
                  <a:srgbClr val="FF0000"/>
                </a:solidFill>
                <a:effectLst/>
              </a:rPr>
              <a:t>datos</a:t>
            </a:r>
            <a:r>
              <a:rPr kumimoji="0" lang="en-US" altLang="en-US" sz="1800" b="1" i="0" u="none" strike="noStrike" cap="none" normalizeH="0" baseline="0" dirty="0" smtClean="0">
                <a:ln>
                  <a:noFill/>
                </a:ln>
                <a:solidFill>
                  <a:srgbClr val="FF0000"/>
                </a:solidFill>
                <a:effectLst/>
              </a:rPr>
              <a:t> </a:t>
            </a:r>
            <a:r>
              <a:rPr kumimoji="0" lang="en-US" altLang="en-US" sz="1800" b="1" i="0" u="none" strike="noStrike" cap="none" normalizeH="0" baseline="0" dirty="0" err="1" smtClean="0">
                <a:ln>
                  <a:noFill/>
                </a:ln>
                <a:solidFill>
                  <a:srgbClr val="FF0000"/>
                </a:solidFill>
                <a:effectLst/>
              </a:rPr>
              <a:t>en</a:t>
            </a:r>
            <a:r>
              <a:rPr kumimoji="0" lang="en-US" altLang="en-US" sz="1800" b="1" i="0" u="none" strike="noStrike" cap="none" normalizeH="0" baseline="0" dirty="0" smtClean="0">
                <a:ln>
                  <a:noFill/>
                </a:ln>
                <a:solidFill>
                  <a:srgbClr val="FF0000"/>
                </a:solidFill>
                <a:effectLst/>
              </a:rPr>
              <a:t> </a:t>
            </a:r>
            <a:r>
              <a:rPr kumimoji="0" lang="en-US" altLang="en-US" sz="1800" b="1" i="0" u="none" strike="noStrike" cap="none" normalizeH="0" baseline="0" dirty="0" err="1" smtClean="0">
                <a:ln>
                  <a:noFill/>
                </a:ln>
                <a:solidFill>
                  <a:srgbClr val="FF0000"/>
                </a:solidFill>
                <a:effectLst/>
              </a:rPr>
              <a:t>memoria</a:t>
            </a:r>
            <a:r>
              <a:rPr kumimoji="0" lang="en-US" altLang="en-US" sz="1800" b="1" i="0" u="none" strike="noStrike" cap="none" normalizeH="0" baseline="0" dirty="0" smtClean="0">
                <a:ln>
                  <a:noFill/>
                </a:ln>
                <a:solidFill>
                  <a:srgbClr val="FF0000"/>
                </a:solidFill>
                <a:effectLst/>
              </a:rPr>
              <a:t> que </a:t>
            </a:r>
            <a:r>
              <a:rPr kumimoji="0" lang="en-US" altLang="en-US" sz="1800" b="1" i="0" u="none" strike="noStrike" cap="none" normalizeH="0" baseline="0" dirty="0" err="1" smtClean="0">
                <a:ln>
                  <a:noFill/>
                </a:ln>
                <a:solidFill>
                  <a:srgbClr val="FF0000"/>
                </a:solidFill>
                <a:effectLst/>
              </a:rPr>
              <a:t>puede</a:t>
            </a:r>
            <a:r>
              <a:rPr kumimoji="0" lang="en-US" altLang="en-US" sz="1800" b="1" i="0" u="none" strike="noStrike" cap="none" normalizeH="0" baseline="0" dirty="0" smtClean="0">
                <a:ln>
                  <a:noFill/>
                </a:ln>
                <a:solidFill>
                  <a:srgbClr val="FF0000"/>
                </a:solidFill>
                <a:effectLst/>
              </a:rPr>
              <a:t> </a:t>
            </a:r>
            <a:r>
              <a:rPr kumimoji="0" lang="en-US" altLang="en-US" sz="1800" b="1" i="0" u="none" strike="noStrike" cap="none" normalizeH="0" baseline="0" dirty="0" err="1" smtClean="0">
                <a:ln>
                  <a:noFill/>
                </a:ln>
                <a:solidFill>
                  <a:srgbClr val="FF0000"/>
                </a:solidFill>
                <a:effectLst/>
              </a:rPr>
              <a:t>contener</a:t>
            </a:r>
            <a:r>
              <a:rPr kumimoji="0" lang="en-US" altLang="en-US" sz="1800" b="1" i="0" u="none" strike="noStrike" cap="none" normalizeH="0" baseline="0" dirty="0" smtClean="0">
                <a:ln>
                  <a:noFill/>
                </a:ln>
                <a:solidFill>
                  <a:srgbClr val="FF0000"/>
                </a:solidFill>
                <a:effectLst/>
              </a:rPr>
              <a:t> </a:t>
            </a:r>
            <a:r>
              <a:rPr kumimoji="0" lang="en-US" altLang="en-US" sz="1800" b="1" i="0" u="none" strike="noStrike" cap="none" normalizeH="0" baseline="0" dirty="0" err="1" smtClean="0">
                <a:ln>
                  <a:noFill/>
                </a:ln>
                <a:solidFill>
                  <a:srgbClr val="FF0000"/>
                </a:solidFill>
                <a:effectLst/>
              </a:rPr>
              <a:t>uno</a:t>
            </a:r>
            <a:r>
              <a:rPr kumimoji="0" lang="en-US" altLang="en-US" sz="1800" b="1" i="0" u="none" strike="noStrike" cap="none" normalizeH="0" baseline="0" dirty="0" smtClean="0">
                <a:ln>
                  <a:noFill/>
                </a:ln>
                <a:solidFill>
                  <a:srgbClr val="FF0000"/>
                </a:solidFill>
                <a:effectLst/>
              </a:rPr>
              <a:t> o </a:t>
            </a:r>
            <a:r>
              <a:rPr kumimoji="0" lang="en-US" altLang="en-US" sz="1800" b="1" i="0" u="none" strike="noStrike" cap="none" normalizeH="0" baseline="0" dirty="0" err="1" smtClean="0">
                <a:ln>
                  <a:noFill/>
                </a:ln>
                <a:solidFill>
                  <a:srgbClr val="FF0000"/>
                </a:solidFill>
                <a:effectLst/>
              </a:rPr>
              <a:t>más</a:t>
            </a:r>
            <a:r>
              <a:rPr kumimoji="0" lang="en-US" altLang="en-US" sz="1800" b="1" i="0" u="none" strike="noStrike" cap="none" normalizeH="0" baseline="0" dirty="0" smtClean="0">
                <a:ln>
                  <a:noFill/>
                </a:ln>
                <a:solidFill>
                  <a:srgbClr val="FF0000"/>
                </a:solidFill>
                <a:effectLst/>
              </a:rPr>
              <a:t> </a:t>
            </a:r>
            <a:r>
              <a:rPr kumimoji="0" lang="en-US" altLang="en-US" sz="1800" b="1" i="0" u="sng" strike="noStrike" cap="none" normalizeH="0" baseline="0" dirty="0" err="1" smtClean="0">
                <a:ln>
                  <a:noFill/>
                </a:ln>
                <a:solidFill>
                  <a:srgbClr val="FF0000"/>
                </a:solidFill>
                <a:effectLst/>
                <a:latin typeface="Arial Unicode MS"/>
              </a:rPr>
              <a:t>DataTable</a:t>
            </a:r>
            <a:r>
              <a:rPr kumimoji="0" lang="en-US" altLang="en-US" sz="1800" b="1" i="0" u="none" strike="noStrike" cap="none" normalizeH="0" baseline="0" dirty="0" smtClean="0">
                <a:ln>
                  <a:noFill/>
                </a:ln>
                <a:solidFill>
                  <a:srgbClr val="FF0000"/>
                </a:solidFill>
                <a:effectLst/>
              </a:rPr>
              <a:t> y </a:t>
            </a:r>
            <a:r>
              <a:rPr kumimoji="0" lang="en-US" altLang="en-US" sz="1800" b="1" i="0" u="none" strike="noStrike" cap="none" normalizeH="0" baseline="0" dirty="0" err="1" smtClean="0">
                <a:ln>
                  <a:noFill/>
                </a:ln>
                <a:solidFill>
                  <a:srgbClr val="FF0000"/>
                </a:solidFill>
                <a:effectLst/>
              </a:rPr>
              <a:t>relaciones</a:t>
            </a:r>
            <a:r>
              <a:rPr kumimoji="0" lang="en-US" altLang="en-US" sz="1800" b="1" i="0" u="none" strike="noStrike" cap="none" normalizeH="0" baseline="0" dirty="0" smtClean="0">
                <a:ln>
                  <a:noFill/>
                </a:ln>
                <a:solidFill>
                  <a:srgbClr val="FF0000"/>
                </a:solidFill>
                <a:effectLst/>
              </a:rPr>
              <a:t> entre </a:t>
            </a:r>
            <a:r>
              <a:rPr kumimoji="0" lang="en-US" altLang="en-US" sz="1800" b="1" i="0" u="none" strike="noStrike" cap="none" normalizeH="0" baseline="0" dirty="0" err="1" smtClean="0">
                <a:ln>
                  <a:noFill/>
                </a:ln>
                <a:solidFill>
                  <a:srgbClr val="FF0000"/>
                </a:solidFill>
                <a:effectLst/>
              </a:rPr>
              <a:t>ellos</a:t>
            </a:r>
            <a:r>
              <a:rPr kumimoji="0" lang="en-US" altLang="en-US" sz="1800" b="1" i="0" u="none" strike="noStrike" cap="none" normalizeH="0" baseline="0" dirty="0" smtClean="0">
                <a:ln>
                  <a:noFill/>
                </a:ln>
                <a:solidFill>
                  <a:srgbClr val="FF0000"/>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útil</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trabajar</a:t>
            </a:r>
            <a:r>
              <a:rPr kumimoji="0" lang="en-US" altLang="en-US" sz="1800" b="0" i="0" u="none" strike="noStrike" cap="none" normalizeH="0" baseline="0" dirty="0" smtClean="0">
                <a:ln>
                  <a:noFill/>
                </a:ln>
                <a:solidFill>
                  <a:schemeClr val="tx1"/>
                </a:solidFill>
                <a:effectLst/>
              </a:rPr>
              <a:t> </a:t>
            </a:r>
            <a:r>
              <a:rPr kumimoji="0" lang="en-US" altLang="en-US" sz="1800" b="1" i="0" u="sng" strike="noStrike" cap="none" normalizeH="0" baseline="0" dirty="0" smtClean="0">
                <a:ln>
                  <a:noFill/>
                </a:ln>
                <a:solidFill>
                  <a:schemeClr val="tx1"/>
                </a:solidFill>
                <a:effectLst/>
              </a:rPr>
              <a:t>con </a:t>
            </a:r>
            <a:r>
              <a:rPr kumimoji="0" lang="en-US" altLang="en-US" sz="1800" b="1" i="0" u="sng" strike="noStrike" cap="none" normalizeH="0" baseline="0" dirty="0" err="1" smtClean="0">
                <a:ln>
                  <a:noFill/>
                </a:ln>
                <a:solidFill>
                  <a:schemeClr val="tx1"/>
                </a:solidFill>
                <a:effectLst/>
              </a:rPr>
              <a:t>datos</a:t>
            </a:r>
            <a:r>
              <a:rPr kumimoji="0" lang="en-US" altLang="en-US" sz="1800" b="1" i="0" u="sng"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desconectados</a:t>
            </a:r>
            <a:r>
              <a:rPr kumimoji="0" lang="en-US" altLang="en-US" sz="1800" b="1" i="0" u="sng" strike="noStrike" cap="none" normalizeH="0" baseline="0" dirty="0" smtClean="0">
                <a:ln>
                  <a:noFill/>
                </a:ln>
                <a:solidFill>
                  <a:schemeClr val="tx1"/>
                </a:solidFill>
                <a:effectLst/>
              </a:rPr>
              <a:t> y </a:t>
            </a:r>
            <a:r>
              <a:rPr kumimoji="0" lang="en-US" altLang="en-US" sz="1800" b="1" i="0" u="sng" strike="noStrike" cap="none" normalizeH="0" baseline="0" dirty="0" err="1" smtClean="0">
                <a:ln>
                  <a:noFill/>
                </a:ln>
                <a:solidFill>
                  <a:schemeClr val="tx1"/>
                </a:solidFill>
                <a:effectLst/>
              </a:rPr>
              <a:t>permite</a:t>
            </a:r>
            <a:r>
              <a:rPr kumimoji="0" lang="en-US" altLang="en-US" sz="1800" b="1" i="0" u="sng"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manipular</a:t>
            </a:r>
            <a:r>
              <a:rPr kumimoji="0" lang="en-US" altLang="en-US" sz="1800" b="1" i="0" u="sng"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datos</a:t>
            </a:r>
            <a:r>
              <a:rPr kumimoji="0" lang="en-US" altLang="en-US" sz="1800" b="1" i="0" u="sng"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en</a:t>
            </a:r>
            <a:r>
              <a:rPr kumimoji="0" lang="en-US" altLang="en-US" sz="1800" b="1" i="0" u="sng" strike="noStrike" cap="none" normalizeH="0" baseline="0" dirty="0" smtClean="0">
                <a:ln>
                  <a:noFill/>
                </a:ln>
                <a:solidFill>
                  <a:schemeClr val="tx1"/>
                </a:solidFill>
                <a:effectLst/>
              </a:rPr>
              <a:t> </a:t>
            </a:r>
            <a:r>
              <a:rPr kumimoji="0" lang="en-US" altLang="en-US" sz="1800" b="1" i="0" u="sng"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Representa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contiene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filas</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rPr>
              <a:t>(</a:t>
            </a:r>
            <a:r>
              <a:rPr kumimoji="0" lang="en-US" altLang="en-US" sz="1800" b="1" i="0" u="none" strike="noStrike" cap="none" normalizeH="0" baseline="0" dirty="0" err="1" smtClean="0">
                <a:ln>
                  <a:noFill/>
                </a:ln>
                <a:solidFill>
                  <a:schemeClr val="tx1"/>
                </a:solidFill>
                <a:effectLst/>
                <a:latin typeface="Arial Unicode MS"/>
              </a:rPr>
              <a:t>DataRow</a:t>
            </a:r>
            <a:r>
              <a:rPr kumimoji="0" lang="en-US" altLang="en-US" sz="18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y </a:t>
            </a:r>
            <a:r>
              <a:rPr kumimoji="0" lang="en-US" altLang="en-US" sz="1800" b="0" i="0" u="none" strike="noStrike" cap="none" normalizeH="0" baseline="0" dirty="0" err="1" smtClean="0">
                <a:ln>
                  <a:noFill/>
                </a:ln>
                <a:solidFill>
                  <a:schemeClr val="tx1"/>
                </a:solidFill>
                <a:effectLst/>
              </a:rPr>
              <a:t>columnas</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latin typeface="Arial Unicode MS"/>
              </a:rPr>
              <a:t>DataColumn</a:t>
            </a:r>
            <a:r>
              <a:rPr kumimoji="0" lang="en-US" altLang="en-US" sz="1800" b="1"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DataAdapter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DataAdapter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Actúa</a:t>
            </a:r>
            <a:r>
              <a:rPr kumimoji="0" lang="en-US" altLang="en-US" sz="1800" b="0" i="0" u="none" strike="noStrike" cap="none" normalizeH="0" baseline="0" dirty="0" smtClean="0">
                <a:ln>
                  <a:noFill/>
                </a:ln>
                <a:solidFill>
                  <a:schemeClr val="tx1"/>
                </a:solidFill>
                <a:effectLst/>
              </a:rPr>
              <a:t> como un </a:t>
            </a:r>
            <a:r>
              <a:rPr kumimoji="0" lang="en-US" altLang="en-US" sz="1800" b="0" i="0" u="none" strike="noStrike" cap="none" normalizeH="0" baseline="0" dirty="0" err="1" smtClean="0">
                <a:ln>
                  <a:noFill/>
                </a:ln>
                <a:solidFill>
                  <a:schemeClr val="tx1"/>
                </a:solidFill>
                <a:effectLst/>
              </a:rPr>
              <a:t>puente</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un </a:t>
            </a: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1" i="0" u="none" strike="noStrike" cap="none" normalizeH="0" baseline="0" dirty="0" smtClean="0">
                <a:ln>
                  <a:noFill/>
                </a:ln>
                <a:solidFill>
                  <a:schemeClr val="tx1"/>
                </a:solidFill>
                <a:effectLst/>
              </a:rPr>
              <a:t> o </a:t>
            </a: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llenar</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actualizar</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cambios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realizados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086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ESARROLLO DE APLICACIONES WEB EN ASP.NET: ACCESO DE DATOS CON ADO.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7403" y="1755879"/>
            <a:ext cx="5794827" cy="317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74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819429"/>
            <a:ext cx="1054541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DataReader</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Unicode MS"/>
              </a:rPr>
              <a:t>DataReader</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rPr>
              <a:t>Proporciona</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rPr>
              <a:t>una</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rPr>
              <a:t>manera</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rPr>
              <a:t>rápida</a:t>
            </a:r>
            <a:r>
              <a:rPr kumimoji="0" lang="en-US" altLang="en-US" sz="2000" b="1" i="0" u="none" strike="noStrike" cap="none" normalizeH="0" baseline="0" dirty="0" smtClean="0">
                <a:ln>
                  <a:noFill/>
                </a:ln>
                <a:solidFill>
                  <a:schemeClr val="tx1"/>
                </a:solidFill>
                <a:effectLst/>
              </a:rPr>
              <a:t> y de solo </a:t>
            </a:r>
            <a:r>
              <a:rPr kumimoji="0" lang="en-US" altLang="en-US" sz="2000" b="1" i="0" u="none" strike="noStrike" cap="none" normalizeH="0" baseline="0" dirty="0" err="1" smtClean="0">
                <a:ln>
                  <a:noFill/>
                </a:ln>
                <a:solidFill>
                  <a:schemeClr val="tx1"/>
                </a:solidFill>
                <a:effectLst/>
              </a:rPr>
              <a:t>lectura</a:t>
            </a:r>
            <a:r>
              <a:rPr kumimoji="0" lang="en-US" altLang="en-US" sz="2000" b="1"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rPr>
              <a:t>para leer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operaciones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lectura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manera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eficiente</a:t>
            </a:r>
            <a:r>
              <a:rPr kumimoji="0" lang="en-US" altLang="en-US" sz="20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Command: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rgbClr val="FF0000"/>
                </a:solidFill>
                <a:effectLst/>
                <a:latin typeface="Arial Unicode MS"/>
              </a:rPr>
              <a:t>SqlCommand</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OleDbCommand</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OdbcCommand</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Ejecuta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comandos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como </a:t>
            </a:r>
            <a:r>
              <a:rPr kumimoji="0" lang="en-US" altLang="en-US" sz="2000" b="0" i="0" u="none" strike="noStrike" cap="none" normalizeH="0" baseline="0" dirty="0" err="1" smtClean="0">
                <a:ln>
                  <a:noFill/>
                </a:ln>
                <a:solidFill>
                  <a:schemeClr val="tx1"/>
                </a:solidFill>
                <a:effectLst/>
              </a:rPr>
              <a:t>consultas</a:t>
            </a:r>
            <a:r>
              <a:rPr kumimoji="0" lang="en-US" altLang="en-US" sz="2000" b="0" i="0" u="none" strike="noStrike" cap="none" normalizeH="0" baseline="0" dirty="0" smtClean="0">
                <a:ln>
                  <a:noFill/>
                </a:ln>
                <a:solidFill>
                  <a:schemeClr val="tx1"/>
                </a:solidFill>
                <a:effectLst/>
              </a:rPr>
              <a:t> SQL (</a:t>
            </a:r>
            <a:r>
              <a:rPr kumimoji="0" lang="en-US" altLang="en-US" sz="2000" b="0" i="0" u="none" strike="noStrike" cap="none" normalizeH="0" baseline="0" dirty="0" smtClean="0">
                <a:ln>
                  <a:noFill/>
                </a:ln>
                <a:solidFill>
                  <a:schemeClr val="tx1"/>
                </a:solidFill>
                <a:effectLst/>
                <a:latin typeface="Arial Unicode MS"/>
              </a:rPr>
              <a:t>SELECT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comandos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modificación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INSERT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UPDATE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DELETE</a:t>
            </a:r>
            <a:r>
              <a:rPr kumimoji="0" lang="en-US" altLang="en-US" sz="2000" b="0" i="0" u="none" strike="noStrike" cap="none" normalizeH="0" baseline="0" dirty="0" smtClean="0">
                <a:ln>
                  <a:noFill/>
                </a:ln>
                <a:solidFill>
                  <a:schemeClr val="tx1"/>
                </a:solidFill>
                <a:effectLst/>
              </a:rPr>
              <a:t>), y </a:t>
            </a:r>
            <a:r>
              <a:rPr kumimoji="0" lang="en-US" altLang="en-US" sz="2000" b="1" i="0" u="none" strike="noStrike" cap="none" normalizeH="0" baseline="0" dirty="0" err="1" smtClean="0">
                <a:ln>
                  <a:noFill/>
                </a:ln>
                <a:solidFill>
                  <a:srgbClr val="FF0000"/>
                </a:solidFill>
                <a:effectLst/>
              </a:rPr>
              <a:t>procedimientos</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rPr>
              <a:t>almacenados</a:t>
            </a:r>
            <a:r>
              <a:rPr kumimoji="0" lang="en-US" altLang="en-US" sz="2000" b="1" i="0" u="none" strike="noStrike" cap="none" normalizeH="0" baseline="0" dirty="0" smtClean="0">
                <a:ln>
                  <a:noFill/>
                </a:ln>
                <a:solidFill>
                  <a:srgbClr val="FF0000"/>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Connection: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smtClean="0">
                <a:ln>
                  <a:noFill/>
                </a:ln>
                <a:solidFill>
                  <a:schemeClr val="tx1"/>
                </a:solidFill>
                <a:effectLst/>
                <a:latin typeface="Arial Unicode MS"/>
              </a:rPr>
              <a:t>SqlConnection</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OleDbConnection</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OdbcConnection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Establece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conexión</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Transaction: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Unicode MS"/>
              </a:rPr>
              <a:t>SqlTransaction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Maneja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transacciones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asegurando</a:t>
            </a:r>
            <a:r>
              <a:rPr kumimoji="0" lang="en-US" altLang="en-US" sz="2000" b="0" i="0" u="none" strike="noStrike" cap="none" normalizeH="0" baseline="0" dirty="0" smtClean="0">
                <a:ln>
                  <a:noFill/>
                </a:ln>
                <a:solidFill>
                  <a:schemeClr val="tx1"/>
                </a:solidFill>
                <a:effectLst/>
              </a:rPr>
              <a:t> que un </a:t>
            </a:r>
            <a:r>
              <a:rPr kumimoji="0" lang="en-US" altLang="en-US" sz="2000" b="0" i="0" u="none" strike="noStrike" cap="none" normalizeH="0" baseline="0" dirty="0" err="1" smtClean="0">
                <a:ln>
                  <a:noFill/>
                </a:ln>
                <a:solidFill>
                  <a:schemeClr val="tx1"/>
                </a:solidFill>
                <a:effectLst/>
              </a:rPr>
              <a:t>conjunto</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operaciones</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ejecute</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manera</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rgbClr val="FF0000"/>
                </a:solidFill>
                <a:effectLst/>
              </a:rPr>
              <a:t>atómica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todas</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ninguna</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18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89194"/>
            <a:ext cx="10515600" cy="562527"/>
          </a:xfrm>
        </p:spPr>
        <p:txBody>
          <a:bodyPr>
            <a:normAutofit/>
          </a:bodyPr>
          <a:lstStyle/>
          <a:p>
            <a:r>
              <a:rPr lang="en-US" sz="3200" b="1" dirty="0"/>
              <a:t>¿</a:t>
            </a:r>
            <a:r>
              <a:rPr lang="en-US" sz="3200" b="1" dirty="0" err="1"/>
              <a:t>Qué</a:t>
            </a:r>
            <a:r>
              <a:rPr lang="en-US" sz="3200" b="1" dirty="0"/>
              <a:t> </a:t>
            </a:r>
            <a:r>
              <a:rPr lang="en-US" sz="3200" b="1" dirty="0" err="1"/>
              <a:t>es</a:t>
            </a:r>
            <a:r>
              <a:rPr lang="en-US" sz="3200" b="1" dirty="0"/>
              <a:t> ADO.NET?</a:t>
            </a:r>
          </a:p>
        </p:txBody>
      </p:sp>
      <p:sp>
        <p:nvSpPr>
          <p:cNvPr id="3" name="Marcador de contenido 2"/>
          <p:cNvSpPr>
            <a:spLocks noGrp="1"/>
          </p:cNvSpPr>
          <p:nvPr>
            <p:ph idx="1"/>
          </p:nvPr>
        </p:nvSpPr>
        <p:spPr>
          <a:xfrm>
            <a:off x="838200" y="1351721"/>
            <a:ext cx="10515600" cy="4823791"/>
          </a:xfrm>
        </p:spPr>
        <p:txBody>
          <a:bodyPr>
            <a:normAutofit/>
          </a:bodyPr>
          <a:lstStyle/>
          <a:p>
            <a:pPr marL="0" indent="0" algn="just">
              <a:buNone/>
            </a:pPr>
            <a:r>
              <a:rPr lang="es-MX" sz="2600" dirty="0"/>
              <a:t>ADO.NET es un conjunto de clases en el marco .NET que permite interactuar con bases de datos. Es una tecnología robusta que permite manejar datos de forma eficiente tanto en aplicaciones </a:t>
            </a:r>
            <a:r>
              <a:rPr lang="es-MX" sz="2600" b="1" dirty="0"/>
              <a:t>conectadas como desconectadas</a:t>
            </a:r>
            <a:r>
              <a:rPr lang="es-MX" sz="2600" dirty="0" smtClean="0"/>
              <a:t>.</a:t>
            </a:r>
          </a:p>
          <a:p>
            <a:pPr marL="0" indent="0" algn="just">
              <a:buNone/>
            </a:pPr>
            <a:r>
              <a:rPr lang="es-MX" sz="2600" b="1" dirty="0"/>
              <a:t>Conceptos </a:t>
            </a:r>
            <a:r>
              <a:rPr lang="es-MX" sz="2600" b="1" dirty="0" smtClean="0"/>
              <a:t>básicos </a:t>
            </a:r>
            <a:r>
              <a:rPr lang="es-MX" sz="2600" b="1" dirty="0"/>
              <a:t>que deben aprender primero</a:t>
            </a:r>
            <a:r>
              <a:rPr lang="es-MX" sz="2600" b="1" dirty="0" smtClean="0"/>
              <a:t>:</a:t>
            </a:r>
          </a:p>
          <a:p>
            <a:pPr marL="0" indent="0" algn="just">
              <a:buNone/>
            </a:pPr>
            <a:endParaRPr lang="es-MX" sz="800" b="1" dirty="0" smtClean="0"/>
          </a:p>
          <a:p>
            <a:pPr marL="0" lvl="0" indent="0" algn="just" eaLnBrk="0" fontAlgn="base" hangingPunct="0">
              <a:lnSpc>
                <a:spcPct val="100000"/>
              </a:lnSpc>
              <a:spcBef>
                <a:spcPct val="0"/>
              </a:spcBef>
              <a:spcAft>
                <a:spcPct val="0"/>
              </a:spcAft>
              <a:buFontTx/>
              <a:buChar char="•"/>
            </a:pPr>
            <a:r>
              <a:rPr lang="en-US" altLang="en-US" sz="2600" b="1" dirty="0" err="1">
                <a:latin typeface="Arial" panose="020B0604020202020204" pitchFamily="34" charset="0"/>
              </a:rPr>
              <a:t>Proveedores</a:t>
            </a:r>
            <a:r>
              <a:rPr lang="en-US" altLang="en-US" sz="2600" b="1" dirty="0">
                <a:latin typeface="Arial" panose="020B0604020202020204" pitchFamily="34" charset="0"/>
              </a:rPr>
              <a:t> de </a:t>
            </a:r>
            <a:r>
              <a:rPr lang="en-US" altLang="en-US" sz="2600" b="1" dirty="0" err="1">
                <a:latin typeface="Arial" panose="020B0604020202020204" pitchFamily="34" charset="0"/>
              </a:rPr>
              <a:t>datos</a:t>
            </a:r>
            <a:r>
              <a:rPr lang="en-US" altLang="en-US" sz="2600" dirty="0">
                <a:latin typeface="Arial" panose="020B0604020202020204" pitchFamily="34" charset="0"/>
              </a:rPr>
              <a:t>: </a:t>
            </a:r>
            <a:r>
              <a:rPr lang="en-US" altLang="en-US" sz="2600" dirty="0" err="1">
                <a:latin typeface="Arial" panose="020B0604020202020204" pitchFamily="34" charset="0"/>
              </a:rPr>
              <a:t>Cada</a:t>
            </a:r>
            <a:r>
              <a:rPr lang="en-US" altLang="en-US" sz="2600" dirty="0">
                <a:latin typeface="Arial" panose="020B0604020202020204" pitchFamily="34" charset="0"/>
              </a:rPr>
              <a:t> base de </a:t>
            </a:r>
            <a:r>
              <a:rPr lang="en-US" altLang="en-US" sz="2600" dirty="0" err="1">
                <a:latin typeface="Arial" panose="020B0604020202020204" pitchFamily="34" charset="0"/>
              </a:rPr>
              <a:t>datos</a:t>
            </a:r>
            <a:r>
              <a:rPr lang="en-US" altLang="en-US" sz="2600" dirty="0">
                <a:latin typeface="Arial" panose="020B0604020202020204" pitchFamily="34" charset="0"/>
              </a:rPr>
              <a:t> </a:t>
            </a:r>
            <a:r>
              <a:rPr lang="en-US" altLang="en-US" sz="2600" dirty="0" err="1">
                <a:latin typeface="Arial" panose="020B0604020202020204" pitchFamily="34" charset="0"/>
              </a:rPr>
              <a:t>tiene</a:t>
            </a:r>
            <a:r>
              <a:rPr lang="en-US" altLang="en-US" sz="2600" dirty="0">
                <a:latin typeface="Arial" panose="020B0604020202020204" pitchFamily="34" charset="0"/>
              </a:rPr>
              <a:t> un </a:t>
            </a:r>
            <a:r>
              <a:rPr lang="en-US" altLang="en-US" sz="2600" dirty="0" err="1">
                <a:latin typeface="Arial" panose="020B0604020202020204" pitchFamily="34" charset="0"/>
              </a:rPr>
              <a:t>proveedor</a:t>
            </a:r>
            <a:r>
              <a:rPr lang="en-US" altLang="en-US" sz="2600" dirty="0">
                <a:latin typeface="Arial" panose="020B0604020202020204" pitchFamily="34" charset="0"/>
              </a:rPr>
              <a:t> (SQL Server, Oracle, etc.). El </a:t>
            </a:r>
            <a:r>
              <a:rPr lang="en-US" altLang="en-US" sz="2600" dirty="0" err="1">
                <a:latin typeface="Arial" panose="020B0604020202020204" pitchFamily="34" charset="0"/>
              </a:rPr>
              <a:t>más</a:t>
            </a:r>
            <a:r>
              <a:rPr lang="en-US" altLang="en-US" sz="2600" dirty="0">
                <a:latin typeface="Arial" panose="020B0604020202020204" pitchFamily="34" charset="0"/>
              </a:rPr>
              <a:t> </a:t>
            </a:r>
            <a:r>
              <a:rPr lang="en-US" altLang="en-US" sz="2600" dirty="0" err="1">
                <a:latin typeface="Arial" panose="020B0604020202020204" pitchFamily="34" charset="0"/>
              </a:rPr>
              <a:t>común</a:t>
            </a:r>
            <a:r>
              <a:rPr lang="en-US" altLang="en-US" sz="2600" dirty="0">
                <a:latin typeface="Arial" panose="020B0604020202020204" pitchFamily="34" charset="0"/>
              </a:rPr>
              <a:t> </a:t>
            </a:r>
            <a:r>
              <a:rPr lang="en-US" altLang="en-US" sz="2600" dirty="0" err="1">
                <a:latin typeface="Arial" panose="020B0604020202020204" pitchFamily="34" charset="0"/>
              </a:rPr>
              <a:t>es</a:t>
            </a:r>
            <a:r>
              <a:rPr lang="en-US" altLang="en-US" sz="2600" dirty="0">
                <a:latin typeface="Arial" panose="020B0604020202020204" pitchFamily="34" charset="0"/>
              </a:rPr>
              <a:t> </a:t>
            </a:r>
            <a:r>
              <a:rPr lang="en-US" altLang="en-US" sz="2600" b="1" u="sng" dirty="0" err="1">
                <a:latin typeface="Arial Unicode MS"/>
              </a:rPr>
              <a:t>System.Data.SqlClient</a:t>
            </a:r>
            <a:r>
              <a:rPr lang="en-US" altLang="en-US" sz="2600" b="1" u="sng" dirty="0" smtClean="0"/>
              <a:t>.</a:t>
            </a:r>
          </a:p>
          <a:p>
            <a:pPr marL="0" lvl="0" indent="0" algn="just" eaLnBrk="0" fontAlgn="base" hangingPunct="0">
              <a:lnSpc>
                <a:spcPct val="100000"/>
              </a:lnSpc>
              <a:spcBef>
                <a:spcPct val="0"/>
              </a:spcBef>
              <a:spcAft>
                <a:spcPct val="0"/>
              </a:spcAft>
              <a:buFontTx/>
              <a:buChar char="•"/>
            </a:pPr>
            <a:endParaRPr lang="en-US" altLang="en-US" sz="2600" dirty="0">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lang="en-US" altLang="en-US" sz="2600" b="1" dirty="0" err="1">
                <a:latin typeface="Arial" panose="020B0604020202020204" pitchFamily="34" charset="0"/>
              </a:rPr>
              <a:t>Componentes</a:t>
            </a:r>
            <a:r>
              <a:rPr lang="en-US" altLang="en-US" sz="2600" b="1" dirty="0">
                <a:latin typeface="Arial" panose="020B0604020202020204" pitchFamily="34" charset="0"/>
              </a:rPr>
              <a:t> </a:t>
            </a:r>
            <a:r>
              <a:rPr lang="en-US" altLang="en-US" sz="2600" b="1" dirty="0" err="1">
                <a:latin typeface="Arial" panose="020B0604020202020204" pitchFamily="34" charset="0"/>
              </a:rPr>
              <a:t>principales</a:t>
            </a:r>
            <a:r>
              <a:rPr lang="en-US" altLang="en-US" sz="26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a:latin typeface="Arial" panose="020B0604020202020204" pitchFamily="34" charset="0"/>
              </a:rPr>
              <a:t>Connection</a:t>
            </a:r>
            <a:r>
              <a:rPr lang="en-US" altLang="en-US" sz="2200" dirty="0">
                <a:latin typeface="Arial" panose="020B0604020202020204" pitchFamily="34" charset="0"/>
              </a:rPr>
              <a:t>: </a:t>
            </a:r>
            <a:r>
              <a:rPr lang="en-US" altLang="en-US" sz="2200" dirty="0" err="1">
                <a:latin typeface="Arial" panose="020B0604020202020204" pitchFamily="34" charset="0"/>
              </a:rPr>
              <a:t>Establece</a:t>
            </a:r>
            <a:r>
              <a:rPr lang="en-US" altLang="en-US" sz="2200" dirty="0">
                <a:latin typeface="Arial" panose="020B0604020202020204" pitchFamily="34" charset="0"/>
              </a:rPr>
              <a:t> la </a:t>
            </a:r>
            <a:r>
              <a:rPr lang="en-US" altLang="en-US" sz="2200" dirty="0" err="1">
                <a:latin typeface="Arial" panose="020B0604020202020204" pitchFamily="34" charset="0"/>
              </a:rPr>
              <a:t>conexión</a:t>
            </a:r>
            <a:r>
              <a:rPr lang="en-US" altLang="en-US" sz="2200" dirty="0">
                <a:latin typeface="Arial" panose="020B0604020202020204" pitchFamily="34" charset="0"/>
              </a:rPr>
              <a:t> con la base de </a:t>
            </a:r>
            <a:r>
              <a:rPr lang="en-US" altLang="en-US" sz="2200" dirty="0" err="1">
                <a:latin typeface="Arial" panose="020B0604020202020204" pitchFamily="34" charset="0"/>
              </a:rPr>
              <a:t>datos</a:t>
            </a:r>
            <a:r>
              <a:rPr lang="en-US" altLang="en-US" sz="22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a:latin typeface="Arial" panose="020B0604020202020204" pitchFamily="34" charset="0"/>
              </a:rPr>
              <a:t>Command</a:t>
            </a:r>
            <a:r>
              <a:rPr lang="en-US" altLang="en-US" sz="2200" dirty="0">
                <a:latin typeface="Arial" panose="020B0604020202020204" pitchFamily="34" charset="0"/>
              </a:rPr>
              <a:t>: </a:t>
            </a:r>
            <a:r>
              <a:rPr lang="en-US" altLang="en-US" sz="2200" dirty="0" err="1">
                <a:latin typeface="Arial" panose="020B0604020202020204" pitchFamily="34" charset="0"/>
              </a:rPr>
              <a:t>Ejecuta</a:t>
            </a:r>
            <a:r>
              <a:rPr lang="en-US" altLang="en-US" sz="2200" dirty="0">
                <a:latin typeface="Arial" panose="020B0604020202020204" pitchFamily="34" charset="0"/>
              </a:rPr>
              <a:t> </a:t>
            </a:r>
            <a:r>
              <a:rPr lang="en-US" altLang="en-US" sz="2200" dirty="0" err="1">
                <a:latin typeface="Arial" panose="020B0604020202020204" pitchFamily="34" charset="0"/>
              </a:rPr>
              <a:t>instrucciones</a:t>
            </a:r>
            <a:r>
              <a:rPr lang="en-US" altLang="en-US" sz="2200" dirty="0">
                <a:latin typeface="Arial" panose="020B0604020202020204" pitchFamily="34" charset="0"/>
              </a:rPr>
              <a:t> SQL.</a:t>
            </a:r>
          </a:p>
          <a:p>
            <a:pPr marL="457200" lvl="1" indent="0" algn="just" eaLnBrk="0" fontAlgn="base" hangingPunct="0">
              <a:lnSpc>
                <a:spcPct val="100000"/>
              </a:lnSpc>
              <a:spcBef>
                <a:spcPct val="0"/>
              </a:spcBef>
              <a:spcAft>
                <a:spcPct val="0"/>
              </a:spcAft>
              <a:buFontTx/>
              <a:buChar char="•"/>
            </a:pPr>
            <a:r>
              <a:rPr lang="en-US" altLang="en-US" sz="2200" b="1" dirty="0" err="1">
                <a:latin typeface="Arial" panose="020B0604020202020204" pitchFamily="34" charset="0"/>
              </a:rPr>
              <a:t>DataReader</a:t>
            </a:r>
            <a:r>
              <a:rPr lang="en-US" altLang="en-US" sz="2200" dirty="0">
                <a:latin typeface="Arial" panose="020B0604020202020204" pitchFamily="34" charset="0"/>
              </a:rPr>
              <a:t>: Lee </a:t>
            </a:r>
            <a:r>
              <a:rPr lang="en-US" altLang="en-US" sz="2200" dirty="0" err="1">
                <a:latin typeface="Arial" panose="020B0604020202020204" pitchFamily="34" charset="0"/>
              </a:rPr>
              <a:t>los</a:t>
            </a:r>
            <a:r>
              <a:rPr lang="en-US" altLang="en-US" sz="2200" dirty="0">
                <a:latin typeface="Arial" panose="020B0604020202020204" pitchFamily="34" charset="0"/>
              </a:rPr>
              <a:t> </a:t>
            </a:r>
            <a:r>
              <a:rPr lang="en-US" altLang="en-US" sz="2200" dirty="0" err="1">
                <a:latin typeface="Arial" panose="020B0604020202020204" pitchFamily="34" charset="0"/>
              </a:rPr>
              <a:t>datos</a:t>
            </a:r>
            <a:r>
              <a:rPr lang="en-US" altLang="en-US" sz="2200" dirty="0">
                <a:latin typeface="Arial" panose="020B0604020202020204" pitchFamily="34" charset="0"/>
              </a:rPr>
              <a:t> de forma </a:t>
            </a:r>
            <a:r>
              <a:rPr lang="en-US" altLang="en-US" sz="2200" dirty="0" err="1">
                <a:latin typeface="Arial" panose="020B0604020202020204" pitchFamily="34" charset="0"/>
              </a:rPr>
              <a:t>eficiente</a:t>
            </a:r>
            <a:r>
              <a:rPr lang="en-US" altLang="en-US" sz="2200" dirty="0">
                <a:latin typeface="Arial" panose="020B0604020202020204" pitchFamily="34" charset="0"/>
              </a:rPr>
              <a:t> (</a:t>
            </a:r>
            <a:r>
              <a:rPr lang="en-US" altLang="en-US" sz="2200" dirty="0" err="1">
                <a:latin typeface="Arial" panose="020B0604020202020204" pitchFamily="34" charset="0"/>
              </a:rPr>
              <a:t>modelo</a:t>
            </a:r>
            <a:r>
              <a:rPr lang="en-US" altLang="en-US" sz="2200" dirty="0">
                <a:latin typeface="Arial" panose="020B0604020202020204" pitchFamily="34" charset="0"/>
              </a:rPr>
              <a:t> </a:t>
            </a:r>
            <a:r>
              <a:rPr lang="en-US" altLang="en-US" sz="2200" dirty="0" err="1">
                <a:latin typeface="Arial" panose="020B0604020202020204" pitchFamily="34" charset="0"/>
              </a:rPr>
              <a:t>conectado</a:t>
            </a:r>
            <a:r>
              <a:rPr lang="en-US" altLang="en-US" sz="22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err="1">
                <a:latin typeface="Arial" panose="020B0604020202020204" pitchFamily="34" charset="0"/>
              </a:rPr>
              <a:t>DataSet</a:t>
            </a:r>
            <a:r>
              <a:rPr lang="en-US" altLang="en-US" sz="2200" b="1" dirty="0">
                <a:latin typeface="Arial" panose="020B0604020202020204" pitchFamily="34" charset="0"/>
              </a:rPr>
              <a:t> y </a:t>
            </a:r>
            <a:r>
              <a:rPr lang="en-US" altLang="en-US" sz="2200" b="1" dirty="0" err="1">
                <a:latin typeface="Arial" panose="020B0604020202020204" pitchFamily="34" charset="0"/>
              </a:rPr>
              <a:t>DataAdapter</a:t>
            </a:r>
            <a:r>
              <a:rPr lang="en-US" altLang="en-US" sz="2200" dirty="0">
                <a:latin typeface="Arial" panose="020B0604020202020204" pitchFamily="34" charset="0"/>
              </a:rPr>
              <a:t>: </a:t>
            </a:r>
            <a:r>
              <a:rPr lang="en-US" altLang="en-US" sz="2200" dirty="0" err="1">
                <a:latin typeface="Arial" panose="020B0604020202020204" pitchFamily="34" charset="0"/>
              </a:rPr>
              <a:t>Manejan</a:t>
            </a:r>
            <a:r>
              <a:rPr lang="en-US" altLang="en-US" sz="2200" dirty="0">
                <a:latin typeface="Arial" panose="020B0604020202020204" pitchFamily="34" charset="0"/>
              </a:rPr>
              <a:t> </a:t>
            </a:r>
            <a:r>
              <a:rPr lang="en-US" altLang="en-US" sz="2200" dirty="0" err="1">
                <a:latin typeface="Arial" panose="020B0604020202020204" pitchFamily="34" charset="0"/>
              </a:rPr>
              <a:t>datos</a:t>
            </a:r>
            <a:r>
              <a:rPr lang="en-US" altLang="en-US" sz="2200" dirty="0">
                <a:latin typeface="Arial" panose="020B0604020202020204" pitchFamily="34" charset="0"/>
              </a:rPr>
              <a:t> en </a:t>
            </a:r>
            <a:r>
              <a:rPr lang="en-US" altLang="en-US" sz="2200" dirty="0" err="1">
                <a:latin typeface="Arial" panose="020B0604020202020204" pitchFamily="34" charset="0"/>
              </a:rPr>
              <a:t>memoria</a:t>
            </a:r>
            <a:r>
              <a:rPr lang="en-US" altLang="en-US" sz="2200" dirty="0">
                <a:latin typeface="Arial" panose="020B0604020202020204" pitchFamily="34" charset="0"/>
              </a:rPr>
              <a:t> (</a:t>
            </a:r>
            <a:r>
              <a:rPr lang="en-US" altLang="en-US" sz="2200" dirty="0" err="1">
                <a:latin typeface="Arial" panose="020B0604020202020204" pitchFamily="34" charset="0"/>
              </a:rPr>
              <a:t>modelo</a:t>
            </a:r>
            <a:r>
              <a:rPr lang="en-US" altLang="en-US" sz="2200" dirty="0">
                <a:latin typeface="Arial" panose="020B0604020202020204" pitchFamily="34" charset="0"/>
              </a:rPr>
              <a:t> </a:t>
            </a:r>
            <a:r>
              <a:rPr lang="en-US" altLang="en-US" sz="2200" dirty="0" err="1">
                <a:latin typeface="Arial" panose="020B0604020202020204" pitchFamily="34" charset="0"/>
              </a:rPr>
              <a:t>desconectado</a:t>
            </a:r>
            <a:r>
              <a:rPr lang="en-US" altLang="en-US" sz="2200" dirty="0" smtClean="0">
                <a:latin typeface="Arial" panose="020B0604020202020204" pitchFamily="34" charset="0"/>
              </a:rPr>
              <a:t>).</a:t>
            </a:r>
            <a:endParaRPr lang="en-US" altLang="en-US" sz="2200" dirty="0">
              <a:latin typeface="Arial" panose="020B0604020202020204" pitchFamily="34" charset="0"/>
            </a:endParaRPr>
          </a:p>
        </p:txBody>
      </p:sp>
    </p:spTree>
    <p:extLst>
      <p:ext uri="{BB962C8B-B14F-4D97-AF65-F5344CB8AC3E}">
        <p14:creationId xmlns:p14="http://schemas.microsoft.com/office/powerpoint/2010/main" val="421804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7200" y="563908"/>
            <a:ext cx="9136974" cy="748058"/>
          </a:xfrm>
        </p:spPr>
        <p:txBody>
          <a:bodyPr>
            <a:noAutofit/>
          </a:bodyPr>
          <a:lstStyle/>
          <a:p>
            <a:r>
              <a:rPr lang="es-MX" sz="2200" b="1" dirty="0"/>
              <a:t>Ejemplo básico de ADO.NET: Modelo Conectado</a:t>
            </a:r>
            <a:br>
              <a:rPr lang="es-MX" sz="2200" b="1" dirty="0"/>
            </a:br>
            <a:r>
              <a:rPr lang="es-MX" sz="2200" b="1" dirty="0"/>
              <a:t>Tarea: Consultar una lista de productos desde una base de datos SQL Server</a:t>
            </a:r>
            <a:r>
              <a:rPr lang="es-MX" sz="2200" b="1" dirty="0" smtClean="0"/>
              <a:t>.</a:t>
            </a:r>
            <a:endParaRPr lang="en-US" sz="2200" dirty="0"/>
          </a:p>
        </p:txBody>
      </p:sp>
      <p:pic>
        <p:nvPicPr>
          <p:cNvPr id="4" name="Marcador de contenido 3"/>
          <p:cNvPicPr>
            <a:picLocks noGrp="1" noChangeAspect="1"/>
          </p:cNvPicPr>
          <p:nvPr>
            <p:ph idx="1"/>
          </p:nvPr>
        </p:nvPicPr>
        <p:blipFill>
          <a:blip r:embed="rId2"/>
          <a:stretch>
            <a:fillRect/>
          </a:stretch>
        </p:blipFill>
        <p:spPr>
          <a:xfrm>
            <a:off x="1067200" y="1641649"/>
            <a:ext cx="6510533" cy="4559723"/>
          </a:xfrm>
          <a:prstGeom prst="rect">
            <a:avLst/>
          </a:prstGeom>
        </p:spPr>
      </p:pic>
      <p:sp>
        <p:nvSpPr>
          <p:cNvPr id="5" name="Rectangle 1"/>
          <p:cNvSpPr>
            <a:spLocks noChangeArrowheads="1"/>
          </p:cNvSpPr>
          <p:nvPr/>
        </p:nvSpPr>
        <p:spPr bwMode="auto">
          <a:xfrm rot="10800000" flipV="1">
            <a:off x="7832034" y="1472372"/>
            <a:ext cx="3472070" cy="4832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Se </a:t>
            </a:r>
            <a:r>
              <a:rPr kumimoji="0" lang="en-US" altLang="en-US" sz="2200" b="0" i="0" u="none" strike="noStrike" cap="none" normalizeH="0" baseline="0" dirty="0" err="1" smtClean="0">
                <a:ln>
                  <a:noFill/>
                </a:ln>
                <a:solidFill>
                  <a:schemeClr val="tx1"/>
                </a:solidFill>
                <a:effectLst/>
                <a:latin typeface="Arial" panose="020B0604020202020204" pitchFamily="34" charset="0"/>
              </a:rPr>
              <a:t>abre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una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2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22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Se </a:t>
            </a:r>
            <a:r>
              <a:rPr kumimoji="0" lang="en-US" altLang="en-US" sz="2200" b="0" i="0" u="none" strike="noStrike" cap="none" normalizeH="0" baseline="0" dirty="0" err="1" smtClean="0">
                <a:ln>
                  <a:noFill/>
                </a:ln>
                <a:solidFill>
                  <a:schemeClr val="tx1"/>
                </a:solidFill>
                <a:effectLst/>
                <a:latin typeface="Arial" panose="020B0604020202020204" pitchFamily="34" charset="0"/>
              </a:rPr>
              <a:t>ejecuta</a:t>
            </a:r>
            <a:r>
              <a:rPr kumimoji="0" lang="en-US" altLang="en-US" sz="2200" b="0" i="0" u="none" strike="noStrike" cap="none" normalizeH="0" baseline="0" dirty="0" smtClean="0">
                <a:ln>
                  <a:noFill/>
                </a:ln>
                <a:solidFill>
                  <a:schemeClr val="tx1"/>
                </a:solidFill>
                <a:effectLst/>
                <a:latin typeface="Arial" panose="020B0604020202020204" pitchFamily="34" charset="0"/>
              </a:rPr>
              <a:t> un </a:t>
            </a:r>
            <a:r>
              <a:rPr kumimoji="0" lang="en-US" altLang="en-US" sz="22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2200" b="0" i="0" u="none" strike="noStrike" cap="none" normalizeH="0" baseline="0" dirty="0" smtClean="0">
                <a:ln>
                  <a:noFill/>
                </a:ln>
                <a:solidFill>
                  <a:schemeClr val="tx1"/>
                </a:solidFill>
                <a:effectLst/>
                <a:latin typeface="Arial" panose="020B0604020202020204" pitchFamily="34" charset="0"/>
              </a:rPr>
              <a:t> SQL </a:t>
            </a:r>
            <a:r>
              <a:rPr kumimoji="0" lang="en-US" altLang="en-US" sz="22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Unicode MS"/>
              </a:rPr>
              <a:t>SqlCommand</a:t>
            </a:r>
            <a:r>
              <a:rPr kumimoji="0" lang="en-US" altLang="en-US" sz="2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smtClean="0">
                <a:ln>
                  <a:noFill/>
                </a:ln>
                <a:solidFill>
                  <a:schemeClr val="tx1"/>
                </a:solidFill>
                <a:effectLst/>
                <a:latin typeface="Arial Unicode MS"/>
              </a:rPr>
              <a:t>SqlDataReader</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obtiene</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los</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resultados</a:t>
            </a:r>
            <a:r>
              <a:rPr kumimoji="0" lang="en-US" altLang="en-US" sz="2200" b="0" i="0" u="none" strike="noStrike" cap="none" normalizeH="0" baseline="0" dirty="0" smtClean="0">
                <a:ln>
                  <a:noFill/>
                </a:ln>
                <a:solidFill>
                  <a:schemeClr val="tx1"/>
                </a:solidFill>
                <a:effectLst/>
              </a:rPr>
              <a:t> fila </a:t>
            </a:r>
            <a:r>
              <a:rPr kumimoji="0" lang="en-US" altLang="en-US" sz="2200" b="0" i="0" u="none" strike="noStrike" cap="none" normalizeH="0" baseline="0" dirty="0" err="1" smtClean="0">
                <a:ln>
                  <a:noFill/>
                </a:ln>
                <a:solidFill>
                  <a:schemeClr val="tx1"/>
                </a:solidFill>
                <a:effectLst/>
              </a:rPr>
              <a:t>por</a:t>
            </a:r>
            <a:r>
              <a:rPr kumimoji="0" lang="en-US" altLang="en-US" sz="2200" b="0" i="0" u="none" strike="noStrike" cap="none" normalizeH="0" baseline="0" dirty="0" smtClean="0">
                <a:ln>
                  <a:noFill/>
                </a:ln>
                <a:solidFill>
                  <a:schemeClr val="tx1"/>
                </a:solidFill>
                <a:effectLst/>
              </a:rPr>
              <a:t> fila.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rPr>
              <a:t> Este </a:t>
            </a:r>
            <a:r>
              <a:rPr kumimoji="0" lang="en-US" altLang="en-US" sz="2200" b="0" i="0" u="none" strike="noStrike" cap="none" normalizeH="0" baseline="0" dirty="0" err="1" smtClean="0">
                <a:ln>
                  <a:noFill/>
                </a:ln>
                <a:solidFill>
                  <a:schemeClr val="tx1"/>
                </a:solidFill>
                <a:effectLst/>
              </a:rPr>
              <a:t>es</a:t>
            </a:r>
            <a:r>
              <a:rPr kumimoji="0" lang="en-US" altLang="en-US" sz="2200" b="0" i="0" u="none" strike="noStrike" cap="none" normalizeH="0" baseline="0" dirty="0" smtClean="0">
                <a:ln>
                  <a:noFill/>
                </a:ln>
                <a:solidFill>
                  <a:schemeClr val="tx1"/>
                </a:solidFill>
                <a:effectLst/>
              </a:rPr>
              <a:t> el </a:t>
            </a:r>
            <a:r>
              <a:rPr kumimoji="0" lang="en-US" altLang="en-US" sz="2200" b="0" i="0" u="none" strike="noStrike" cap="none" normalizeH="0" baseline="0" dirty="0" err="1" smtClean="0">
                <a:ln>
                  <a:noFill/>
                </a:ln>
                <a:solidFill>
                  <a:schemeClr val="tx1"/>
                </a:solidFill>
                <a:effectLst/>
              </a:rPr>
              <a:t>modelo</a:t>
            </a:r>
            <a:r>
              <a:rPr kumimoji="0" lang="en-US" altLang="en-US" sz="2200" b="0" i="0" u="none" strike="noStrike" cap="none" normalizeH="0" baseline="0" dirty="0" smtClean="0">
                <a:ln>
                  <a:noFill/>
                </a:ln>
                <a:solidFill>
                  <a:schemeClr val="tx1"/>
                </a:solidFill>
                <a:effectLst/>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conectado</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ya</a:t>
            </a:r>
            <a:r>
              <a:rPr kumimoji="0" lang="en-US" altLang="en-US" sz="2200" b="0" i="0" u="none" strike="noStrike" cap="none" normalizeH="0" baseline="0" dirty="0" smtClean="0">
                <a:ln>
                  <a:noFill/>
                </a:ln>
                <a:solidFill>
                  <a:schemeClr val="tx1"/>
                </a:solidFill>
                <a:effectLst/>
                <a:latin typeface="Arial" panose="020B0604020202020204" pitchFamily="34" charset="0"/>
              </a:rPr>
              <a:t> que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200" b="0" i="0" u="none" strike="noStrike" cap="none" normalizeH="0" baseline="0" dirty="0" smtClean="0">
                <a:ln>
                  <a:noFill/>
                </a:ln>
                <a:solidFill>
                  <a:schemeClr val="tx1"/>
                </a:solidFill>
                <a:effectLst/>
                <a:latin typeface="Arial" panose="020B0604020202020204" pitchFamily="34" charset="0"/>
              </a:rPr>
              <a:t> se </a:t>
            </a:r>
            <a:r>
              <a:rPr kumimoji="0" lang="en-US" altLang="en-US" sz="22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durante</a:t>
            </a:r>
            <a:r>
              <a:rPr kumimoji="0" lang="en-US" altLang="en-US" sz="2200" b="0" i="0" u="none" strike="noStrike" cap="none" normalizeH="0" baseline="0" dirty="0" smtClean="0">
                <a:ln>
                  <a:noFill/>
                </a:ln>
                <a:solidFill>
                  <a:schemeClr val="tx1"/>
                </a:solidFill>
                <a:effectLst/>
                <a:latin typeface="Arial" panose="020B0604020202020204" pitchFamily="34" charset="0"/>
              </a:rPr>
              <a:t>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lectura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465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40823"/>
          </a:xfrm>
        </p:spPr>
        <p:txBody>
          <a:bodyPr>
            <a:normAutofit fontScale="90000"/>
          </a:bodyPr>
          <a:lstStyle/>
          <a:p>
            <a:r>
              <a:rPr lang="es-MX" sz="2000" b="1" dirty="0"/>
              <a:t>Modelo Desconectado con </a:t>
            </a:r>
            <a:r>
              <a:rPr lang="es-MX" sz="2000" b="1" dirty="0" err="1"/>
              <a:t>DataSet</a:t>
            </a:r>
            <a:r>
              <a:rPr lang="es-MX" sz="2000" b="1" dirty="0"/>
              <a:t> y </a:t>
            </a:r>
            <a:r>
              <a:rPr lang="es-MX" sz="2000" b="1" dirty="0" err="1"/>
              <a:t>DataAdapter</a:t>
            </a:r>
            <a:r>
              <a:rPr lang="es-MX" sz="2000" b="1" dirty="0"/>
              <a:t/>
            </a:r>
            <a:br>
              <a:rPr lang="es-MX" sz="2000" b="1" dirty="0"/>
            </a:br>
            <a:r>
              <a:rPr lang="es-MX" sz="2000" dirty="0"/>
              <a:t>El modelo desconectado permite trabajar con los datos en memoria. Es útil cuando necesitas manipular datos sin mantener una conexión constante</a:t>
            </a:r>
            <a:r>
              <a:rPr lang="es-MX" sz="2000" dirty="0" smtClean="0"/>
              <a:t>.</a:t>
            </a:r>
            <a:endParaRPr lang="en-US" sz="2000" dirty="0"/>
          </a:p>
        </p:txBody>
      </p:sp>
      <p:pic>
        <p:nvPicPr>
          <p:cNvPr id="4" name="Marcador de contenido 3"/>
          <p:cNvPicPr>
            <a:picLocks noGrp="1" noChangeAspect="1"/>
          </p:cNvPicPr>
          <p:nvPr>
            <p:ph idx="1"/>
          </p:nvPr>
        </p:nvPicPr>
        <p:blipFill>
          <a:blip r:embed="rId2"/>
          <a:stretch>
            <a:fillRect/>
          </a:stretch>
        </p:blipFill>
        <p:spPr>
          <a:xfrm>
            <a:off x="838200" y="1339807"/>
            <a:ext cx="6796791" cy="5167010"/>
          </a:xfrm>
          <a:prstGeom prst="rect">
            <a:avLst/>
          </a:prstGeom>
        </p:spPr>
      </p:pic>
      <p:sp>
        <p:nvSpPr>
          <p:cNvPr id="6" name="Rectángulo 5"/>
          <p:cNvSpPr/>
          <p:nvPr/>
        </p:nvSpPr>
        <p:spPr>
          <a:xfrm>
            <a:off x="8507895" y="1339807"/>
            <a:ext cx="2411895" cy="4832092"/>
          </a:xfrm>
          <a:prstGeom prst="rect">
            <a:avLst/>
          </a:prstGeom>
          <a:ln w="12700">
            <a:solidFill>
              <a:schemeClr val="tx1"/>
            </a:solidFill>
          </a:ln>
        </p:spPr>
        <p:txBody>
          <a:bodyPr wrap="square">
            <a:spAutoFit/>
          </a:bodyPr>
          <a:lstStyle/>
          <a:p>
            <a:pPr lvl="0" algn="just" eaLnBrk="0" fontAlgn="base" hangingPunct="0">
              <a:spcBef>
                <a:spcPct val="0"/>
              </a:spcBef>
              <a:spcAft>
                <a:spcPct val="0"/>
              </a:spcAft>
              <a:buFontTx/>
              <a:buChar char="•"/>
            </a:pPr>
            <a:r>
              <a:rPr lang="en-US" altLang="en-US" sz="2200" dirty="0" err="1">
                <a:latin typeface="Arial Unicode MS"/>
              </a:rPr>
              <a:t>SqlDataAdapter</a:t>
            </a:r>
            <a:r>
              <a:rPr lang="en-US" altLang="en-US" sz="2200" dirty="0"/>
              <a:t> </a:t>
            </a:r>
            <a:r>
              <a:rPr lang="en-US" altLang="en-US" sz="2200" dirty="0" err="1"/>
              <a:t>llena</a:t>
            </a:r>
            <a:r>
              <a:rPr lang="en-US" altLang="en-US" sz="2200" dirty="0"/>
              <a:t> un </a:t>
            </a:r>
            <a:r>
              <a:rPr lang="en-US" altLang="en-US" sz="2200" dirty="0" err="1">
                <a:latin typeface="Arial Unicode MS"/>
              </a:rPr>
              <a:t>DataSet</a:t>
            </a:r>
            <a:r>
              <a:rPr lang="en-US" altLang="en-US" sz="2200" dirty="0"/>
              <a:t> con </a:t>
            </a:r>
            <a:r>
              <a:rPr lang="en-US" altLang="en-US" sz="2200" dirty="0" err="1"/>
              <a:t>los</a:t>
            </a:r>
            <a:r>
              <a:rPr lang="en-US" altLang="en-US" sz="2200" dirty="0"/>
              <a:t> </a:t>
            </a:r>
            <a:r>
              <a:rPr lang="en-US" altLang="en-US" sz="2200" dirty="0" err="1"/>
              <a:t>datos</a:t>
            </a:r>
            <a:r>
              <a:rPr lang="en-US" altLang="en-US" sz="2200" dirty="0"/>
              <a:t> de la </a:t>
            </a:r>
            <a:r>
              <a:rPr lang="en-US" altLang="en-US" sz="2200" dirty="0" err="1"/>
              <a:t>consulta</a:t>
            </a:r>
            <a:r>
              <a:rPr lang="en-US" altLang="en-US" sz="2200" dirty="0" smtClean="0"/>
              <a:t>.</a:t>
            </a:r>
          </a:p>
          <a:p>
            <a:pPr lvl="0" algn="just" eaLnBrk="0" fontAlgn="base" hangingPunct="0">
              <a:spcBef>
                <a:spcPct val="0"/>
              </a:spcBef>
              <a:spcAft>
                <a:spcPct val="0"/>
              </a:spcAft>
              <a:buFontTx/>
              <a:buChar char="•"/>
            </a:pPr>
            <a:endParaRPr lang="en-US" altLang="en-US" sz="2200" dirty="0">
              <a:latin typeface="Arial" panose="020B0604020202020204" pitchFamily="34" charset="0"/>
            </a:endParaRPr>
          </a:p>
          <a:p>
            <a:pPr lvl="0" algn="just" eaLnBrk="0" fontAlgn="base" hangingPunct="0">
              <a:spcBef>
                <a:spcPct val="0"/>
              </a:spcBef>
              <a:spcAft>
                <a:spcPct val="0"/>
              </a:spcAft>
              <a:buFontTx/>
              <a:buChar char="•"/>
            </a:pPr>
            <a:r>
              <a:rPr lang="en-US" altLang="en-US" sz="2200" dirty="0">
                <a:latin typeface="Arial" panose="020B0604020202020204" pitchFamily="34" charset="0"/>
              </a:rPr>
              <a:t>El </a:t>
            </a:r>
            <a:r>
              <a:rPr lang="en-US" altLang="en-US" sz="2200" dirty="0" err="1">
                <a:latin typeface="Arial Unicode MS"/>
              </a:rPr>
              <a:t>DataSet</a:t>
            </a:r>
            <a:r>
              <a:rPr lang="en-US" altLang="en-US" sz="2200" dirty="0"/>
              <a:t> </a:t>
            </a:r>
            <a:r>
              <a:rPr lang="en-US" altLang="en-US" sz="2200" dirty="0" err="1"/>
              <a:t>almacena</a:t>
            </a:r>
            <a:r>
              <a:rPr lang="en-US" altLang="en-US" sz="2200" dirty="0"/>
              <a:t> </a:t>
            </a:r>
            <a:r>
              <a:rPr lang="en-US" altLang="en-US" sz="2200" dirty="0" err="1"/>
              <a:t>los</a:t>
            </a:r>
            <a:r>
              <a:rPr lang="en-US" altLang="en-US" sz="2200" dirty="0"/>
              <a:t> </a:t>
            </a:r>
            <a:r>
              <a:rPr lang="en-US" altLang="en-US" sz="2200" dirty="0" err="1"/>
              <a:t>datos</a:t>
            </a:r>
            <a:r>
              <a:rPr lang="en-US" altLang="en-US" sz="2200" dirty="0"/>
              <a:t> en </a:t>
            </a:r>
            <a:r>
              <a:rPr lang="en-US" altLang="en-US" sz="2200" dirty="0" err="1"/>
              <a:t>memoria</a:t>
            </a:r>
            <a:r>
              <a:rPr lang="en-US" altLang="en-US" sz="2200" dirty="0" smtClean="0"/>
              <a:t>.</a:t>
            </a:r>
          </a:p>
          <a:p>
            <a:pPr lvl="0" algn="just" eaLnBrk="0" fontAlgn="base" hangingPunct="0">
              <a:spcBef>
                <a:spcPct val="0"/>
              </a:spcBef>
              <a:spcAft>
                <a:spcPct val="0"/>
              </a:spcAft>
              <a:buFontTx/>
              <a:buChar char="•"/>
            </a:pPr>
            <a:endParaRPr lang="en-US" altLang="en-US" sz="2200" dirty="0">
              <a:latin typeface="Arial" panose="020B0604020202020204" pitchFamily="34" charset="0"/>
            </a:endParaRPr>
          </a:p>
          <a:p>
            <a:pPr lvl="0" algn="just" eaLnBrk="0" fontAlgn="base" hangingPunct="0">
              <a:spcBef>
                <a:spcPct val="0"/>
              </a:spcBef>
              <a:spcAft>
                <a:spcPct val="0"/>
              </a:spcAft>
              <a:buFontTx/>
              <a:buChar char="•"/>
            </a:pPr>
            <a:r>
              <a:rPr lang="en-US" altLang="en-US" sz="2200" dirty="0" err="1">
                <a:latin typeface="Arial" panose="020B0604020202020204" pitchFamily="34" charset="0"/>
              </a:rPr>
              <a:t>Puedes</a:t>
            </a:r>
            <a:r>
              <a:rPr lang="en-US" altLang="en-US" sz="2200" dirty="0">
                <a:latin typeface="Arial" panose="020B0604020202020204" pitchFamily="34" charset="0"/>
              </a:rPr>
              <a:t> </a:t>
            </a:r>
            <a:r>
              <a:rPr lang="en-US" altLang="en-US" sz="2200" dirty="0" err="1">
                <a:latin typeface="Arial" panose="020B0604020202020204" pitchFamily="34" charset="0"/>
              </a:rPr>
              <a:t>trabajar</a:t>
            </a:r>
            <a:r>
              <a:rPr lang="en-US" altLang="en-US" sz="2200" dirty="0">
                <a:latin typeface="Arial" panose="020B0604020202020204" pitchFamily="34" charset="0"/>
              </a:rPr>
              <a:t> con el </a:t>
            </a:r>
            <a:r>
              <a:rPr lang="en-US" altLang="en-US" sz="2200" dirty="0" err="1">
                <a:latin typeface="Arial Unicode MS"/>
              </a:rPr>
              <a:t>DataSet</a:t>
            </a:r>
            <a:r>
              <a:rPr lang="en-US" altLang="en-US" sz="2200" dirty="0"/>
              <a:t> sin </a:t>
            </a:r>
            <a:r>
              <a:rPr lang="en-US" altLang="en-US" sz="2200" dirty="0" err="1"/>
              <a:t>necesidad</a:t>
            </a:r>
            <a:r>
              <a:rPr lang="en-US" altLang="en-US" sz="2200" dirty="0"/>
              <a:t> de </a:t>
            </a:r>
            <a:r>
              <a:rPr lang="en-US" altLang="en-US" sz="2200" dirty="0" err="1"/>
              <a:t>mantener</a:t>
            </a:r>
            <a:r>
              <a:rPr lang="en-US" altLang="en-US" sz="2200" dirty="0"/>
              <a:t> la </a:t>
            </a:r>
            <a:r>
              <a:rPr lang="en-US" altLang="en-US" sz="2200" dirty="0" err="1"/>
              <a:t>conexión</a:t>
            </a:r>
            <a:r>
              <a:rPr lang="en-US" altLang="en-US" sz="2200" dirty="0"/>
              <a:t> </a:t>
            </a:r>
            <a:r>
              <a:rPr lang="en-US" altLang="en-US" sz="2200" dirty="0" err="1"/>
              <a:t>abierta</a:t>
            </a:r>
            <a:endParaRPr lang="en-US" sz="2200" dirty="0"/>
          </a:p>
        </p:txBody>
      </p:sp>
    </p:spTree>
    <p:extLst>
      <p:ext uri="{BB962C8B-B14F-4D97-AF65-F5344CB8AC3E}">
        <p14:creationId xmlns:p14="http://schemas.microsoft.com/office/powerpoint/2010/main" val="370336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89114"/>
            <a:ext cx="10515600" cy="516834"/>
          </a:xfrm>
        </p:spPr>
        <p:txBody>
          <a:bodyPr>
            <a:noAutofit/>
          </a:bodyPr>
          <a:lstStyle/>
          <a:p>
            <a:r>
              <a:rPr lang="es-PE" sz="3600" dirty="0" smtClean="0"/>
              <a:t>Usos de ADO .NET</a:t>
            </a:r>
            <a:endParaRPr lang="en-US" sz="3600" dirty="0"/>
          </a:p>
        </p:txBody>
      </p:sp>
      <p:sp>
        <p:nvSpPr>
          <p:cNvPr id="4" name="Rectangle 1"/>
          <p:cNvSpPr>
            <a:spLocks noGrp="1" noChangeArrowheads="1"/>
          </p:cNvSpPr>
          <p:nvPr>
            <p:ph idx="1"/>
          </p:nvPr>
        </p:nvSpPr>
        <p:spPr bwMode="auto">
          <a:xfrm>
            <a:off x="838200" y="1388604"/>
            <a:ext cx="10515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a Bases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conectarse</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diversas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incluyendo</a:t>
            </a:r>
            <a:r>
              <a:rPr kumimoji="0" lang="en-US" altLang="en-US" sz="1600" b="0" i="0" u="none" strike="noStrike" cap="none" normalizeH="0" baseline="0" dirty="0" smtClean="0">
                <a:ln>
                  <a:noFill/>
                </a:ln>
                <a:solidFill>
                  <a:schemeClr val="tx1"/>
                </a:solidFill>
                <a:effectLst/>
                <a:latin typeface="Arial" panose="020B0604020202020204" pitchFamily="34" charset="0"/>
              </a:rPr>
              <a:t> bases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relacionales</a:t>
            </a:r>
            <a:r>
              <a:rPr kumimoji="0" lang="en-US" altLang="en-US" sz="1600" b="0" i="0" u="none" strike="noStrike" cap="none" normalizeH="0" baseline="0" dirty="0" smtClean="0">
                <a:ln>
                  <a:noFill/>
                </a:ln>
                <a:solidFill>
                  <a:schemeClr val="tx1"/>
                </a:solidFill>
                <a:effectLst/>
                <a:latin typeface="Arial" panose="020B0604020202020204" pitchFamily="34" charset="0"/>
              </a:rPr>
              <a:t> como SQL Server, Oracle, y MySQL, </a:t>
            </a:r>
            <a:r>
              <a:rPr kumimoji="0" lang="en-US" altLang="en-US" sz="1600" b="0" i="0" u="none" strike="noStrike" cap="none" normalizeH="0" baseline="0" dirty="0" err="1" smtClean="0">
                <a:ln>
                  <a:noFill/>
                </a:ln>
                <a:solidFill>
                  <a:schemeClr val="tx1"/>
                </a:solidFill>
                <a:effectLst/>
                <a:latin typeface="Arial" panose="020B0604020202020204" pitchFamily="34" charset="0"/>
              </a:rPr>
              <a:t>así</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relacionales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Consultas</a:t>
            </a:r>
            <a:r>
              <a:rPr kumimoji="0" lang="en-US" altLang="en-US" sz="1600" b="1"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1" i="0" u="none" strike="noStrike" cap="none" normalizeH="0" baseline="0" dirty="0" smtClean="0">
                <a:ln>
                  <a:noFill/>
                </a:ln>
                <a:solidFill>
                  <a:schemeClr val="tx1"/>
                </a:solidFill>
                <a:effectLst/>
                <a:latin typeface="Arial" panose="020B0604020202020204" pitchFamily="34" charset="0"/>
              </a:rPr>
              <a:t> SQL:</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0" i="0" u="none" strike="noStrike" cap="none" normalizeH="0" baseline="0" dirty="0" smtClean="0">
                <a:ln>
                  <a:noFill/>
                </a:ln>
                <a:solidFill>
                  <a:schemeClr val="tx1"/>
                </a:solidFill>
                <a:effectLst/>
                <a:latin typeface="Arial" panose="020B0604020202020204" pitchFamily="34" charset="0"/>
              </a:rPr>
              <a:t> SQL </a:t>
            </a:r>
            <a:r>
              <a:rPr kumimoji="0" lang="en-US" altLang="en-US" sz="16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recuperar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insertar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eliminar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en</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trabajar</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memoria</a:t>
            </a:r>
            <a:r>
              <a:rPr kumimoji="0" lang="en-US" altLang="en-US" sz="1600" b="0" i="0" u="none" strike="noStrike" cap="none" normalizeH="0" baseline="0" dirty="0" smtClean="0">
                <a:ln>
                  <a:noFill/>
                </a:ln>
                <a:solidFill>
                  <a:schemeClr val="tx1"/>
                </a:solidFill>
                <a:effectLst/>
              </a:rPr>
              <a:t> sin </a:t>
            </a:r>
            <a:r>
              <a:rPr kumimoji="0" lang="en-US" altLang="en-US" sz="1600" b="0" i="0" u="none" strike="noStrike" cap="none" normalizeH="0" baseline="0" dirty="0" err="1" smtClean="0">
                <a:ln>
                  <a:noFill/>
                </a:ln>
                <a:solidFill>
                  <a:schemeClr val="tx1"/>
                </a:solidFill>
                <a:effectLst/>
              </a:rPr>
              <a:t>necesidad</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mantener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una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conexión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abierta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continuamente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Esto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útil</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aplicaciones</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trabajan</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grandes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volúmenes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entornos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desconectados</a:t>
            </a:r>
            <a:r>
              <a:rPr kumimoji="0" lang="en-US" altLang="en-US" sz="16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Gestión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Soporta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0" i="0" u="none" strike="noStrike" cap="none" normalizeH="0" baseline="0" dirty="0" smtClean="0">
                <a:ln>
                  <a:noFill/>
                </a:ln>
                <a:solidFill>
                  <a:schemeClr val="tx1"/>
                </a:solidFill>
                <a:effectLst/>
                <a:latin typeface="Arial" panose="020B0604020202020204" pitchFamily="34" charset="0"/>
              </a:rPr>
              <a:t>, lo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garantizar</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integridad</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mediante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atómica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múltiples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Actualización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0"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partir</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2264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2090</Words>
  <Application>Microsoft Office PowerPoint</Application>
  <PresentationFormat>Panorámica</PresentationFormat>
  <Paragraphs>168</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Arial Unicode MS</vt:lpstr>
      <vt:lpstr>Calibri</vt:lpstr>
      <vt:lpstr>Calibri Light</vt:lpstr>
      <vt:lpstr>Helvetica-Neue</vt:lpstr>
      <vt:lpstr>Tema de Office</vt:lpstr>
      <vt:lpstr>ADO . NET</vt:lpstr>
      <vt:lpstr>Presentación de PowerPoint</vt:lpstr>
      <vt:lpstr>Componentes Clave de ADO.NET</vt:lpstr>
      <vt:lpstr>Presentación de PowerPoint</vt:lpstr>
      <vt:lpstr>Presentación de PowerPoint</vt:lpstr>
      <vt:lpstr>¿Qué es ADO.NET?</vt:lpstr>
      <vt:lpstr>Ejemplo básico de ADO.NET: Modelo Conectado Tarea: Consultar una lista de productos desde una base de datos SQL Server.</vt:lpstr>
      <vt:lpstr>Modelo Desconectado con DataSet y DataAdapter El modelo desconectado permite trabajar con los datos en memoria. Es útil cuando necesitas manipular datos sin mantener una conexión constante.</vt:lpstr>
      <vt:lpstr>Usos de ADO .NET</vt:lpstr>
      <vt:lpstr>Modelo Conectado</vt:lpstr>
      <vt:lpstr>Modelo Conectado</vt:lpstr>
      <vt:lpstr>Modelo Conectado</vt:lpstr>
      <vt:lpstr>Pasos para Realizar Consultas con el Modelo Conectado en ADO.NET</vt:lpstr>
      <vt:lpstr>Presentación de PowerPoint</vt:lpstr>
      <vt:lpstr>Presentación de PowerPoint</vt:lpstr>
      <vt:lpstr>Modelo Desconectado</vt:lpstr>
      <vt:lpstr>Presentación de PowerPoint</vt:lpstr>
      <vt:lpstr>Conceptos Clave del Entorno Desconectado</vt:lpstr>
      <vt:lpstr>Pasos para Trabajar en un Entorno Desconectado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dc:creator>
  <cp:lastModifiedBy>gabriel</cp:lastModifiedBy>
  <cp:revision>23</cp:revision>
  <dcterms:created xsi:type="dcterms:W3CDTF">2024-08-12T16:09:23Z</dcterms:created>
  <dcterms:modified xsi:type="dcterms:W3CDTF">2025-08-19T00:45:45Z</dcterms:modified>
</cp:coreProperties>
</file>