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71" r:id="rId15"/>
    <p:sldId id="269" r:id="rId16"/>
    <p:sldId id="270" r:id="rId17"/>
    <p:sldId id="274" r:id="rId18"/>
    <p:sldId id="275" r:id="rId19"/>
    <p:sldId id="276" r:id="rId20"/>
    <p:sldId id="273"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7/12/2024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31891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7/12/2024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3203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7/12/2024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65515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E7AD52D-02B9-4DB1-9B30-77933E9C02DC}" type="datetimeFigureOut">
              <a:rPr lang="en-US" smtClean="0"/>
              <a:t>7/12/2024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8919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E7AD52D-02B9-4DB1-9B30-77933E9C02DC}" type="datetimeFigureOut">
              <a:rPr lang="en-US" smtClean="0"/>
              <a:t>7/12/2024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280658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E7AD52D-02B9-4DB1-9B30-77933E9C02DC}" type="datetimeFigureOut">
              <a:rPr lang="en-US" smtClean="0"/>
              <a:t>7/12/2024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57461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E7AD52D-02B9-4DB1-9B30-77933E9C02DC}" type="datetimeFigureOut">
              <a:rPr lang="en-US" smtClean="0"/>
              <a:t>7/12/2024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4228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E7AD52D-02B9-4DB1-9B30-77933E9C02DC}" type="datetimeFigureOut">
              <a:rPr lang="en-US" smtClean="0"/>
              <a:t>7/12/2024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78244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E7AD52D-02B9-4DB1-9B30-77933E9C02DC}" type="datetimeFigureOut">
              <a:rPr lang="en-US" smtClean="0"/>
              <a:t>7/12/2024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1752309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E7AD52D-02B9-4DB1-9B30-77933E9C02DC}" type="datetimeFigureOut">
              <a:rPr lang="en-US" smtClean="0"/>
              <a:t>7/12/2024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382526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E7AD52D-02B9-4DB1-9B30-77933E9C02DC}" type="datetimeFigureOut">
              <a:rPr lang="en-US" smtClean="0"/>
              <a:t>7/12/2024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3742C324-ED33-45E4-9380-D03D15A1F6A5}" type="slidenum">
              <a:rPr lang="en-US" smtClean="0"/>
              <a:t>‹Nº›</a:t>
            </a:fld>
            <a:endParaRPr lang="en-US"/>
          </a:p>
        </p:txBody>
      </p:sp>
    </p:spTree>
    <p:extLst>
      <p:ext uri="{BB962C8B-B14F-4D97-AF65-F5344CB8AC3E}">
        <p14:creationId xmlns:p14="http://schemas.microsoft.com/office/powerpoint/2010/main" val="401814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AD52D-02B9-4DB1-9B30-77933E9C02DC}" type="datetimeFigureOut">
              <a:rPr lang="en-US" smtClean="0"/>
              <a:t>7/12/2024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2C324-ED33-45E4-9380-D03D15A1F6A5}" type="slidenum">
              <a:rPr lang="en-US" smtClean="0"/>
              <a:t>‹Nº›</a:t>
            </a:fld>
            <a:endParaRPr lang="en-US"/>
          </a:p>
        </p:txBody>
      </p:sp>
    </p:spTree>
    <p:extLst>
      <p:ext uri="{BB962C8B-B14F-4D97-AF65-F5344CB8AC3E}">
        <p14:creationId xmlns:p14="http://schemas.microsoft.com/office/powerpoint/2010/main" val="245987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s-es/dotnet/desktop/winforms/migration/?view=netdesktop-8.0" TargetMode="External"/><Relationship Id="rId2" Type="http://schemas.openxmlformats.org/officeDocument/2006/relationships/hyperlink" Target="https://learn.microsoft.com/es-es/dotnet/desktop/winforms/whats-new/net70?view=netdesktop-8.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s-es/dotnet/api/system.windows.forms.tablelayoutpanel" TargetMode="External"/><Relationship Id="rId2" Type="http://schemas.openxmlformats.org/officeDocument/2006/relationships/hyperlink" Target="https://learn.microsoft.com/es-es/dotnet/api/system.windows.forms.flowlayoutpanel" TargetMode="External"/><Relationship Id="rId1" Type="http://schemas.openxmlformats.org/officeDocument/2006/relationships/slideLayout" Target="../slideLayouts/slideLayout2.xml"/><Relationship Id="rId4" Type="http://schemas.openxmlformats.org/officeDocument/2006/relationships/hyperlink" Target="https://learn.microsoft.com/es-es/dotnet/api/system.windows.forms.splitcontaine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s-es/dotnet/api/system.windows.forms.datagridvie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s-es/dotnet/api/system.windows.forms.bindingnavigator" TargetMode="External"/><Relationship Id="rId2" Type="http://schemas.openxmlformats.org/officeDocument/2006/relationships/hyperlink" Target="https://learn.microsoft.com/es-es/dotnet/api/system.windows.forms.bindingsour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50504" y="1114425"/>
            <a:ext cx="9144000" cy="1336606"/>
          </a:xfrm>
        </p:spPr>
        <p:txBody>
          <a:bodyPr/>
          <a:lstStyle/>
          <a:p>
            <a:r>
              <a:rPr lang="es-PE" dirty="0" smtClean="0"/>
              <a:t>WINDOWS FORMS</a:t>
            </a:r>
            <a:endParaRPr lang="en-US" dirty="0"/>
          </a:p>
        </p:txBody>
      </p:sp>
      <p:pic>
        <p:nvPicPr>
          <p:cNvPr id="5122" name="Picture 2" descr="Информация по тегу «Windows Forms». — Хабр Q&am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882" y="2451031"/>
            <a:ext cx="2583243" cy="258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3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Crear una aplicación de Windows </a:t>
            </a:r>
            <a:r>
              <a:rPr lang="es-MX" b="1" dirty="0" err="1" smtClean="0"/>
              <a:t>Forms</a:t>
            </a:r>
            <a:endParaRPr lang="en-US" dirty="0"/>
          </a:p>
        </p:txBody>
      </p:sp>
      <p:pic>
        <p:nvPicPr>
          <p:cNvPr id="2050" name="Picture 2" descr="The important components of Visual Studio 2022 you should know when creating a Windows Forms project for .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5032" y="1690688"/>
            <a:ext cx="6941935"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838200" y="6279082"/>
            <a:ext cx="263214" cy="276999"/>
          </a:xfrm>
          <a:prstGeom prst="rect">
            <a:avLst/>
          </a:prstGeom>
        </p:spPr>
        <p:txBody>
          <a:bodyPr wrap="none">
            <a:spAutoFit/>
          </a:bodyPr>
          <a:lstStyle/>
          <a:p>
            <a:r>
              <a:rPr lang="es-MX" sz="1200" b="1" dirty="0" smtClean="0">
                <a:solidFill>
                  <a:srgbClr val="FF0000"/>
                </a:solidFill>
              </a:rPr>
              <a:t>3</a:t>
            </a:r>
            <a:endParaRPr lang="en-US" sz="1200" dirty="0">
              <a:solidFill>
                <a:srgbClr val="FF0000"/>
              </a:solidFill>
            </a:endParaRPr>
          </a:p>
        </p:txBody>
      </p:sp>
    </p:spTree>
    <p:extLst>
      <p:ext uri="{BB962C8B-B14F-4D97-AF65-F5344CB8AC3E}">
        <p14:creationId xmlns:p14="http://schemas.microsoft.com/office/powerpoint/2010/main" val="154139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Adición de controles al </a:t>
            </a:r>
            <a:r>
              <a:rPr lang="es-MX" b="1" dirty="0" smtClean="0"/>
              <a:t>formulario</a:t>
            </a:r>
            <a:endParaRPr lang="en-US"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MX" dirty="0"/>
              <a:t>Con el diseñador de formularios de </a:t>
            </a:r>
            <a:r>
              <a:rPr lang="es-MX" i="1" dirty="0"/>
              <a:t>Form1</a:t>
            </a:r>
            <a:r>
              <a:rPr lang="es-MX" dirty="0"/>
              <a:t> abierto, use el panel </a:t>
            </a:r>
            <a:r>
              <a:rPr lang="es-MX" b="1" dirty="0"/>
              <a:t>Cuadro de herramientas</a:t>
            </a:r>
            <a:r>
              <a:rPr lang="es-MX" dirty="0"/>
              <a:t> para agregar los controles siguientes al formulario:</a:t>
            </a:r>
          </a:p>
          <a:p>
            <a:pPr algn="just"/>
            <a:r>
              <a:rPr lang="es-MX" dirty="0"/>
              <a:t>Etiqueta</a:t>
            </a:r>
          </a:p>
          <a:p>
            <a:pPr algn="just"/>
            <a:r>
              <a:rPr lang="es-MX" dirty="0"/>
              <a:t>Botón</a:t>
            </a:r>
          </a:p>
          <a:p>
            <a:pPr algn="just"/>
            <a:r>
              <a:rPr lang="es-MX" dirty="0" err="1"/>
              <a:t>Listbox</a:t>
            </a:r>
            <a:endParaRPr lang="es-MX" dirty="0"/>
          </a:p>
          <a:p>
            <a:pPr algn="just"/>
            <a:r>
              <a:rPr lang="es-MX" dirty="0"/>
              <a:t>Cuadro de texto</a:t>
            </a:r>
          </a:p>
          <a:p>
            <a:pPr marL="0" indent="0" algn="just">
              <a:buNone/>
            </a:pPr>
            <a:r>
              <a:rPr lang="es-MX" dirty="0"/>
              <a:t>Puede colocar y cambiar el tamaño de los controles según la configuración siguiente. Muévalos visualmente para que coincidan con la captura de pantalla siguiente, o bien haga clic en cada control y configure los valores en el panel </a:t>
            </a:r>
            <a:r>
              <a:rPr lang="es-MX" b="1" dirty="0"/>
              <a:t>Propiedades</a:t>
            </a:r>
            <a:r>
              <a:rPr lang="es-MX" dirty="0"/>
              <a:t>. También puede hacer clic en el área de título del formulario para seleccionar el formulario:</a:t>
            </a:r>
          </a:p>
          <a:p>
            <a:endParaRPr lang="en-US" dirty="0"/>
          </a:p>
        </p:txBody>
      </p:sp>
    </p:spTree>
    <p:extLst>
      <p:ext uri="{BB962C8B-B14F-4D97-AF65-F5344CB8AC3E}">
        <p14:creationId xmlns:p14="http://schemas.microsoft.com/office/powerpoint/2010/main" val="167992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Control de </a:t>
            </a:r>
            <a:r>
              <a:rPr lang="en-US" b="1" dirty="0" err="1" smtClean="0"/>
              <a:t>eventos</a:t>
            </a:r>
            <a:endParaRPr lang="en-US" dirty="0"/>
          </a:p>
        </p:txBody>
      </p:sp>
      <p:sp>
        <p:nvSpPr>
          <p:cNvPr id="3" name="Marcador de contenido 2"/>
          <p:cNvSpPr>
            <a:spLocks noGrp="1"/>
          </p:cNvSpPr>
          <p:nvPr>
            <p:ph idx="1"/>
          </p:nvPr>
        </p:nvSpPr>
        <p:spPr/>
        <p:txBody>
          <a:bodyPr/>
          <a:lstStyle/>
          <a:p>
            <a:pPr algn="just"/>
            <a:r>
              <a:rPr lang="es-MX" dirty="0" smtClean="0"/>
              <a:t>Ahora que el formulario tiene todos los controles, debe controlar sus eventos para responder a los datos proporcionados por el usuario. Con el diseñador de formularios todavía abierto, siga estos pasos:</a:t>
            </a:r>
          </a:p>
          <a:p>
            <a:pPr algn="just"/>
            <a:r>
              <a:rPr lang="es-MX" dirty="0" smtClean="0"/>
              <a:t>Seleccione el control de botón en el formulario.</a:t>
            </a:r>
          </a:p>
          <a:p>
            <a:pPr algn="just"/>
            <a:r>
              <a:rPr lang="es-MX" dirty="0" smtClean="0"/>
              <a:t>En el panel Propiedades, haga clic en el icono de eventos     para mostrar los eventos del botón.</a:t>
            </a:r>
          </a:p>
          <a:p>
            <a:pPr algn="just"/>
            <a:r>
              <a:rPr lang="es-MX" dirty="0" smtClean="0"/>
              <a:t>Busque el evento </a:t>
            </a:r>
            <a:r>
              <a:rPr lang="es-MX" b="1" dirty="0" err="1" smtClean="0"/>
              <a:t>Click</a:t>
            </a:r>
            <a:r>
              <a:rPr lang="es-MX" dirty="0" smtClean="0"/>
              <a:t> y haga doble clic en él para generar un controlador de eventos.</a:t>
            </a:r>
          </a:p>
          <a:p>
            <a:endParaRPr lang="en-US" dirty="0"/>
          </a:p>
        </p:txBody>
      </p:sp>
      <p:pic>
        <p:nvPicPr>
          <p:cNvPr id="3076" name="Picture 4" descr="https://learn.microsoft.com/es-es/dotnet/desktop/winforms/get-started/media/create-app-visual-studio/icon-events.png?view=netdesktop-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5249" y="3672049"/>
            <a:ext cx="344211" cy="32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61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838199" y="373024"/>
            <a:ext cx="8027506" cy="1307774"/>
          </a:xfrm>
          <a:prstGeom prst="rect">
            <a:avLst/>
          </a:prstGeom>
        </p:spPr>
      </p:pic>
      <p:sp>
        <p:nvSpPr>
          <p:cNvPr id="6" name="Rectángulo 5"/>
          <p:cNvSpPr/>
          <p:nvPr/>
        </p:nvSpPr>
        <p:spPr>
          <a:xfrm>
            <a:off x="838199" y="1781383"/>
            <a:ext cx="10515600" cy="5293757"/>
          </a:xfrm>
          <a:prstGeom prst="rect">
            <a:avLst/>
          </a:prstGeom>
        </p:spPr>
        <p:txBody>
          <a:bodyPr wrap="square">
            <a:spAutoFit/>
          </a:bodyPr>
          <a:lstStyle/>
          <a:p>
            <a:pPr algn="just"/>
            <a:r>
              <a:rPr lang="es-MX" dirty="0" smtClean="0"/>
              <a:t>Esta acción agrega el código siguiente al formulario:</a:t>
            </a:r>
          </a:p>
          <a:p>
            <a:pPr lvl="0" algn="just"/>
            <a:r>
              <a:rPr lang="en-US" altLang="en-US" dirty="0">
                <a:cs typeface="Segoe UI" panose="020B0502040204020203" pitchFamily="34" charset="0"/>
              </a:rPr>
              <a:t>El código que se </a:t>
            </a:r>
            <a:r>
              <a:rPr lang="en-US" altLang="en-US" dirty="0" err="1">
                <a:cs typeface="Segoe UI" panose="020B0502040204020203" pitchFamily="34" charset="0"/>
              </a:rPr>
              <a:t>colocará</a:t>
            </a:r>
            <a:r>
              <a:rPr lang="en-US" altLang="en-US" dirty="0">
                <a:cs typeface="Segoe UI" panose="020B0502040204020203" pitchFamily="34" charset="0"/>
              </a:rPr>
              <a:t> </a:t>
            </a:r>
            <a:r>
              <a:rPr lang="en-US" altLang="en-US" dirty="0" err="1">
                <a:cs typeface="Segoe UI" panose="020B0502040204020203" pitchFamily="34" charset="0"/>
              </a:rPr>
              <a:t>en</a:t>
            </a:r>
            <a:r>
              <a:rPr lang="en-US" altLang="en-US" dirty="0">
                <a:cs typeface="Segoe UI" panose="020B0502040204020203" pitchFamily="34" charset="0"/>
              </a:rPr>
              <a:t> </a:t>
            </a:r>
            <a:r>
              <a:rPr lang="en-US" altLang="en-US" dirty="0" err="1">
                <a:cs typeface="Segoe UI" panose="020B0502040204020203" pitchFamily="34" charset="0"/>
              </a:rPr>
              <a:t>este</a:t>
            </a:r>
            <a:r>
              <a:rPr lang="en-US" altLang="en-US" dirty="0">
                <a:cs typeface="Segoe UI" panose="020B0502040204020203" pitchFamily="34" charset="0"/>
              </a:rPr>
              <a:t> </a:t>
            </a:r>
            <a:r>
              <a:rPr lang="en-US" altLang="en-US" dirty="0" err="1">
                <a:cs typeface="Segoe UI" panose="020B0502040204020203" pitchFamily="34" charset="0"/>
              </a:rPr>
              <a:t>controlador</a:t>
            </a:r>
            <a:r>
              <a:rPr lang="en-US" altLang="en-US" dirty="0">
                <a:cs typeface="Segoe UI" panose="020B0502040204020203" pitchFamily="34" charset="0"/>
              </a:rPr>
              <a:t> </a:t>
            </a:r>
            <a:r>
              <a:rPr lang="en-US" altLang="en-US" dirty="0" err="1">
                <a:cs typeface="Segoe UI" panose="020B0502040204020203" pitchFamily="34" charset="0"/>
              </a:rPr>
              <a:t>agregará</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a:t>
            </a:r>
            <a:r>
              <a:rPr lang="en-US" altLang="en-US" dirty="0" err="1">
                <a:cs typeface="Segoe UI" panose="020B0502040204020203" pitchFamily="34" charset="0"/>
              </a:rPr>
              <a:t>especificado</a:t>
            </a:r>
            <a:r>
              <a:rPr lang="en-US" altLang="en-US" dirty="0">
                <a:cs typeface="Segoe UI" panose="020B0502040204020203" pitchFamily="34" charset="0"/>
              </a:rPr>
              <a:t> </a:t>
            </a:r>
            <a:r>
              <a:rPr lang="en-US" altLang="en-US" dirty="0" err="1">
                <a:cs typeface="Segoe UI" panose="020B0502040204020203" pitchFamily="34" charset="0"/>
              </a:rPr>
              <a:t>por</a:t>
            </a:r>
            <a:r>
              <a:rPr lang="en-US" altLang="en-US" dirty="0">
                <a:cs typeface="Segoe UI" panose="020B0502040204020203" pitchFamily="34" charset="0"/>
              </a:rPr>
              <a:t> el control de </a:t>
            </a:r>
            <a:r>
              <a:rPr lang="en-US" altLang="en-US" dirty="0" err="1">
                <a:cs typeface="Segoe UI" panose="020B0502040204020203" pitchFamily="34" charset="0"/>
              </a:rPr>
              <a:t>cuadro</a:t>
            </a:r>
            <a:r>
              <a:rPr lang="en-US" altLang="en-US" dirty="0">
                <a:cs typeface="Segoe UI" panose="020B0502040204020203" pitchFamily="34" charset="0"/>
              </a:rPr>
              <a:t> de </a:t>
            </a:r>
            <a:r>
              <a:rPr lang="en-US" altLang="en-US" dirty="0" err="1">
                <a:cs typeface="Segoe UI" panose="020B0502040204020203" pitchFamily="34" charset="0"/>
              </a:rPr>
              <a:t>texto</a:t>
            </a:r>
            <a:r>
              <a:rPr lang="en-US" altLang="en-US" dirty="0">
                <a:cs typeface="Segoe UI" panose="020B0502040204020203" pitchFamily="34" charset="0"/>
              </a:rPr>
              <a:t> </a:t>
            </a:r>
            <a:r>
              <a:rPr kumimoji="0" lang="en-US" altLang="en-US" b="1" i="0" u="none" strike="noStrike" cap="none" normalizeH="0" baseline="0" dirty="0" err="1" smtClean="0">
                <a:ln>
                  <a:noFill/>
                </a:ln>
                <a:effectLst/>
              </a:rPr>
              <a:t>txtName</a:t>
            </a:r>
            <a:r>
              <a:rPr lang="en-US" altLang="en-US" dirty="0">
                <a:cs typeface="Segoe UI" panose="020B0502040204020203" pitchFamily="34" charset="0"/>
              </a:rPr>
              <a:t> al control de </a:t>
            </a:r>
            <a:r>
              <a:rPr lang="en-US" altLang="en-US" dirty="0" err="1">
                <a:cs typeface="Segoe UI" panose="020B0502040204020203" pitchFamily="34" charset="0"/>
              </a:rPr>
              <a:t>cuadro</a:t>
            </a:r>
            <a:r>
              <a:rPr lang="en-US" altLang="en-US" dirty="0">
                <a:cs typeface="Segoe UI" panose="020B0502040204020203" pitchFamily="34" charset="0"/>
              </a:rPr>
              <a:t> de </a:t>
            </a:r>
            <a:r>
              <a:rPr lang="en-US" altLang="en-US" dirty="0" err="1">
                <a:cs typeface="Segoe UI" panose="020B0502040204020203" pitchFamily="34" charset="0"/>
              </a:rPr>
              <a:t>lista</a:t>
            </a:r>
            <a:r>
              <a:rPr lang="en-US" altLang="en-US" dirty="0">
                <a:cs typeface="Segoe UI" panose="020B0502040204020203" pitchFamily="34" charset="0"/>
              </a:rPr>
              <a:t> </a:t>
            </a:r>
            <a:r>
              <a:rPr kumimoji="0" lang="en-US" altLang="en-US" b="1" i="0" u="none" strike="noStrike" cap="none" normalizeH="0" baseline="0" dirty="0" err="1" smtClean="0">
                <a:ln>
                  <a:noFill/>
                </a:ln>
                <a:effectLst/>
              </a:rPr>
              <a:t>lstNames</a:t>
            </a:r>
            <a:r>
              <a:rPr lang="en-US" altLang="en-US" dirty="0">
                <a:cs typeface="Segoe UI" panose="020B0502040204020203" pitchFamily="34" charset="0"/>
              </a:rPr>
              <a:t>. Pero </a:t>
            </a:r>
            <a:r>
              <a:rPr lang="en-US" altLang="en-US" dirty="0" err="1">
                <a:cs typeface="Segoe UI" panose="020B0502040204020203" pitchFamily="34" charset="0"/>
              </a:rPr>
              <a:t>quiere</a:t>
            </a:r>
            <a:r>
              <a:rPr lang="en-US" altLang="en-US" dirty="0">
                <a:cs typeface="Segoe UI" panose="020B0502040204020203" pitchFamily="34" charset="0"/>
              </a:rPr>
              <a:t> que para </a:t>
            </a:r>
            <a:r>
              <a:rPr lang="en-US" altLang="en-US" dirty="0" err="1">
                <a:cs typeface="Segoe UI" panose="020B0502040204020203" pitchFamily="34" charset="0"/>
              </a:rPr>
              <a:t>agregar</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se </a:t>
            </a:r>
            <a:r>
              <a:rPr lang="en-US" altLang="en-US" dirty="0" err="1">
                <a:cs typeface="Segoe UI" panose="020B0502040204020203" pitchFamily="34" charset="0"/>
              </a:rPr>
              <a:t>cumplan</a:t>
            </a:r>
            <a:r>
              <a:rPr lang="en-US" altLang="en-US" dirty="0">
                <a:cs typeface="Segoe UI" panose="020B0502040204020203" pitchFamily="34" charset="0"/>
              </a:rPr>
              <a:t> dos </a:t>
            </a:r>
            <a:r>
              <a:rPr lang="en-US" altLang="en-US" dirty="0" err="1">
                <a:cs typeface="Segoe UI" panose="020B0502040204020203" pitchFamily="34" charset="0"/>
              </a:rPr>
              <a:t>condiciones</a:t>
            </a:r>
            <a:r>
              <a:rPr lang="en-US" altLang="en-US" dirty="0">
                <a:cs typeface="Segoe UI" panose="020B0502040204020203" pitchFamily="34" charset="0"/>
              </a:rPr>
              <a:t>: el </a:t>
            </a:r>
            <a:r>
              <a:rPr lang="en-US" altLang="en-US" dirty="0" err="1">
                <a:cs typeface="Segoe UI" panose="020B0502040204020203" pitchFamily="34" charset="0"/>
              </a:rPr>
              <a:t>nombre</a:t>
            </a:r>
            <a:r>
              <a:rPr lang="en-US" altLang="en-US" dirty="0">
                <a:cs typeface="Segoe UI" panose="020B0502040204020203" pitchFamily="34" charset="0"/>
              </a:rPr>
              <a:t> </a:t>
            </a:r>
            <a:r>
              <a:rPr lang="en-US" altLang="en-US" dirty="0" err="1">
                <a:cs typeface="Segoe UI" panose="020B0502040204020203" pitchFamily="34" charset="0"/>
              </a:rPr>
              <a:t>proporcionado</a:t>
            </a:r>
            <a:r>
              <a:rPr lang="en-US" altLang="en-US" dirty="0">
                <a:cs typeface="Segoe UI" panose="020B0502040204020203" pitchFamily="34" charset="0"/>
              </a:rPr>
              <a:t> no </a:t>
            </a:r>
            <a:r>
              <a:rPr lang="en-US" altLang="en-US" dirty="0" err="1">
                <a:cs typeface="Segoe UI" panose="020B0502040204020203" pitchFamily="34" charset="0"/>
              </a:rPr>
              <a:t>debe</a:t>
            </a:r>
            <a:r>
              <a:rPr lang="en-US" altLang="en-US" dirty="0">
                <a:cs typeface="Segoe UI" panose="020B0502040204020203" pitchFamily="34" charset="0"/>
              </a:rPr>
              <a:t> </a:t>
            </a:r>
            <a:r>
              <a:rPr lang="en-US" altLang="en-US" dirty="0" err="1">
                <a:cs typeface="Segoe UI" panose="020B0502040204020203" pitchFamily="34" charset="0"/>
              </a:rPr>
              <a:t>estar</a:t>
            </a:r>
            <a:r>
              <a:rPr lang="en-US" altLang="en-US" dirty="0">
                <a:cs typeface="Segoe UI" panose="020B0502040204020203" pitchFamily="34" charset="0"/>
              </a:rPr>
              <a:t> </a:t>
            </a:r>
            <a:r>
              <a:rPr lang="en-US" altLang="en-US" dirty="0" err="1">
                <a:cs typeface="Segoe UI" panose="020B0502040204020203" pitchFamily="34" charset="0"/>
              </a:rPr>
              <a:t>en</a:t>
            </a:r>
            <a:r>
              <a:rPr lang="en-US" altLang="en-US" dirty="0">
                <a:cs typeface="Segoe UI" panose="020B0502040204020203" pitchFamily="34" charset="0"/>
              </a:rPr>
              <a:t> </a:t>
            </a:r>
            <a:r>
              <a:rPr lang="en-US" altLang="en-US" dirty="0" err="1">
                <a:cs typeface="Segoe UI" panose="020B0502040204020203" pitchFamily="34" charset="0"/>
              </a:rPr>
              <a:t>blanco</a:t>
            </a:r>
            <a:r>
              <a:rPr lang="en-US" altLang="en-US" dirty="0">
                <a:cs typeface="Segoe UI" panose="020B0502040204020203" pitchFamily="34" charset="0"/>
              </a:rPr>
              <a:t> y no </a:t>
            </a:r>
            <a:r>
              <a:rPr lang="en-US" altLang="en-US" dirty="0" err="1">
                <a:cs typeface="Segoe UI" panose="020B0502040204020203" pitchFamily="34" charset="0"/>
              </a:rPr>
              <a:t>debe</a:t>
            </a:r>
            <a:r>
              <a:rPr lang="en-US" altLang="en-US" dirty="0">
                <a:cs typeface="Segoe UI" panose="020B0502040204020203" pitchFamily="34" charset="0"/>
              </a:rPr>
              <a:t> </a:t>
            </a:r>
            <a:r>
              <a:rPr lang="en-US" altLang="en-US" dirty="0" err="1">
                <a:cs typeface="Segoe UI" panose="020B0502040204020203" pitchFamily="34" charset="0"/>
              </a:rPr>
              <a:t>existir</a:t>
            </a:r>
            <a:r>
              <a:rPr lang="en-US" altLang="en-US" dirty="0">
                <a:cs typeface="Segoe UI" panose="020B0502040204020203" pitchFamily="34" charset="0"/>
              </a:rPr>
              <a:t> </a:t>
            </a:r>
            <a:r>
              <a:rPr lang="en-US" altLang="en-US" dirty="0" err="1">
                <a:cs typeface="Segoe UI" panose="020B0502040204020203" pitchFamily="34" charset="0"/>
              </a:rPr>
              <a:t>todavía</a:t>
            </a:r>
            <a:r>
              <a:rPr lang="en-US" altLang="en-US" dirty="0">
                <a:latin typeface="Segoe UI" panose="020B0502040204020203" pitchFamily="34" charset="0"/>
                <a:cs typeface="Segoe UI" panose="020B0502040204020203" pitchFamily="34" charset="0"/>
              </a:rPr>
              <a:t>.</a:t>
            </a:r>
            <a:r>
              <a:rPr kumimoji="0" lang="en-US" altLang="en-US" sz="1600" b="0" i="0" u="none" strike="noStrike" cap="none" normalizeH="0" baseline="0" dirty="0" smtClean="0">
                <a:ln>
                  <a:noFill/>
                </a:ln>
                <a:effectLst/>
              </a:rPr>
              <a:t> </a:t>
            </a:r>
          </a:p>
          <a:p>
            <a:pPr lvl="0" algn="just"/>
            <a:endParaRPr lang="es-PE" altLang="en-US" sz="1600" dirty="0"/>
          </a:p>
          <a:p>
            <a:pPr algn="just"/>
            <a:r>
              <a:rPr lang="en-US" sz="2400" b="1" dirty="0"/>
              <a:t>Adición mediante código</a:t>
            </a:r>
          </a:p>
          <a:p>
            <a:pPr lvl="0" algn="just"/>
            <a:endParaRPr kumimoji="0" lang="en-US" altLang="en-US" sz="2800" b="0" i="0" u="none" strike="noStrike" cap="none" normalizeH="0" baseline="0" dirty="0" smtClean="0">
              <a:ln>
                <a:noFill/>
              </a:ln>
              <a:effectLst/>
            </a:endParaRPr>
          </a:p>
          <a:p>
            <a:endParaRPr lang="es-MX" dirty="0" smtClean="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endParaRPr lang="en-US" dirty="0"/>
          </a:p>
        </p:txBody>
      </p:sp>
      <p:pic>
        <p:nvPicPr>
          <p:cNvPr id="9" name="Imagen 8"/>
          <p:cNvPicPr>
            <a:picLocks noChangeAspect="1"/>
          </p:cNvPicPr>
          <p:nvPr/>
        </p:nvPicPr>
        <p:blipFill>
          <a:blip r:embed="rId3"/>
          <a:stretch>
            <a:fillRect/>
          </a:stretch>
        </p:blipFill>
        <p:spPr>
          <a:xfrm>
            <a:off x="944215" y="3640724"/>
            <a:ext cx="6768549" cy="2937087"/>
          </a:xfrm>
          <a:prstGeom prst="rect">
            <a:avLst/>
          </a:prstGeom>
        </p:spPr>
      </p:pic>
    </p:spTree>
    <p:extLst>
      <p:ext uri="{BB962C8B-B14F-4D97-AF65-F5344CB8AC3E}">
        <p14:creationId xmlns:p14="http://schemas.microsoft.com/office/powerpoint/2010/main" val="1646248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95212"/>
            <a:ext cx="10515600" cy="1325563"/>
          </a:xfrm>
        </p:spPr>
        <p:txBody>
          <a:bodyPr/>
          <a:lstStyle/>
          <a:p>
            <a:pPr algn="ctr"/>
            <a:r>
              <a:rPr lang="es-PE" b="1" dirty="0" smtClean="0"/>
              <a:t>DATABINDING</a:t>
            </a:r>
            <a:endParaRPr lang="en-US" b="1" dirty="0"/>
          </a:p>
        </p:txBody>
      </p:sp>
      <p:sp>
        <p:nvSpPr>
          <p:cNvPr id="3" name="Marcador de contenido 2"/>
          <p:cNvSpPr>
            <a:spLocks noGrp="1"/>
          </p:cNvSpPr>
          <p:nvPr>
            <p:ph idx="1"/>
          </p:nvPr>
        </p:nvSpPr>
        <p:spPr>
          <a:xfrm>
            <a:off x="838200" y="2421973"/>
            <a:ext cx="10515600" cy="2666862"/>
          </a:xfrm>
        </p:spPr>
        <p:txBody>
          <a:bodyPr/>
          <a:lstStyle/>
          <a:p>
            <a:pPr algn="just"/>
            <a:r>
              <a:rPr lang="es-MX" dirty="0"/>
              <a:t>El </a:t>
            </a:r>
            <a:r>
              <a:rPr lang="es-MX" b="1" dirty="0"/>
              <a:t>data </a:t>
            </a:r>
            <a:r>
              <a:rPr lang="es-MX" b="1" dirty="0" err="1"/>
              <a:t>binding</a:t>
            </a:r>
            <a:r>
              <a:rPr lang="es-MX" b="1" dirty="0"/>
              <a:t> </a:t>
            </a:r>
            <a:r>
              <a:rPr lang="es-MX" dirty="0"/>
              <a:t>en Windows </a:t>
            </a:r>
            <a:r>
              <a:rPr lang="es-MX" dirty="0" err="1"/>
              <a:t>Forms</a:t>
            </a:r>
            <a:r>
              <a:rPr lang="es-MX" dirty="0"/>
              <a:t> es una técnica que permite conectar </a:t>
            </a:r>
            <a:r>
              <a:rPr lang="es-MX" b="1" dirty="0"/>
              <a:t>controles de la interfaz </a:t>
            </a:r>
            <a:r>
              <a:rPr lang="es-MX" dirty="0"/>
              <a:t>de usuario con </a:t>
            </a:r>
            <a:r>
              <a:rPr lang="es-MX" b="1" dirty="0"/>
              <a:t>datos de manera que los cambios en los datos se reflejen automáticamente en los controles </a:t>
            </a:r>
            <a:r>
              <a:rPr lang="es-MX" dirty="0"/>
              <a:t>y </a:t>
            </a:r>
            <a:r>
              <a:rPr lang="es-MX" b="1" dirty="0"/>
              <a:t>viceversa</a:t>
            </a:r>
            <a:r>
              <a:rPr lang="es-MX" dirty="0"/>
              <a:t>. Esto simplifica la tarea de sincronizar la interfaz de usuario con los datos subyacentes y facilita la construcción de aplicaciones </a:t>
            </a:r>
            <a:r>
              <a:rPr lang="es-MX" b="1" dirty="0"/>
              <a:t>dinámicas y reactivas</a:t>
            </a:r>
            <a:r>
              <a:rPr lang="es-MX" dirty="0" smtClean="0"/>
              <a:t>.</a:t>
            </a:r>
          </a:p>
        </p:txBody>
      </p:sp>
    </p:spTree>
    <p:extLst>
      <p:ext uri="{BB962C8B-B14F-4D97-AF65-F5344CB8AC3E}">
        <p14:creationId xmlns:p14="http://schemas.microsoft.com/office/powerpoint/2010/main" val="190747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DATABINDING</a:t>
            </a:r>
            <a:endParaRPr lang="en-US" b="1" dirty="0"/>
          </a:p>
        </p:txBody>
      </p:sp>
      <p:sp>
        <p:nvSpPr>
          <p:cNvPr id="3" name="Marcador de contenido 2"/>
          <p:cNvSpPr>
            <a:spLocks noGrp="1"/>
          </p:cNvSpPr>
          <p:nvPr>
            <p:ph idx="1"/>
          </p:nvPr>
        </p:nvSpPr>
        <p:spPr>
          <a:xfrm>
            <a:off x="838200" y="1825625"/>
            <a:ext cx="10515600" cy="944079"/>
          </a:xfrm>
        </p:spPr>
        <p:txBody>
          <a:bodyPr>
            <a:noAutofit/>
          </a:bodyPr>
          <a:lstStyle/>
          <a:p>
            <a:r>
              <a:rPr lang="es-MX" b="1" dirty="0"/>
              <a:t>Simple Data </a:t>
            </a:r>
            <a:r>
              <a:rPr lang="es-MX" b="1" dirty="0" err="1"/>
              <a:t>Binding</a:t>
            </a:r>
            <a:r>
              <a:rPr lang="es-MX" b="1" dirty="0"/>
              <a:t>: </a:t>
            </a:r>
            <a:r>
              <a:rPr lang="es-MX" dirty="0"/>
              <a:t>Conecta un control a una única propiedad de un objeto. Por ejemplo, un </a:t>
            </a:r>
            <a:r>
              <a:rPr lang="es-MX" dirty="0" err="1"/>
              <a:t>TextBox</a:t>
            </a:r>
            <a:r>
              <a:rPr lang="es-MX" dirty="0"/>
              <a:t> que muestra el nombre de un cliente.</a:t>
            </a:r>
          </a:p>
          <a:p>
            <a:endParaRPr lang="es-MX" dirty="0" smtClean="0"/>
          </a:p>
          <a:p>
            <a:pPr marL="0" indent="0">
              <a:buNone/>
            </a:pPr>
            <a:endParaRPr lang="es-MX" dirty="0" smtClean="0"/>
          </a:p>
          <a:p>
            <a:r>
              <a:rPr lang="es-MX" b="1" dirty="0" err="1" smtClean="0"/>
              <a:t>Complex</a:t>
            </a:r>
            <a:r>
              <a:rPr lang="es-MX" b="1" dirty="0" smtClean="0"/>
              <a:t> </a:t>
            </a:r>
            <a:r>
              <a:rPr lang="es-MX" b="1" dirty="0"/>
              <a:t>Data </a:t>
            </a:r>
            <a:r>
              <a:rPr lang="es-MX" b="1" dirty="0" err="1"/>
              <a:t>Binding</a:t>
            </a:r>
            <a:r>
              <a:rPr lang="es-MX" b="1" dirty="0"/>
              <a:t>: </a:t>
            </a:r>
            <a:r>
              <a:rPr lang="es-MX" dirty="0"/>
              <a:t>Conecta un control a una </a:t>
            </a:r>
            <a:r>
              <a:rPr lang="es-MX" b="1" dirty="0"/>
              <a:t>colección de datos. </a:t>
            </a:r>
            <a:r>
              <a:rPr lang="es-MX" dirty="0"/>
              <a:t>Por ejemplo, un </a:t>
            </a:r>
            <a:r>
              <a:rPr lang="es-MX" b="1" dirty="0" err="1"/>
              <a:t>DataGridView</a:t>
            </a:r>
            <a:r>
              <a:rPr lang="es-MX" dirty="0"/>
              <a:t> que muestra una lista de clientes.</a:t>
            </a:r>
            <a:endParaRPr lang="en-US" dirty="0"/>
          </a:p>
        </p:txBody>
      </p:sp>
      <p:pic>
        <p:nvPicPr>
          <p:cNvPr id="4" name="Imagen 3"/>
          <p:cNvPicPr>
            <a:picLocks noChangeAspect="1"/>
          </p:cNvPicPr>
          <p:nvPr/>
        </p:nvPicPr>
        <p:blipFill>
          <a:blip r:embed="rId2"/>
          <a:stretch>
            <a:fillRect/>
          </a:stretch>
        </p:blipFill>
        <p:spPr>
          <a:xfrm>
            <a:off x="1050234" y="4892467"/>
            <a:ext cx="10303566" cy="607285"/>
          </a:xfrm>
          <a:prstGeom prst="rect">
            <a:avLst/>
          </a:prstGeom>
        </p:spPr>
      </p:pic>
      <p:pic>
        <p:nvPicPr>
          <p:cNvPr id="5" name="Imagen 4"/>
          <p:cNvPicPr>
            <a:picLocks noChangeAspect="1"/>
          </p:cNvPicPr>
          <p:nvPr/>
        </p:nvPicPr>
        <p:blipFill>
          <a:blip r:embed="rId3"/>
          <a:stretch>
            <a:fillRect/>
          </a:stretch>
        </p:blipFill>
        <p:spPr>
          <a:xfrm>
            <a:off x="1194139" y="2900430"/>
            <a:ext cx="10159661" cy="620437"/>
          </a:xfrm>
          <a:prstGeom prst="rect">
            <a:avLst/>
          </a:prstGeom>
        </p:spPr>
      </p:pic>
    </p:spTree>
    <p:extLst>
      <p:ext uri="{BB962C8B-B14F-4D97-AF65-F5344CB8AC3E}">
        <p14:creationId xmlns:p14="http://schemas.microsoft.com/office/powerpoint/2010/main" val="2542949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Beneficios del Data </a:t>
            </a:r>
            <a:r>
              <a:rPr lang="es-MX" b="1" dirty="0" err="1" smtClean="0"/>
              <a:t>Binding</a:t>
            </a:r>
            <a:endParaRPr lang="en-US" dirty="0"/>
          </a:p>
        </p:txBody>
      </p:sp>
      <p:sp>
        <p:nvSpPr>
          <p:cNvPr id="3" name="Marcador de contenido 2"/>
          <p:cNvSpPr>
            <a:spLocks noGrp="1"/>
          </p:cNvSpPr>
          <p:nvPr>
            <p:ph idx="1"/>
          </p:nvPr>
        </p:nvSpPr>
        <p:spPr/>
        <p:txBody>
          <a:bodyPr/>
          <a:lstStyle/>
          <a:p>
            <a:pPr algn="just"/>
            <a:r>
              <a:rPr lang="es-MX" b="1" dirty="0" smtClean="0"/>
              <a:t>Reducción </a:t>
            </a:r>
            <a:r>
              <a:rPr lang="es-MX" b="1" dirty="0"/>
              <a:t>de Código</a:t>
            </a:r>
            <a:r>
              <a:rPr lang="es-MX" dirty="0"/>
              <a:t>: Elimina la necesidad de escribir código repetitivo para actualizar la interfaz de usuario.</a:t>
            </a:r>
          </a:p>
          <a:p>
            <a:pPr algn="just"/>
            <a:r>
              <a:rPr lang="es-MX" b="1" dirty="0"/>
              <a:t>Sincronización Automática</a:t>
            </a:r>
            <a:r>
              <a:rPr lang="es-MX" dirty="0"/>
              <a:t>: Los cambios en los datos se reflejan </a:t>
            </a:r>
            <a:r>
              <a:rPr lang="es-MX" b="1" dirty="0"/>
              <a:t>automáticamente</a:t>
            </a:r>
            <a:r>
              <a:rPr lang="es-MX" dirty="0"/>
              <a:t> en la interfaz de usuario y viceversa.</a:t>
            </a:r>
          </a:p>
          <a:p>
            <a:pPr algn="just"/>
            <a:r>
              <a:rPr lang="es-MX" b="1" dirty="0"/>
              <a:t>Mantenimiento Simplificado</a:t>
            </a:r>
            <a:r>
              <a:rPr lang="es-MX" dirty="0"/>
              <a:t>: Facilita la gestión y actualización de la lógica de la interfaz de usuario y los datos.</a:t>
            </a:r>
          </a:p>
          <a:p>
            <a:endParaRPr lang="en-US" dirty="0"/>
          </a:p>
        </p:txBody>
      </p:sp>
    </p:spTree>
    <p:extLst>
      <p:ext uri="{BB962C8B-B14F-4D97-AF65-F5344CB8AC3E}">
        <p14:creationId xmlns:p14="http://schemas.microsoft.com/office/powerpoint/2010/main" val="34338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BindingSource</a:t>
            </a:r>
            <a:endParaRPr lang="en-US" b="1" dirty="0"/>
          </a:p>
        </p:txBody>
      </p:sp>
      <p:sp>
        <p:nvSpPr>
          <p:cNvPr id="3" name="Marcador de contenido 2"/>
          <p:cNvSpPr>
            <a:spLocks noGrp="1"/>
          </p:cNvSpPr>
          <p:nvPr>
            <p:ph idx="1"/>
          </p:nvPr>
        </p:nvSpPr>
        <p:spPr/>
        <p:txBody>
          <a:bodyPr/>
          <a:lstStyle/>
          <a:p>
            <a:pPr algn="just"/>
            <a:r>
              <a:rPr lang="es-MX" b="1" dirty="0" err="1"/>
              <a:t>DataBinding</a:t>
            </a:r>
            <a:r>
              <a:rPr lang="es-MX" dirty="0"/>
              <a:t> es el proceso de conectar propiedades de los controles de la interfaz de usuario (como </a:t>
            </a:r>
            <a:r>
              <a:rPr lang="es-MX" dirty="0" err="1"/>
              <a:t>TextBox</a:t>
            </a:r>
            <a:r>
              <a:rPr lang="es-MX" dirty="0"/>
              <a:t>, </a:t>
            </a:r>
            <a:r>
              <a:rPr lang="es-MX" dirty="0" err="1"/>
              <a:t>ComboBox</a:t>
            </a:r>
            <a:r>
              <a:rPr lang="es-MX" dirty="0"/>
              <a:t>, </a:t>
            </a:r>
            <a:r>
              <a:rPr lang="es-MX" dirty="0" err="1"/>
              <a:t>DataGridView</a:t>
            </a:r>
            <a:r>
              <a:rPr lang="es-MX" dirty="0"/>
              <a:t>, etc.) a propiedades de objetos de datos o fuentes de datos (como listas, objetos, bases de datos, etc.). La principal ventaja de </a:t>
            </a:r>
            <a:r>
              <a:rPr lang="es-MX" dirty="0" err="1"/>
              <a:t>DataBinding</a:t>
            </a:r>
            <a:r>
              <a:rPr lang="es-MX" dirty="0"/>
              <a:t> es que permite que los datos se sincronicen automáticamente entre la interfaz de usuario y la </a:t>
            </a:r>
            <a:r>
              <a:rPr lang="es-MX" dirty="0" err="1" smtClean="0"/>
              <a:t>fuent</a:t>
            </a:r>
            <a:endParaRPr lang="es-MX" dirty="0" smtClean="0"/>
          </a:p>
          <a:p>
            <a:pPr algn="just"/>
            <a:r>
              <a:rPr lang="es-MX" b="1" dirty="0" err="1"/>
              <a:t>BindingSource</a:t>
            </a:r>
            <a:r>
              <a:rPr lang="es-MX" dirty="0"/>
              <a:t> es una clase en Windows </a:t>
            </a:r>
            <a:r>
              <a:rPr lang="es-MX" dirty="0" err="1"/>
              <a:t>Forms</a:t>
            </a:r>
            <a:r>
              <a:rPr lang="es-MX" dirty="0"/>
              <a:t> que actúa como un intermediario entre la fuente de datos y los controles de la interfaz de usuario. Proporciona una forma más flexible y potente de gestionar </a:t>
            </a:r>
            <a:r>
              <a:rPr lang="es-MX" dirty="0" err="1"/>
              <a:t>DataBinding.e</a:t>
            </a:r>
            <a:r>
              <a:rPr lang="es-MX" dirty="0"/>
              <a:t> de datos.</a:t>
            </a:r>
            <a:endParaRPr lang="en-US" dirty="0"/>
          </a:p>
        </p:txBody>
      </p:sp>
    </p:spTree>
    <p:extLst>
      <p:ext uri="{BB962C8B-B14F-4D97-AF65-F5344CB8AC3E}">
        <p14:creationId xmlns:p14="http://schemas.microsoft.com/office/powerpoint/2010/main" val="897539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altLang="en-US" sz="4000" b="1" dirty="0" err="1">
                <a:latin typeface="Arial" panose="020B0604020202020204" pitchFamily="34" charset="0"/>
              </a:rPr>
              <a:t>Funciones</a:t>
            </a:r>
            <a:r>
              <a:rPr lang="en-US" altLang="en-US" sz="4000" b="1" dirty="0">
                <a:latin typeface="Arial" panose="020B0604020202020204" pitchFamily="34" charset="0"/>
              </a:rPr>
              <a:t> y </a:t>
            </a:r>
            <a:r>
              <a:rPr lang="en-US" altLang="en-US" sz="4000" b="1" dirty="0" err="1">
                <a:latin typeface="Arial" panose="020B0604020202020204" pitchFamily="34" charset="0"/>
              </a:rPr>
              <a:t>Beneficios</a:t>
            </a:r>
            <a:r>
              <a:rPr lang="en-US" altLang="en-US" sz="4000" b="1" dirty="0">
                <a:latin typeface="Arial" panose="020B0604020202020204" pitchFamily="34" charset="0"/>
              </a:rPr>
              <a:t> de </a:t>
            </a:r>
            <a:r>
              <a:rPr lang="en-US" altLang="en-US" sz="4000" b="1" dirty="0" err="1" smtClean="0">
                <a:latin typeface="Arial Unicode MS"/>
              </a:rPr>
              <a:t>BindingSource</a:t>
            </a:r>
            <a:endParaRPr lang="en-US" sz="4000" dirty="0"/>
          </a:p>
        </p:txBody>
      </p:sp>
      <p:sp>
        <p:nvSpPr>
          <p:cNvPr id="5" name="Rectangle 2"/>
          <p:cNvSpPr>
            <a:spLocks noGrp="1" noChangeArrowheads="1"/>
          </p:cNvSpPr>
          <p:nvPr>
            <p:ph idx="1"/>
          </p:nvPr>
        </p:nvSpPr>
        <p:spPr bwMode="auto">
          <a:xfrm>
            <a:off x="838200" y="1739137"/>
            <a:ext cx="105753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Intermediario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Simplifica</a:t>
            </a:r>
            <a:r>
              <a:rPr kumimoji="0" lang="en-US" altLang="en-US" sz="1800" b="0" i="0" u="none" strike="noStrike" cap="none" normalizeH="0" baseline="0" dirty="0" smtClean="0">
                <a:ln>
                  <a:noFill/>
                </a:ln>
                <a:solidFill>
                  <a:schemeClr val="tx1"/>
                </a:solidFill>
                <a:effectLst/>
                <a:latin typeface="Arial" panose="020B0604020202020204" pitchFamily="34" charset="0"/>
              </a:rPr>
              <a:t> el enlace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al </a:t>
            </a:r>
            <a:r>
              <a:rPr kumimoji="0" lang="en-US" altLang="en-US" sz="1800" b="0" i="0" u="none" strike="noStrike" cap="none" normalizeH="0" baseline="0" dirty="0" err="1" smtClean="0">
                <a:ln>
                  <a:noFill/>
                </a:ln>
                <a:solidFill>
                  <a:schemeClr val="tx1"/>
                </a:solidFill>
                <a:effectLst/>
                <a:latin typeface="Arial" panose="020B0604020202020204" pitchFamily="34" charset="0"/>
              </a:rPr>
              <a:t>actuar</a:t>
            </a:r>
            <a:r>
              <a:rPr kumimoji="0" lang="en-US" altLang="en-US" sz="1800" b="0" i="0" u="none" strike="noStrike" cap="none" normalizeH="0" baseline="0" dirty="0" smtClean="0">
                <a:ln>
                  <a:noFill/>
                </a:ln>
                <a:solidFill>
                  <a:schemeClr val="tx1"/>
                </a:solidFill>
                <a:effectLst/>
                <a:latin typeface="Arial" panose="020B0604020202020204" pitchFamily="34" charset="0"/>
              </a:rPr>
              <a:t> como </a:t>
            </a:r>
            <a:r>
              <a:rPr kumimoji="0" lang="en-US" altLang="en-US" sz="1800" b="0" i="0" u="none" strike="noStrike" cap="none" normalizeH="0" baseline="0" dirty="0" err="1" smtClean="0">
                <a:ln>
                  <a:noFill/>
                </a:ln>
                <a:solidFill>
                  <a:schemeClr val="tx1"/>
                </a:solidFill>
                <a:effectLst/>
                <a:latin typeface="Arial" panose="020B0604020202020204" pitchFamily="34" charset="0"/>
              </a:rPr>
              <a:t>una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capa</a:t>
            </a:r>
            <a:r>
              <a:rPr kumimoji="0" lang="en-US" altLang="en-US" sz="1800" b="0" i="0" u="none" strike="noStrike" cap="none" normalizeH="0" baseline="0" dirty="0" smtClean="0">
                <a:ln>
                  <a:noFill/>
                </a:ln>
                <a:solidFill>
                  <a:schemeClr val="tx1"/>
                </a:solidFill>
                <a:effectLst/>
                <a:latin typeface="Arial" panose="020B0604020202020204" pitchFamily="34" charset="0"/>
              </a:rPr>
              <a:t> intermedia entre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(como </a:t>
            </a:r>
            <a:r>
              <a:rPr kumimoji="0" lang="en-US" altLang="en-US" sz="1800" b="0" i="0" u="none" strike="noStrike" cap="none" normalizeH="0" baseline="0" dirty="0" err="1" smtClean="0">
                <a:ln>
                  <a:noFill/>
                </a:ln>
                <a:solidFill>
                  <a:schemeClr val="tx1"/>
                </a:solidFill>
                <a:effectLst/>
                <a:latin typeface="Arial" panose="020B0604020202020204" pitchFamily="34" charset="0"/>
              </a:rPr>
              <a:t>listas</a:t>
            </a:r>
            <a:r>
              <a:rPr kumimoji="0" lang="en-US" altLang="en-US" sz="1800" b="0" i="0" u="none" strike="noStrike" cap="none" normalizeH="0" baseline="0" dirty="0" smtClean="0">
                <a:ln>
                  <a:noFill/>
                </a:ln>
                <a:solidFill>
                  <a:schemeClr val="tx1"/>
                </a:solidFill>
                <a:effectLst/>
                <a:latin typeface="Arial" panose="020B0604020202020204" pitchFamily="34" charset="0"/>
              </a:rPr>
              <a:t>, bases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1800" b="0" i="0" u="none" strike="noStrike" cap="none" normalizeH="0" baseline="0" dirty="0" smtClean="0">
                <a:ln>
                  <a:noFill/>
                </a:ln>
                <a:solidFill>
                  <a:schemeClr val="tx1"/>
                </a:solidFill>
                <a:effectLst/>
                <a:latin typeface="Arial" panose="020B0604020202020204" pitchFamily="34" charset="0"/>
              </a:rPr>
              <a:t>, etc.) y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1800" b="0" i="0" u="none" strike="noStrike" cap="none" normalizeH="0" baseline="0" dirty="0" smtClean="0">
                <a:ln>
                  <a:noFill/>
                </a:ln>
                <a:solidFill>
                  <a:schemeClr val="tx1"/>
                </a:solidFill>
                <a:effectLst/>
                <a:latin typeface="Arial" panose="020B0604020202020204" pitchFamily="34" charset="0"/>
              </a:rPr>
              <a:t> de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Soporte</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Navegación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Proporciona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funcionalidades</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navegar</a:t>
            </a:r>
            <a:r>
              <a:rPr kumimoji="0" lang="en-US" altLang="en-US" sz="1800" b="0" i="0" u="none" strike="noStrike" cap="none" normalizeH="0" baseline="0" dirty="0" smtClean="0">
                <a:ln>
                  <a:noFill/>
                </a:ln>
                <a:solidFill>
                  <a:schemeClr val="tx1"/>
                </a:solidFill>
                <a:effectLst/>
                <a:latin typeface="Arial" panose="020B0604020202020204" pitchFamily="34" charset="0"/>
              </a:rPr>
              <a:t> a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través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como mover al primer,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último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siguiente</a:t>
            </a:r>
            <a:r>
              <a:rPr kumimoji="0" lang="en-US" altLang="en-US" sz="1800" b="0" i="0" u="none" strike="noStrike" cap="none" normalizeH="0" baseline="0" dirty="0" smtClean="0">
                <a:ln>
                  <a:noFill/>
                </a:ln>
                <a:solidFill>
                  <a:schemeClr val="tx1"/>
                </a:solidFill>
                <a:effectLst/>
                <a:latin typeface="Arial" panose="020B0604020202020204" pitchFamily="34" charset="0"/>
              </a:rPr>
              <a:t> o anterior </a:t>
            </a:r>
            <a:r>
              <a:rPr kumimoji="0" lang="en-US" altLang="en-US" sz="1800" b="0" i="0" u="none" strike="noStrike" cap="none" normalizeH="0" baseline="0" dirty="0" err="1" smtClean="0">
                <a:ln>
                  <a:noFill/>
                </a:ln>
                <a:solidFill>
                  <a:schemeClr val="tx1"/>
                </a:solidFill>
                <a:effectLst/>
                <a:latin typeface="Arial" panose="020B0604020202020204" pitchFamily="34" charset="0"/>
              </a:rPr>
              <a:t>elemento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colección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Soporte</a:t>
            </a:r>
            <a:r>
              <a:rPr kumimoji="0" lang="en-US" altLang="en-US" sz="1800" b="1" i="0" u="none" strike="noStrike" cap="none" normalizeH="0" baseline="0" dirty="0" smtClean="0">
                <a:ln>
                  <a:noFill/>
                </a:ln>
                <a:solidFill>
                  <a:schemeClr val="tx1"/>
                </a:solidFill>
                <a:effectLst/>
                <a:latin typeface="Arial" panose="020B0604020202020204" pitchFamily="34" charset="0"/>
              </a:rPr>
              <a:t> para </a:t>
            </a:r>
            <a:r>
              <a:rPr kumimoji="0" lang="en-US" altLang="en-US" sz="1800" b="1" i="0" u="none" strike="noStrike" cap="none" normalizeH="0" baseline="0" dirty="0" err="1" smtClean="0">
                <a:ln>
                  <a:noFill/>
                </a:ln>
                <a:solidFill>
                  <a:schemeClr val="tx1"/>
                </a:solidFill>
                <a:effectLst/>
                <a:latin typeface="Arial" panose="020B0604020202020204" pitchFamily="34" charset="0"/>
              </a:rPr>
              <a:t>Edición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Facilita</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edición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incluido</a:t>
            </a:r>
            <a:r>
              <a:rPr kumimoji="0" lang="en-US" altLang="en-US" sz="1800" b="0" i="0" u="none" strike="noStrike" cap="none" normalizeH="0" baseline="0" dirty="0" smtClean="0">
                <a:ln>
                  <a:noFill/>
                </a:ln>
                <a:solidFill>
                  <a:schemeClr val="tx1"/>
                </a:solidFill>
                <a:effectLst/>
                <a:latin typeface="Arial" panose="020B0604020202020204" pitchFamily="34" charset="0"/>
              </a:rPr>
              <a:t> el control de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sincronización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entre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 </a:t>
            </a:r>
            <a:r>
              <a:rPr kumimoji="0" lang="en-US" altLang="en-US" sz="18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1800" b="0" i="0" u="none" strike="noStrike" cap="none" normalizeH="0" baseline="0" dirty="0" smtClean="0">
                <a:ln>
                  <a:noFill/>
                </a:ln>
                <a:solidFill>
                  <a:schemeClr val="tx1"/>
                </a:solidFill>
                <a:effectLst/>
                <a:latin typeface="Arial" panose="020B0604020202020204" pitchFamily="34" charset="0"/>
              </a:rPr>
              <a:t> y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Notificación</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Cambio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Maneja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automáticamente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fuente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actualiza</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1800" b="0" i="0" u="none" strike="noStrike" cap="none" normalizeH="0" baseline="0" dirty="0" smtClean="0">
                <a:ln>
                  <a:noFill/>
                </a:ln>
                <a:solidFill>
                  <a:schemeClr val="tx1"/>
                </a:solidFill>
                <a:effectLst/>
                <a:latin typeface="Arial" panose="020B0604020202020204" pitchFamily="34" charset="0"/>
              </a:rPr>
              <a:t> de la</a:t>
            </a:r>
            <a:r>
              <a:rPr kumimoji="0" lang="en-US" altLang="en-US" sz="1800" b="0" i="0" u="none" strike="noStrike" cap="none" normalizeH="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consecuencia</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Gestión</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Filtrado</a:t>
            </a:r>
            <a:r>
              <a:rPr kumimoji="0" lang="en-US" altLang="en-US" sz="1800" b="1" i="0" u="none" strike="noStrike" cap="none" normalizeH="0" baseline="0" dirty="0" smtClean="0">
                <a:ln>
                  <a:noFill/>
                </a:ln>
                <a:solidFill>
                  <a:schemeClr val="tx1"/>
                </a:solidFill>
                <a:effectLst/>
                <a:latin typeface="Arial" panose="020B0604020202020204" pitchFamily="34" charset="0"/>
              </a:rPr>
              <a:t> y </a:t>
            </a:r>
            <a:r>
              <a:rPr kumimoji="0" lang="en-US" altLang="en-US" sz="1800" b="1" i="0" u="none" strike="noStrike" cap="none" normalizeH="0" baseline="0" dirty="0" err="1" smtClean="0">
                <a:ln>
                  <a:noFill/>
                </a:ln>
                <a:solidFill>
                  <a:schemeClr val="tx1"/>
                </a:solidFill>
                <a:effectLst/>
                <a:latin typeface="Arial" panose="020B0604020202020204" pitchFamily="34" charset="0"/>
              </a:rPr>
              <a:t>Ordenación</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aplicar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filtros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ordenar</a:t>
            </a:r>
            <a:r>
              <a:rPr kumimoji="0" lang="en-US" altLang="en-US" sz="1800" b="0" i="0" u="none" strike="noStrike" cap="none" normalizeH="0" baseline="0" dirty="0" smtClean="0">
                <a:ln>
                  <a:noFill/>
                </a:ln>
                <a:solidFill>
                  <a:schemeClr val="tx1"/>
                </a:solidFill>
                <a:effectLst/>
                <a:latin typeface="Arial" panose="020B0604020202020204" pitchFamily="34" charset="0"/>
              </a:rPr>
              <a:t>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colección</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haciendo</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sólo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cumplen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ciertos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criterios</a:t>
            </a:r>
            <a:r>
              <a:rPr kumimoji="0" lang="en-US" altLang="en-US" sz="1800" b="0" i="0" u="none" strike="noStrike" cap="none" normalizeH="0" baseline="0" dirty="0" smtClean="0">
                <a:ln>
                  <a:noFill/>
                </a:ln>
                <a:solidFill>
                  <a:schemeClr val="tx1"/>
                </a:solidFill>
                <a:effectLst/>
                <a:latin typeface="Arial" panose="020B0604020202020204" pitchFamily="34" charset="0"/>
              </a:rPr>
              <a:t>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muestren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controles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enlazados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567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Resumen de </a:t>
            </a:r>
            <a:r>
              <a:rPr lang="es-MX" b="1" dirty="0" smtClean="0"/>
              <a:t>Diferencias: </a:t>
            </a:r>
            <a:endParaRPr lang="en-US" b="1" dirty="0"/>
          </a:p>
        </p:txBody>
      </p:sp>
      <p:sp>
        <p:nvSpPr>
          <p:cNvPr id="3" name="Marcador de contenido 2"/>
          <p:cNvSpPr>
            <a:spLocks noGrp="1"/>
          </p:cNvSpPr>
          <p:nvPr>
            <p:ph idx="1"/>
          </p:nvPr>
        </p:nvSpPr>
        <p:spPr/>
        <p:txBody>
          <a:bodyPr/>
          <a:lstStyle/>
          <a:p>
            <a:pPr marL="0" indent="0" algn="just">
              <a:buNone/>
            </a:pPr>
            <a:r>
              <a:rPr lang="en-US" b="1" dirty="0" err="1" smtClean="0"/>
              <a:t>DataBinding</a:t>
            </a:r>
            <a:r>
              <a:rPr lang="en-US" dirty="0" smtClean="0"/>
              <a:t>: </a:t>
            </a:r>
            <a:r>
              <a:rPr lang="es-MX" dirty="0" smtClean="0"/>
              <a:t>Es </a:t>
            </a:r>
            <a:r>
              <a:rPr lang="es-MX" dirty="0"/>
              <a:t>el proceso básico de enlazar propiedades de controles a propiedades de objetos o fuentes de datos</a:t>
            </a:r>
            <a:r>
              <a:rPr lang="es-MX" dirty="0" smtClean="0"/>
              <a:t>.</a:t>
            </a:r>
          </a:p>
          <a:p>
            <a:pPr marL="0" indent="0" algn="just">
              <a:buNone/>
            </a:pPr>
            <a:r>
              <a:rPr lang="es-MX" b="1" dirty="0" err="1" smtClean="0"/>
              <a:t>BindingSource</a:t>
            </a:r>
            <a:r>
              <a:rPr lang="es-MX" dirty="0"/>
              <a:t>: Es una clase que facilita y mejora el proceso de </a:t>
            </a:r>
            <a:r>
              <a:rPr lang="es-MX" dirty="0" err="1"/>
              <a:t>DataBinding</a:t>
            </a:r>
            <a:r>
              <a:rPr lang="es-MX" dirty="0"/>
              <a:t>, proporcionando funcionalidades adicionales como navegación, edición, notificación de cambios, y filtrado/ordenación de datos</a:t>
            </a:r>
            <a:r>
              <a:rPr lang="es-MX" dirty="0" smtClean="0"/>
              <a:t>.</a:t>
            </a:r>
          </a:p>
          <a:p>
            <a:pPr marL="0" indent="0" algn="just">
              <a:buNone/>
            </a:pPr>
            <a:r>
              <a:rPr lang="es-MX" dirty="0" smtClean="0"/>
              <a:t>En </a:t>
            </a:r>
            <a:r>
              <a:rPr lang="es-MX" dirty="0"/>
              <a:t>resumen, </a:t>
            </a:r>
            <a:r>
              <a:rPr lang="es-MX" dirty="0" err="1"/>
              <a:t>BindingSource</a:t>
            </a:r>
            <a:r>
              <a:rPr lang="es-MX" dirty="0"/>
              <a:t> es una herramienta que potencia y simplifica el proceso de </a:t>
            </a:r>
            <a:r>
              <a:rPr lang="es-MX" dirty="0" err="1"/>
              <a:t>DataBinding</a:t>
            </a:r>
            <a:r>
              <a:rPr lang="es-MX" dirty="0"/>
              <a:t>, haciendo que sea más fácil y eficiente trabajar con datos en aplicaciones de Windows </a:t>
            </a:r>
            <a:r>
              <a:rPr lang="es-MX" dirty="0" err="1"/>
              <a:t>Forms</a:t>
            </a:r>
            <a:r>
              <a:rPr lang="es-MX" dirty="0"/>
              <a:t>.</a:t>
            </a:r>
            <a:endParaRPr lang="en-US" dirty="0"/>
          </a:p>
        </p:txBody>
      </p:sp>
    </p:spTree>
    <p:extLst>
      <p:ext uri="{BB962C8B-B14F-4D97-AF65-F5344CB8AC3E}">
        <p14:creationId xmlns:p14="http://schemas.microsoft.com/office/powerpoint/2010/main" val="224918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lstStyle/>
          <a:p>
            <a:pPr algn="just"/>
            <a:r>
              <a:rPr lang="es-MX" dirty="0"/>
              <a:t> La plataforma de desarrollo Windows </a:t>
            </a:r>
            <a:r>
              <a:rPr lang="es-MX" dirty="0" err="1"/>
              <a:t>Forms</a:t>
            </a:r>
            <a:r>
              <a:rPr lang="es-MX" dirty="0"/>
              <a:t> admite un amplio conjunto de características de desarrollo de aplicaciones, incluidos controles, gráficos, enlace de datos y entrada del usuario. Windows </a:t>
            </a:r>
            <a:r>
              <a:rPr lang="es-MX" dirty="0" err="1"/>
              <a:t>Forms</a:t>
            </a:r>
            <a:r>
              <a:rPr lang="es-MX" dirty="0"/>
              <a:t> incluye un diseñador visual de arrastrar y colocar en Visual Studio para crear fácilmente aplicaciones de Windows </a:t>
            </a:r>
            <a:r>
              <a:rPr lang="es-MX" dirty="0" err="1"/>
              <a:t>Forms</a:t>
            </a:r>
            <a:r>
              <a:rPr lang="es-MX" dirty="0" smtClean="0"/>
              <a:t>.</a:t>
            </a:r>
          </a:p>
          <a:p>
            <a:pPr marL="0" indent="0" algn="just">
              <a:buNone/>
            </a:pPr>
            <a:r>
              <a:rPr lang="es-PE" sz="1200" b="1" dirty="0" smtClean="0">
                <a:solidFill>
                  <a:srgbClr val="FF0000"/>
                </a:solidFill>
              </a:rPr>
              <a:t>1</a:t>
            </a:r>
            <a:endParaRPr lang="en-US" sz="1200" b="1" dirty="0">
              <a:solidFill>
                <a:srgbClr val="FF0000"/>
              </a:solidFill>
            </a:endParaRPr>
          </a:p>
        </p:txBody>
      </p:sp>
    </p:spTree>
    <p:extLst>
      <p:ext uri="{BB962C8B-B14F-4D97-AF65-F5344CB8AC3E}">
        <p14:creationId xmlns:p14="http://schemas.microsoft.com/office/powerpoint/2010/main" val="2835049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Funciona </a:t>
            </a:r>
            <a:r>
              <a:rPr lang="es-MX" b="1" dirty="0" err="1" smtClean="0"/>
              <a:t>INotifyPropertyChanged</a:t>
            </a:r>
            <a:r>
              <a:rPr lang="es-MX" b="1" dirty="0" smtClean="0"/>
              <a:t>?</a:t>
            </a:r>
            <a:endParaRPr lang="en-US" b="1" dirty="0"/>
          </a:p>
        </p:txBody>
      </p:sp>
      <p:sp>
        <p:nvSpPr>
          <p:cNvPr id="3" name="Marcador de contenido 2"/>
          <p:cNvSpPr>
            <a:spLocks noGrp="1"/>
          </p:cNvSpPr>
          <p:nvPr>
            <p:ph idx="1"/>
          </p:nvPr>
        </p:nvSpPr>
        <p:spPr/>
        <p:txBody>
          <a:bodyPr>
            <a:normAutofit fontScale="85000" lnSpcReduction="20000"/>
          </a:bodyPr>
          <a:lstStyle/>
          <a:p>
            <a:pPr algn="just"/>
            <a:r>
              <a:rPr lang="es-MX" dirty="0" smtClean="0"/>
              <a:t>Cuando un </a:t>
            </a:r>
            <a:r>
              <a:rPr lang="es-MX" dirty="0"/>
              <a:t>objeto implementa </a:t>
            </a:r>
            <a:r>
              <a:rPr lang="es-MX" b="1" dirty="0" err="1"/>
              <a:t>INotifyPropertyChanged</a:t>
            </a:r>
            <a:r>
              <a:rPr lang="es-MX" dirty="0"/>
              <a:t>, </a:t>
            </a:r>
            <a:r>
              <a:rPr lang="es-MX" b="1" dirty="0"/>
              <a:t>se suscribe a eventos que se disparan cuando una de sus propiedades cambia. </a:t>
            </a:r>
            <a:r>
              <a:rPr lang="es-MX" dirty="0"/>
              <a:t>Los controles de la interfaz de usuario que están enlazados a estas propiedades pueden suscribirse a estos eventos y actualizarse automáticamente cuando los datos cambian</a:t>
            </a:r>
            <a:r>
              <a:rPr lang="es-MX" dirty="0" smtClean="0"/>
              <a:t>.</a:t>
            </a:r>
          </a:p>
          <a:p>
            <a:pPr marL="0" indent="0" algn="just">
              <a:buNone/>
            </a:pPr>
            <a:r>
              <a:rPr lang="es-MX" b="1" dirty="0"/>
              <a:t>Ventajas de </a:t>
            </a:r>
            <a:r>
              <a:rPr lang="es-MX" b="1" dirty="0" err="1"/>
              <a:t>INotifyPropertyChanged</a:t>
            </a:r>
            <a:r>
              <a:rPr lang="es-MX" b="1" dirty="0" smtClean="0"/>
              <a:t>:</a:t>
            </a:r>
          </a:p>
          <a:p>
            <a:pPr algn="just"/>
            <a:r>
              <a:rPr lang="es-MX" b="1" dirty="0" smtClean="0"/>
              <a:t>Actualización </a:t>
            </a:r>
            <a:r>
              <a:rPr lang="es-MX" b="1" dirty="0"/>
              <a:t>Automática: </a:t>
            </a:r>
            <a:r>
              <a:rPr lang="es-MX" dirty="0"/>
              <a:t>Los controles de la interfaz de usuario se actualizan automáticamente cuando cambian las propiedades del objeto</a:t>
            </a:r>
            <a:r>
              <a:rPr lang="es-MX" dirty="0" smtClean="0"/>
              <a:t>.</a:t>
            </a:r>
          </a:p>
          <a:p>
            <a:pPr algn="just"/>
            <a:r>
              <a:rPr lang="es-MX" b="1" dirty="0" smtClean="0"/>
              <a:t>Simplificación </a:t>
            </a:r>
            <a:r>
              <a:rPr lang="es-MX" b="1" dirty="0"/>
              <a:t>del Código: </a:t>
            </a:r>
            <a:r>
              <a:rPr lang="es-MX" dirty="0"/>
              <a:t>Reduce la necesidad de escribir código adicional para actualizar manualmente la interfaz de usuario</a:t>
            </a:r>
            <a:r>
              <a:rPr lang="es-MX" dirty="0" smtClean="0"/>
              <a:t>.</a:t>
            </a:r>
          </a:p>
          <a:p>
            <a:pPr algn="just"/>
            <a:r>
              <a:rPr lang="es-MX" b="1" dirty="0" smtClean="0"/>
              <a:t>Mantenibilidad</a:t>
            </a:r>
            <a:r>
              <a:rPr lang="es-MX" b="1" dirty="0"/>
              <a:t>: </a:t>
            </a:r>
            <a:r>
              <a:rPr lang="es-MX" dirty="0"/>
              <a:t>Facilita la separación de la lógica de negocio y la lógica de la interfaz de usuario, haciendo que el código sea más fácil de mantener</a:t>
            </a:r>
            <a:r>
              <a:rPr lang="es-MX" dirty="0" smtClean="0"/>
              <a:t>.</a:t>
            </a:r>
          </a:p>
          <a:p>
            <a:pPr algn="just"/>
            <a:r>
              <a:rPr lang="es-MX" dirty="0" smtClean="0"/>
              <a:t>Implementar </a:t>
            </a:r>
            <a:r>
              <a:rPr lang="es-MX" b="1" dirty="0" err="1"/>
              <a:t>INotifyPropertyChanged</a:t>
            </a:r>
            <a:r>
              <a:rPr lang="es-MX" dirty="0"/>
              <a:t> es una práctica común y recomendada en aplicaciones que requieren </a:t>
            </a:r>
            <a:r>
              <a:rPr lang="es-MX" dirty="0" err="1"/>
              <a:t>binding</a:t>
            </a:r>
            <a:r>
              <a:rPr lang="es-MX" dirty="0"/>
              <a:t> de datos dinámico y reactivo.</a:t>
            </a:r>
            <a:endParaRPr lang="en-US" dirty="0"/>
          </a:p>
        </p:txBody>
      </p:sp>
    </p:spTree>
    <p:extLst>
      <p:ext uri="{BB962C8B-B14F-4D97-AF65-F5344CB8AC3E}">
        <p14:creationId xmlns:p14="http://schemas.microsoft.com/office/powerpoint/2010/main" val="92167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err="1"/>
              <a:t>INotifyPropertyChanged</a:t>
            </a:r>
            <a:endParaRPr lang="en-US" dirty="0"/>
          </a:p>
        </p:txBody>
      </p:sp>
      <p:sp>
        <p:nvSpPr>
          <p:cNvPr id="3" name="Marcador de contenido 2"/>
          <p:cNvSpPr>
            <a:spLocks noGrp="1"/>
          </p:cNvSpPr>
          <p:nvPr>
            <p:ph idx="1"/>
          </p:nvPr>
        </p:nvSpPr>
        <p:spPr/>
        <p:txBody>
          <a:bodyPr/>
          <a:lstStyle/>
          <a:p>
            <a:r>
              <a:rPr lang="es-MX" b="1" dirty="0" err="1"/>
              <a:t>ConsideracionesNotificaciones</a:t>
            </a:r>
            <a:r>
              <a:rPr lang="es-MX" b="1" dirty="0"/>
              <a:t> de Cambio</a:t>
            </a:r>
            <a:r>
              <a:rPr lang="es-MX" dirty="0"/>
              <a:t>: Para que los controles se actualicen automáticamente cuando los datos cambien,</a:t>
            </a:r>
            <a:r>
              <a:rPr lang="es-MX" b="1" dirty="0"/>
              <a:t> las propiedades deben notificar los cambios. </a:t>
            </a:r>
            <a:r>
              <a:rPr lang="es-MX" dirty="0"/>
              <a:t>Esto se puede lograr implementando la interfaz </a:t>
            </a:r>
            <a:r>
              <a:rPr lang="es-MX" b="1" dirty="0" err="1"/>
              <a:t>INotifyPropertyChanged</a:t>
            </a:r>
            <a:r>
              <a:rPr lang="es-MX" dirty="0"/>
              <a:t> en tus clases de datos</a:t>
            </a:r>
            <a:r>
              <a:rPr lang="es-MX" dirty="0" smtClean="0"/>
              <a:t>.</a:t>
            </a:r>
          </a:p>
          <a:p>
            <a:endParaRPr lang="es-MX" b="1" dirty="0" smtClean="0"/>
          </a:p>
          <a:p>
            <a:r>
              <a:rPr lang="es-MX" dirty="0" smtClean="0"/>
              <a:t>Es </a:t>
            </a:r>
            <a:r>
              <a:rPr lang="es-MX" dirty="0"/>
              <a:t>importante manejar adecuadamente los errores que pueden surgir durante el </a:t>
            </a:r>
            <a:r>
              <a:rPr lang="es-MX" dirty="0" err="1"/>
              <a:t>binding</a:t>
            </a:r>
            <a:r>
              <a:rPr lang="es-MX" dirty="0"/>
              <a:t>, especialmente cuando los datos provienen de fuentes externas como bases de datos.</a:t>
            </a:r>
            <a:endParaRPr lang="en-US" dirty="0"/>
          </a:p>
        </p:txBody>
      </p:sp>
    </p:spTree>
    <p:extLst>
      <p:ext uri="{BB962C8B-B14F-4D97-AF65-F5344CB8AC3E}">
        <p14:creationId xmlns:p14="http://schemas.microsoft.com/office/powerpoint/2010/main" val="370689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INTRODUCCION</a:t>
            </a:r>
            <a:endParaRPr lang="en-US" b="1" dirty="0"/>
          </a:p>
        </p:txBody>
      </p:sp>
      <p:sp>
        <p:nvSpPr>
          <p:cNvPr id="3" name="Marcador de contenido 2"/>
          <p:cNvSpPr>
            <a:spLocks noGrp="1"/>
          </p:cNvSpPr>
          <p:nvPr>
            <p:ph idx="1"/>
          </p:nvPr>
        </p:nvSpPr>
        <p:spPr/>
        <p:txBody>
          <a:bodyPr>
            <a:normAutofit lnSpcReduction="10000"/>
          </a:bodyPr>
          <a:lstStyle/>
          <a:p>
            <a:pPr algn="just"/>
            <a:r>
              <a:rPr lang="es-MX" b="1" dirty="0"/>
              <a:t>Windows </a:t>
            </a:r>
            <a:r>
              <a:rPr lang="es-MX" b="1" dirty="0" err="1"/>
              <a:t>Forms</a:t>
            </a:r>
            <a:r>
              <a:rPr lang="es-MX" b="1" dirty="0"/>
              <a:t> </a:t>
            </a:r>
            <a:r>
              <a:rPr lang="es-MX" dirty="0"/>
              <a:t>es un marco de interfaz de usuario para compilar aplicaciones de escritorio de Windows. Proporciona una de las formas más productivas de crear aplicaciones de escritorio basadas en el diseñador visual proporcionado en Visual Studio. Funciones como la colocación de controles visuales mediante arrastrar y colocar facilita la compilación de aplicaciones de escritorio.</a:t>
            </a:r>
          </a:p>
          <a:p>
            <a:pPr algn="just"/>
            <a:r>
              <a:rPr lang="es-MX" dirty="0"/>
              <a:t>Con </a:t>
            </a:r>
            <a:r>
              <a:rPr lang="es-MX" b="1" dirty="0"/>
              <a:t>Windows </a:t>
            </a:r>
            <a:r>
              <a:rPr lang="es-MX" b="1" dirty="0" err="1"/>
              <a:t>Forms</a:t>
            </a:r>
            <a:r>
              <a:rPr lang="es-MX" dirty="0"/>
              <a:t>, puede desarrollar aplicaciones enriquecidas gráficamente que son fáciles de implementar, y actualizar, y con las que se puede trabajar sin conexión o mientras están conectadas a Internet. Las aplicaciones de Windows </a:t>
            </a:r>
            <a:r>
              <a:rPr lang="es-MX" dirty="0" err="1"/>
              <a:t>Forms</a:t>
            </a:r>
            <a:r>
              <a:rPr lang="es-MX" dirty="0"/>
              <a:t> pueden acceder al hardware local y al sistema de archivos del equipo en el que se ejecutan.</a:t>
            </a:r>
          </a:p>
          <a:p>
            <a:endParaRPr lang="en-US" dirty="0"/>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400" b="0" i="0" u="none" strike="noStrike" cap="none" normalizeH="0" baseline="0" dirty="0" smtClean="0">
                <a:ln>
                  <a:noFill/>
                </a:ln>
                <a:solidFill>
                  <a:srgbClr val="000000"/>
                </a:solidFill>
                <a:effectLst/>
                <a:latin typeface="ff9"/>
              </a:rPr>
              <a:t>La </a:t>
            </a:r>
            <a:r>
              <a:rPr kumimoji="0" lang="en-US" altLang="en-US" sz="6400" b="0" i="0" u="none" strike="noStrike" cap="none" normalizeH="0" baseline="0" dirty="0" err="1" smtClean="0">
                <a:ln>
                  <a:noFill/>
                </a:ln>
                <a:solidFill>
                  <a:srgbClr val="000000"/>
                </a:solidFill>
                <a:effectLst/>
                <a:latin typeface="ff9"/>
              </a:rPr>
              <a:t>aparición</a:t>
            </a:r>
            <a:r>
              <a:rPr kumimoji="0" lang="en-US" altLang="en-US" sz="6400" b="0" i="0" u="none" strike="noStrike" cap="none" normalizeH="0" baseline="0" dirty="0" smtClean="0">
                <a:ln>
                  <a:noFill/>
                </a:ln>
                <a:solidFill>
                  <a:srgbClr val="000000"/>
                </a:solidFill>
                <a:effectLst/>
                <a:latin typeface="ff9"/>
              </a:rPr>
              <a:t> de Windows a </a:t>
            </a:r>
            <a:r>
              <a:rPr kumimoji="0" lang="en-US" altLang="en-US" sz="6400" b="0" i="0" u="none" strike="noStrike" cap="none" normalizeH="0" baseline="0" dirty="0" err="1" smtClean="0">
                <a:ln>
                  <a:noFill/>
                </a:ln>
                <a:solidFill>
                  <a:srgbClr val="000000"/>
                </a:solidFill>
                <a:effectLst/>
                <a:latin typeface="ff9"/>
              </a:rPr>
              <a:t>mediados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los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años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ochenta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sobre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raíz</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dellanzamiento</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versión</a:t>
            </a:r>
            <a:r>
              <a:rPr kumimoji="0" lang="en-US" altLang="en-US" sz="6400" b="0" i="0" u="none" strike="noStrike" cap="none" normalizeH="0" baseline="0" dirty="0" smtClean="0">
                <a:ln>
                  <a:noFill/>
                </a:ln>
                <a:solidFill>
                  <a:srgbClr val="000000"/>
                </a:solidFill>
                <a:effectLst/>
                <a:latin typeface="ff9"/>
              </a:rPr>
              <a:t> 3.1, </a:t>
            </a:r>
            <a:r>
              <a:rPr kumimoji="0" lang="en-US" altLang="en-US" sz="6400" b="0" i="0" u="none" strike="noStrike" cap="none" normalizeH="0" baseline="0" dirty="0" err="1" smtClean="0">
                <a:ln>
                  <a:noFill/>
                </a:ln>
                <a:solidFill>
                  <a:srgbClr val="000000"/>
                </a:solidFill>
                <a:effectLst/>
                <a:latin typeface="ff9"/>
              </a:rPr>
              <a:t>supuso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revolución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mundo</a:t>
            </a:r>
            <a:r>
              <a:rPr kumimoji="0" lang="en-US" altLang="en-US" sz="6400" b="0" i="0" u="none" strike="noStrike" cap="none" normalizeH="0" baseline="0" dirty="0" smtClean="0">
                <a:ln>
                  <a:noFill/>
                </a:ln>
                <a:solidFill>
                  <a:srgbClr val="000000"/>
                </a:solidFill>
                <a:effectLst/>
                <a:latin typeface="ff9"/>
              </a:rPr>
              <a:t> del PC. Los </a:t>
            </a:r>
            <a:r>
              <a:rPr kumimoji="0" lang="en-US" altLang="en-US" sz="6400" b="0" i="0" u="none" strike="noStrike" cap="none" normalizeH="0" baseline="0" dirty="0" err="1" smtClean="0">
                <a:ln>
                  <a:noFill/>
                </a:ln>
                <a:solidFill>
                  <a:srgbClr val="000000"/>
                </a:solidFill>
                <a:effectLst/>
                <a:latin typeface="ff9"/>
              </a:rPr>
              <a:t>usuariosde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plataforma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disponían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ahora</a:t>
            </a:r>
            <a:r>
              <a:rPr kumimoji="0" lang="en-US" altLang="en-US" sz="6400" b="0" i="0" u="none" strike="noStrike" cap="none" normalizeH="0" baseline="0" dirty="0" smtClean="0">
                <a:ln>
                  <a:noFill/>
                </a:ln>
                <a:solidFill>
                  <a:srgbClr val="000000"/>
                </a:solidFill>
                <a:effectLst/>
                <a:latin typeface="ff9"/>
              </a:rPr>
              <a:t> de un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trabajo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facilitaba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engran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medida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su</a:t>
            </a:r>
            <a:r>
              <a:rPr kumimoji="0" lang="en-US" altLang="en-US" sz="6400" b="0" i="0" u="none" strike="noStrike" cap="none" normalizeH="0" baseline="0" dirty="0" smtClean="0">
                <a:ln>
                  <a:noFill/>
                </a:ln>
                <a:solidFill>
                  <a:srgbClr val="000000"/>
                </a:solidFill>
                <a:effectLst/>
                <a:latin typeface="ff9"/>
              </a:rPr>
              <a:t> labor y </a:t>
            </a:r>
            <a:r>
              <a:rPr kumimoji="0" lang="en-US" altLang="en-US" sz="6400" b="0" i="0" u="none" strike="noStrike" cap="none" normalizeH="0" baseline="0" dirty="0" err="1" smtClean="0">
                <a:ln>
                  <a:noFill/>
                </a:ln>
                <a:solidFill>
                  <a:srgbClr val="000000"/>
                </a:solidFill>
                <a:effectLst/>
                <a:latin typeface="ff9"/>
              </a:rPr>
              <a:t>dejaba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atrás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paulatinamente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aridez</a:t>
            </a:r>
            <a:r>
              <a:rPr kumimoji="0" lang="en-US" altLang="en-US" sz="6400" b="0" i="0" u="none" strike="noStrike" cap="none" normalizeH="0" baseline="0" dirty="0" smtClean="0">
                <a:ln>
                  <a:noFill/>
                </a:ln>
                <a:solidFill>
                  <a:srgbClr val="000000"/>
                </a:solidFill>
                <a:effectLst/>
                <a:latin typeface="ff9"/>
              </a:rPr>
              <a:t> del </a:t>
            </a:r>
            <a:r>
              <a:rPr kumimoji="0" lang="en-US" altLang="en-US" sz="6400" b="0" i="0" u="none" strike="noStrike" cap="none" normalizeH="0" baseline="0" dirty="0" err="1" smtClean="0">
                <a:ln>
                  <a:noFill/>
                </a:ln>
                <a:solidFill>
                  <a:srgbClr val="000000"/>
                </a:solidFill>
                <a:effectLst/>
                <a:latin typeface="ff9"/>
              </a:rPr>
              <a:t>trabajo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modoconsola.Sin</a:t>
            </a:r>
            <a:r>
              <a:rPr kumimoji="0" lang="en-US" altLang="en-US" sz="6400" b="0" i="0" u="none" strike="noStrike" cap="none" normalizeH="0" baseline="0" dirty="0" smtClean="0">
                <a:ln>
                  <a:noFill/>
                </a:ln>
                <a:solidFill>
                  <a:srgbClr val="000000"/>
                </a:solidFill>
                <a:effectLst/>
                <a:latin typeface="ff9"/>
              </a:rPr>
              <a:t> embargo, el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para el </a:t>
            </a:r>
            <a:r>
              <a:rPr kumimoji="0" lang="en-US" altLang="en-US" sz="6400" b="0" i="0" u="none" strike="noStrike" cap="none" normalizeH="0" baseline="0" dirty="0" err="1" smtClean="0">
                <a:ln>
                  <a:noFill/>
                </a:ln>
                <a:solidFill>
                  <a:srgbClr val="000000"/>
                </a:solidFill>
                <a:effectLst/>
                <a:latin typeface="ff9"/>
              </a:rPr>
              <a:t>nuevo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modo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no era nada </a:t>
            </a:r>
            <a:r>
              <a:rPr kumimoji="0" lang="en-US" altLang="en-US" sz="6400" b="0" i="0" u="none" strike="noStrike" cap="none" normalizeH="0" baseline="0" dirty="0" err="1" smtClean="0">
                <a:ln>
                  <a:noFill/>
                </a:ln>
                <a:solidFill>
                  <a:srgbClr val="000000"/>
                </a:solidFill>
                <a:effectLst/>
                <a:latin typeface="ff9"/>
              </a:rPr>
              <a:t>fácily</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realizar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programa</a:t>
            </a:r>
            <a:r>
              <a:rPr kumimoji="0" lang="en-US" altLang="en-US" sz="6400" b="0" i="0" u="none" strike="noStrike" cap="none" normalizeH="0" baseline="0" dirty="0" smtClean="0">
                <a:ln>
                  <a:noFill/>
                </a:ln>
                <a:solidFill>
                  <a:srgbClr val="000000"/>
                </a:solidFill>
                <a:effectLst/>
                <a:latin typeface="ff9"/>
              </a:rPr>
              <a:t> era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dura </a:t>
            </a:r>
            <a:r>
              <a:rPr kumimoji="0" lang="en-US" altLang="en-US" sz="6400" b="0" i="0" u="none" strike="noStrike" cap="none" normalizeH="0" baseline="0" dirty="0" err="1" smtClean="0">
                <a:ln>
                  <a:noFill/>
                </a:ln>
                <a:solidFill>
                  <a:srgbClr val="000000"/>
                </a:solidFill>
                <a:effectLst/>
                <a:latin typeface="ff9"/>
              </a:rPr>
              <a:t>tarea</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consumía</a:t>
            </a:r>
            <a:r>
              <a:rPr kumimoji="0" lang="en-US" altLang="en-US" sz="6400" b="0" i="0" u="none" strike="noStrike" cap="none" normalizeH="0" baseline="0" dirty="0" smtClean="0">
                <a:ln>
                  <a:noFill/>
                </a:ln>
                <a:solidFill>
                  <a:srgbClr val="000000"/>
                </a:solidFill>
                <a:effectLst/>
                <a:latin typeface="ff9"/>
              </a:rPr>
              <a:t> mucho </a:t>
            </a:r>
            <a:r>
              <a:rPr kumimoji="0" lang="en-US" altLang="en-US" sz="6400" b="0" i="0" u="none" strike="noStrike" cap="none" normalizeH="0" baseline="0" dirty="0" err="1" smtClean="0">
                <a:ln>
                  <a:noFill/>
                </a:ln>
                <a:solidFill>
                  <a:srgbClr val="000000"/>
                </a:solidFill>
                <a:effectLst/>
                <a:latin typeface="ff9"/>
              </a:rPr>
              <a:t>tiempo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deprogramación</a:t>
            </a:r>
            <a:r>
              <a:rPr kumimoji="0" lang="en-US" altLang="en-US" sz="6400" b="0" i="0" u="none" strike="noStrike" cap="none" normalizeH="0" baseline="0" dirty="0" smtClean="0">
                <a:ln>
                  <a:noFill/>
                </a:ln>
                <a:solidFill>
                  <a:srgbClr val="000000"/>
                </a:solidFill>
                <a:effectLst/>
                <a:latin typeface="ff9"/>
              </a:rPr>
              <a:t> y que </a:t>
            </a:r>
            <a:r>
              <a:rPr kumimoji="0" lang="en-US" altLang="en-US" sz="6400" b="0" i="0" u="none" strike="noStrike" cap="none" normalizeH="0" baseline="0" dirty="0" err="1" smtClean="0">
                <a:ln>
                  <a:noFill/>
                </a:ln>
                <a:solidFill>
                  <a:srgbClr val="000000"/>
                </a:solidFill>
                <a:effectLst/>
                <a:latin typeface="ff9"/>
              </a:rPr>
              <a:t>cambiaba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radicalmente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metodología</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utilizadahasta</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momento.Cuando</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ejecutaba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consola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tomaba</a:t>
            </a:r>
            <a:r>
              <a:rPr kumimoji="0" lang="en-US" altLang="en-US" sz="6400" b="0" i="0" u="none" strike="noStrike" cap="none" normalizeH="0" baseline="0" dirty="0" smtClean="0">
                <a:ln>
                  <a:noFill/>
                </a:ln>
                <a:solidFill>
                  <a:srgbClr val="000000"/>
                </a:solidFill>
                <a:effectLst/>
                <a:latin typeface="ff9"/>
              </a:rPr>
              <a:t> el control del </a:t>
            </a:r>
            <a:r>
              <a:rPr kumimoji="0" lang="en-US" altLang="en-US" sz="6400" b="0" i="0" u="none" strike="noStrike" cap="none" normalizeH="0" baseline="0" dirty="0" err="1" smtClean="0">
                <a:ln>
                  <a:noFill/>
                </a:ln>
                <a:solidFill>
                  <a:srgbClr val="000000"/>
                </a:solidFill>
                <a:effectLst/>
                <a:latin typeface="ff9"/>
              </a:rPr>
              <a:t>sistemaoperativo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esperaba</a:t>
            </a:r>
            <a:r>
              <a:rPr kumimoji="0" lang="en-US" altLang="en-US" sz="6400" b="0" i="0" u="none" strike="noStrike" cap="none" normalizeH="0" baseline="0" dirty="0" smtClean="0">
                <a:ln>
                  <a:noFill/>
                </a:ln>
                <a:solidFill>
                  <a:srgbClr val="000000"/>
                </a:solidFill>
                <a:effectLst/>
                <a:latin typeface="ff9"/>
              </a:rPr>
              <a:t> las </a:t>
            </a:r>
            <a:r>
              <a:rPr kumimoji="0" lang="en-US" altLang="en-US" sz="6400" b="0" i="0" u="none" strike="noStrike" cap="none" normalizeH="0" baseline="0" dirty="0" err="1" smtClean="0">
                <a:ln>
                  <a:noFill/>
                </a:ln>
                <a:solidFill>
                  <a:srgbClr val="000000"/>
                </a:solidFill>
                <a:effectLst/>
                <a:latin typeface="ff9"/>
              </a:rPr>
              <a:t>instrucciones</a:t>
            </a:r>
            <a:r>
              <a:rPr kumimoji="0" lang="en-US" altLang="en-US" sz="6400" b="0" i="0" u="none" strike="noStrike" cap="none" normalizeH="0" baseline="0" dirty="0" smtClean="0">
                <a:ln>
                  <a:noFill/>
                </a:ln>
                <a:solidFill>
                  <a:srgbClr val="000000"/>
                </a:solidFill>
                <a:effectLst/>
                <a:latin typeface="ff9"/>
              </a:rPr>
              <a:t> que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le </a:t>
            </a:r>
            <a:r>
              <a:rPr kumimoji="0" lang="en-US" altLang="en-US" sz="6400" b="0" i="0" u="none" strike="noStrike" cap="none" normalizeH="0" baseline="0" dirty="0" err="1" smtClean="0">
                <a:ln>
                  <a:noFill/>
                </a:ln>
                <a:solidFill>
                  <a:srgbClr val="000000"/>
                </a:solidFill>
                <a:effectLst/>
                <a:latin typeface="ff9"/>
              </a:rPr>
              <a:t>iba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dando</a:t>
            </a:r>
            <a:r>
              <a:rPr kumimoji="0" lang="en-US" altLang="en-US" sz="6400" b="0" i="0" u="none" strike="noStrike" cap="none" normalizeH="0" baseline="0" dirty="0" smtClean="0">
                <a:ln>
                  <a:noFill/>
                </a:ln>
                <a:solidFill>
                  <a:srgbClr val="000000"/>
                </a:solidFill>
                <a:effectLst/>
                <a:latin typeface="ff9"/>
              </a:rPr>
              <a:t> para </a:t>
            </a:r>
            <a:r>
              <a:rPr kumimoji="0" lang="en-US" altLang="en-US" sz="6400" b="0" i="0" u="none" strike="noStrike" cap="none" normalizeH="0" baseline="0" dirty="0" err="1" smtClean="0">
                <a:ln>
                  <a:noFill/>
                </a:ln>
                <a:solidFill>
                  <a:srgbClr val="000000"/>
                </a:solidFill>
                <a:effectLst/>
                <a:latin typeface="ff9"/>
              </a:rPr>
              <a:t>ejecutarla,además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seguía</a:t>
            </a:r>
            <a:r>
              <a:rPr kumimoji="0" lang="en-US" altLang="en-US" sz="6400" b="0" i="0" u="none" strike="noStrike" cap="none" normalizeH="0" baseline="0" dirty="0" smtClean="0">
                <a:ln>
                  <a:noFill/>
                </a:ln>
                <a:solidFill>
                  <a:srgbClr val="000000"/>
                </a:solidFill>
                <a:effectLst/>
                <a:latin typeface="ff9"/>
              </a:rPr>
              <a:t> las </a:t>
            </a:r>
            <a:r>
              <a:rPr kumimoji="0" lang="en-US" altLang="en-US" sz="6400" b="0" i="0" u="none" strike="noStrike" cap="none" normalizeH="0" baseline="0" dirty="0" err="1" smtClean="0">
                <a:ln>
                  <a:noFill/>
                </a:ln>
                <a:solidFill>
                  <a:srgbClr val="000000"/>
                </a:solidFill>
                <a:effectLst/>
                <a:latin typeface="ff9"/>
              </a:rPr>
              <a:t>pautas</a:t>
            </a:r>
            <a:r>
              <a:rPr kumimoji="0" lang="en-US" altLang="en-US" sz="6400" b="0" i="0" u="none" strike="noStrike" cap="none" normalizeH="0" baseline="0" dirty="0" smtClean="0">
                <a:ln>
                  <a:noFill/>
                </a:ln>
                <a:solidFill>
                  <a:srgbClr val="000000"/>
                </a:solidFill>
                <a:effectLst/>
                <a:latin typeface="ff9"/>
              </a:rPr>
              <a:t> que le </a:t>
            </a:r>
            <a:r>
              <a:rPr kumimoji="0" lang="en-US" altLang="en-US" sz="6400" b="0" i="0" u="none" strike="noStrike" cap="none" normalizeH="0" baseline="0" dirty="0" err="1" smtClean="0">
                <a:ln>
                  <a:noFill/>
                </a:ln>
                <a:solidFill>
                  <a:srgbClr val="000000"/>
                </a:solidFill>
                <a:effectLst/>
                <a:latin typeface="ff9"/>
              </a:rPr>
              <a:t>iba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marcando</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programador</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laaplicación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proceso</a:t>
            </a:r>
            <a:r>
              <a:rPr kumimoji="0" lang="en-US" altLang="en-US" sz="6400" b="0" i="0" u="none" strike="noStrike" cap="none" normalizeH="0" baseline="0" dirty="0" smtClean="0">
                <a:ln>
                  <a:noFill/>
                </a:ln>
                <a:solidFill>
                  <a:srgbClr val="000000"/>
                </a:solidFill>
                <a:effectLst/>
                <a:latin typeface="ff9"/>
              </a:rPr>
              <a:t> era </a:t>
            </a:r>
            <a:r>
              <a:rPr kumimoji="0" lang="en-US" altLang="en-US" sz="6400" b="0" i="0" u="none" strike="noStrike" cap="none" normalizeH="0" baseline="0" dirty="0" err="1" smtClean="0">
                <a:ln>
                  <a:noFill/>
                </a:ln>
                <a:solidFill>
                  <a:srgbClr val="000000"/>
                </a:solidFill>
                <a:effectLst/>
                <a:latin typeface="ff9"/>
              </a:rPr>
              <a:t>secuencial</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totalmente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controlado.Pero</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para un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cambiaba</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modelo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programación;ahora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los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programadores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debían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realizar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diseño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más</a:t>
            </a:r>
            <a:r>
              <a:rPr kumimoji="0" lang="en-US" altLang="en-US" sz="6400" b="0" i="0" u="none" strike="noStrike" cap="none" normalizeH="0" baseline="0" dirty="0" smtClean="0">
                <a:ln>
                  <a:noFill/>
                </a:ln>
                <a:solidFill>
                  <a:srgbClr val="000000"/>
                </a:solidFill>
                <a:effectLst/>
                <a:latin typeface="ff9"/>
              </a:rPr>
              <a:t> o </a:t>
            </a:r>
            <a:r>
              <a:rPr kumimoji="0" lang="en-US" altLang="en-US" sz="6400" b="0" i="0" u="none" strike="noStrike" cap="none" normalizeH="0" baseline="0" dirty="0" err="1" smtClean="0">
                <a:ln>
                  <a:noFill/>
                </a:ln>
                <a:solidFill>
                  <a:srgbClr val="000000"/>
                </a:solidFill>
                <a:effectLst/>
                <a:latin typeface="ff9"/>
              </a:rPr>
              <a:t>menos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atractivo</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partegráfica</a:t>
            </a:r>
            <a:r>
              <a:rPr kumimoji="0" lang="en-US" altLang="en-US" sz="6400" b="0" i="0" u="none" strike="noStrike" cap="none" normalizeH="0" baseline="0" dirty="0" smtClean="0">
                <a:ln>
                  <a:noFill/>
                </a:ln>
                <a:solidFill>
                  <a:srgbClr val="000000"/>
                </a:solidFill>
                <a:effectLst/>
                <a:latin typeface="ff9"/>
              </a:rPr>
              <a:t> de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pero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sobre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todo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debian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controlar</a:t>
            </a:r>
            <a:r>
              <a:rPr kumimoji="0" lang="en-US" altLang="en-US" sz="6400" b="0" i="0" u="none" strike="noStrike" cap="none" normalizeH="0" baseline="0" dirty="0" smtClean="0">
                <a:ln>
                  <a:noFill/>
                </a:ln>
                <a:solidFill>
                  <a:srgbClr val="000000"/>
                </a:solidFill>
                <a:effectLst/>
                <a:latin typeface="ff9"/>
              </a:rPr>
              <a:t> hasta el </a:t>
            </a:r>
            <a:r>
              <a:rPr kumimoji="0" lang="en-US" altLang="en-US" sz="6400" b="0" i="0" u="none" strike="noStrike" cap="none" normalizeH="0" baseline="0" dirty="0" err="1" smtClean="0">
                <a:ln>
                  <a:noFill/>
                </a:ln>
                <a:solidFill>
                  <a:srgbClr val="000000"/>
                </a:solidFill>
                <a:effectLst/>
                <a:latin typeface="ff9"/>
              </a:rPr>
              <a:t>más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mínimo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detallela</a:t>
            </a:r>
            <a:r>
              <a:rPr kumimoji="0" lang="en-US" altLang="en-US" sz="6400" b="0" i="0" u="none" strike="noStrike" cap="none" normalizeH="0" baseline="0" dirty="0" smtClean="0">
                <a:ln>
                  <a:noFill/>
                </a:ln>
                <a:solidFill>
                  <a:srgbClr val="000000"/>
                </a:solidFill>
                <a:effectLst/>
                <a:latin typeface="ff9"/>
              </a:rPr>
              <a:t> forma que el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podía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interaccionar</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sin </a:t>
            </a:r>
            <a:r>
              <a:rPr kumimoji="0" lang="en-US" altLang="en-US" sz="6400" b="0" i="0" u="none" strike="noStrike" cap="none" normalizeH="0" baseline="0" dirty="0" err="1" smtClean="0">
                <a:ln>
                  <a:noFill/>
                </a:ln>
                <a:solidFill>
                  <a:srgbClr val="000000"/>
                </a:solidFill>
                <a:effectLst/>
                <a:latin typeface="ff9"/>
              </a:rPr>
              <a:t>perder</a:t>
            </a:r>
            <a:r>
              <a:rPr kumimoji="0" lang="en-US" altLang="en-US" sz="6400" b="0" i="0" u="none" strike="noStrike" cap="none" normalizeH="0" baseline="0" dirty="0" smtClean="0">
                <a:ln>
                  <a:noFill/>
                </a:ln>
                <a:solidFill>
                  <a:srgbClr val="000000"/>
                </a:solidFill>
                <a:effectLst/>
                <a:latin typeface="ff9"/>
              </a:rPr>
              <a:t> de vista lo </a:t>
            </a:r>
            <a:r>
              <a:rPr kumimoji="0" lang="en-US" altLang="en-US" sz="6400" b="0" i="0" u="none" strike="noStrike" cap="none" normalizeH="0" baseline="0" dirty="0" err="1" smtClean="0">
                <a:ln>
                  <a:noFill/>
                </a:ln>
                <a:solidFill>
                  <a:srgbClr val="000000"/>
                </a:solidFill>
                <a:effectLst/>
                <a:latin typeface="ff9"/>
              </a:rPr>
              <a:t>másimportante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funcionalidad</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pretendíamos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conseguir</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aplicación.Se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pasaba</a:t>
            </a:r>
            <a:r>
              <a:rPr kumimoji="0" lang="en-US" altLang="en-US" sz="6400" b="0" i="0" u="none" strike="noStrike" cap="none" normalizeH="0" baseline="0" dirty="0" smtClean="0">
                <a:ln>
                  <a:noFill/>
                </a:ln>
                <a:solidFill>
                  <a:srgbClr val="000000"/>
                </a:solidFill>
                <a:effectLst/>
                <a:latin typeface="ff9"/>
              </a:rPr>
              <a:t> de un </a:t>
            </a:r>
            <a:r>
              <a:rPr kumimoji="0" lang="en-US" altLang="en-US" sz="6400" b="0" i="0" u="none" strike="noStrike" cap="none" normalizeH="0" baseline="0" dirty="0" err="1" smtClean="0">
                <a:ln>
                  <a:noFill/>
                </a:ln>
                <a:solidFill>
                  <a:srgbClr val="000000"/>
                </a:solidFill>
                <a:effectLst/>
                <a:latin typeface="ff9"/>
              </a:rPr>
              <a:t>sistema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donde</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guiaba</a:t>
            </a:r>
            <a:r>
              <a:rPr kumimoji="0" lang="en-US" altLang="en-US" sz="6400" b="0" i="0" u="none" strike="noStrike" cap="none" normalizeH="0" baseline="0" dirty="0" smtClean="0">
                <a:ln>
                  <a:noFill/>
                </a:ln>
                <a:solidFill>
                  <a:srgbClr val="000000"/>
                </a:solidFill>
                <a:effectLst/>
                <a:latin typeface="ff9"/>
              </a:rPr>
              <a:t> al </a:t>
            </a:r>
            <a:r>
              <a:rPr kumimoji="0" lang="en-US" altLang="en-US" sz="6400" b="0" i="0" u="none" strike="noStrike" cap="none" normalizeH="0" baseline="0" dirty="0" err="1" smtClean="0">
                <a:ln>
                  <a:noFill/>
                </a:ln>
                <a:solidFill>
                  <a:srgbClr val="000000"/>
                </a:solidFill>
                <a:effectLst/>
                <a:latin typeface="ff9"/>
              </a:rPr>
              <a:t>usuario</a:t>
            </a:r>
            <a:r>
              <a:rPr kumimoji="0" lang="en-US" altLang="en-US" sz="6400" b="0" i="0" u="none" strike="noStrike" cap="none" normalizeH="0" baseline="0" dirty="0" smtClean="0">
                <a:ln>
                  <a:noFill/>
                </a:ln>
                <a:solidFill>
                  <a:srgbClr val="000000"/>
                </a:solidFill>
                <a:effectLst/>
                <a:latin typeface="ff9"/>
              </a:rPr>
              <a:t>, a un </a:t>
            </a:r>
            <a:r>
              <a:rPr kumimoji="0" lang="en-US" altLang="en-US" sz="6400" b="0" i="0" u="none" strike="noStrike" cap="none" normalizeH="0" baseline="0" dirty="0" err="1" smtClean="0">
                <a:ln>
                  <a:noFill/>
                </a:ln>
                <a:solidFill>
                  <a:srgbClr val="000000"/>
                </a:solidFill>
                <a:effectLst/>
                <a:latin typeface="ff9"/>
              </a:rPr>
              <a:t>sistema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donde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elusuario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interaccionaba</a:t>
            </a:r>
            <a:r>
              <a:rPr kumimoji="0" lang="en-US" altLang="en-US" sz="6400" b="0" i="0" u="none" strike="noStrike" cap="none" normalizeH="0" baseline="0" dirty="0" smtClean="0">
                <a:ln>
                  <a:noFill/>
                </a:ln>
                <a:solidFill>
                  <a:srgbClr val="000000"/>
                </a:solidFill>
                <a:effectLst/>
                <a:latin typeface="ff9"/>
              </a:rPr>
              <a:t> con la </a:t>
            </a:r>
            <a:r>
              <a:rPr kumimoji="0" lang="en-US" altLang="en-US" sz="6400" b="0" i="0" u="none" strike="noStrike" cap="none" normalizeH="0" baseline="0" dirty="0" err="1" smtClean="0">
                <a:ln>
                  <a:noFill/>
                </a:ln>
                <a:solidFill>
                  <a:srgbClr val="000000"/>
                </a:solidFill>
                <a:effectLst/>
                <a:latin typeface="ff9"/>
              </a:rPr>
              <a:t>aplicación</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reaccionaba</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sus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acciones.El</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inicio</a:t>
            </a:r>
            <a:r>
              <a:rPr kumimoji="0" lang="en-US" altLang="en-US" sz="6400" b="0" i="0" u="none" strike="noStrike" cap="none" normalizeH="0" baseline="0" dirty="0" smtClean="0">
                <a:ln>
                  <a:noFill/>
                </a:ln>
                <a:solidFill>
                  <a:srgbClr val="000000"/>
                </a:solidFill>
                <a:effectLst/>
                <a:latin typeface="ff9"/>
              </a:rPr>
              <a:t> del </a:t>
            </a:r>
            <a:r>
              <a:rPr kumimoji="0" lang="en-US" altLang="en-US" sz="6400" b="0" i="0" u="none" strike="noStrike" cap="none" normalizeH="0" baseline="0" dirty="0" err="1" smtClean="0">
                <a:ln>
                  <a:noFill/>
                </a:ln>
                <a:solidFill>
                  <a:srgbClr val="000000"/>
                </a:solidFill>
                <a:effectLst/>
                <a:latin typeface="ff9"/>
              </a:rPr>
              <a:t>cambio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metodología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venía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además</a:t>
            </a:r>
            <a:r>
              <a:rPr kumimoji="0" lang="en-US" altLang="en-US" sz="6400" b="0" i="0" u="none" strike="noStrike" cap="none" normalizeH="0" baseline="0" dirty="0" smtClean="0">
                <a:ln>
                  <a:noFill/>
                </a:ln>
                <a:solidFill>
                  <a:srgbClr val="000000"/>
                </a:solidFill>
                <a:effectLst/>
                <a:latin typeface="ff9"/>
              </a:rPr>
              <a:t> con un </a:t>
            </a:r>
            <a:r>
              <a:rPr kumimoji="0" lang="en-US" altLang="en-US" sz="6400" b="0" i="0" u="none" strike="noStrike" cap="none" normalizeH="0" baseline="0" dirty="0" err="1" smtClean="0">
                <a:ln>
                  <a:noFill/>
                </a:ln>
                <a:solidFill>
                  <a:srgbClr val="000000"/>
                </a:solidFill>
                <a:effectLst/>
                <a:latin typeface="ff9"/>
              </a:rPr>
              <a:t>déficit</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importante</a:t>
            </a:r>
            <a:r>
              <a:rPr kumimoji="0" lang="en-US" altLang="en-US" sz="6400" b="0" i="0" u="none" strike="noStrike" cap="none" normalizeH="0" baseline="0" dirty="0" smtClean="0">
                <a:ln>
                  <a:noFill/>
                </a:ln>
                <a:solidFill>
                  <a:srgbClr val="000000"/>
                </a:solidFill>
                <a:effectLst/>
                <a:latin typeface="ff9"/>
              </a:rPr>
              <a:t>, no </a:t>
            </a:r>
            <a:r>
              <a:rPr kumimoji="0" lang="en-US" altLang="en-US" sz="6400" b="0" i="0" u="none" strike="noStrike" cap="none" normalizeH="0" baseline="0" dirty="0" err="1" smtClean="0">
                <a:ln>
                  <a:noFill/>
                </a:ln>
                <a:solidFill>
                  <a:srgbClr val="000000"/>
                </a:solidFill>
                <a:effectLst/>
                <a:latin typeface="ff9"/>
              </a:rPr>
              <a:t>existíanherramientas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facilitaran</a:t>
            </a:r>
            <a:r>
              <a:rPr kumimoji="0" lang="en-US" altLang="en-US" sz="6400" b="0" i="0" u="none" strike="noStrike" cap="none" normalizeH="0" baseline="0" dirty="0" smtClean="0">
                <a:ln>
                  <a:noFill/>
                </a:ln>
                <a:solidFill>
                  <a:srgbClr val="000000"/>
                </a:solidFill>
                <a:effectLst/>
                <a:latin typeface="ff9"/>
              </a:rPr>
              <a:t> la labor del </a:t>
            </a:r>
            <a:r>
              <a:rPr kumimoji="0" lang="en-US" altLang="en-US" sz="6400" b="0" i="0" u="none" strike="noStrike" cap="none" normalizeH="0" baseline="0" dirty="0" err="1" smtClean="0">
                <a:ln>
                  <a:noFill/>
                </a:ln>
                <a:solidFill>
                  <a:srgbClr val="000000"/>
                </a:solidFill>
                <a:effectLst/>
                <a:latin typeface="ff9"/>
              </a:rPr>
              <a:t>programador</a:t>
            </a:r>
            <a:r>
              <a:rPr kumimoji="0" lang="en-US" altLang="en-US" sz="6400" b="0" i="0" u="none" strike="noStrike" cap="none" normalizeH="0" baseline="0" dirty="0" smtClean="0">
                <a:ln>
                  <a:noFill/>
                </a:ln>
                <a:solidFill>
                  <a:srgbClr val="000000"/>
                </a:solidFill>
                <a:effectLst/>
                <a:latin typeface="ff9"/>
              </a:rPr>
              <a:t>, no </a:t>
            </a:r>
            <a:r>
              <a:rPr kumimoji="0" lang="en-US" altLang="en-US" sz="6400" b="0" i="0" u="none" strike="noStrike" cap="none" normalizeH="0" baseline="0" dirty="0" err="1" smtClean="0">
                <a:ln>
                  <a:noFill/>
                </a:ln>
                <a:solidFill>
                  <a:srgbClr val="000000"/>
                </a:solidFill>
                <a:effectLst/>
                <a:latin typeface="ff9"/>
              </a:rPr>
              <a:t>existía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unentorno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coherente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sino</a:t>
            </a:r>
            <a:r>
              <a:rPr kumimoji="0" lang="en-US" altLang="en-US" sz="6400" b="0" i="0" u="none" strike="noStrike" cap="none" normalizeH="0" baseline="0" dirty="0" smtClean="0">
                <a:ln>
                  <a:noFill/>
                </a:ln>
                <a:solidFill>
                  <a:srgbClr val="000000"/>
                </a:solidFill>
                <a:effectLst/>
                <a:latin typeface="ff9"/>
              </a:rPr>
              <a:t> que se </a:t>
            </a:r>
            <a:r>
              <a:rPr kumimoji="0" lang="en-US" altLang="en-US" sz="6400" b="0" i="0" u="none" strike="noStrike" cap="none" normalizeH="0" baseline="0" dirty="0" err="1" smtClean="0">
                <a:ln>
                  <a:noFill/>
                </a:ln>
                <a:solidFill>
                  <a:srgbClr val="000000"/>
                </a:solidFill>
                <a:effectLst/>
                <a:latin typeface="ff9"/>
              </a:rPr>
              <a:t>tenian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múltiples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aplicacionesindependientes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ayudaban</a:t>
            </a:r>
            <a:r>
              <a:rPr kumimoji="0" lang="en-US" altLang="en-US" sz="6400" b="0" i="0" u="none" strike="noStrike" cap="none" normalizeH="0" baseline="0" dirty="0" smtClean="0">
                <a:ln>
                  <a:noFill/>
                </a:ln>
                <a:solidFill>
                  <a:srgbClr val="000000"/>
                </a:solidFill>
                <a:effectLst/>
                <a:latin typeface="ff9"/>
              </a:rPr>
              <a:t> al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lo que </a:t>
            </a:r>
            <a:r>
              <a:rPr kumimoji="0" lang="en-US" altLang="en-US" sz="6400" b="0" i="0" u="none" strike="noStrike" cap="none" normalizeH="0" baseline="0" dirty="0" err="1" smtClean="0">
                <a:ln>
                  <a:noFill/>
                </a:ln>
                <a:solidFill>
                  <a:srgbClr val="000000"/>
                </a:solidFill>
                <a:effectLst/>
                <a:latin typeface="ff9"/>
              </a:rPr>
              <a:t>producía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tiempos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altos,códigos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complejos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resumidas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cuentas</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productividad</a:t>
            </a:r>
            <a:r>
              <a:rPr kumimoji="0" lang="en-US" altLang="en-US" sz="6400" b="0" i="0" u="none" strike="noStrike" cap="none" normalizeH="0" baseline="0" dirty="0" smtClean="0">
                <a:ln>
                  <a:noFill/>
                </a:ln>
                <a:solidFill>
                  <a:srgbClr val="000000"/>
                </a:solidFill>
                <a:effectLst/>
                <a:latin typeface="ff9"/>
              </a:rPr>
              <a:t> del </a:t>
            </a:r>
            <a:r>
              <a:rPr kumimoji="0" lang="en-US" altLang="en-US" sz="6400" b="0" i="0" u="none" strike="noStrike" cap="none" normalizeH="0" baseline="0" dirty="0" err="1" smtClean="0">
                <a:ln>
                  <a:noFill/>
                </a:ln>
                <a:solidFill>
                  <a:srgbClr val="000000"/>
                </a:solidFill>
                <a:effectLst/>
                <a:latin typeface="ff9"/>
              </a:rPr>
              <a:t>programador</a:t>
            </a:r>
            <a:r>
              <a:rPr kumimoji="0" lang="en-US" altLang="en-US" sz="6400" b="0" i="0" u="none" strike="noStrike" cap="none" normalizeH="0" baseline="0" dirty="0" smtClean="0">
                <a:ln>
                  <a:noFill/>
                </a:ln>
                <a:solidFill>
                  <a:srgbClr val="000000"/>
                </a:solidFill>
                <a:effectLst/>
                <a:latin typeface="ff9"/>
              </a:rPr>
              <a:t> era </a:t>
            </a:r>
            <a:r>
              <a:rPr kumimoji="0" lang="en-US" altLang="en-US" sz="6400" b="0" i="0" u="none" strike="noStrike" cap="none" normalizeH="0" baseline="0" dirty="0" err="1" smtClean="0">
                <a:ln>
                  <a:noFill/>
                </a:ln>
                <a:solidFill>
                  <a:srgbClr val="000000"/>
                </a:solidFill>
                <a:effectLst/>
                <a:latin typeface="ff9"/>
              </a:rPr>
              <a:t>baja.Microsoft</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consciente</a:t>
            </a:r>
            <a:r>
              <a:rPr kumimoji="0" lang="en-US" altLang="en-US" sz="6400" b="0" i="0" u="none" strike="noStrike" cap="none" normalizeH="0" baseline="0" dirty="0" smtClean="0">
                <a:ln>
                  <a:noFill/>
                </a:ln>
                <a:solidFill>
                  <a:srgbClr val="000000"/>
                </a:solidFill>
                <a:effectLst/>
                <a:latin typeface="ff9"/>
              </a:rPr>
              <a:t> de lo que </a:t>
            </a:r>
            <a:r>
              <a:rPr kumimoji="0" lang="en-US" altLang="en-US" sz="6400" b="0" i="0" u="none" strike="noStrike" cap="none" normalizeH="0" baseline="0" dirty="0" err="1" smtClean="0">
                <a:ln>
                  <a:noFill/>
                </a:ln>
                <a:solidFill>
                  <a:srgbClr val="000000"/>
                </a:solidFill>
                <a:effectLst/>
                <a:latin typeface="ff9"/>
              </a:rPr>
              <a:t>suponía</a:t>
            </a:r>
            <a:r>
              <a:rPr kumimoji="0" lang="en-US" altLang="en-US" sz="6400" b="0" i="0" u="none" strike="noStrike" cap="none" normalizeH="0" baseline="0" dirty="0" smtClean="0">
                <a:ln>
                  <a:noFill/>
                </a:ln>
                <a:solidFill>
                  <a:srgbClr val="000000"/>
                </a:solidFill>
                <a:effectLst/>
                <a:latin typeface="ff9"/>
              </a:rPr>
              <a:t> lo anterior y, </a:t>
            </a:r>
            <a:r>
              <a:rPr kumimoji="0" lang="en-US" altLang="en-US" sz="6400" b="0" i="0" u="none" strike="noStrike" cap="none" normalizeH="0" baseline="0" dirty="0" err="1" smtClean="0">
                <a:ln>
                  <a:noFill/>
                </a:ln>
                <a:solidFill>
                  <a:srgbClr val="000000"/>
                </a:solidFill>
                <a:effectLst/>
                <a:latin typeface="ff9"/>
              </a:rPr>
              <a:t>queriendo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estandarizar</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suplataforma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inició</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proceso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creación</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herramientas</a:t>
            </a:r>
            <a:r>
              <a:rPr kumimoji="0" lang="en-US" altLang="en-US" sz="6400" b="0" i="0" u="none" strike="noStrike" cap="none" normalizeH="0" baseline="0" dirty="0" smtClean="0">
                <a:ln>
                  <a:noFill/>
                </a:ln>
                <a:solidFill>
                  <a:srgbClr val="000000"/>
                </a:solidFill>
                <a:effectLst/>
                <a:latin typeface="ff9"/>
              </a:rPr>
              <a:t> para </a:t>
            </a:r>
            <a:r>
              <a:rPr kumimoji="0" lang="en-US" altLang="en-US" sz="6400" b="0" i="0" u="none" strike="noStrike" cap="none" normalizeH="0" baseline="0" dirty="0" err="1" smtClean="0">
                <a:ln>
                  <a:noFill/>
                </a:ln>
                <a:solidFill>
                  <a:srgbClr val="000000"/>
                </a:solidFill>
                <a:effectLst/>
                <a:latin typeface="ff9"/>
              </a:rPr>
              <a:t>facilitar</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tareade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los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programadores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herramientas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han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llevado</a:t>
            </a:r>
            <a:r>
              <a:rPr kumimoji="0" lang="en-US" altLang="en-US" sz="6400" b="0" i="0" u="none" strike="noStrike" cap="none" normalizeH="0" baseline="0" dirty="0" smtClean="0">
                <a:ln>
                  <a:noFill/>
                </a:ln>
                <a:solidFill>
                  <a:srgbClr val="000000"/>
                </a:solidFill>
                <a:effectLst/>
                <a:latin typeface="ff9"/>
              </a:rPr>
              <a:t> hasta el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desarrolloVisual</a:t>
            </a:r>
            <a:r>
              <a:rPr kumimoji="0" lang="en-US" altLang="en-US" sz="6400" b="0" i="0" u="none" strike="noStrike" cap="none" normalizeH="0" baseline="0" dirty="0" smtClean="0">
                <a:ln>
                  <a:noFill/>
                </a:ln>
                <a:solidFill>
                  <a:srgbClr val="000000"/>
                </a:solidFill>
                <a:effectLst/>
                <a:latin typeface="ff9"/>
              </a:rPr>
              <a:t> Studio, que </a:t>
            </a:r>
            <a:r>
              <a:rPr kumimoji="0" lang="en-US" altLang="en-US" sz="6400" b="0" i="0" u="none" strike="noStrike" cap="none" normalizeH="0" baseline="0" dirty="0" err="1" smtClean="0">
                <a:ln>
                  <a:noFill/>
                </a:ln>
                <a:solidFill>
                  <a:srgbClr val="000000"/>
                </a:solidFill>
                <a:effectLst/>
                <a:latin typeface="ff9"/>
              </a:rPr>
              <a:t>permite</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similar de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diferentes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entornos</a:t>
            </a:r>
            <a:r>
              <a:rPr kumimoji="0" lang="en-US" altLang="en-US" sz="6400" b="0" i="0" u="none" strike="noStrike" cap="none" normalizeH="0" baseline="0" dirty="0" smtClean="0">
                <a:ln>
                  <a:noFill/>
                </a:ln>
                <a:solidFill>
                  <a:srgbClr val="000000"/>
                </a:solidFill>
                <a:effectLst/>
                <a:latin typeface="ff9"/>
              </a:rPr>
              <a:t>(</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escritorio</a:t>
            </a:r>
            <a:r>
              <a:rPr kumimoji="0" lang="en-US" altLang="en-US" sz="6400" b="0" i="0" u="none" strike="noStrike" cap="none" normalizeH="0" baseline="0" dirty="0" smtClean="0">
                <a:ln>
                  <a:noFill/>
                </a:ln>
                <a:solidFill>
                  <a:srgbClr val="000000"/>
                </a:solidFill>
                <a:effectLst/>
                <a:latin typeface="ff9"/>
              </a:rPr>
              <a:t>, web, </a:t>
            </a:r>
            <a:r>
              <a:rPr kumimoji="0" lang="en-US" altLang="en-US" sz="6400" b="0" i="0" u="none" strike="noStrike" cap="none" normalizeH="0" baseline="0" dirty="0" err="1" smtClean="0">
                <a:ln>
                  <a:noFill/>
                </a:ln>
                <a:solidFill>
                  <a:srgbClr val="000000"/>
                </a:solidFill>
                <a:effectLst/>
                <a:latin typeface="ff9"/>
              </a:rPr>
              <a:t>móvil</a:t>
            </a:r>
            <a:r>
              <a:rPr kumimoji="0" lang="en-US" altLang="en-US" sz="6400" b="0" i="0" u="none" strike="noStrike" cap="none" normalizeH="0" baseline="0" dirty="0" smtClean="0">
                <a:ln>
                  <a:noFill/>
                </a:ln>
                <a:solidFill>
                  <a:srgbClr val="000000"/>
                </a:solidFill>
                <a:effectLst/>
                <a:latin typeface="ff9"/>
              </a:rPr>
              <a:t>, etc.), sin </a:t>
            </a:r>
            <a:r>
              <a:rPr kumimoji="0" lang="en-US" altLang="en-US" sz="6400" b="0" i="0" u="none" strike="noStrike" cap="none" normalizeH="0" baseline="0" dirty="0" err="1" smtClean="0">
                <a:ln>
                  <a:noFill/>
                </a:ln>
                <a:solidFill>
                  <a:srgbClr val="000000"/>
                </a:solidFill>
                <a:effectLst/>
                <a:latin typeface="ff9"/>
              </a:rPr>
              <a:t>olvidar</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otras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empresas</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tambiénhan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desarrollado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sus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propios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entornos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desarrollo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privados</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libres.Antes</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comenzar</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introducir</a:t>
            </a:r>
            <a:r>
              <a:rPr kumimoji="0" lang="en-US" altLang="en-US" sz="6400" b="0" i="0" u="none" strike="noStrike" cap="none" normalizeH="0" baseline="0" dirty="0" smtClean="0">
                <a:ln>
                  <a:noFill/>
                </a:ln>
                <a:solidFill>
                  <a:srgbClr val="000000"/>
                </a:solidFill>
                <a:effectLst/>
                <a:latin typeface="ff9"/>
              </a:rPr>
              <a:t> la </a:t>
            </a:r>
            <a:r>
              <a:rPr kumimoji="0" lang="en-US" altLang="en-US" sz="6400" b="0" i="0" u="none" strike="noStrike" cap="none" normalizeH="0" baseline="0" dirty="0" err="1" smtClean="0">
                <a:ln>
                  <a:noFill/>
                </a:ln>
                <a:solidFill>
                  <a:srgbClr val="000000"/>
                </a:solidFill>
                <a:effectLst/>
                <a:latin typeface="ff9"/>
              </a:rPr>
              <a:t>programación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entorno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gráfico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debemos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decirque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este</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tipo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programación:Es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orientada</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objetos</a:t>
            </a:r>
            <a:r>
              <a:rPr kumimoji="0" lang="en-US" altLang="en-US" sz="6400" b="0" i="0" u="none" strike="noStrike" cap="none" normalizeH="0" baseline="0" dirty="0" smtClean="0">
                <a:ln>
                  <a:noFill/>
                </a:ln>
                <a:solidFill>
                  <a:srgbClr val="000000"/>
                </a:solidFill>
                <a:effectLst/>
                <a:latin typeface="ff9"/>
              </a:rPr>
              <a:t> y </a:t>
            </a:r>
            <a:r>
              <a:rPr kumimoji="0" lang="en-US" altLang="en-US" sz="6400" b="0" i="0" u="none" strike="noStrike" cap="none" normalizeH="0" baseline="0" dirty="0" err="1" smtClean="0">
                <a:ln>
                  <a:noFill/>
                </a:ln>
                <a:solidFill>
                  <a:srgbClr val="000000"/>
                </a:solidFill>
                <a:effectLst/>
                <a:latin typeface="ff9"/>
              </a:rPr>
              <a:t>guiada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por</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eventos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termino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orientación</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objetos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esconocido</a:t>
            </a:r>
            <a:r>
              <a:rPr kumimoji="0" lang="en-US" altLang="en-US" sz="6400" b="0" i="0" u="none" strike="noStrike" cap="none" normalizeH="0" baseline="0" dirty="0" smtClean="0">
                <a:ln>
                  <a:noFill/>
                </a:ln>
                <a:solidFill>
                  <a:srgbClr val="000000"/>
                </a:solidFill>
                <a:effectLst/>
                <a:latin typeface="ff9"/>
              </a:rPr>
              <a:t> de </a:t>
            </a:r>
            <a:r>
              <a:rPr kumimoji="0" lang="en-US" altLang="en-US" sz="6400" b="0" i="0" u="none" strike="noStrike" cap="none" normalizeH="0" baseline="0" dirty="0" err="1" smtClean="0">
                <a:ln>
                  <a:noFill/>
                </a:ln>
                <a:solidFill>
                  <a:srgbClr val="000000"/>
                </a:solidFill>
                <a:effectLst/>
                <a:latin typeface="ff9"/>
              </a:rPr>
              <a:t>temas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anteriores</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término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guiado</a:t>
            </a:r>
            <a:r>
              <a:rPr kumimoji="0" lang="en-US" altLang="en-US" sz="6400" b="0" i="0" u="none" strike="noStrike" cap="none" normalizeH="0" baseline="0" dirty="0" smtClean="0">
                <a:ln>
                  <a:noFill/>
                </a:ln>
                <a:solidFill>
                  <a:srgbClr val="000000"/>
                </a:solidFill>
                <a:effectLst/>
                <a:latin typeface="ff9"/>
              </a:rPr>
              <a:t> a </a:t>
            </a:r>
            <a:r>
              <a:rPr kumimoji="0" lang="en-US" altLang="en-US" sz="6400" b="0" i="0" u="none" strike="noStrike" cap="none" normalizeH="0" baseline="0" dirty="0" err="1" smtClean="0">
                <a:ln>
                  <a:noFill/>
                </a:ln>
                <a:solidFill>
                  <a:srgbClr val="000000"/>
                </a:solidFill>
                <a:effectLst/>
                <a:latin typeface="ff9"/>
              </a:rPr>
              <a:t>eventos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nuevo</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evento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unaacción</a:t>
            </a:r>
            <a:r>
              <a:rPr kumimoji="0" lang="en-US" altLang="en-US" sz="6400" b="0" i="0" u="none" strike="noStrike" cap="none" normalizeH="0" baseline="0" dirty="0" smtClean="0">
                <a:ln>
                  <a:noFill/>
                </a:ln>
                <a:solidFill>
                  <a:srgbClr val="000000"/>
                </a:solidFill>
                <a:effectLst/>
                <a:latin typeface="ff9"/>
              </a:rPr>
              <a:t> que se produce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momento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determinado</a:t>
            </a:r>
            <a:r>
              <a:rPr kumimoji="0" lang="en-US" altLang="en-US" sz="6400" b="0" i="0" u="none" strike="noStrike" cap="none" normalizeH="0" baseline="0" dirty="0" smtClean="0">
                <a:ln>
                  <a:noFill/>
                </a:ln>
                <a:solidFill>
                  <a:srgbClr val="000000"/>
                </a:solidFill>
                <a:effectLst/>
                <a:latin typeface="ff9"/>
              </a:rPr>
              <a:t> y a la que </a:t>
            </a:r>
            <a:r>
              <a:rPr kumimoji="0" lang="en-US" altLang="en-US" sz="6400" b="0" i="0" u="none" strike="noStrike" cap="none" normalizeH="0" baseline="0" dirty="0" err="1" smtClean="0">
                <a:ln>
                  <a:noFill/>
                </a:ln>
                <a:solidFill>
                  <a:srgbClr val="000000"/>
                </a:solidFill>
                <a:effectLst/>
                <a:latin typeface="ff9"/>
              </a:rPr>
              <a:t>daremos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respuestaejecutando</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acción</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representamos</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por</a:t>
            </a:r>
            <a:r>
              <a:rPr kumimoji="0" lang="en-US" altLang="en-US" sz="6400" b="0" i="0" u="none" strike="noStrike" cap="none" normalizeH="0" baseline="0" dirty="0" smtClean="0">
                <a:ln>
                  <a:noFill/>
                </a:ln>
                <a:solidFill>
                  <a:srgbClr val="000000"/>
                </a:solidFill>
                <a:effectLst/>
                <a:latin typeface="ff9"/>
              </a:rPr>
              <a:t> un </a:t>
            </a:r>
            <a:r>
              <a:rPr kumimoji="0" lang="en-US" altLang="en-US" sz="6400" b="0" i="0" u="none" strike="noStrike" cap="none" normalizeH="0" baseline="0" dirty="0" err="1" smtClean="0">
                <a:ln>
                  <a:noFill/>
                </a:ln>
                <a:solidFill>
                  <a:srgbClr val="000000"/>
                </a:solidFill>
                <a:effectLst/>
                <a:latin typeface="ff9"/>
              </a:rPr>
              <a:t>método</a:t>
            </a:r>
            <a:r>
              <a:rPr kumimoji="0" lang="en-US" altLang="en-US" sz="6400" b="0" i="0" u="none" strike="noStrike" cap="none" normalizeH="0" baseline="0" dirty="0" smtClean="0">
                <a:ln>
                  <a:noFill/>
                </a:ln>
                <a:solidFill>
                  <a:srgbClr val="000000"/>
                </a:solidFill>
                <a:effectLst/>
                <a:latin typeface="ff9"/>
              </a:rPr>
              <a:t>).Las </a:t>
            </a:r>
            <a:r>
              <a:rPr kumimoji="0" lang="en-US" altLang="en-US" sz="6400" b="0" i="0" u="none" strike="noStrike" cap="none" normalizeH="0" baseline="0" dirty="0" err="1" smtClean="0">
                <a:ln>
                  <a:noFill/>
                </a:ln>
                <a:solidFill>
                  <a:srgbClr val="000000"/>
                </a:solidFill>
                <a:effectLst/>
                <a:latin typeface="ff9"/>
              </a:rPr>
              <a:t>aplicaciones</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ejecutan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en</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una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ventana</a:t>
            </a:r>
            <a:r>
              <a:rPr kumimoji="0" lang="en-US" altLang="en-US" sz="6400" b="0" i="0" u="none" strike="noStrike" cap="none" normalizeH="0" baseline="0" dirty="0" smtClean="0">
                <a:ln>
                  <a:noFill/>
                </a:ln>
                <a:solidFill>
                  <a:srgbClr val="000000"/>
                </a:solidFill>
                <a:effectLst/>
                <a:latin typeface="ff9"/>
              </a:rPr>
              <a:t> que, </a:t>
            </a:r>
            <a:r>
              <a:rPr kumimoji="0" lang="en-US" altLang="en-US" sz="6400" b="0" i="0" u="none" strike="noStrike" cap="none" normalizeH="0" baseline="0" dirty="0" err="1" smtClean="0">
                <a:ln>
                  <a:noFill/>
                </a:ln>
                <a:solidFill>
                  <a:srgbClr val="000000"/>
                </a:solidFill>
                <a:effectLst/>
                <a:latin typeface="ff9"/>
              </a:rPr>
              <a:t>desde</a:t>
            </a:r>
            <a:r>
              <a:rPr kumimoji="0" lang="en-US" altLang="en-US" sz="6400" b="0" i="0" u="none" strike="noStrike" cap="none" normalizeH="0" baseline="0" dirty="0" smtClean="0">
                <a:ln>
                  <a:noFill/>
                </a:ln>
                <a:solidFill>
                  <a:srgbClr val="000000"/>
                </a:solidFill>
                <a:effectLst/>
                <a:latin typeface="ff9"/>
              </a:rPr>
              <a:t> el </a:t>
            </a:r>
            <a:r>
              <a:rPr kumimoji="0" lang="en-US" altLang="en-US" sz="6400" b="0" i="0" u="none" strike="noStrike" cap="none" normalizeH="0" baseline="0" dirty="0" err="1" smtClean="0">
                <a:ln>
                  <a:noFill/>
                </a:ln>
                <a:solidFill>
                  <a:srgbClr val="000000"/>
                </a:solidFill>
                <a:effectLst/>
                <a:latin typeface="ff9"/>
              </a:rPr>
              <a:t>punto</a:t>
            </a:r>
            <a:r>
              <a:rPr kumimoji="0" lang="en-US" altLang="en-US" sz="6400" b="0" i="0" u="none" strike="noStrike" cap="none" normalizeH="0" baseline="0" dirty="0" smtClean="0">
                <a:ln>
                  <a:noFill/>
                </a:ln>
                <a:solidFill>
                  <a:srgbClr val="000000"/>
                </a:solidFill>
                <a:effectLst/>
                <a:latin typeface="ff9"/>
              </a:rPr>
              <a:t> de vista de </a:t>
            </a:r>
            <a:r>
              <a:rPr kumimoji="0" lang="en-US" altLang="en-US" sz="6400" b="0" i="0" u="none" strike="noStrike" cap="none" normalizeH="0" baseline="0" dirty="0" err="1" smtClean="0">
                <a:ln>
                  <a:noFill/>
                </a:ln>
                <a:solidFill>
                  <a:srgbClr val="000000"/>
                </a:solidFill>
                <a:effectLst/>
                <a:latin typeface="ff9"/>
              </a:rPr>
              <a:t>unprogramador</a:t>
            </a:r>
            <a:r>
              <a:rPr kumimoji="0" lang="en-US" altLang="en-US" sz="6400" b="0" i="0" u="none" strike="noStrike" cap="none" normalizeH="0" baseline="0" dirty="0" smtClean="0">
                <a:ln>
                  <a:noFill/>
                </a:ln>
                <a:solidFill>
                  <a:srgbClr val="000000"/>
                </a:solidFill>
                <a:effectLst/>
                <a:latin typeface="ff9"/>
              </a:rPr>
              <a:t>, se </a:t>
            </a:r>
            <a:r>
              <a:rPr kumimoji="0" lang="en-US" altLang="en-US" sz="6400" b="0" i="0" u="none" strike="noStrike" cap="none" normalizeH="0" baseline="0" dirty="0" err="1" smtClean="0">
                <a:ln>
                  <a:noFill/>
                </a:ln>
                <a:solidFill>
                  <a:srgbClr val="000000"/>
                </a:solidFill>
                <a:effectLst/>
                <a:latin typeface="ff9"/>
              </a:rPr>
              <a:t>denomina</a:t>
            </a:r>
            <a:r>
              <a:rPr kumimoji="0" lang="en-US" altLang="en-US" sz="6400" b="0" i="0" u="none" strike="noStrike" cap="none" normalizeH="0" baseline="0" dirty="0" smtClean="0">
                <a:ln>
                  <a:noFill/>
                </a:ln>
                <a:solidFill>
                  <a:srgbClr val="000000"/>
                </a:solidFill>
                <a:effectLst/>
                <a:latin typeface="ff9"/>
              </a:rPr>
              <a:t> </a:t>
            </a:r>
            <a:r>
              <a:rPr kumimoji="0" lang="en-US" altLang="en-US" sz="6400" b="0" i="0" u="none" strike="noStrike" cap="none" normalizeH="0" baseline="0" dirty="0" err="1" smtClean="0">
                <a:ln>
                  <a:noFill/>
                </a:ln>
                <a:solidFill>
                  <a:srgbClr val="000000"/>
                </a:solidFill>
                <a:effectLst/>
                <a:latin typeface="ff9"/>
              </a:rPr>
              <a:t>formulario</a:t>
            </a:r>
            <a:r>
              <a:rPr kumimoji="0" lang="en-US" altLang="en-US" sz="6400" b="0" i="0" u="none" strike="noStrike" cap="none" normalizeH="0" baseline="0" dirty="0" smtClean="0">
                <a:ln>
                  <a:noFill/>
                </a:ln>
                <a:solidFill>
                  <a:srgbClr val="000000"/>
                </a:solidFill>
                <a:effectLst/>
                <a:latin typeface="ff9"/>
              </a:rPr>
              <a: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r>
              <a:rPr kumimoji="0" lang="en-US" altLang="en-US" sz="60100" b="0" i="0" u="none" strike="noStrike" cap="none" normalizeH="0" baseline="0" dirty="0" smtClean="0">
                <a:ln>
                  <a:noFill/>
                </a:ln>
                <a:solidFill>
                  <a:srgbClr val="000000"/>
                </a:solidFill>
                <a:effectLst/>
                <a:latin typeface="Source Sans Pro"/>
              </a:rPr>
              <a:t> </a:t>
            </a:r>
            <a:r>
              <a:rPr kumimoji="0" lang="en-US" altLang="en-US" sz="1200" b="0" i="0" u="none" strike="noStrike" cap="none" normalizeH="0" baseline="0" dirty="0" smtClean="0">
                <a:ln>
                  <a:noFill/>
                </a:ln>
                <a:solidFill>
                  <a:srgbClr val="000000"/>
                </a:solidFill>
                <a:effectLst/>
                <a:latin typeface="Source Sans Pro"/>
              </a:rPr>
              <a:t>                                                                                                   </a:t>
            </a:r>
          </a:p>
        </p:txBody>
      </p:sp>
      <p:pic>
        <p:nvPicPr>
          <p:cNvPr id="1026" name="Picture 2"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4400450"/>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0" y="54400450"/>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3560325"/>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9350" y="63560325"/>
            <a:ext cx="7677150" cy="95535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tml.scribdassets.com/5ps5djvzcw9734ne/images/3-c48c3318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350" y="72720200"/>
            <a:ext cx="7677150" cy="955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23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lstStyle/>
          <a:p>
            <a:pPr marL="0" indent="0" algn="just">
              <a:buNone/>
            </a:pPr>
            <a:r>
              <a:rPr lang="es-MX" b="1" dirty="0"/>
              <a:t>Por qué migrar desde .NET Framework</a:t>
            </a:r>
          </a:p>
          <a:p>
            <a:pPr algn="just"/>
            <a:r>
              <a:rPr lang="es-MX" dirty="0"/>
              <a:t>Windows </a:t>
            </a:r>
            <a:r>
              <a:rPr lang="es-MX" dirty="0" err="1"/>
              <a:t>Forms</a:t>
            </a:r>
            <a:r>
              <a:rPr lang="es-MX" dirty="0"/>
              <a:t> para .NET proporciona nuevas características y mejoras con respecto a .NET Framework. Para obtener más información, vea </a:t>
            </a:r>
            <a:r>
              <a:rPr lang="es-MX" dirty="0">
                <a:hlinkClick r:id="rId2"/>
              </a:rPr>
              <a:t>Novedades de Windows </a:t>
            </a:r>
            <a:r>
              <a:rPr lang="es-MX" dirty="0" err="1">
                <a:hlinkClick r:id="rId2"/>
              </a:rPr>
              <a:t>Forms</a:t>
            </a:r>
            <a:r>
              <a:rPr lang="es-MX" dirty="0">
                <a:hlinkClick r:id="rId2"/>
              </a:rPr>
              <a:t> para .NET 7</a:t>
            </a:r>
            <a:r>
              <a:rPr lang="es-MX" dirty="0"/>
              <a:t>. Para obtener información sobre cómo actualizar una aplicación, vea </a:t>
            </a:r>
            <a:r>
              <a:rPr lang="es-MX" dirty="0">
                <a:hlinkClick r:id="rId3"/>
              </a:rPr>
              <a:t>Cómo actualizar una aplicación de escritorio de Windows </a:t>
            </a:r>
            <a:r>
              <a:rPr lang="es-MX" dirty="0" err="1">
                <a:hlinkClick r:id="rId3"/>
              </a:rPr>
              <a:t>Forms</a:t>
            </a:r>
            <a:r>
              <a:rPr lang="es-MX" dirty="0">
                <a:hlinkClick r:id="rId3"/>
              </a:rPr>
              <a:t> a .NET 7</a:t>
            </a:r>
            <a:endParaRPr lang="es-MX" dirty="0"/>
          </a:p>
          <a:p>
            <a:endParaRPr lang="en-US" dirty="0"/>
          </a:p>
        </p:txBody>
      </p:sp>
    </p:spTree>
    <p:extLst>
      <p:ext uri="{BB962C8B-B14F-4D97-AF65-F5344CB8AC3E}">
        <p14:creationId xmlns:p14="http://schemas.microsoft.com/office/powerpoint/2010/main" val="82320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lstStyle/>
          <a:p>
            <a:pPr marL="0" indent="0">
              <a:buNone/>
            </a:pPr>
            <a:r>
              <a:rPr lang="en-US" b="1" dirty="0" err="1"/>
              <a:t>Compilación</a:t>
            </a:r>
            <a:r>
              <a:rPr lang="en-US" b="1" dirty="0"/>
              <a:t> de interfaces de </a:t>
            </a:r>
            <a:r>
              <a:rPr lang="en-US" b="1" dirty="0" err="1"/>
              <a:t>usuario</a:t>
            </a:r>
            <a:r>
              <a:rPr lang="en-US" b="1" dirty="0"/>
              <a:t> </a:t>
            </a:r>
            <a:r>
              <a:rPr lang="en-US" b="1" dirty="0" err="1"/>
              <a:t>completas</a:t>
            </a:r>
            <a:r>
              <a:rPr lang="en-US" b="1" dirty="0"/>
              <a:t> e </a:t>
            </a:r>
            <a:r>
              <a:rPr lang="en-US" b="1" dirty="0" err="1"/>
              <a:t>interactivas</a:t>
            </a:r>
            <a:endParaRPr lang="en-US" b="1" dirty="0"/>
          </a:p>
          <a:p>
            <a:pPr algn="just"/>
            <a:r>
              <a:rPr lang="es-MX" dirty="0"/>
              <a:t>En Windows </a:t>
            </a:r>
            <a:r>
              <a:rPr lang="es-MX" dirty="0" err="1"/>
              <a:t>Forms</a:t>
            </a:r>
            <a:r>
              <a:rPr lang="es-MX" dirty="0"/>
              <a:t>, un </a:t>
            </a:r>
            <a:r>
              <a:rPr lang="es-MX" i="1" dirty="0"/>
              <a:t>formulario</a:t>
            </a:r>
            <a:r>
              <a:rPr lang="es-MX" dirty="0"/>
              <a:t> es una superficie visual en la que se muestra información al usuario. Normalmente, las aplicaciones de Windows </a:t>
            </a:r>
            <a:r>
              <a:rPr lang="es-MX" dirty="0" err="1"/>
              <a:t>Forms</a:t>
            </a:r>
            <a:r>
              <a:rPr lang="es-MX" dirty="0"/>
              <a:t> se compilan mediante la adición de controles a formularios y el desarrollo de respuestas a las acciones del usuario, como clics del mouse o pulsaciones de teclas. Un </a:t>
            </a:r>
            <a:r>
              <a:rPr lang="es-MX" i="1" dirty="0"/>
              <a:t>control</a:t>
            </a:r>
            <a:r>
              <a:rPr lang="es-MX" dirty="0"/>
              <a:t> es un elemento de interfaz de usuario (IU) discreto que muestra datos o acepta la entrada de datos.</a:t>
            </a:r>
            <a:endParaRPr lang="en-US" dirty="0"/>
          </a:p>
        </p:txBody>
      </p:sp>
    </p:spTree>
    <p:extLst>
      <p:ext uri="{BB962C8B-B14F-4D97-AF65-F5344CB8AC3E}">
        <p14:creationId xmlns:p14="http://schemas.microsoft.com/office/powerpoint/2010/main" val="88210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p:txBody>
          <a:bodyPr>
            <a:normAutofit fontScale="92500" lnSpcReduction="10000"/>
          </a:bodyPr>
          <a:lstStyle/>
          <a:p>
            <a:pPr algn="just"/>
            <a:r>
              <a:rPr lang="es-MX" dirty="0"/>
              <a:t>Cuando un usuario realiza una acción en un formulario o en uno de sus controles, la acción genera un evento. La aplicación reacciona a estos eventos mediante código y procesa los eventos cuando se producen</a:t>
            </a:r>
            <a:r>
              <a:rPr lang="es-MX" dirty="0" smtClean="0"/>
              <a:t>.</a:t>
            </a:r>
          </a:p>
          <a:p>
            <a:pPr marL="0" indent="0" algn="just">
              <a:buNone/>
            </a:pPr>
            <a:r>
              <a:rPr lang="es-MX" sz="1200" dirty="0" smtClean="0">
                <a:solidFill>
                  <a:srgbClr val="FF0000"/>
                </a:solidFill>
              </a:rPr>
              <a:t>2</a:t>
            </a:r>
          </a:p>
          <a:p>
            <a:pPr marL="0" indent="0" algn="just">
              <a:buNone/>
            </a:pPr>
            <a:r>
              <a:rPr lang="es-MX" dirty="0"/>
              <a:t>Con el </a:t>
            </a:r>
            <a:r>
              <a:rPr lang="es-MX" b="1" dirty="0"/>
              <a:t>Diseñador de Windows </a:t>
            </a:r>
            <a:r>
              <a:rPr lang="es-MX" b="1" dirty="0" err="1"/>
              <a:t>Forms</a:t>
            </a:r>
            <a:r>
              <a:rPr lang="es-MX" dirty="0"/>
              <a:t> de arrastrar y colocar de Visual Studio, puede crear fácilmente aplicaciones de Windows </a:t>
            </a:r>
            <a:r>
              <a:rPr lang="es-MX" dirty="0" err="1"/>
              <a:t>Forms</a:t>
            </a:r>
            <a:r>
              <a:rPr lang="es-MX" dirty="0"/>
              <a:t>. Simplemente seleccione los controles con el cursor y colóquelos donde quiera en el formulario. El diseñador proporciona herramientas como líneas de cuadrícula y líneas de ajuste para minimizar la molestia de alinear los controles. Puede usar los controles </a:t>
            </a:r>
            <a:r>
              <a:rPr lang="es-MX" dirty="0" err="1">
                <a:hlinkClick r:id="rId2"/>
              </a:rPr>
              <a:t>FlowLayoutPanel</a:t>
            </a:r>
            <a:r>
              <a:rPr lang="es-MX" dirty="0"/>
              <a:t>, </a:t>
            </a:r>
            <a:r>
              <a:rPr lang="es-MX" dirty="0" err="1">
                <a:hlinkClick r:id="rId3"/>
              </a:rPr>
              <a:t>TableLayoutPanel</a:t>
            </a:r>
            <a:r>
              <a:rPr lang="es-MX" dirty="0"/>
              <a:t> y </a:t>
            </a:r>
            <a:r>
              <a:rPr lang="es-MX" dirty="0" err="1">
                <a:hlinkClick r:id="rId4"/>
              </a:rPr>
              <a:t>SplitContainer</a:t>
            </a:r>
            <a:r>
              <a:rPr lang="es-MX" dirty="0"/>
              <a:t> para crear diseños de formularios avanzados en menos tiempo.</a:t>
            </a:r>
            <a:endParaRPr lang="en-US" sz="1200" dirty="0">
              <a:solidFill>
                <a:srgbClr val="FF0000"/>
              </a:solidFill>
            </a:endParaRPr>
          </a:p>
        </p:txBody>
      </p:sp>
    </p:spTree>
    <p:extLst>
      <p:ext uri="{BB962C8B-B14F-4D97-AF65-F5344CB8AC3E}">
        <p14:creationId xmlns:p14="http://schemas.microsoft.com/office/powerpoint/2010/main" val="42705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Representación y manipulación de </a:t>
            </a:r>
            <a:r>
              <a:rPr lang="es-MX" b="1" dirty="0" smtClean="0"/>
              <a:t>datos</a:t>
            </a:r>
            <a:endParaRPr lang="en-US" dirty="0"/>
          </a:p>
        </p:txBody>
      </p:sp>
      <p:sp>
        <p:nvSpPr>
          <p:cNvPr id="3" name="Marcador de contenido 2"/>
          <p:cNvSpPr>
            <a:spLocks noGrp="1"/>
          </p:cNvSpPr>
          <p:nvPr>
            <p:ph idx="1"/>
          </p:nvPr>
        </p:nvSpPr>
        <p:spPr/>
        <p:txBody>
          <a:bodyPr/>
          <a:lstStyle/>
          <a:p>
            <a:pPr algn="just"/>
            <a:r>
              <a:rPr lang="es-MX" dirty="0"/>
              <a:t>Muchas aplicaciones tienen que mostrar datos procedentes de una base de datos, un archivo XML o JSON, un servicio web u otro origen de datos. </a:t>
            </a:r>
            <a:r>
              <a:rPr lang="es-MX" b="1" dirty="0"/>
              <a:t>Windows </a:t>
            </a:r>
            <a:r>
              <a:rPr lang="es-MX" b="1" dirty="0" err="1"/>
              <a:t>Forms</a:t>
            </a:r>
            <a:r>
              <a:rPr lang="es-MX" b="1" dirty="0"/>
              <a:t> </a:t>
            </a:r>
            <a:r>
              <a:rPr lang="es-MX" dirty="0"/>
              <a:t>proporciona un control flexible denominado control </a:t>
            </a:r>
            <a:r>
              <a:rPr lang="es-MX" dirty="0" err="1">
                <a:hlinkClick r:id="rId2"/>
              </a:rPr>
              <a:t>DataGridView</a:t>
            </a:r>
            <a:r>
              <a:rPr lang="es-MX" dirty="0"/>
              <a:t> para mostrar esa información tabulada en un formato tradicional de filas y columnas, de modo que cada dato ocupe su propia celda. Al usar </a:t>
            </a:r>
            <a:r>
              <a:rPr lang="es-MX" dirty="0" err="1">
                <a:hlinkClick r:id="rId2"/>
              </a:rPr>
              <a:t>DataGridView</a:t>
            </a:r>
            <a:r>
              <a:rPr lang="es-MX" dirty="0"/>
              <a:t>, puede personalizar la apariencia de celdas individuales, bloquear en su posición filas y columnas arbitrarias y mostrar controles complejos dentro de las celdas, entre otras características.</a:t>
            </a:r>
            <a:endParaRPr lang="en-US" dirty="0"/>
          </a:p>
        </p:txBody>
      </p:sp>
    </p:spTree>
    <p:extLst>
      <p:ext uri="{BB962C8B-B14F-4D97-AF65-F5344CB8AC3E}">
        <p14:creationId xmlns:p14="http://schemas.microsoft.com/office/powerpoint/2010/main" val="4135735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pPr algn="just"/>
            <a:r>
              <a:rPr lang="es-MX" dirty="0"/>
              <a:t>La conexión a orígenes de datos a través de una red es una tarea sencilla con Windows </a:t>
            </a:r>
            <a:r>
              <a:rPr lang="es-MX" dirty="0" err="1"/>
              <a:t>Forms</a:t>
            </a:r>
            <a:r>
              <a:rPr lang="es-MX" dirty="0"/>
              <a:t>. El componente </a:t>
            </a:r>
            <a:r>
              <a:rPr lang="es-MX" dirty="0" err="1">
                <a:hlinkClick r:id="rId2"/>
              </a:rPr>
              <a:t>BindingSource</a:t>
            </a:r>
            <a:r>
              <a:rPr lang="es-MX" dirty="0"/>
              <a:t> representa una conexión a un origen de datos y expone métodos para enlazar datos a controles, desplazarse a los registros anteriores y siguientes, modificar registros y guardar los cambios en el origen. El control </a:t>
            </a:r>
            <a:r>
              <a:rPr lang="es-MX" dirty="0" err="1">
                <a:hlinkClick r:id="rId3"/>
              </a:rPr>
              <a:t>BindingNavigator</a:t>
            </a:r>
            <a:r>
              <a:rPr lang="es-MX" dirty="0"/>
              <a:t> proporciona una interfaz sencilla en el componente </a:t>
            </a:r>
            <a:r>
              <a:rPr lang="es-MX" dirty="0" err="1">
                <a:hlinkClick r:id="rId2"/>
              </a:rPr>
              <a:t>BindingSource</a:t>
            </a:r>
            <a:r>
              <a:rPr lang="es-MX" dirty="0"/>
              <a:t> para que los usuarios se desplacen por los registros.</a:t>
            </a:r>
            <a:endParaRPr lang="en-US" dirty="0"/>
          </a:p>
        </p:txBody>
      </p:sp>
    </p:spTree>
    <p:extLst>
      <p:ext uri="{BB962C8B-B14F-4D97-AF65-F5344CB8AC3E}">
        <p14:creationId xmlns:p14="http://schemas.microsoft.com/office/powerpoint/2010/main" val="184713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WINDOWS FORMS</a:t>
            </a:r>
            <a:endParaRPr lang="en-US" b="1" dirty="0"/>
          </a:p>
        </p:txBody>
      </p:sp>
      <p:sp>
        <p:nvSpPr>
          <p:cNvPr id="3" name="Marcador de contenido 2"/>
          <p:cNvSpPr>
            <a:spLocks noGrp="1"/>
          </p:cNvSpPr>
          <p:nvPr>
            <p:ph idx="1"/>
          </p:nvPr>
        </p:nvSpPr>
        <p:spPr>
          <a:xfrm>
            <a:off x="838200" y="2276199"/>
            <a:ext cx="10515600" cy="3886062"/>
          </a:xfrm>
        </p:spPr>
        <p:txBody>
          <a:bodyPr/>
          <a:lstStyle/>
          <a:p>
            <a:pPr marL="0" indent="0" algn="just">
              <a:buNone/>
            </a:pPr>
            <a:r>
              <a:rPr lang="es-MX" dirty="0" smtClean="0"/>
              <a:t>Al </a:t>
            </a:r>
            <a:r>
              <a:rPr lang="es-MX" dirty="0"/>
              <a:t>momento de diseñar un formulario, el diseñador de Visual Studio </a:t>
            </a:r>
            <a:r>
              <a:rPr lang="es-MX" dirty="0" smtClean="0"/>
              <a:t>escribe </a:t>
            </a:r>
            <a:r>
              <a:rPr lang="es-MX" dirty="0"/>
              <a:t>de forma automática el código que describe a cada uno de los controles y al propio formulario.</a:t>
            </a:r>
            <a:r>
              <a:rPr lang="es-MX" dirty="0" smtClean="0"/>
              <a:t/>
            </a:r>
            <a:br>
              <a:rPr lang="es-MX" dirty="0" smtClean="0"/>
            </a:br>
            <a:r>
              <a:rPr lang="es-MX" dirty="0"/>
              <a:t>El concepto de </a:t>
            </a:r>
            <a:r>
              <a:rPr lang="es-MX" b="1" dirty="0" err="1"/>
              <a:t>Partial</a:t>
            </a:r>
            <a:r>
              <a:rPr lang="es-MX" b="1" dirty="0"/>
              <a:t> </a:t>
            </a:r>
            <a:r>
              <a:rPr lang="es-MX" b="1" dirty="0" err="1"/>
              <a:t>class</a:t>
            </a:r>
            <a:r>
              <a:rPr lang="es-MX" b="1" dirty="0"/>
              <a:t> </a:t>
            </a:r>
            <a:r>
              <a:rPr lang="es-MX" dirty="0"/>
              <a:t>que incorpora .NET </a:t>
            </a:r>
            <a:r>
              <a:rPr lang="es-MX" dirty="0" smtClean="0"/>
              <a:t>8.0 </a:t>
            </a:r>
            <a:r>
              <a:rPr lang="es-MX" dirty="0"/>
              <a:t>permite separar el código de una clase en varios archivos fuentes diferentes.</a:t>
            </a:r>
            <a:r>
              <a:rPr lang="es-MX" dirty="0" smtClean="0"/>
              <a:t/>
            </a:r>
            <a:br>
              <a:rPr lang="es-MX" dirty="0" smtClean="0"/>
            </a:br>
            <a:r>
              <a:rPr lang="es-MX" dirty="0"/>
              <a:t>El diseñador de formularios utiliza esta técnica para escribir en un archivo aparte todo el código que él mismo genera.</a:t>
            </a:r>
            <a:r>
              <a:rPr lang="es-MX" dirty="0" smtClean="0"/>
              <a:t/>
            </a:r>
            <a:br>
              <a:rPr lang="es-MX" dirty="0" smtClean="0"/>
            </a:br>
            <a:r>
              <a:rPr lang="es-MX" dirty="0" smtClean="0"/>
              <a:t>Esto </a:t>
            </a:r>
            <a:r>
              <a:rPr lang="es-MX" dirty="0"/>
              <a:t>permite organizar más claramente el código, manteniendo separada la lógica de la aplicación en un archivo diferente.</a:t>
            </a:r>
            <a:endParaRPr lang="en-US" dirty="0"/>
          </a:p>
        </p:txBody>
      </p:sp>
      <p:sp>
        <p:nvSpPr>
          <p:cNvPr id="4" name="Rectángulo 3"/>
          <p:cNvSpPr/>
          <p:nvPr/>
        </p:nvSpPr>
        <p:spPr>
          <a:xfrm>
            <a:off x="838200" y="1506022"/>
            <a:ext cx="5125890" cy="646331"/>
          </a:xfrm>
          <a:prstGeom prst="rect">
            <a:avLst/>
          </a:prstGeom>
        </p:spPr>
        <p:txBody>
          <a:bodyPr wrap="none">
            <a:spAutoFit/>
          </a:bodyPr>
          <a:lstStyle/>
          <a:p>
            <a:r>
              <a:rPr lang="es-PE" sz="3600" b="1" dirty="0" smtClean="0"/>
              <a:t>Diseñador de Formularios</a:t>
            </a:r>
            <a:endParaRPr lang="en-US" sz="3600" dirty="0"/>
          </a:p>
        </p:txBody>
      </p:sp>
    </p:spTree>
    <p:extLst>
      <p:ext uri="{BB962C8B-B14F-4D97-AF65-F5344CB8AC3E}">
        <p14:creationId xmlns:p14="http://schemas.microsoft.com/office/powerpoint/2010/main" val="3948147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1028</Words>
  <Application>Microsoft Office PowerPoint</Application>
  <PresentationFormat>Panorámica</PresentationFormat>
  <Paragraphs>98</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Arial Unicode MS</vt:lpstr>
      <vt:lpstr>Calibri</vt:lpstr>
      <vt:lpstr>Calibri Light</vt:lpstr>
      <vt:lpstr>ff9</vt:lpstr>
      <vt:lpstr>Segoe UI</vt:lpstr>
      <vt:lpstr>Source Sans Pro</vt:lpstr>
      <vt:lpstr>Tema de Office</vt:lpstr>
      <vt:lpstr>WINDOWS FORMS</vt:lpstr>
      <vt:lpstr>WINDOWS FORMS</vt:lpstr>
      <vt:lpstr>INTRODUCCION</vt:lpstr>
      <vt:lpstr>WINDOWS FORMS</vt:lpstr>
      <vt:lpstr>WINDOWS FORMS</vt:lpstr>
      <vt:lpstr>WINDOWS FORMS</vt:lpstr>
      <vt:lpstr>Representación y manipulación de datos</vt:lpstr>
      <vt:lpstr>Presentación de PowerPoint</vt:lpstr>
      <vt:lpstr>WINDOWS FORMS</vt:lpstr>
      <vt:lpstr>Crear una aplicación de Windows Forms</vt:lpstr>
      <vt:lpstr>Adición de controles al formulario</vt:lpstr>
      <vt:lpstr>Control de eventos</vt:lpstr>
      <vt:lpstr>Presentación de PowerPoint</vt:lpstr>
      <vt:lpstr>DATABINDING</vt:lpstr>
      <vt:lpstr>DATABINDING</vt:lpstr>
      <vt:lpstr>Beneficios del Data Binding</vt:lpstr>
      <vt:lpstr>BindingSource</vt:lpstr>
      <vt:lpstr>Funciones y Beneficios de BindingSource</vt:lpstr>
      <vt:lpstr>Resumen de Diferencias: </vt:lpstr>
      <vt:lpstr>¿Cómo Funciona INotifyPropertyChanged?</vt:lpstr>
      <vt:lpstr>INotifyPropertyChanged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FORMS</dc:title>
  <dc:creator>gabriel</dc:creator>
  <cp:lastModifiedBy>gabriel</cp:lastModifiedBy>
  <cp:revision>16</cp:revision>
  <dcterms:created xsi:type="dcterms:W3CDTF">2024-07-08T16:03:12Z</dcterms:created>
  <dcterms:modified xsi:type="dcterms:W3CDTF">2024-07-13T04:10:56Z</dcterms:modified>
</cp:coreProperties>
</file>