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98" r:id="rId4"/>
    <p:sldId id="259" r:id="rId5"/>
    <p:sldId id="260" r:id="rId6"/>
    <p:sldId id="261" r:id="rId7"/>
    <p:sldId id="262" r:id="rId8"/>
    <p:sldId id="291" r:id="rId9"/>
    <p:sldId id="263" r:id="rId10"/>
    <p:sldId id="265" r:id="rId11"/>
    <p:sldId id="266" r:id="rId12"/>
    <p:sldId id="267" r:id="rId13"/>
    <p:sldId id="269" r:id="rId14"/>
    <p:sldId id="264" r:id="rId15"/>
    <p:sldId id="313" r:id="rId16"/>
    <p:sldId id="299" r:id="rId17"/>
    <p:sldId id="268" r:id="rId18"/>
    <p:sldId id="270" r:id="rId19"/>
    <p:sldId id="271" r:id="rId20"/>
    <p:sldId id="272" r:id="rId21"/>
    <p:sldId id="273" r:id="rId22"/>
    <p:sldId id="274" r:id="rId23"/>
    <p:sldId id="275" r:id="rId24"/>
    <p:sldId id="276" r:id="rId25"/>
    <p:sldId id="277" r:id="rId26"/>
    <p:sldId id="278" r:id="rId27"/>
    <p:sldId id="279" r:id="rId28"/>
    <p:sldId id="314" r:id="rId29"/>
    <p:sldId id="315" r:id="rId30"/>
    <p:sldId id="316" r:id="rId31"/>
    <p:sldId id="317" r:id="rId32"/>
    <p:sldId id="300" r:id="rId33"/>
    <p:sldId id="280" r:id="rId34"/>
    <p:sldId id="282" r:id="rId35"/>
    <p:sldId id="283" r:id="rId36"/>
    <p:sldId id="284" r:id="rId37"/>
    <p:sldId id="285" r:id="rId38"/>
    <p:sldId id="302" r:id="rId39"/>
    <p:sldId id="281" r:id="rId40"/>
    <p:sldId id="301" r:id="rId41"/>
    <p:sldId id="286" r:id="rId42"/>
    <p:sldId id="288" r:id="rId43"/>
    <p:sldId id="292" r:id="rId44"/>
    <p:sldId id="293" r:id="rId45"/>
    <p:sldId id="294" r:id="rId46"/>
    <p:sldId id="311" r:id="rId47"/>
    <p:sldId id="295" r:id="rId48"/>
    <p:sldId id="296" r:id="rId49"/>
    <p:sldId id="289" r:id="rId50"/>
    <p:sldId id="303" r:id="rId51"/>
    <p:sldId id="304" r:id="rId52"/>
    <p:sldId id="305" r:id="rId53"/>
    <p:sldId id="306" r:id="rId54"/>
    <p:sldId id="307" r:id="rId55"/>
    <p:sldId id="308" r:id="rId56"/>
    <p:sldId id="309" r:id="rId57"/>
    <p:sldId id="310" r:id="rId58"/>
    <p:sldId id="312" r:id="rId59"/>
    <p:sldId id="297" r:id="rId60"/>
    <p:sldId id="290" r:id="rId6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914400" rtl="0" eaLnBrk="1" latinLnBrk="0" hangingPunct="1">
      <a:defRPr sz="2400" kern="1200">
        <a:solidFill>
          <a:schemeClr val="tx1"/>
        </a:solidFill>
        <a:latin typeface="Times New Roman" pitchFamily="1" charset="0"/>
        <a:ea typeface="+mn-ea"/>
        <a:cs typeface="+mn-cs"/>
      </a:defRPr>
    </a:lvl6pPr>
    <a:lvl7pPr marL="2743200" algn="l" defTabSz="914400" rtl="0" eaLnBrk="1" latinLnBrk="0" hangingPunct="1">
      <a:defRPr sz="2400" kern="1200">
        <a:solidFill>
          <a:schemeClr val="tx1"/>
        </a:solidFill>
        <a:latin typeface="Times New Roman" pitchFamily="1" charset="0"/>
        <a:ea typeface="+mn-ea"/>
        <a:cs typeface="+mn-cs"/>
      </a:defRPr>
    </a:lvl7pPr>
    <a:lvl8pPr marL="3200400" algn="l" defTabSz="914400" rtl="0" eaLnBrk="1" latinLnBrk="0" hangingPunct="1">
      <a:defRPr sz="2400" kern="1200">
        <a:solidFill>
          <a:schemeClr val="tx1"/>
        </a:solidFill>
        <a:latin typeface="Times New Roman" pitchFamily="1" charset="0"/>
        <a:ea typeface="+mn-ea"/>
        <a:cs typeface="+mn-cs"/>
      </a:defRPr>
    </a:lvl8pPr>
    <a:lvl9pPr marL="3657600" algn="l" defTabSz="9144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58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6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6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6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926C740-AC46-483B-A351-BB03730546D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FFB54-8C74-4618-BDD3-6BD79549232E}" type="slidenum">
              <a:rPr lang="en-US"/>
              <a:pPr/>
              <a:t>1</a:t>
            </a:fld>
            <a:endParaRPr lang="en-US"/>
          </a:p>
        </p:txBody>
      </p:sp>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0CECB-E163-4476-9BD1-D66A22A68306}" type="slidenum">
              <a:rPr lang="en-US"/>
              <a:pPr/>
              <a:t>10</a:t>
            </a:fld>
            <a:endParaRPr lang="en-US"/>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4F8D8-E88E-47B7-AFB6-A5FAC4EFB4B5}" type="slidenum">
              <a:rPr lang="en-US"/>
              <a:pPr/>
              <a:t>11</a:t>
            </a:fld>
            <a:endParaRPr lang="en-US"/>
          </a:p>
        </p:txBody>
      </p:sp>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E03CA-1D8F-48F5-AA95-B35706D725D3}" type="slidenum">
              <a:rPr lang="en-US"/>
              <a:pPr/>
              <a:t>12</a:t>
            </a:fld>
            <a:endParaRPr lang="en-US"/>
          </a:p>
        </p:txBody>
      </p:sp>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52099-E4B2-404D-956A-75C0570439C5}" type="slidenum">
              <a:rPr lang="en-US"/>
              <a:pPr/>
              <a:t>13</a:t>
            </a:fld>
            <a:endParaRPr lang="en-US"/>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ABC45-2F6A-4D72-9BC6-FB35EEEDE5BF}" type="slidenum">
              <a:rPr lang="en-US"/>
              <a:pPr/>
              <a:t>14</a:t>
            </a:fld>
            <a:endParaRPr lang="en-US"/>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C522E-920C-407F-AAF0-46B2D1E06788}" type="slidenum">
              <a:rPr lang="en-US"/>
              <a:pPr/>
              <a:t>15</a:t>
            </a:fld>
            <a:endParaRPr lang="en-US"/>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858A3-46CE-420A-8D9F-D1EE7A3872C6}" type="slidenum">
              <a:rPr lang="en-US"/>
              <a:pPr/>
              <a:t>16</a:t>
            </a:fld>
            <a:endParaRPr lang="en-US"/>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C533A-1600-4C95-964B-5786F872355A}" type="slidenum">
              <a:rPr lang="en-US"/>
              <a:pPr/>
              <a:t>17</a:t>
            </a:fld>
            <a:endParaRPr lang="en-US"/>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93970-E5A2-4A4A-80D9-A4D9CD81DF4C}" type="slidenum">
              <a:rPr lang="en-US"/>
              <a:pPr/>
              <a:t>18</a:t>
            </a:fld>
            <a:endParaRPr lang="en-US"/>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5E38C-BDD3-4D7D-9D17-3E490AE91C74}" type="slidenum">
              <a:rPr lang="en-US"/>
              <a:pPr/>
              <a:t>19</a:t>
            </a:fld>
            <a:endParaRPr lang="en-US"/>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2A8D5-7A96-475E-88A2-890B0916B75B}" type="slidenum">
              <a:rPr lang="en-US"/>
              <a:pPr/>
              <a:t>2</a:t>
            </a:fld>
            <a:endParaRPr 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721F5-CAA5-4954-9780-D4C84086A9F5}" type="slidenum">
              <a:rPr lang="en-US"/>
              <a:pPr/>
              <a:t>20</a:t>
            </a:fld>
            <a:endParaRPr lang="en-US"/>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5D6CE-097F-471F-8693-68CE45B17CA4}" type="slidenum">
              <a:rPr lang="en-US"/>
              <a:pPr/>
              <a:t>21</a:t>
            </a:fld>
            <a:endParaRPr lang="en-US"/>
          </a:p>
        </p:txBody>
      </p:sp>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4C460-6C60-4B49-9B01-6C6898DCC137}" type="slidenum">
              <a:rPr lang="en-US"/>
              <a:pPr/>
              <a:t>22</a:t>
            </a:fld>
            <a:endParaRPr lang="en-US"/>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78845-B4EC-44CE-A4E6-7EDC3463412D}" type="slidenum">
              <a:rPr lang="en-US"/>
              <a:pPr/>
              <a:t>23</a:t>
            </a:fld>
            <a:endParaRPr lang="en-US"/>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006EA-9D26-47FA-8625-B500184490ED}" type="slidenum">
              <a:rPr lang="en-US"/>
              <a:pPr/>
              <a:t>24</a:t>
            </a:fld>
            <a:endParaRPr lang="en-US"/>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7A49D-7E14-4B6B-9DD1-CFD0455236A1}" type="slidenum">
              <a:rPr lang="en-US"/>
              <a:pPr/>
              <a:t>25</a:t>
            </a:fld>
            <a:endParaRPr lang="en-US"/>
          </a:p>
        </p:txBody>
      </p:sp>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EA62A-2A5F-45AD-AAE5-8420DE93DE6B}" type="slidenum">
              <a:rPr lang="en-US"/>
              <a:pPr/>
              <a:t>26</a:t>
            </a:fld>
            <a:endParaRPr lang="en-US"/>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52F1D0-9C47-47E4-A3BA-63E18873C4CF}" type="slidenum">
              <a:rPr lang="en-US"/>
              <a:pPr/>
              <a:t>27</a:t>
            </a:fld>
            <a:endParaRPr lang="en-US"/>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F38EB-20A4-4174-8A02-77603B7C7F4E}" type="slidenum">
              <a:rPr lang="en-US"/>
              <a:pPr/>
              <a:t>28</a:t>
            </a:fld>
            <a:endParaRPr lang="en-US"/>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7346E-F273-4351-8C63-F216E80C6AE8}" type="slidenum">
              <a:rPr lang="en-US"/>
              <a:pPr/>
              <a:t>29</a:t>
            </a:fld>
            <a:endParaRPr lang="en-US"/>
          </a:p>
        </p:txBody>
      </p:sp>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F093E-FCBA-4070-978B-70194DB867D2}" type="slidenum">
              <a:rPr lang="en-US"/>
              <a:pPr/>
              <a:t>3</a:t>
            </a:fld>
            <a:endParaRPr lang="en-US"/>
          </a:p>
        </p:txBody>
      </p:sp>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17F76-D38B-4A02-90DE-D784D767D9A0}" type="slidenum">
              <a:rPr lang="en-US"/>
              <a:pPr/>
              <a:t>30</a:t>
            </a:fld>
            <a:endParaRPr lang="en-US"/>
          </a:p>
        </p:txBody>
      </p:sp>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906B4-F133-4579-9B79-CC21A723E2A2}" type="slidenum">
              <a:rPr lang="en-US"/>
              <a:pPr/>
              <a:t>31</a:t>
            </a:fld>
            <a:endParaRPr lang="en-US"/>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D9E6B-F5FD-4591-A686-07310ECEE73F}" type="slidenum">
              <a:rPr lang="en-US"/>
              <a:pPr/>
              <a:t>32</a:t>
            </a:fld>
            <a:endParaRPr lang="en-US"/>
          </a:p>
        </p:txBody>
      </p:sp>
      <p:sp>
        <p:nvSpPr>
          <p:cNvPr id="104450" name="Rectangle 2"/>
          <p:cNvSpPr>
            <a:spLocks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8DEC0D-45D3-4AD9-BB18-9B708849DFE5}" type="slidenum">
              <a:rPr lang="en-US"/>
              <a:pPr/>
              <a:t>33</a:t>
            </a:fld>
            <a:endParaRPr lang="en-US"/>
          </a:p>
        </p:txBody>
      </p:sp>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9C0FFF-806F-42CF-9442-4B9D54343FD8}" type="slidenum">
              <a:rPr lang="en-US"/>
              <a:pPr/>
              <a:t>34</a:t>
            </a:fld>
            <a:endParaRPr lang="en-US"/>
          </a:p>
        </p:txBody>
      </p:sp>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FAFE9-1482-4637-A4FF-5DE41D1BF799}" type="slidenum">
              <a:rPr lang="en-US"/>
              <a:pPr/>
              <a:t>35</a:t>
            </a:fld>
            <a:endParaRPr lang="en-US"/>
          </a:p>
        </p:txBody>
      </p:sp>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38E11-5E93-45C7-8AD6-4B2E8BED8A03}" type="slidenum">
              <a:rPr lang="en-US"/>
              <a:pPr/>
              <a:t>36</a:t>
            </a:fld>
            <a:endParaRPr lang="en-US"/>
          </a:p>
        </p:txBody>
      </p:sp>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2654B-E773-429D-A0CC-B20C93F41C61}" type="slidenum">
              <a:rPr lang="en-US"/>
              <a:pPr/>
              <a:t>37</a:t>
            </a:fld>
            <a:endParaRPr lang="en-US"/>
          </a:p>
        </p:txBody>
      </p:sp>
      <p:sp>
        <p:nvSpPr>
          <p:cNvPr id="109570" name="Rectangle 2"/>
          <p:cNvSpPr>
            <a:spLocks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98C880-020E-4A2F-BBFC-45EE6BA6AC51}" type="slidenum">
              <a:rPr lang="en-US"/>
              <a:pPr/>
              <a:t>38</a:t>
            </a:fld>
            <a:endParaRPr lang="en-US"/>
          </a:p>
        </p:txBody>
      </p:sp>
      <p:sp>
        <p:nvSpPr>
          <p:cNvPr id="110594" name="Rectangle 2"/>
          <p:cNvSpPr>
            <a:spLocks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23B80-2071-4274-B587-404AEBD16314}" type="slidenum">
              <a:rPr lang="en-US"/>
              <a:pPr/>
              <a:t>39</a:t>
            </a:fld>
            <a:endParaRPr lang="en-US"/>
          </a:p>
        </p:txBody>
      </p:sp>
      <p:sp>
        <p:nvSpPr>
          <p:cNvPr id="111618" name="Rectangle 2"/>
          <p:cNvSpPr>
            <a:spLocks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87AF9-2395-4B91-B914-8768FD267CD6}" type="slidenum">
              <a:rPr lang="en-US"/>
              <a:pPr/>
              <a:t>4</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10FE2-5E08-4582-B2AA-97059282F327}" type="slidenum">
              <a:rPr lang="en-US"/>
              <a:pPr/>
              <a:t>40</a:t>
            </a:fld>
            <a:endParaRPr lang="en-US"/>
          </a:p>
        </p:txBody>
      </p:sp>
      <p:sp>
        <p:nvSpPr>
          <p:cNvPr id="112642" name="Rectangle 2"/>
          <p:cNvSpPr>
            <a:spLocks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EEFD-CCB8-47B6-AAE2-698D24D45573}" type="slidenum">
              <a:rPr lang="en-US"/>
              <a:pPr/>
              <a:t>41</a:t>
            </a:fld>
            <a:endParaRPr lang="en-US"/>
          </a:p>
        </p:txBody>
      </p:sp>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51E3A-5C15-43AD-B83A-ADEBFA53D164}" type="slidenum">
              <a:rPr lang="en-US"/>
              <a:pPr/>
              <a:t>42</a:t>
            </a:fld>
            <a:endParaRPr lang="en-US"/>
          </a:p>
        </p:txBody>
      </p:sp>
      <p:sp>
        <p:nvSpPr>
          <p:cNvPr id="114690" name="Rectangle 2"/>
          <p:cNvSpPr>
            <a:spLocks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16B9D-F7CF-4823-BE98-2A8892602652}" type="slidenum">
              <a:rPr lang="en-US"/>
              <a:pPr/>
              <a:t>43</a:t>
            </a:fld>
            <a:endParaRPr lang="en-US"/>
          </a:p>
        </p:txBody>
      </p:sp>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28133-E066-4A66-BE21-DFEF683E3BCA}" type="slidenum">
              <a:rPr lang="en-US"/>
              <a:pPr/>
              <a:t>44</a:t>
            </a:fld>
            <a:endParaRPr lang="en-US"/>
          </a:p>
        </p:txBody>
      </p:sp>
      <p:sp>
        <p:nvSpPr>
          <p:cNvPr id="116738" name="Rectangle 2"/>
          <p:cNvSpPr>
            <a:spLocks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711CE-4619-407C-8D01-867F5419C4F9}" type="slidenum">
              <a:rPr lang="en-US"/>
              <a:pPr/>
              <a:t>45</a:t>
            </a:fld>
            <a:endParaRPr lang="en-US"/>
          </a:p>
        </p:txBody>
      </p:sp>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50EBE-FBDB-4B4E-839B-54BD5EDE69E6}" type="slidenum">
              <a:rPr lang="en-US"/>
              <a:pPr/>
              <a:t>46</a:t>
            </a:fld>
            <a:endParaRPr lang="en-US"/>
          </a:p>
        </p:txBody>
      </p:sp>
      <p:sp>
        <p:nvSpPr>
          <p:cNvPr id="118786" name="Rectangle 2"/>
          <p:cNvSpPr>
            <a:spLocks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D6890-D536-40F6-A719-C73907FB2882}" type="slidenum">
              <a:rPr lang="en-US"/>
              <a:pPr/>
              <a:t>47</a:t>
            </a:fld>
            <a:endParaRPr lang="en-US"/>
          </a:p>
        </p:txBody>
      </p:sp>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CFDF4-9E69-4F4D-900B-B04E744F73C5}" type="slidenum">
              <a:rPr lang="en-US"/>
              <a:pPr/>
              <a:t>48</a:t>
            </a:fld>
            <a:endParaRPr lang="en-US"/>
          </a:p>
        </p:txBody>
      </p:sp>
      <p:sp>
        <p:nvSpPr>
          <p:cNvPr id="120834" name="Rectangle 2"/>
          <p:cNvSpPr>
            <a:spLocks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FB7B2-D6F7-4723-B5C7-D5515E552C4B}" type="slidenum">
              <a:rPr lang="en-US"/>
              <a:pPr/>
              <a:t>49</a:t>
            </a:fld>
            <a:endParaRPr lang="en-US"/>
          </a:p>
        </p:txBody>
      </p:sp>
      <p:sp>
        <p:nvSpPr>
          <p:cNvPr id="121858" name="Rectangle 2"/>
          <p:cNvSpPr>
            <a:spLocks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5D495-DE42-44DD-88B9-258C1333303F}" type="slidenum">
              <a:rPr lang="en-US"/>
              <a:pPr/>
              <a:t>5</a:t>
            </a:fld>
            <a:endParaRPr lang="en-US"/>
          </a:p>
        </p:txBody>
      </p:sp>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265D3-C331-4333-9FA3-09E2AF59074A}" type="slidenum">
              <a:rPr lang="en-US"/>
              <a:pPr/>
              <a:t>50</a:t>
            </a:fld>
            <a:endParaRPr lang="en-US"/>
          </a:p>
        </p:txBody>
      </p:sp>
      <p:sp>
        <p:nvSpPr>
          <p:cNvPr id="122882" name="Rectangle 2"/>
          <p:cNvSpPr>
            <a:spLocks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DAD53-05BE-4463-BB1E-E1ED28E6C4B3}" type="slidenum">
              <a:rPr lang="en-US"/>
              <a:pPr/>
              <a:t>51</a:t>
            </a:fld>
            <a:endParaRPr lang="en-US"/>
          </a:p>
        </p:txBody>
      </p:sp>
      <p:sp>
        <p:nvSpPr>
          <p:cNvPr id="123906" name="Rectangle 2"/>
          <p:cNvSpPr>
            <a:spLocks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C45E2-A9E2-4CF5-B8B2-5C026F4EC89F}" type="slidenum">
              <a:rPr lang="en-US"/>
              <a:pPr/>
              <a:t>52</a:t>
            </a:fld>
            <a:endParaRPr lang="en-US"/>
          </a:p>
        </p:txBody>
      </p:sp>
      <p:sp>
        <p:nvSpPr>
          <p:cNvPr id="124930" name="Rectangle 2"/>
          <p:cNvSpPr>
            <a:spLocks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DFB54-C180-4CFD-84FD-97F0CD823EA7}" type="slidenum">
              <a:rPr lang="en-US"/>
              <a:pPr/>
              <a:t>53</a:t>
            </a:fld>
            <a:endParaRPr lang="en-US"/>
          </a:p>
        </p:txBody>
      </p:sp>
      <p:sp>
        <p:nvSpPr>
          <p:cNvPr id="125954" name="Rectangle 2"/>
          <p:cNvSpPr>
            <a:spLocks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A329A-C9CF-45BD-BA34-F3A72E8443F6}" type="slidenum">
              <a:rPr lang="en-US"/>
              <a:pPr/>
              <a:t>54</a:t>
            </a:fld>
            <a:endParaRPr lang="en-US"/>
          </a:p>
        </p:txBody>
      </p:sp>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F0F07-0C2B-4B3B-B1CB-13EE867DD320}" type="slidenum">
              <a:rPr lang="en-US"/>
              <a:pPr/>
              <a:t>55</a:t>
            </a:fld>
            <a:endParaRPr lang="en-US"/>
          </a:p>
        </p:txBody>
      </p:sp>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52E04-BCEA-4979-8E91-6F67B6C80245}" type="slidenum">
              <a:rPr lang="en-US"/>
              <a:pPr/>
              <a:t>56</a:t>
            </a:fld>
            <a:endParaRPr lang="en-US"/>
          </a:p>
        </p:txBody>
      </p:sp>
      <p:sp>
        <p:nvSpPr>
          <p:cNvPr id="129026" name="Rectangle 2"/>
          <p:cNvSpPr>
            <a:spLocks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1A814-C7C3-4BFE-A4FA-8CAF1598CAFB}" type="slidenum">
              <a:rPr lang="en-US"/>
              <a:pPr/>
              <a:t>57</a:t>
            </a:fld>
            <a:endParaRPr lang="en-US"/>
          </a:p>
        </p:txBody>
      </p:sp>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EE06-9C1B-4005-B9A0-C5D27CD80E87}" type="slidenum">
              <a:rPr lang="en-US"/>
              <a:pPr/>
              <a:t>58</a:t>
            </a:fld>
            <a:endParaRPr lang="en-US"/>
          </a:p>
        </p:txBody>
      </p:sp>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7A5D5-4EC8-4E9B-855D-0EC1CCCBA592}" type="slidenum">
              <a:rPr lang="en-US"/>
              <a:pPr/>
              <a:t>59</a:t>
            </a:fld>
            <a:endParaRPr lang="en-US"/>
          </a:p>
        </p:txBody>
      </p:sp>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31D42-2987-413F-87C1-397DF6A9179B}" type="slidenum">
              <a:rPr lang="en-US"/>
              <a:pPr/>
              <a:t>6</a:t>
            </a:fld>
            <a:endParaRPr lang="en-US"/>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2DCCD-C7CA-4556-B4DA-6684F930A459}" type="slidenum">
              <a:rPr lang="en-US"/>
              <a:pPr/>
              <a:t>60</a:t>
            </a:fld>
            <a:endParaRPr lang="en-US"/>
          </a:p>
        </p:txBody>
      </p:sp>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54B2E-F358-418E-B1EB-3AE1D7FBCFEB}" type="slidenum">
              <a:rPr lang="en-US"/>
              <a:pPr/>
              <a:t>7</a:t>
            </a:fld>
            <a:endParaRPr lang="en-US"/>
          </a:p>
        </p:txBody>
      </p:sp>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51A76-8520-4FB9-AD20-97A78C3EA89E}" type="slidenum">
              <a:rPr lang="en-US"/>
              <a:pPr/>
              <a:t>8</a:t>
            </a:fld>
            <a:endParaRPr lang="en-US"/>
          </a:p>
        </p:txBody>
      </p:sp>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0D899-7D4E-4FA9-AD75-05FFA9AFB6EA}" type="slidenum">
              <a:rPr lang="en-US"/>
              <a:pPr/>
              <a:t>9</a:t>
            </a:fld>
            <a:endParaRPr lang="en-US"/>
          </a:p>
        </p:txBody>
      </p:sp>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DA06C4-451E-4367-8BF2-465668CFC58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E75B91-EFA5-4E2E-BC6E-196FBAAB330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785C7B-C99A-4F52-969E-7955CB887FA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66BDFCDF-AEA1-43B7-8B95-A77354B44F3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66CAF-85D7-485C-8AF9-A1F685FE8BC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43AF35-49FF-41B2-B5A5-6064A095A9E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7F623C-A23D-407F-957B-65B679F2FE3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151D74-1C7D-4712-B8B5-19582E5C1E2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599B7F-0DBA-4089-9AC9-F39F89D6B67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E17518-45D2-42B1-A458-05B313A79B0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3B1EEA-1FDA-4D23-B453-65A3DCB8AF5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2743A2-7FC8-45D2-BB01-08AB4C69F08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580A3B8-49DD-4860-B73A-78F4246E806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 charset="0"/>
        </a:defRPr>
      </a:lvl2pPr>
      <a:lvl3pPr algn="ctr" rtl="0" fontAlgn="base">
        <a:spcBef>
          <a:spcPct val="0"/>
        </a:spcBef>
        <a:spcAft>
          <a:spcPct val="0"/>
        </a:spcAft>
        <a:defRPr sz="4400">
          <a:solidFill>
            <a:schemeClr val="tx2"/>
          </a:solidFill>
          <a:latin typeface="Times New Roman" pitchFamily="1" charset="0"/>
        </a:defRPr>
      </a:lvl3pPr>
      <a:lvl4pPr algn="ctr" rtl="0" fontAlgn="base">
        <a:spcBef>
          <a:spcPct val="0"/>
        </a:spcBef>
        <a:spcAft>
          <a:spcPct val="0"/>
        </a:spcAft>
        <a:defRPr sz="4400">
          <a:solidFill>
            <a:schemeClr val="tx2"/>
          </a:solidFill>
          <a:latin typeface="Times New Roman" pitchFamily="1" charset="0"/>
        </a:defRPr>
      </a:lvl4pPr>
      <a:lvl5pPr algn="ctr" rtl="0" fontAlgn="base">
        <a:spcBef>
          <a:spcPct val="0"/>
        </a:spcBef>
        <a:spcAft>
          <a:spcPct val="0"/>
        </a:spcAft>
        <a:defRPr sz="4400">
          <a:solidFill>
            <a:schemeClr val="tx2"/>
          </a:solidFill>
          <a:latin typeface="Times New Roman" pitchFamily="1" charset="0"/>
        </a:defRPr>
      </a:lvl5pPr>
      <a:lvl6pPr marL="457200" algn="ctr" rtl="0" fontAlgn="base">
        <a:spcBef>
          <a:spcPct val="0"/>
        </a:spcBef>
        <a:spcAft>
          <a:spcPct val="0"/>
        </a:spcAft>
        <a:defRPr sz="4400">
          <a:solidFill>
            <a:schemeClr val="tx2"/>
          </a:solidFill>
          <a:latin typeface="Times New Roman" pitchFamily="1" charset="0"/>
        </a:defRPr>
      </a:lvl6pPr>
      <a:lvl7pPr marL="914400" algn="ctr" rtl="0" fontAlgn="base">
        <a:spcBef>
          <a:spcPct val="0"/>
        </a:spcBef>
        <a:spcAft>
          <a:spcPct val="0"/>
        </a:spcAft>
        <a:defRPr sz="4400">
          <a:solidFill>
            <a:schemeClr val="tx2"/>
          </a:solidFill>
          <a:latin typeface="Times New Roman" pitchFamily="1" charset="0"/>
        </a:defRPr>
      </a:lvl7pPr>
      <a:lvl8pPr marL="1371600" algn="ctr" rtl="0" fontAlgn="base">
        <a:spcBef>
          <a:spcPct val="0"/>
        </a:spcBef>
        <a:spcAft>
          <a:spcPct val="0"/>
        </a:spcAft>
        <a:defRPr sz="4400">
          <a:solidFill>
            <a:schemeClr val="tx2"/>
          </a:solidFill>
          <a:latin typeface="Times New Roman" pitchFamily="1" charset="0"/>
        </a:defRPr>
      </a:lvl8pPr>
      <a:lvl9pPr marL="1828800" algn="ctr" rtl="0" fontAlgn="base">
        <a:spcBef>
          <a:spcPct val="0"/>
        </a:spcBef>
        <a:spcAft>
          <a:spcPct val="0"/>
        </a:spcAft>
        <a:defRPr sz="4400">
          <a:solidFill>
            <a:schemeClr val="tx2"/>
          </a:solidFill>
          <a:latin typeface="Times New Roman" pitchFamily="1"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p:txBody>
          <a:bodyPr/>
          <a:lstStyle/>
          <a:p>
            <a:r>
              <a:rPr lang="en-US"/>
              <a:t>Plan the site and its structure</a:t>
            </a:r>
          </a:p>
          <a:p>
            <a:endParaRPr lang="en-US"/>
          </a:p>
          <a:p>
            <a:r>
              <a:rPr lang="en-US"/>
              <a:t>Plan the display and navigation</a:t>
            </a:r>
          </a:p>
          <a:p>
            <a:endParaRPr lang="en-US"/>
          </a:p>
          <a:p>
            <a:r>
              <a:rPr lang="en-US"/>
              <a:t>Design the look</a:t>
            </a:r>
          </a:p>
          <a:p>
            <a:endParaRPr lang="en-US"/>
          </a:p>
          <a:p>
            <a:r>
              <a:rPr lang="en-US"/>
              <a:t>Test</a:t>
            </a:r>
          </a:p>
        </p:txBody>
      </p:sp>
      <p:sp>
        <p:nvSpPr>
          <p:cNvPr id="2054" name="WordArt 6"/>
          <p:cNvSpPr>
            <a:spLocks noChangeArrowheads="1" noChangeShapeType="1" noTextEdit="1"/>
          </p:cNvSpPr>
          <p:nvPr/>
        </p:nvSpPr>
        <p:spPr bwMode="auto">
          <a:xfrm>
            <a:off x="2895600" y="609600"/>
            <a:ext cx="3905250" cy="85725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4800" kern="10">
                <a:ln w="9525">
                  <a:round/>
                  <a:headEnd/>
                  <a:tailEnd/>
                </a:ln>
                <a:solidFill>
                  <a:srgbClr val="FF0000"/>
                </a:solidFill>
                <a:latin typeface="Times New Roman"/>
                <a:cs typeface="Times New Roman"/>
              </a:rPr>
              <a:t>Web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Ways of defining an audience</a:t>
            </a:r>
          </a:p>
        </p:txBody>
      </p:sp>
      <p:sp>
        <p:nvSpPr>
          <p:cNvPr id="11267" name="Rectangle 3"/>
          <p:cNvSpPr>
            <a:spLocks noGrp="1" noChangeArrowheads="1"/>
          </p:cNvSpPr>
          <p:nvPr>
            <p:ph type="body" idx="1"/>
          </p:nvPr>
        </p:nvSpPr>
        <p:spPr/>
        <p:txBody>
          <a:bodyPr/>
          <a:lstStyle/>
          <a:p>
            <a:pPr>
              <a:lnSpc>
                <a:spcPct val="90000"/>
              </a:lnSpc>
            </a:pPr>
            <a:r>
              <a:rPr lang="en-US"/>
              <a:t>1-7 called demographics.  </a:t>
            </a:r>
          </a:p>
          <a:p>
            <a:pPr lvl="1">
              <a:lnSpc>
                <a:spcPct val="90000"/>
              </a:lnSpc>
            </a:pPr>
            <a:r>
              <a:rPr lang="en-US"/>
              <a:t>Used to define audiences for media advertisements (TV etc)</a:t>
            </a:r>
          </a:p>
          <a:p>
            <a:pPr lvl="1">
              <a:lnSpc>
                <a:spcPct val="90000"/>
              </a:lnSpc>
            </a:pPr>
            <a:endParaRPr lang="en-US"/>
          </a:p>
          <a:p>
            <a:pPr>
              <a:lnSpc>
                <a:spcPct val="90000"/>
              </a:lnSpc>
            </a:pPr>
            <a:r>
              <a:rPr lang="en-US"/>
              <a:t>8 &amp; 9 most important for web sites.</a:t>
            </a:r>
          </a:p>
          <a:p>
            <a:pPr>
              <a:lnSpc>
                <a:spcPct val="90000"/>
              </a:lnSpc>
            </a:pPr>
            <a:endParaRPr lang="en-US"/>
          </a:p>
          <a:p>
            <a:pPr>
              <a:lnSpc>
                <a:spcPct val="90000"/>
              </a:lnSpc>
            </a:pPr>
            <a:r>
              <a:rPr lang="en-US"/>
              <a:t>The more characteristics you include, the more precise and useful your definition.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Ways of defining an audience</a:t>
            </a:r>
          </a:p>
        </p:txBody>
      </p:sp>
      <p:sp>
        <p:nvSpPr>
          <p:cNvPr id="12291" name="Rectangle 3"/>
          <p:cNvSpPr>
            <a:spLocks noGrp="1" noChangeArrowheads="1"/>
          </p:cNvSpPr>
          <p:nvPr>
            <p:ph type="body" idx="1"/>
          </p:nvPr>
        </p:nvSpPr>
        <p:spPr/>
        <p:txBody>
          <a:bodyPr/>
          <a:lstStyle/>
          <a:p>
            <a:r>
              <a:rPr lang="en-US"/>
              <a:t>Example:</a:t>
            </a:r>
          </a:p>
          <a:p>
            <a:pPr lvl="1"/>
            <a:r>
              <a:rPr lang="en-US"/>
              <a:t>yahooiligans.  Children between 8 and 12 years old who are looking for information relevant to their school or personal research.</a:t>
            </a:r>
          </a:p>
          <a:p>
            <a:pPr lvl="1"/>
            <a:endParaRPr lang="en-US"/>
          </a:p>
          <a:p>
            <a:pPr lvl="1"/>
            <a:endParaRPr lang="en-US"/>
          </a:p>
        </p:txBody>
      </p:sp>
      <p:sp>
        <p:nvSpPr>
          <p:cNvPr id="12292" name="Text Box 4"/>
          <p:cNvSpPr txBox="1">
            <a:spLocks noChangeArrowheads="1"/>
          </p:cNvSpPr>
          <p:nvPr/>
        </p:nvSpPr>
        <p:spPr bwMode="auto">
          <a:xfrm>
            <a:off x="1417638" y="4297363"/>
            <a:ext cx="6197600" cy="579437"/>
          </a:xfrm>
          <a:prstGeom prst="rect">
            <a:avLst/>
          </a:prstGeom>
          <a:noFill/>
          <a:ln w="9525">
            <a:noFill/>
            <a:miter lim="800000"/>
            <a:headEnd/>
            <a:tailEnd/>
          </a:ln>
          <a:effectLst/>
        </p:spPr>
        <p:txBody>
          <a:bodyPr wrap="none">
            <a:spAutoFit/>
          </a:bodyPr>
          <a:lstStyle/>
          <a:p>
            <a:r>
              <a:rPr lang="en-US" sz="3200"/>
              <a:t>one demographic characteristic (age)</a:t>
            </a:r>
          </a:p>
        </p:txBody>
      </p:sp>
      <p:sp>
        <p:nvSpPr>
          <p:cNvPr id="12293" name="Text Box 5"/>
          <p:cNvSpPr txBox="1">
            <a:spLocks noChangeArrowheads="1"/>
          </p:cNvSpPr>
          <p:nvPr/>
        </p:nvSpPr>
        <p:spPr bwMode="auto">
          <a:xfrm>
            <a:off x="1447800" y="4983163"/>
            <a:ext cx="7281863" cy="579437"/>
          </a:xfrm>
          <a:prstGeom prst="rect">
            <a:avLst/>
          </a:prstGeom>
          <a:noFill/>
          <a:ln w="9525">
            <a:noFill/>
            <a:miter lim="800000"/>
            <a:headEnd/>
            <a:tailEnd/>
          </a:ln>
          <a:effectLst/>
        </p:spPr>
        <p:txBody>
          <a:bodyPr wrap="none">
            <a:spAutoFit/>
          </a:bodyPr>
          <a:lstStyle/>
          <a:p>
            <a:r>
              <a:rPr lang="en-US" sz="3200"/>
              <a:t>one interest characteristic (looking for info)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Ways of defining an audience</a:t>
            </a:r>
          </a:p>
        </p:txBody>
      </p:sp>
      <p:sp>
        <p:nvSpPr>
          <p:cNvPr id="13315" name="Rectangle 3"/>
          <p:cNvSpPr>
            <a:spLocks noGrp="1" noChangeArrowheads="1"/>
          </p:cNvSpPr>
          <p:nvPr>
            <p:ph type="body" idx="1"/>
          </p:nvPr>
        </p:nvSpPr>
        <p:spPr/>
        <p:txBody>
          <a:bodyPr/>
          <a:lstStyle/>
          <a:p>
            <a:r>
              <a:rPr lang="en-US" sz="3600"/>
              <a:t>Better example:</a:t>
            </a:r>
          </a:p>
          <a:p>
            <a:pPr lvl="1"/>
            <a:r>
              <a:rPr lang="en-US" sz="3200"/>
              <a:t>Fidelity web site.  </a:t>
            </a:r>
          </a:p>
          <a:p>
            <a:pPr lvl="1">
              <a:buFontTx/>
              <a:buNone/>
            </a:pPr>
            <a:r>
              <a:rPr lang="en-US" sz="2400"/>
              <a:t>Fidelity brokerage customers living in large sities with balances of at least $250,000 who have conducted at least three online strock trades in the last three weeks and who have clicked on the Trade button on the Fidelity home page.</a:t>
            </a:r>
          </a:p>
        </p:txBody>
      </p:sp>
      <p:sp>
        <p:nvSpPr>
          <p:cNvPr id="13316" name="Text Box 4"/>
          <p:cNvSpPr txBox="1">
            <a:spLocks noChangeArrowheads="1"/>
          </p:cNvSpPr>
          <p:nvPr/>
        </p:nvSpPr>
        <p:spPr bwMode="auto">
          <a:xfrm>
            <a:off x="914400" y="5334000"/>
            <a:ext cx="7661275" cy="519113"/>
          </a:xfrm>
          <a:prstGeom prst="rect">
            <a:avLst/>
          </a:prstGeom>
          <a:noFill/>
          <a:ln w="9525">
            <a:noFill/>
            <a:miter lim="800000"/>
            <a:headEnd/>
            <a:tailEnd/>
          </a:ln>
          <a:effectLst/>
        </p:spPr>
        <p:txBody>
          <a:bodyPr wrap="none">
            <a:spAutoFit/>
          </a:bodyPr>
          <a:lstStyle/>
          <a:p>
            <a:pPr lvl="1">
              <a:spcBef>
                <a:spcPct val="20000"/>
              </a:spcBef>
              <a:buFontTx/>
              <a:buChar char="–"/>
            </a:pPr>
            <a:r>
              <a:rPr lang="en-US" sz="2800"/>
              <a:t>2 demographic characteristics (location, wealth)</a:t>
            </a:r>
            <a:endParaRPr lang="en-US"/>
          </a:p>
        </p:txBody>
      </p:sp>
      <p:sp>
        <p:nvSpPr>
          <p:cNvPr id="13317" name="Text Box 5"/>
          <p:cNvSpPr txBox="1">
            <a:spLocks noChangeArrowheads="1"/>
          </p:cNvSpPr>
          <p:nvPr/>
        </p:nvSpPr>
        <p:spPr bwMode="auto">
          <a:xfrm>
            <a:off x="838200" y="5913438"/>
            <a:ext cx="7299325" cy="944562"/>
          </a:xfrm>
          <a:prstGeom prst="rect">
            <a:avLst/>
          </a:prstGeom>
          <a:noFill/>
          <a:ln w="9525">
            <a:noFill/>
            <a:miter lim="800000"/>
            <a:headEnd/>
            <a:tailEnd/>
          </a:ln>
          <a:effectLst/>
        </p:spPr>
        <p:txBody>
          <a:bodyPr wrap="none">
            <a:spAutoFit/>
          </a:bodyPr>
          <a:lstStyle/>
          <a:p>
            <a:pPr lvl="1">
              <a:spcBef>
                <a:spcPct val="20000"/>
              </a:spcBef>
              <a:buFontTx/>
              <a:buChar char="–"/>
            </a:pPr>
            <a:r>
              <a:rPr lang="en-US" sz="3200"/>
              <a:t>2 characteristics on interest and history.</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P spid="1331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Audience</a:t>
            </a:r>
          </a:p>
        </p:txBody>
      </p:sp>
      <p:sp>
        <p:nvSpPr>
          <p:cNvPr id="15363" name="Rectangle 3"/>
          <p:cNvSpPr>
            <a:spLocks noGrp="1" noChangeArrowheads="1"/>
          </p:cNvSpPr>
          <p:nvPr>
            <p:ph type="body" idx="1"/>
          </p:nvPr>
        </p:nvSpPr>
        <p:spPr>
          <a:xfrm>
            <a:off x="228600" y="1981200"/>
            <a:ext cx="8686800" cy="4114800"/>
          </a:xfrm>
        </p:spPr>
        <p:txBody>
          <a:bodyPr/>
          <a:lstStyle/>
          <a:p>
            <a:pPr algn="ctr">
              <a:buFontTx/>
              <a:buNone/>
            </a:pPr>
            <a:r>
              <a:rPr lang="en-US" sz="2400" b="1"/>
              <a:t>What demographics are identified in the following description?</a:t>
            </a:r>
            <a:r>
              <a:rPr lang="en-US" sz="2400"/>
              <a:t> </a:t>
            </a:r>
          </a:p>
          <a:p>
            <a:pPr>
              <a:buFontTx/>
              <a:buNone/>
            </a:pPr>
            <a:endParaRPr lang="en-US" sz="2400"/>
          </a:p>
          <a:p>
            <a:pPr>
              <a:buFontTx/>
              <a:buNone/>
            </a:pPr>
            <a:r>
              <a:rPr lang="en-US" sz="2400"/>
              <a:t>	The audience for the LeftyStuff Web site is potential purchasers of LeftyStuff products who have responded to one of LeftyStuff’s banner ads and are interested in items designed especially for left-handed people.  Most are adults, equally divided among men and women, between the ages of 25 and 50, who live in the US or Canada, are sports-minded, and have family incomes greater than $50,000.  Most have never visited the site before.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Steps in defining the audience</a:t>
            </a:r>
          </a:p>
        </p:txBody>
      </p:sp>
      <p:sp>
        <p:nvSpPr>
          <p:cNvPr id="10243" name="Rectangle 3"/>
          <p:cNvSpPr>
            <a:spLocks noGrp="1" noChangeArrowheads="1"/>
          </p:cNvSpPr>
          <p:nvPr>
            <p:ph type="body" idx="1"/>
          </p:nvPr>
        </p:nvSpPr>
        <p:spPr>
          <a:xfrm>
            <a:off x="0" y="1600200"/>
            <a:ext cx="9144000" cy="4876800"/>
          </a:xfrm>
        </p:spPr>
        <p:txBody>
          <a:bodyPr/>
          <a:lstStyle/>
          <a:p>
            <a:pPr>
              <a:lnSpc>
                <a:spcPct val="90000"/>
              </a:lnSpc>
              <a:buFontTx/>
              <a:buNone/>
            </a:pPr>
            <a:r>
              <a:rPr lang="en-US" sz="2800" b="1"/>
              <a:t>Ask your client the following questions about site visitors:</a:t>
            </a:r>
          </a:p>
          <a:p>
            <a:pPr>
              <a:lnSpc>
                <a:spcPct val="90000"/>
              </a:lnSpc>
              <a:buFontTx/>
              <a:buNone/>
            </a:pPr>
            <a:endParaRPr lang="en-US" sz="2400"/>
          </a:p>
          <a:p>
            <a:pPr>
              <a:lnSpc>
                <a:spcPct val="90000"/>
              </a:lnSpc>
            </a:pPr>
            <a:r>
              <a:rPr lang="en-US" sz="2400"/>
              <a:t>Who are they?</a:t>
            </a:r>
          </a:p>
          <a:p>
            <a:pPr>
              <a:lnSpc>
                <a:spcPct val="90000"/>
              </a:lnSpc>
            </a:pPr>
            <a:r>
              <a:rPr lang="en-US" sz="2400"/>
              <a:t>Why are they at the site?</a:t>
            </a:r>
          </a:p>
          <a:p>
            <a:pPr>
              <a:lnSpc>
                <a:spcPct val="90000"/>
              </a:lnSpc>
            </a:pPr>
            <a:r>
              <a:rPr lang="en-US" sz="2400"/>
              <a:t>How did they get there?</a:t>
            </a:r>
          </a:p>
          <a:p>
            <a:pPr>
              <a:lnSpc>
                <a:spcPct val="90000"/>
              </a:lnSpc>
            </a:pPr>
            <a:r>
              <a:rPr lang="en-US" sz="2400"/>
              <a:t>How old are they?  What’s the range of their ages?</a:t>
            </a:r>
          </a:p>
          <a:p>
            <a:pPr>
              <a:lnSpc>
                <a:spcPct val="90000"/>
              </a:lnSpc>
            </a:pPr>
            <a:r>
              <a:rPr lang="en-US" sz="2400"/>
              <a:t>Where do they live?</a:t>
            </a:r>
          </a:p>
          <a:p>
            <a:pPr>
              <a:lnSpc>
                <a:spcPct val="90000"/>
              </a:lnSpc>
            </a:pPr>
            <a:r>
              <a:rPr lang="en-US" sz="2400"/>
              <a:t>What gender are they?  Mostly men/women?  why?</a:t>
            </a:r>
          </a:p>
          <a:p>
            <a:pPr>
              <a:lnSpc>
                <a:spcPct val="90000"/>
              </a:lnSpc>
            </a:pPr>
            <a:r>
              <a:rPr lang="en-US" sz="2400"/>
              <a:t>How wealthy are they compared to the rest of the population?</a:t>
            </a:r>
          </a:p>
          <a:p>
            <a:pPr>
              <a:lnSpc>
                <a:spcPct val="90000"/>
              </a:lnSpc>
            </a:pPr>
            <a:r>
              <a:rPr lang="en-US" sz="2400"/>
              <a:t>What’s their history of dealing with your organization?  What have they done before at your web site?</a:t>
            </a:r>
          </a:p>
          <a:p>
            <a:pPr>
              <a:lnSpc>
                <a:spcPct val="90000"/>
              </a:lnSpc>
            </a:pPr>
            <a:r>
              <a:rPr lang="en-US" sz="2400"/>
              <a:t>Are there any common characteristics that stand 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Audience</a:t>
            </a:r>
          </a:p>
        </p:txBody>
      </p:sp>
      <p:sp>
        <p:nvSpPr>
          <p:cNvPr id="65539" name="Rectangle 3"/>
          <p:cNvSpPr>
            <a:spLocks noGrp="1" noChangeArrowheads="1"/>
          </p:cNvSpPr>
          <p:nvPr>
            <p:ph type="body" idx="1"/>
          </p:nvPr>
        </p:nvSpPr>
        <p:spPr>
          <a:xfrm>
            <a:off x="228600" y="1981200"/>
            <a:ext cx="8686800" cy="4114800"/>
          </a:xfrm>
        </p:spPr>
        <p:txBody>
          <a:bodyPr/>
          <a:lstStyle/>
          <a:p>
            <a:pPr algn="ctr">
              <a:buFontTx/>
              <a:buNone/>
            </a:pPr>
            <a:r>
              <a:rPr lang="en-US" sz="2400" b="1"/>
              <a:t>Exercise</a:t>
            </a:r>
            <a:endParaRPr lang="en-US" sz="2400"/>
          </a:p>
          <a:p>
            <a:pPr>
              <a:buFontTx/>
              <a:buNone/>
            </a:pPr>
            <a:endParaRPr lang="en-US" sz="2400"/>
          </a:p>
          <a:p>
            <a:pPr>
              <a:buFontTx/>
              <a:buNone/>
            </a:pPr>
            <a:r>
              <a:rPr lang="en-US" sz="2400"/>
              <a:t>	Talk with the people on either side of you and describe the audience for a web site for Mac’s store.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Planning the site</a:t>
            </a:r>
          </a:p>
        </p:txBody>
      </p:sp>
      <p:sp>
        <p:nvSpPr>
          <p:cNvPr id="46083" name="Rectangle 3"/>
          <p:cNvSpPr>
            <a:spLocks noGrp="1" noChangeArrowheads="1"/>
          </p:cNvSpPr>
          <p:nvPr>
            <p:ph type="body" idx="1"/>
          </p:nvPr>
        </p:nvSpPr>
        <p:spPr/>
        <p:txBody>
          <a:bodyPr/>
          <a:lstStyle/>
          <a:p>
            <a:r>
              <a:rPr lang="en-US"/>
              <a:t>Identify the audience</a:t>
            </a:r>
          </a:p>
          <a:p>
            <a:endParaRPr lang="en-US"/>
          </a:p>
          <a:p>
            <a:r>
              <a:rPr lang="en-US">
                <a:solidFill>
                  <a:schemeClr val="accent2"/>
                </a:solidFill>
              </a:rPr>
              <a:t>Determine the site’s purpose</a:t>
            </a:r>
          </a:p>
          <a:p>
            <a:endParaRPr lang="en-US">
              <a:solidFill>
                <a:schemeClr val="accent2"/>
              </a:solidFill>
            </a:endParaRPr>
          </a:p>
          <a:p>
            <a:r>
              <a:rPr lang="en-US"/>
              <a:t>Plan the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Determining the Site’s Purpose</a:t>
            </a:r>
          </a:p>
        </p:txBody>
      </p:sp>
      <p:sp>
        <p:nvSpPr>
          <p:cNvPr id="14339" name="Rectangle 3"/>
          <p:cNvSpPr>
            <a:spLocks noGrp="1" noChangeArrowheads="1"/>
          </p:cNvSpPr>
          <p:nvPr>
            <p:ph type="body" idx="1"/>
          </p:nvPr>
        </p:nvSpPr>
        <p:spPr/>
        <p:txBody>
          <a:bodyPr/>
          <a:lstStyle/>
          <a:p>
            <a:pPr>
              <a:lnSpc>
                <a:spcPct val="90000"/>
              </a:lnSpc>
            </a:pPr>
            <a:r>
              <a:rPr lang="en-US" sz="2800" b="1">
                <a:solidFill>
                  <a:schemeClr val="accent2"/>
                </a:solidFill>
              </a:rPr>
              <a:t>What</a:t>
            </a:r>
            <a:r>
              <a:rPr lang="en-US" sz="2800"/>
              <a:t> will viewers be using site for </a:t>
            </a:r>
          </a:p>
          <a:p>
            <a:pPr>
              <a:lnSpc>
                <a:spcPct val="90000"/>
              </a:lnSpc>
            </a:pPr>
            <a:endParaRPr lang="en-US" sz="2800"/>
          </a:p>
          <a:p>
            <a:pPr>
              <a:lnSpc>
                <a:spcPct val="90000"/>
              </a:lnSpc>
            </a:pPr>
            <a:r>
              <a:rPr lang="en-US" sz="2800" b="1">
                <a:solidFill>
                  <a:schemeClr val="accent2"/>
                </a:solidFill>
              </a:rPr>
              <a:t>Why</a:t>
            </a:r>
            <a:r>
              <a:rPr lang="en-US" sz="2800"/>
              <a:t> will viewers be using the site</a:t>
            </a:r>
          </a:p>
          <a:p>
            <a:pPr>
              <a:lnSpc>
                <a:spcPct val="90000"/>
              </a:lnSpc>
            </a:pPr>
            <a:endParaRPr lang="en-US" sz="2800"/>
          </a:p>
          <a:p>
            <a:pPr>
              <a:lnSpc>
                <a:spcPct val="90000"/>
              </a:lnSpc>
            </a:pPr>
            <a:r>
              <a:rPr lang="en-US" sz="2800"/>
              <a:t>Part of the answers come from users’ reason for visiting site (get from audience def)</a:t>
            </a:r>
          </a:p>
          <a:p>
            <a:pPr>
              <a:lnSpc>
                <a:spcPct val="90000"/>
              </a:lnSpc>
            </a:pPr>
            <a:endParaRPr lang="en-US" sz="2800"/>
          </a:p>
          <a:p>
            <a:pPr>
              <a:lnSpc>
                <a:spcPct val="90000"/>
              </a:lnSpc>
            </a:pPr>
            <a:r>
              <a:rPr lang="en-US" sz="2800"/>
              <a:t>Part of answers come from organization’s reasons for publishing the site.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Example</a:t>
            </a:r>
          </a:p>
        </p:txBody>
      </p:sp>
      <p:sp>
        <p:nvSpPr>
          <p:cNvPr id="16387" name="Rectangle 3"/>
          <p:cNvSpPr>
            <a:spLocks noGrp="1" noChangeArrowheads="1"/>
          </p:cNvSpPr>
          <p:nvPr>
            <p:ph type="body" idx="1"/>
          </p:nvPr>
        </p:nvSpPr>
        <p:spPr/>
        <p:txBody>
          <a:bodyPr/>
          <a:lstStyle/>
          <a:p>
            <a:pPr>
              <a:buFontTx/>
              <a:buNone/>
            </a:pPr>
            <a:r>
              <a:rPr lang="en-US" sz="2400"/>
              <a:t>	The purpose of the LeftyStuff Web site is to increase the direct online sales of high-end tennis racquets by 30% over the next 3 quarters.  The site will display six key items from the racquet line, with two types of color photos:  the racquets alone and the racquets in use by left-handers on the tennis court.  The site will make it easy for customers to find racquets that best meet their needs and will make it easy to purchase the racquet online using a credit card.  The site will also communicate the mission of the LeftyStuff Corporation and its special emphasis on the needs of this minority group.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(cont)</a:t>
            </a:r>
          </a:p>
        </p:txBody>
      </p:sp>
      <p:sp>
        <p:nvSpPr>
          <p:cNvPr id="17411" name="Rectangle 3"/>
          <p:cNvSpPr>
            <a:spLocks noGrp="1" noChangeArrowheads="1"/>
          </p:cNvSpPr>
          <p:nvPr>
            <p:ph type="body" idx="1"/>
          </p:nvPr>
        </p:nvSpPr>
        <p:spPr/>
        <p:txBody>
          <a:bodyPr/>
          <a:lstStyle/>
          <a:p>
            <a:pPr>
              <a:lnSpc>
                <a:spcPct val="90000"/>
              </a:lnSpc>
            </a:pPr>
            <a:r>
              <a:rPr lang="en-US" sz="2800"/>
              <a:t>Definition reflects </a:t>
            </a:r>
            <a:r>
              <a:rPr lang="en-US" sz="2800">
                <a:solidFill>
                  <a:schemeClr val="accent2"/>
                </a:solidFill>
              </a:rPr>
              <a:t>organization’s</a:t>
            </a:r>
            <a:r>
              <a:rPr lang="en-US" sz="2800"/>
              <a:t> needs </a:t>
            </a:r>
          </a:p>
          <a:p>
            <a:pPr lvl="1">
              <a:lnSpc>
                <a:spcPct val="90000"/>
              </a:lnSpc>
            </a:pPr>
            <a:r>
              <a:rPr lang="en-US" sz="2400"/>
              <a:t>market and sell racquets</a:t>
            </a:r>
          </a:p>
          <a:p>
            <a:pPr>
              <a:lnSpc>
                <a:spcPct val="90000"/>
              </a:lnSpc>
            </a:pPr>
            <a:r>
              <a:rPr lang="en-US" sz="2800"/>
              <a:t>Definition reflects </a:t>
            </a:r>
            <a:r>
              <a:rPr lang="en-US" sz="2800">
                <a:solidFill>
                  <a:schemeClr val="accent2"/>
                </a:solidFill>
              </a:rPr>
              <a:t>customer’s</a:t>
            </a:r>
            <a:r>
              <a:rPr lang="en-US" sz="2800"/>
              <a:t> interests</a:t>
            </a:r>
          </a:p>
          <a:p>
            <a:pPr lvl="1">
              <a:lnSpc>
                <a:spcPct val="90000"/>
              </a:lnSpc>
            </a:pPr>
            <a:r>
              <a:rPr lang="en-US" sz="2400"/>
              <a:t>find and purchase a specialty racquet</a:t>
            </a:r>
          </a:p>
          <a:p>
            <a:pPr>
              <a:lnSpc>
                <a:spcPct val="90000"/>
              </a:lnSpc>
            </a:pPr>
            <a:r>
              <a:rPr lang="en-US" sz="2800"/>
              <a:t>Explains </a:t>
            </a:r>
            <a:r>
              <a:rPr lang="en-US" sz="2800">
                <a:solidFill>
                  <a:schemeClr val="accent2"/>
                </a:solidFill>
              </a:rPr>
              <a:t>why</a:t>
            </a:r>
            <a:r>
              <a:rPr lang="en-US" sz="2800"/>
              <a:t> site is being published</a:t>
            </a:r>
          </a:p>
          <a:p>
            <a:pPr lvl="1">
              <a:lnSpc>
                <a:spcPct val="90000"/>
              </a:lnSpc>
            </a:pPr>
            <a:r>
              <a:rPr lang="en-US" sz="2400"/>
              <a:t>to increase sales</a:t>
            </a:r>
          </a:p>
          <a:p>
            <a:pPr>
              <a:lnSpc>
                <a:spcPct val="90000"/>
              </a:lnSpc>
            </a:pPr>
            <a:r>
              <a:rPr lang="en-US" sz="2800"/>
              <a:t>Explains </a:t>
            </a:r>
            <a:r>
              <a:rPr lang="en-US" sz="2800">
                <a:solidFill>
                  <a:schemeClr val="accent2"/>
                </a:solidFill>
              </a:rPr>
              <a:t>what</a:t>
            </a:r>
            <a:r>
              <a:rPr lang="en-US" sz="2800"/>
              <a:t> site will include</a:t>
            </a:r>
          </a:p>
          <a:p>
            <a:pPr lvl="1">
              <a:lnSpc>
                <a:spcPct val="90000"/>
              </a:lnSpc>
            </a:pPr>
            <a:r>
              <a:rPr lang="en-US" sz="2400"/>
              <a:t>product displays, purchasing system, company’s mission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Planning the site</a:t>
            </a:r>
          </a:p>
        </p:txBody>
      </p:sp>
      <p:sp>
        <p:nvSpPr>
          <p:cNvPr id="3075" name="Rectangle 3"/>
          <p:cNvSpPr>
            <a:spLocks noGrp="1" noChangeArrowheads="1"/>
          </p:cNvSpPr>
          <p:nvPr>
            <p:ph type="body" idx="1"/>
          </p:nvPr>
        </p:nvSpPr>
        <p:spPr/>
        <p:txBody>
          <a:bodyPr/>
          <a:lstStyle/>
          <a:p>
            <a:r>
              <a:rPr lang="en-US"/>
              <a:t>Identify the audience</a:t>
            </a:r>
          </a:p>
          <a:p>
            <a:endParaRPr lang="en-US"/>
          </a:p>
          <a:p>
            <a:r>
              <a:rPr lang="en-US"/>
              <a:t>Determine the site’s purpose</a:t>
            </a:r>
          </a:p>
          <a:p>
            <a:endParaRPr lang="en-US"/>
          </a:p>
          <a:p>
            <a:r>
              <a:rPr lang="en-US"/>
              <a:t>Plan the structure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Determining the Site’s Purpose</a:t>
            </a:r>
          </a:p>
        </p:txBody>
      </p:sp>
      <p:sp>
        <p:nvSpPr>
          <p:cNvPr id="18435" name="Rectangle 3"/>
          <p:cNvSpPr>
            <a:spLocks noGrp="1" noChangeArrowheads="1"/>
          </p:cNvSpPr>
          <p:nvPr>
            <p:ph type="body" idx="1"/>
          </p:nvPr>
        </p:nvSpPr>
        <p:spPr/>
        <p:txBody>
          <a:bodyPr/>
          <a:lstStyle/>
          <a:p>
            <a:r>
              <a:rPr lang="en-US"/>
              <a:t>Key to definition is the </a:t>
            </a:r>
            <a:r>
              <a:rPr lang="en-US">
                <a:solidFill>
                  <a:schemeClr val="accent2"/>
                </a:solidFill>
              </a:rPr>
              <a:t>verbs</a:t>
            </a:r>
            <a:r>
              <a:rPr lang="en-US"/>
              <a:t> used</a:t>
            </a:r>
          </a:p>
          <a:p>
            <a:pPr lvl="1"/>
            <a:r>
              <a:rPr lang="en-US">
                <a:solidFill>
                  <a:schemeClr val="accent2"/>
                </a:solidFill>
              </a:rPr>
              <a:t>increase</a:t>
            </a:r>
            <a:r>
              <a:rPr lang="en-US"/>
              <a:t> sales</a:t>
            </a:r>
          </a:p>
          <a:p>
            <a:pPr lvl="1"/>
            <a:r>
              <a:rPr lang="en-US">
                <a:solidFill>
                  <a:schemeClr val="accent2"/>
                </a:solidFill>
              </a:rPr>
              <a:t>display</a:t>
            </a:r>
            <a:r>
              <a:rPr lang="en-US"/>
              <a:t> items</a:t>
            </a:r>
          </a:p>
          <a:p>
            <a:pPr lvl="1"/>
            <a:r>
              <a:rPr lang="en-US">
                <a:solidFill>
                  <a:schemeClr val="accent2"/>
                </a:solidFill>
              </a:rPr>
              <a:t>find</a:t>
            </a:r>
            <a:r>
              <a:rPr lang="en-US"/>
              <a:t> the racquet</a:t>
            </a:r>
          </a:p>
          <a:p>
            <a:pPr lvl="1"/>
            <a:r>
              <a:rPr lang="en-US">
                <a:solidFill>
                  <a:schemeClr val="accent2"/>
                </a:solidFill>
              </a:rPr>
              <a:t>purchase</a:t>
            </a:r>
            <a:r>
              <a:rPr lang="en-US"/>
              <a:t> the racquet</a:t>
            </a:r>
          </a:p>
          <a:p>
            <a:pPr lvl="1"/>
            <a:r>
              <a:rPr lang="en-US">
                <a:solidFill>
                  <a:schemeClr val="accent2"/>
                </a:solidFill>
              </a:rPr>
              <a:t>communicate</a:t>
            </a:r>
            <a:r>
              <a:rPr lang="en-US"/>
              <a:t> the mission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Determining the Site’s Purpose</a:t>
            </a:r>
          </a:p>
        </p:txBody>
      </p:sp>
      <p:sp>
        <p:nvSpPr>
          <p:cNvPr id="19459" name="Rectangle 3"/>
          <p:cNvSpPr>
            <a:spLocks noGrp="1" noChangeArrowheads="1"/>
          </p:cNvSpPr>
          <p:nvPr>
            <p:ph type="body" idx="1"/>
          </p:nvPr>
        </p:nvSpPr>
        <p:spPr/>
        <p:txBody>
          <a:bodyPr/>
          <a:lstStyle/>
          <a:p>
            <a:r>
              <a:rPr lang="en-US"/>
              <a:t>Statement of purpose must contain both </a:t>
            </a:r>
            <a:r>
              <a:rPr lang="en-US">
                <a:solidFill>
                  <a:schemeClr val="accent2"/>
                </a:solidFill>
              </a:rPr>
              <a:t>goals</a:t>
            </a:r>
            <a:r>
              <a:rPr lang="en-US"/>
              <a:t> and </a:t>
            </a:r>
            <a:r>
              <a:rPr lang="en-US">
                <a:solidFill>
                  <a:schemeClr val="accent2"/>
                </a:solidFill>
              </a:rPr>
              <a:t>objectives</a:t>
            </a:r>
            <a:r>
              <a:rPr lang="en-US"/>
              <a:t>.</a:t>
            </a:r>
          </a:p>
          <a:p>
            <a:r>
              <a:rPr lang="en-US">
                <a:solidFill>
                  <a:schemeClr val="accent2"/>
                </a:solidFill>
              </a:rPr>
              <a:t>Goals</a:t>
            </a:r>
            <a:r>
              <a:rPr lang="en-US"/>
              <a:t> state the desired long-term results.</a:t>
            </a:r>
          </a:p>
          <a:p>
            <a:pPr lvl="1"/>
            <a:r>
              <a:rPr lang="en-US" sz="2400"/>
              <a:t>increase the direct online sales of high-end tennis racquets by 30% over the next 3 quarters. (</a:t>
            </a:r>
            <a:r>
              <a:rPr lang="en-US" sz="2400">
                <a:solidFill>
                  <a:schemeClr val="accent2"/>
                </a:solidFill>
              </a:rPr>
              <a:t>organization-centered</a:t>
            </a:r>
            <a:r>
              <a:rPr lang="en-US" sz="2400"/>
              <a:t>)</a:t>
            </a:r>
          </a:p>
          <a:p>
            <a:pPr lvl="1"/>
            <a:r>
              <a:rPr lang="en-US" sz="2400"/>
              <a:t>to provide a wider range of services to online readers of the newspaper. (</a:t>
            </a:r>
            <a:r>
              <a:rPr lang="en-US" sz="2400">
                <a:solidFill>
                  <a:schemeClr val="accent2"/>
                </a:solidFill>
              </a:rPr>
              <a:t>user-centered</a:t>
            </a:r>
            <a:r>
              <a:rPr lang="en-US" sz="24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Determining the Site’s Purpose</a:t>
            </a:r>
          </a:p>
        </p:txBody>
      </p:sp>
      <p:sp>
        <p:nvSpPr>
          <p:cNvPr id="20483" name="Rectangle 3"/>
          <p:cNvSpPr>
            <a:spLocks noGrp="1" noChangeArrowheads="1"/>
          </p:cNvSpPr>
          <p:nvPr>
            <p:ph type="body" idx="1"/>
          </p:nvPr>
        </p:nvSpPr>
        <p:spPr/>
        <p:txBody>
          <a:bodyPr/>
          <a:lstStyle/>
          <a:p>
            <a:r>
              <a:rPr lang="en-US">
                <a:solidFill>
                  <a:schemeClr val="accent2"/>
                </a:solidFill>
              </a:rPr>
              <a:t>Objectives</a:t>
            </a:r>
            <a:r>
              <a:rPr lang="en-US"/>
              <a:t> include specific means and methods used on the site to accomplish goals</a:t>
            </a:r>
          </a:p>
          <a:p>
            <a:pPr lvl="1"/>
            <a:r>
              <a:rPr lang="en-US" sz="2400"/>
              <a:t>to provide online readers of the newspaper with hourly updates of key news stories. (</a:t>
            </a:r>
            <a:r>
              <a:rPr lang="en-US" sz="2400">
                <a:solidFill>
                  <a:schemeClr val="accent2"/>
                </a:solidFill>
              </a:rPr>
              <a:t>user-centered</a:t>
            </a:r>
            <a:r>
              <a:rPr lang="en-US" sz="2400"/>
              <a:t>)</a:t>
            </a:r>
          </a:p>
          <a:p>
            <a:pPr lvl="1"/>
            <a:r>
              <a:rPr lang="en-US" sz="2400"/>
              <a:t>display six key items from the racquet line with two types of color photos: the items alone and the racquets in use by left-handers on the tennis court. (</a:t>
            </a:r>
            <a:r>
              <a:rPr lang="en-US" sz="2400">
                <a:solidFill>
                  <a:schemeClr val="accent2"/>
                </a:solidFill>
              </a:rPr>
              <a:t>user-centered</a:t>
            </a:r>
            <a:r>
              <a:rPr lang="en-US" sz="24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a:t>
            </a:r>
          </a:p>
        </p:txBody>
      </p:sp>
      <p:sp>
        <p:nvSpPr>
          <p:cNvPr id="21507" name="Rectangle 3"/>
          <p:cNvSpPr>
            <a:spLocks noGrp="1" noChangeArrowheads="1"/>
          </p:cNvSpPr>
          <p:nvPr>
            <p:ph type="body" idx="1"/>
          </p:nvPr>
        </p:nvSpPr>
        <p:spPr/>
        <p:txBody>
          <a:bodyPr/>
          <a:lstStyle/>
          <a:p>
            <a:pPr>
              <a:buFontTx/>
              <a:buNone/>
            </a:pPr>
            <a:r>
              <a:rPr lang="en-US" sz="2000"/>
              <a:t>The chief purpose of the XYZ web site is to expand and broaden the reach of the program so that it makes a greater impact on American education.  A secondary purpose is to create a virtual community of educators interested in XYZ, who can use the Internet to share ideas and promote sound teaching in this field in middle and high schools.  A tertiary purpose of this site is to serve as a model or template for other XYZ programs that seek to promote change and improvement in education.</a:t>
            </a:r>
          </a:p>
          <a:p>
            <a:pPr>
              <a:buFontTx/>
              <a:buNone/>
            </a:pPr>
            <a:r>
              <a:rPr lang="en-US" sz="2000"/>
              <a:t>To achieve these broad purposes, the site will comprise three key objectives:</a:t>
            </a:r>
          </a:p>
          <a:p>
            <a:pPr lvl="2"/>
            <a:r>
              <a:rPr lang="en-US" sz="1600"/>
              <a:t>To inform its audiences about XYZ happenings</a:t>
            </a:r>
          </a:p>
          <a:p>
            <a:pPr lvl="2"/>
            <a:r>
              <a:rPr lang="en-US" sz="1600"/>
              <a:t>To educate its audiences about XYZ</a:t>
            </a:r>
          </a:p>
          <a:p>
            <a:pPr lvl="2"/>
            <a:r>
              <a:rPr lang="en-US" sz="1600"/>
              <a:t>To promote intelligent conversation about XYZ among all three audiences.</a:t>
            </a:r>
          </a:p>
        </p:txBody>
      </p:sp>
      <p:grpSp>
        <p:nvGrpSpPr>
          <p:cNvPr id="21513" name="Group 9"/>
          <p:cNvGrpSpPr>
            <a:grpSpLocks/>
          </p:cNvGrpSpPr>
          <p:nvPr/>
        </p:nvGrpSpPr>
        <p:grpSpPr bwMode="auto">
          <a:xfrm>
            <a:off x="136525" y="4800600"/>
            <a:ext cx="2987675" cy="1447800"/>
            <a:chOff x="86" y="3024"/>
            <a:chExt cx="1882" cy="912"/>
          </a:xfrm>
        </p:grpSpPr>
        <p:sp>
          <p:nvSpPr>
            <p:cNvPr id="21511" name="Oval 7"/>
            <p:cNvSpPr>
              <a:spLocks noChangeArrowheads="1"/>
            </p:cNvSpPr>
            <p:nvPr/>
          </p:nvSpPr>
          <p:spPr bwMode="auto">
            <a:xfrm>
              <a:off x="1008" y="3024"/>
              <a:ext cx="960" cy="912"/>
            </a:xfrm>
            <a:prstGeom prst="ellipse">
              <a:avLst/>
            </a:prstGeom>
            <a:noFill/>
            <a:ln w="28575">
              <a:solidFill>
                <a:schemeClr val="tx1"/>
              </a:solidFill>
              <a:round/>
              <a:headEnd/>
              <a:tailEnd/>
            </a:ln>
            <a:effectLst/>
          </p:spPr>
          <p:txBody>
            <a:bodyPr wrap="none" anchor="ctr"/>
            <a:lstStyle/>
            <a:p>
              <a:endParaRPr lang="en-US"/>
            </a:p>
          </p:txBody>
        </p:sp>
        <p:sp>
          <p:nvSpPr>
            <p:cNvPr id="21512" name="Text Box 8"/>
            <p:cNvSpPr txBox="1">
              <a:spLocks noChangeArrowheads="1"/>
            </p:cNvSpPr>
            <p:nvPr/>
          </p:nvSpPr>
          <p:spPr bwMode="auto">
            <a:xfrm>
              <a:off x="86" y="3338"/>
              <a:ext cx="955" cy="306"/>
            </a:xfrm>
            <a:prstGeom prst="rect">
              <a:avLst/>
            </a:prstGeom>
            <a:solidFill>
              <a:schemeClr val="hlink"/>
            </a:solidFill>
            <a:ln w="28575">
              <a:solidFill>
                <a:schemeClr val="tx1"/>
              </a:solidFill>
              <a:miter lim="800000"/>
              <a:headEnd/>
              <a:tailEnd/>
            </a:ln>
            <a:effectLst/>
          </p:spPr>
          <p:txBody>
            <a:bodyPr wrap="none">
              <a:spAutoFit/>
            </a:bodyPr>
            <a:lstStyle/>
            <a:p>
              <a:r>
                <a:rPr lang="en-US"/>
                <a:t>Objectives</a:t>
              </a:r>
            </a:p>
          </p:txBody>
        </p:sp>
      </p:grpSp>
      <p:grpSp>
        <p:nvGrpSpPr>
          <p:cNvPr id="21517" name="Group 13"/>
          <p:cNvGrpSpPr>
            <a:grpSpLocks/>
          </p:cNvGrpSpPr>
          <p:nvPr/>
        </p:nvGrpSpPr>
        <p:grpSpPr bwMode="auto">
          <a:xfrm>
            <a:off x="212725" y="1981200"/>
            <a:ext cx="7559675" cy="1905000"/>
            <a:chOff x="134" y="1248"/>
            <a:chExt cx="4762" cy="1200"/>
          </a:xfrm>
        </p:grpSpPr>
        <p:sp>
          <p:nvSpPr>
            <p:cNvPr id="21509" name="Text Box 5"/>
            <p:cNvSpPr txBox="1">
              <a:spLocks noChangeArrowheads="1"/>
            </p:cNvSpPr>
            <p:nvPr/>
          </p:nvSpPr>
          <p:spPr bwMode="auto">
            <a:xfrm>
              <a:off x="134" y="1706"/>
              <a:ext cx="582" cy="306"/>
            </a:xfrm>
            <a:prstGeom prst="rect">
              <a:avLst/>
            </a:prstGeom>
            <a:solidFill>
              <a:schemeClr val="hlink"/>
            </a:solidFill>
            <a:ln w="28575">
              <a:solidFill>
                <a:schemeClr val="tx1"/>
              </a:solidFill>
              <a:miter lim="800000"/>
              <a:headEnd/>
              <a:tailEnd/>
            </a:ln>
            <a:effectLst/>
          </p:spPr>
          <p:txBody>
            <a:bodyPr wrap="none">
              <a:spAutoFit/>
            </a:bodyPr>
            <a:lstStyle/>
            <a:p>
              <a:r>
                <a:rPr lang="en-US"/>
                <a:t>Goals</a:t>
              </a:r>
            </a:p>
          </p:txBody>
        </p:sp>
        <p:sp>
          <p:nvSpPr>
            <p:cNvPr id="21514" name="Rectangle 10"/>
            <p:cNvSpPr>
              <a:spLocks noChangeArrowheads="1"/>
            </p:cNvSpPr>
            <p:nvPr/>
          </p:nvSpPr>
          <p:spPr bwMode="auto">
            <a:xfrm>
              <a:off x="3312" y="1248"/>
              <a:ext cx="1344" cy="240"/>
            </a:xfrm>
            <a:prstGeom prst="rect">
              <a:avLst/>
            </a:prstGeom>
            <a:noFill/>
            <a:ln w="28575">
              <a:solidFill>
                <a:schemeClr val="tx2"/>
              </a:solidFill>
              <a:miter lim="800000"/>
              <a:headEnd/>
              <a:tailEnd/>
            </a:ln>
            <a:effectLst/>
          </p:spPr>
          <p:txBody>
            <a:bodyPr wrap="none" anchor="ctr"/>
            <a:lstStyle/>
            <a:p>
              <a:pPr algn="ctr"/>
              <a:endParaRPr lang="en-US">
                <a:solidFill>
                  <a:schemeClr val="tx2"/>
                </a:solidFill>
              </a:endParaRPr>
            </a:p>
          </p:txBody>
        </p:sp>
        <p:sp>
          <p:nvSpPr>
            <p:cNvPr id="21515" name="Rectangle 11"/>
            <p:cNvSpPr>
              <a:spLocks noChangeArrowheads="1"/>
            </p:cNvSpPr>
            <p:nvPr/>
          </p:nvSpPr>
          <p:spPr bwMode="auto">
            <a:xfrm>
              <a:off x="3168" y="1632"/>
              <a:ext cx="1728" cy="240"/>
            </a:xfrm>
            <a:prstGeom prst="rect">
              <a:avLst/>
            </a:prstGeom>
            <a:noFill/>
            <a:ln w="28575">
              <a:solidFill>
                <a:schemeClr val="tx2"/>
              </a:solidFill>
              <a:miter lim="800000"/>
              <a:headEnd/>
              <a:tailEnd/>
            </a:ln>
            <a:effectLst/>
          </p:spPr>
          <p:txBody>
            <a:bodyPr wrap="none" anchor="ctr"/>
            <a:lstStyle/>
            <a:p>
              <a:pPr algn="ctr"/>
              <a:endParaRPr lang="en-US">
                <a:solidFill>
                  <a:schemeClr val="tx2"/>
                </a:solidFill>
              </a:endParaRPr>
            </a:p>
          </p:txBody>
        </p:sp>
        <p:sp>
          <p:nvSpPr>
            <p:cNvPr id="21516" name="Rectangle 12"/>
            <p:cNvSpPr>
              <a:spLocks noChangeArrowheads="1"/>
            </p:cNvSpPr>
            <p:nvPr/>
          </p:nvSpPr>
          <p:spPr bwMode="auto">
            <a:xfrm>
              <a:off x="2880" y="2208"/>
              <a:ext cx="1872" cy="240"/>
            </a:xfrm>
            <a:prstGeom prst="rect">
              <a:avLst/>
            </a:prstGeom>
            <a:noFill/>
            <a:ln w="28575">
              <a:solidFill>
                <a:schemeClr val="tx2"/>
              </a:solidFill>
              <a:miter lim="800000"/>
              <a:headEnd/>
              <a:tailEnd/>
            </a:ln>
            <a:effectLst/>
          </p:spPr>
          <p:txBody>
            <a:bodyPr wrap="none" anchor="ctr"/>
            <a:lstStyle/>
            <a:p>
              <a:pPr algn="ctr"/>
              <a:endParaRPr lang="en-US">
                <a:solidFill>
                  <a:schemeClr val="tx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0"/>
            <a:ext cx="7772400" cy="1143000"/>
          </a:xfrm>
        </p:spPr>
        <p:txBody>
          <a:bodyPr/>
          <a:lstStyle/>
          <a:p>
            <a:r>
              <a:rPr lang="en-US"/>
              <a:t>Purpose</a:t>
            </a:r>
          </a:p>
        </p:txBody>
      </p:sp>
      <p:sp>
        <p:nvSpPr>
          <p:cNvPr id="22531" name="Rectangle 3"/>
          <p:cNvSpPr>
            <a:spLocks noGrp="1" noChangeArrowheads="1"/>
          </p:cNvSpPr>
          <p:nvPr>
            <p:ph type="body" idx="1"/>
          </p:nvPr>
        </p:nvSpPr>
        <p:spPr>
          <a:xfrm>
            <a:off x="304800" y="1143000"/>
            <a:ext cx="8458200" cy="5334000"/>
          </a:xfrm>
        </p:spPr>
        <p:txBody>
          <a:bodyPr/>
          <a:lstStyle/>
          <a:p>
            <a:pPr marL="533400" indent="-533400" algn="ctr">
              <a:buFontTx/>
              <a:buNone/>
            </a:pPr>
            <a:r>
              <a:rPr lang="en-US" b="1"/>
              <a:t>Exercise</a:t>
            </a:r>
            <a:endParaRPr lang="en-US" sz="2400"/>
          </a:p>
          <a:p>
            <a:pPr marL="533400" indent="-533400">
              <a:buFontTx/>
              <a:buAutoNum type="arabicPeriod"/>
            </a:pPr>
            <a:endParaRPr lang="en-US" sz="2400"/>
          </a:p>
          <a:p>
            <a:pPr marL="533400" indent="-533400">
              <a:buFontTx/>
              <a:buAutoNum type="arabicPeriod"/>
            </a:pPr>
            <a:r>
              <a:rPr lang="en-US" sz="2400"/>
              <a:t>Identify possible goals and objectives for a web site for Mac’s store.</a:t>
            </a:r>
          </a:p>
          <a:p>
            <a:pPr marL="533400" indent="-533400">
              <a:buFontTx/>
              <a:buAutoNum type="arabicPeriod"/>
            </a:pPr>
            <a:r>
              <a:rPr lang="en-US" sz="2400"/>
              <a:t>Identify which goals and objectives are user-centered and which are organization-centered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Determining the Site’s Purpose</a:t>
            </a:r>
          </a:p>
        </p:txBody>
      </p:sp>
      <p:sp>
        <p:nvSpPr>
          <p:cNvPr id="23555" name="Rectangle 3"/>
          <p:cNvSpPr>
            <a:spLocks noGrp="1" noChangeArrowheads="1"/>
          </p:cNvSpPr>
          <p:nvPr>
            <p:ph type="body" idx="1"/>
          </p:nvPr>
        </p:nvSpPr>
        <p:spPr/>
        <p:txBody>
          <a:bodyPr/>
          <a:lstStyle/>
          <a:p>
            <a:r>
              <a:rPr lang="en-US"/>
              <a:t>Example of technology-centered goals:</a:t>
            </a:r>
          </a:p>
          <a:p>
            <a:pPr lvl="1"/>
            <a:r>
              <a:rPr lang="en-US"/>
              <a:t>to show the capabilities of ABC-VR software by including four virtual reality panoramas on the site.</a:t>
            </a:r>
          </a:p>
          <a:p>
            <a:pPr lvl="1"/>
            <a:r>
              <a:rPr lang="en-US"/>
              <a:t>to allow users to view video excerpts from the summer institutes in a variety of formats including QuickTime and RealVideo.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Determining the Site’s Purpose</a:t>
            </a:r>
          </a:p>
        </p:txBody>
      </p:sp>
      <p:sp>
        <p:nvSpPr>
          <p:cNvPr id="24579" name="Rectangle 3"/>
          <p:cNvSpPr>
            <a:spLocks noGrp="1" noChangeArrowheads="1"/>
          </p:cNvSpPr>
          <p:nvPr>
            <p:ph type="body" idx="1"/>
          </p:nvPr>
        </p:nvSpPr>
        <p:spPr/>
        <p:txBody>
          <a:bodyPr/>
          <a:lstStyle/>
          <a:p>
            <a:r>
              <a:rPr lang="en-US"/>
              <a:t>Goals and objectives also allow you to evaluate success after the site has been published for a while.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1143000"/>
          </a:xfrm>
        </p:spPr>
        <p:txBody>
          <a:bodyPr/>
          <a:lstStyle/>
          <a:p>
            <a:r>
              <a:rPr lang="en-US"/>
              <a:t>Determining the Site’s Purpose</a:t>
            </a:r>
          </a:p>
        </p:txBody>
      </p:sp>
      <p:sp>
        <p:nvSpPr>
          <p:cNvPr id="25603" name="Rectangle 3"/>
          <p:cNvSpPr>
            <a:spLocks noGrp="1" noChangeArrowheads="1"/>
          </p:cNvSpPr>
          <p:nvPr>
            <p:ph type="body" idx="1"/>
          </p:nvPr>
        </p:nvSpPr>
        <p:spPr>
          <a:xfrm>
            <a:off x="685800" y="1371600"/>
            <a:ext cx="7772400" cy="4114800"/>
          </a:xfrm>
        </p:spPr>
        <p:txBody>
          <a:bodyPr/>
          <a:lstStyle/>
          <a:p>
            <a:r>
              <a:rPr lang="en-US"/>
              <a:t>Template for </a:t>
            </a:r>
            <a:r>
              <a:rPr lang="en-US" b="1">
                <a:solidFill>
                  <a:schemeClr val="tx2"/>
                </a:solidFill>
              </a:rPr>
              <a:t>goals chart</a:t>
            </a:r>
          </a:p>
        </p:txBody>
      </p:sp>
      <p:graphicFrame>
        <p:nvGraphicFramePr>
          <p:cNvPr id="25635" name="Group 35"/>
          <p:cNvGraphicFramePr>
            <a:graphicFrameLocks noGrp="1"/>
          </p:cNvGraphicFramePr>
          <p:nvPr/>
        </p:nvGraphicFramePr>
        <p:xfrm>
          <a:off x="381000" y="2438400"/>
          <a:ext cx="8534400" cy="4064000"/>
        </p:xfrm>
        <a:graphic>
          <a:graphicData uri="http://schemas.openxmlformats.org/drawingml/2006/table">
            <a:tbl>
              <a:tblPr/>
              <a:tblGrid>
                <a:gridCol w="5227638"/>
                <a:gridCol w="3306762"/>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Goals of the organization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Goals of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Objectives for display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Objectives for interactivity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Objectives for 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Objectives for 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Goals Chart</a:t>
            </a:r>
          </a:p>
        </p:txBody>
      </p:sp>
      <p:sp>
        <p:nvSpPr>
          <p:cNvPr id="66563" name="Rectangle 3"/>
          <p:cNvSpPr>
            <a:spLocks noGrp="1" noChangeArrowheads="1"/>
          </p:cNvSpPr>
          <p:nvPr>
            <p:ph type="body" idx="1"/>
          </p:nvPr>
        </p:nvSpPr>
        <p:spPr/>
        <p:txBody>
          <a:bodyPr/>
          <a:lstStyle/>
          <a:p>
            <a:r>
              <a:rPr lang="en-US"/>
              <a:t>Example goals:</a:t>
            </a:r>
          </a:p>
          <a:p>
            <a:pPr lvl="1"/>
            <a:r>
              <a:rPr lang="en-US" b="1">
                <a:solidFill>
                  <a:schemeClr val="accent2"/>
                </a:solidFill>
              </a:rPr>
              <a:t>Display</a:t>
            </a:r>
            <a:r>
              <a:rPr lang="en-US"/>
              <a:t>.  These goals would describe how the site would appear.  Examples:</a:t>
            </a:r>
          </a:p>
          <a:p>
            <a:pPr lvl="2"/>
            <a:r>
              <a:rPr lang="en-US"/>
              <a:t>“Simple, easy to navigate menus”</a:t>
            </a:r>
          </a:p>
          <a:p>
            <a:pPr lvl="2"/>
            <a:r>
              <a:rPr lang="en-US"/>
              <a:t>“Advertise the X club through pictures”</a:t>
            </a:r>
          </a:p>
          <a:p>
            <a:pPr lvl="2"/>
            <a:r>
              <a:rPr lang="en-US"/>
              <a:t>“Brand the company through logos and colors”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Goals Chart</a:t>
            </a:r>
          </a:p>
        </p:txBody>
      </p:sp>
      <p:sp>
        <p:nvSpPr>
          <p:cNvPr id="68611" name="Rectangle 3"/>
          <p:cNvSpPr>
            <a:spLocks noGrp="1" noChangeArrowheads="1"/>
          </p:cNvSpPr>
          <p:nvPr>
            <p:ph type="body" idx="1"/>
          </p:nvPr>
        </p:nvSpPr>
        <p:spPr/>
        <p:txBody>
          <a:bodyPr/>
          <a:lstStyle/>
          <a:p>
            <a:pPr>
              <a:lnSpc>
                <a:spcPct val="90000"/>
              </a:lnSpc>
            </a:pPr>
            <a:r>
              <a:rPr lang="en-US" sz="2800"/>
              <a:t>Example goals:</a:t>
            </a:r>
          </a:p>
          <a:p>
            <a:pPr lvl="1">
              <a:lnSpc>
                <a:spcPct val="90000"/>
              </a:lnSpc>
            </a:pPr>
            <a:r>
              <a:rPr lang="en-US" sz="2400" b="1">
                <a:solidFill>
                  <a:schemeClr val="accent2"/>
                </a:solidFill>
              </a:rPr>
              <a:t>Interactivity</a:t>
            </a:r>
            <a:r>
              <a:rPr lang="en-US" sz="2400"/>
              <a:t>.  These goals would describe how the user would interact with the web pages (but not how they would communicate):</a:t>
            </a:r>
          </a:p>
          <a:p>
            <a:pPr lvl="2">
              <a:lnSpc>
                <a:spcPct val="90000"/>
              </a:lnSpc>
            </a:pPr>
            <a:r>
              <a:rPr lang="en-US" sz="2000"/>
              <a:t>“the user will be able to run animations/play movies about X”</a:t>
            </a:r>
          </a:p>
          <a:p>
            <a:pPr lvl="2">
              <a:lnSpc>
                <a:spcPct val="90000"/>
              </a:lnSpc>
            </a:pPr>
            <a:r>
              <a:rPr lang="en-US" sz="2000"/>
              <a:t>“the user may buy products”</a:t>
            </a:r>
          </a:p>
          <a:p>
            <a:pPr lvl="2">
              <a:lnSpc>
                <a:spcPct val="90000"/>
              </a:lnSpc>
            </a:pPr>
            <a:r>
              <a:rPr lang="en-US" sz="2000"/>
              <a:t>“people may upload pictures”</a:t>
            </a:r>
          </a:p>
          <a:p>
            <a:pPr lvl="2">
              <a:lnSpc>
                <a:spcPct val="90000"/>
              </a:lnSpc>
            </a:pPr>
            <a:r>
              <a:rPr lang="en-US" sz="2000"/>
              <a:t>“the user may choose the month of the calendar displayed”</a:t>
            </a:r>
          </a:p>
          <a:p>
            <a:pPr lvl="2">
              <a:lnSpc>
                <a:spcPct val="90000"/>
              </a:lnSpc>
            </a:pPr>
            <a:r>
              <a:rPr lang="en-US" sz="2000"/>
              <a:t>“there will be links to other related pages”</a:t>
            </a:r>
          </a:p>
          <a:p>
            <a:pPr lvl="2">
              <a:lnSpc>
                <a:spcPct val="90000"/>
              </a:lnSpc>
            </a:pPr>
            <a:r>
              <a:rPr lang="en-US" sz="2000"/>
              <a:t>“users will be able to fill out a survey”</a:t>
            </a:r>
          </a:p>
          <a:p>
            <a:pPr lvl="2">
              <a:lnSpc>
                <a:spcPct val="90000"/>
              </a:lnSpc>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a:t>Planning the site</a:t>
            </a:r>
          </a:p>
        </p:txBody>
      </p:sp>
      <p:sp>
        <p:nvSpPr>
          <p:cNvPr id="45059" name="Rectangle 3"/>
          <p:cNvSpPr>
            <a:spLocks noGrp="1" noChangeArrowheads="1"/>
          </p:cNvSpPr>
          <p:nvPr>
            <p:ph type="body" idx="1"/>
          </p:nvPr>
        </p:nvSpPr>
        <p:spPr/>
        <p:txBody>
          <a:bodyPr/>
          <a:lstStyle/>
          <a:p>
            <a:r>
              <a:rPr lang="en-US" b="1">
                <a:solidFill>
                  <a:schemeClr val="accent2"/>
                </a:solidFill>
              </a:rPr>
              <a:t>Identify the audience</a:t>
            </a:r>
          </a:p>
          <a:p>
            <a:endParaRPr lang="en-US" b="1"/>
          </a:p>
          <a:p>
            <a:r>
              <a:rPr lang="en-US"/>
              <a:t>Determine the site’s purpose</a:t>
            </a:r>
          </a:p>
          <a:p>
            <a:endParaRPr lang="en-US"/>
          </a:p>
          <a:p>
            <a:r>
              <a:rPr lang="en-US"/>
              <a:t>Plan the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Goals Chart</a:t>
            </a:r>
          </a:p>
        </p:txBody>
      </p:sp>
      <p:sp>
        <p:nvSpPr>
          <p:cNvPr id="69635" name="Rectangle 3"/>
          <p:cNvSpPr>
            <a:spLocks noGrp="1" noChangeArrowheads="1"/>
          </p:cNvSpPr>
          <p:nvPr>
            <p:ph type="body" idx="1"/>
          </p:nvPr>
        </p:nvSpPr>
        <p:spPr/>
        <p:txBody>
          <a:bodyPr/>
          <a:lstStyle/>
          <a:p>
            <a:r>
              <a:rPr lang="en-US" sz="2800"/>
              <a:t>Example goals:</a:t>
            </a:r>
          </a:p>
          <a:p>
            <a:pPr lvl="1"/>
            <a:r>
              <a:rPr lang="en-US" sz="2400" b="1">
                <a:solidFill>
                  <a:schemeClr val="accent2"/>
                </a:solidFill>
              </a:rPr>
              <a:t>Communciation</a:t>
            </a:r>
            <a:r>
              <a:rPr lang="en-US" sz="2400"/>
              <a:t>.  These goals would describe how the user would communicate with the organization or with each other.  </a:t>
            </a:r>
          </a:p>
          <a:p>
            <a:pPr lvl="1"/>
            <a:r>
              <a:rPr lang="en-US" sz="2400"/>
              <a:t>In this goal information should flow to the organization and then (potentially) back to the user.  </a:t>
            </a:r>
          </a:p>
          <a:p>
            <a:pPr lvl="2"/>
            <a:r>
              <a:rPr lang="en-US" sz="2000"/>
              <a:t>“there will be email links to each member of the organization”</a:t>
            </a:r>
          </a:p>
          <a:p>
            <a:pPr lvl="2"/>
            <a:r>
              <a:rPr lang="en-US" sz="2000"/>
              <a:t>“there will be a message board”</a:t>
            </a:r>
          </a:p>
          <a:p>
            <a:pPr lvl="2"/>
            <a:r>
              <a:rPr lang="en-US" sz="2000"/>
              <a:t>“people may request information by submitting a form”</a:t>
            </a:r>
          </a:p>
          <a:p>
            <a:pPr lvl="2">
              <a:buFontTx/>
              <a:buNone/>
            </a:pP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Goals Chart</a:t>
            </a:r>
          </a:p>
        </p:txBody>
      </p:sp>
      <p:sp>
        <p:nvSpPr>
          <p:cNvPr id="70659" name="Rectangle 3"/>
          <p:cNvSpPr>
            <a:spLocks noGrp="1" noChangeArrowheads="1"/>
          </p:cNvSpPr>
          <p:nvPr>
            <p:ph type="body" idx="1"/>
          </p:nvPr>
        </p:nvSpPr>
        <p:spPr/>
        <p:txBody>
          <a:bodyPr/>
          <a:lstStyle/>
          <a:p>
            <a:pPr>
              <a:lnSpc>
                <a:spcPct val="90000"/>
              </a:lnSpc>
            </a:pPr>
            <a:r>
              <a:rPr lang="en-US" sz="2800"/>
              <a:t>Example goals:</a:t>
            </a:r>
          </a:p>
          <a:p>
            <a:pPr lvl="1">
              <a:lnSpc>
                <a:spcPct val="90000"/>
              </a:lnSpc>
            </a:pPr>
            <a:r>
              <a:rPr lang="en-US" sz="2400" b="1">
                <a:solidFill>
                  <a:schemeClr val="accent2"/>
                </a:solidFill>
              </a:rPr>
              <a:t>Technology</a:t>
            </a:r>
            <a:r>
              <a:rPr lang="en-US" sz="2400"/>
              <a:t>.  These goals would be concerned with how the web page is put together.  This includes </a:t>
            </a:r>
          </a:p>
          <a:p>
            <a:pPr lvl="2">
              <a:lnSpc>
                <a:spcPct val="90000"/>
              </a:lnSpc>
            </a:pPr>
            <a:r>
              <a:rPr lang="en-US" sz="2000"/>
              <a:t>any type of data that will be used on the site and </a:t>
            </a:r>
          </a:p>
          <a:p>
            <a:pPr lvl="2">
              <a:lnSpc>
                <a:spcPct val="90000"/>
              </a:lnSpc>
            </a:pPr>
            <a:r>
              <a:rPr lang="en-US" sz="2000"/>
              <a:t>any programs/applications that will be used.</a:t>
            </a:r>
          </a:p>
          <a:p>
            <a:pPr lvl="2">
              <a:lnSpc>
                <a:spcPct val="90000"/>
              </a:lnSpc>
            </a:pPr>
            <a:r>
              <a:rPr lang="en-US" sz="2000"/>
              <a:t>Examples:</a:t>
            </a:r>
          </a:p>
          <a:p>
            <a:pPr lvl="3">
              <a:lnSpc>
                <a:spcPct val="90000"/>
              </a:lnSpc>
            </a:pPr>
            <a:r>
              <a:rPr lang="en-US" sz="1800"/>
              <a:t>“we will display high resolution pictures”</a:t>
            </a:r>
          </a:p>
          <a:p>
            <a:pPr lvl="3">
              <a:lnSpc>
                <a:spcPct val="90000"/>
              </a:lnSpc>
            </a:pPr>
            <a:r>
              <a:rPr lang="en-US" sz="1800"/>
              <a:t>“we will include movies in quicktime and real formats”</a:t>
            </a:r>
          </a:p>
          <a:p>
            <a:pPr lvl="3">
              <a:lnSpc>
                <a:spcPct val="90000"/>
              </a:lnSpc>
            </a:pPr>
            <a:r>
              <a:rPr lang="en-US" sz="1800"/>
              <a:t>“the site will employ server-side scripts to store responces”</a:t>
            </a:r>
          </a:p>
          <a:p>
            <a:pPr lvl="3">
              <a:lnSpc>
                <a:spcPct val="90000"/>
              </a:lnSpc>
            </a:pPr>
            <a:r>
              <a:rPr lang="en-US" sz="1800"/>
              <a:t>“javascript will be used to make the menus dynamic</a:t>
            </a:r>
          </a:p>
          <a:p>
            <a:pPr lvl="3">
              <a:lnSpc>
                <a:spcPct val="90000"/>
              </a:lnSpc>
            </a:pPr>
            <a:r>
              <a:rPr lang="en-US" sz="1800"/>
              <a:t>“animations will be displayed using javascript”</a:t>
            </a:r>
          </a:p>
          <a:p>
            <a:pPr lvl="2">
              <a:lnSpc>
                <a:spcPct val="90000"/>
              </a:lnSpc>
              <a:buFontTx/>
              <a:buNone/>
            </a:pPr>
            <a:endParaRPr lang="en-US"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Planning the site</a:t>
            </a:r>
          </a:p>
        </p:txBody>
      </p:sp>
      <p:sp>
        <p:nvSpPr>
          <p:cNvPr id="47107" name="Rectangle 3"/>
          <p:cNvSpPr>
            <a:spLocks noGrp="1" noChangeArrowheads="1"/>
          </p:cNvSpPr>
          <p:nvPr>
            <p:ph type="body" idx="1"/>
          </p:nvPr>
        </p:nvSpPr>
        <p:spPr/>
        <p:txBody>
          <a:bodyPr/>
          <a:lstStyle/>
          <a:p>
            <a:r>
              <a:rPr lang="en-US"/>
              <a:t>Identify the audience</a:t>
            </a:r>
          </a:p>
          <a:p>
            <a:endParaRPr lang="en-US"/>
          </a:p>
          <a:p>
            <a:r>
              <a:rPr lang="en-US"/>
              <a:t>Determine the site’s purpose</a:t>
            </a:r>
          </a:p>
          <a:p>
            <a:endParaRPr lang="en-US"/>
          </a:p>
          <a:p>
            <a:r>
              <a:rPr lang="en-US">
                <a:solidFill>
                  <a:schemeClr val="accent2"/>
                </a:solidFill>
              </a:rPr>
              <a:t>Plan the structure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Planning the Structure of the Site</a:t>
            </a:r>
          </a:p>
        </p:txBody>
      </p:sp>
      <p:sp>
        <p:nvSpPr>
          <p:cNvPr id="26627" name="Rectangle 3"/>
          <p:cNvSpPr>
            <a:spLocks noGrp="1" noChangeArrowheads="1"/>
          </p:cNvSpPr>
          <p:nvPr>
            <p:ph type="body" idx="1"/>
          </p:nvPr>
        </p:nvSpPr>
        <p:spPr/>
        <p:txBody>
          <a:bodyPr/>
          <a:lstStyle/>
          <a:p>
            <a:r>
              <a:rPr lang="en-US">
                <a:solidFill>
                  <a:schemeClr val="accent2"/>
                </a:solidFill>
              </a:rPr>
              <a:t>Structure</a:t>
            </a:r>
            <a:r>
              <a:rPr lang="en-US"/>
              <a:t>:  the layout and function of each part of the site.</a:t>
            </a:r>
          </a:p>
          <a:p>
            <a:r>
              <a:rPr lang="en-US"/>
              <a:t>Use a </a:t>
            </a:r>
            <a:r>
              <a:rPr lang="en-US">
                <a:solidFill>
                  <a:schemeClr val="accent2"/>
                </a:solidFill>
              </a:rPr>
              <a:t>planning chart</a:t>
            </a:r>
            <a:r>
              <a:rPr lang="en-US"/>
              <a:t> to organize overall structure and functions</a:t>
            </a:r>
          </a:p>
          <a:p>
            <a:r>
              <a:rPr lang="en-US"/>
              <a:t>Often use a </a:t>
            </a:r>
            <a:r>
              <a:rPr lang="en-US">
                <a:solidFill>
                  <a:schemeClr val="accent2"/>
                </a:solidFill>
              </a:rPr>
              <a:t>flow chart</a:t>
            </a:r>
            <a:r>
              <a:rPr lang="en-US"/>
              <a:t> to illustrate particular structure.</a:t>
            </a:r>
          </a:p>
          <a:p>
            <a:r>
              <a:rPr lang="en-US"/>
              <a:t>Create a </a:t>
            </a:r>
            <a:r>
              <a:rPr lang="en-US">
                <a:solidFill>
                  <a:schemeClr val="accent2"/>
                </a:solidFill>
              </a:rPr>
              <a:t>storyboard</a:t>
            </a:r>
            <a:r>
              <a:rPr lang="en-US"/>
              <a:t> to prototype the site.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Planning Chart</a:t>
            </a:r>
          </a:p>
        </p:txBody>
      </p:sp>
      <p:sp>
        <p:nvSpPr>
          <p:cNvPr id="28675" name="Rectangle 3"/>
          <p:cNvSpPr>
            <a:spLocks noGrp="1" noChangeArrowheads="1"/>
          </p:cNvSpPr>
          <p:nvPr>
            <p:ph type="body" idx="1"/>
          </p:nvPr>
        </p:nvSpPr>
        <p:spPr/>
        <p:txBody>
          <a:bodyPr/>
          <a:lstStyle/>
          <a:p>
            <a:pPr>
              <a:lnSpc>
                <a:spcPct val="90000"/>
              </a:lnSpc>
            </a:pPr>
            <a:r>
              <a:rPr lang="en-US" sz="2800"/>
              <a:t>Each purpose and objective indicates a structural element (which might have sub-elements)</a:t>
            </a:r>
          </a:p>
          <a:p>
            <a:pPr>
              <a:lnSpc>
                <a:spcPct val="90000"/>
              </a:lnSpc>
            </a:pPr>
            <a:r>
              <a:rPr lang="en-US" sz="2800"/>
              <a:t>Each structural element must have one or more functions</a:t>
            </a:r>
          </a:p>
          <a:p>
            <a:pPr>
              <a:lnSpc>
                <a:spcPct val="90000"/>
              </a:lnSpc>
            </a:pPr>
            <a:r>
              <a:rPr lang="en-US" sz="2800"/>
              <a:t>Functions should be as concrete and detailed as possible</a:t>
            </a:r>
          </a:p>
          <a:p>
            <a:pPr>
              <a:lnSpc>
                <a:spcPct val="90000"/>
              </a:lnSpc>
            </a:pPr>
            <a:r>
              <a:rPr lang="en-US" sz="2800"/>
              <a:t>Functionality usually described in terms of actions taken by users</a:t>
            </a:r>
          </a:p>
          <a:p>
            <a:pPr lvl="1">
              <a:lnSpc>
                <a:spcPct val="90000"/>
              </a:lnSpc>
            </a:pPr>
            <a:r>
              <a:rPr lang="en-US" sz="2400"/>
              <a:t>Viewers go here to read about new ideas</a:t>
            </a:r>
          </a:p>
          <a:p>
            <a:pPr lvl="1">
              <a:lnSpc>
                <a:spcPct val="90000"/>
              </a:lnSpc>
            </a:pPr>
            <a:r>
              <a:rPr lang="en-US" sz="2400"/>
              <a:t>Viewers find many different types of events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7772400" cy="1143000"/>
          </a:xfrm>
        </p:spPr>
        <p:txBody>
          <a:bodyPr/>
          <a:lstStyle/>
          <a:p>
            <a:r>
              <a:rPr lang="en-US"/>
              <a:t>Planning Chart Example</a:t>
            </a:r>
          </a:p>
        </p:txBody>
      </p:sp>
      <p:graphicFrame>
        <p:nvGraphicFramePr>
          <p:cNvPr id="29785" name="Group 89"/>
          <p:cNvGraphicFramePr>
            <a:graphicFrameLocks noGrp="1"/>
          </p:cNvGraphicFramePr>
          <p:nvPr/>
        </p:nvGraphicFramePr>
        <p:xfrm>
          <a:off x="228600" y="1447800"/>
          <a:ext cx="8648700" cy="4641850"/>
        </p:xfrm>
        <a:graphic>
          <a:graphicData uri="http://schemas.openxmlformats.org/drawingml/2006/table">
            <a:tbl>
              <a:tblPr/>
              <a:tblGrid>
                <a:gridCol w="1938338"/>
                <a:gridCol w="2557462"/>
                <a:gridCol w="41529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Structure (what)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Function (how)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6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To inform its audiences about XYZ happenings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pitchFamily="1" charset="0"/>
                        </a:rPr>
                        <a:t>Calendar of Events section</a:t>
                      </a:r>
                      <a:r>
                        <a:rPr kumimoji="0" lang="en-US" sz="2000" b="0" i="0" u="none" strike="noStrike" cap="none" normalizeH="0" baseline="0" smtClean="0">
                          <a:ln>
                            <a:noFill/>
                          </a:ln>
                          <a:solidFill>
                            <a:schemeClr val="tx1"/>
                          </a:solidFill>
                          <a:effectLst/>
                          <a:latin typeface="Times New Roman" pitchFamily="1" charset="0"/>
                        </a:rPr>
                        <a:t>: here viewers will find…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Users can search events by date, topic, and location, or browse a list of all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9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To educate its audiences about XYZ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pitchFamily="1" charset="0"/>
                        </a:rPr>
                        <a:t>Institutes section</a:t>
                      </a:r>
                      <a:r>
                        <a:rPr kumimoji="0" lang="en-US" sz="1800" b="0" i="0" u="none" strike="noStrike" cap="none" normalizeH="0" baseline="0" smtClean="0">
                          <a:ln>
                            <a:noFill/>
                          </a:ln>
                          <a:solidFill>
                            <a:schemeClr val="tx1"/>
                          </a:solidFill>
                          <a:effectLst/>
                          <a:latin typeface="Times New Roman" pitchFamily="1" charset="0"/>
                        </a:rPr>
                        <a:t>:  this section will display publicity and registration information for summer institutes…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Users can link to teaching resources and video clips that show the nature of the institutes and an online application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9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 charset="0"/>
                        </a:rPr>
                        <a:t>To promote intelligent conversation about XYZ among all three audiences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pitchFamily="1" charset="0"/>
                        </a:rPr>
                        <a:t>Forums section</a:t>
                      </a:r>
                      <a:r>
                        <a:rPr kumimoji="0" lang="en-US" sz="2000" b="0" i="0" u="none" strike="noStrike" cap="none" normalizeH="0" baseline="0" smtClean="0">
                          <a:ln>
                            <a:noFill/>
                          </a:ln>
                          <a:solidFill>
                            <a:schemeClr val="tx1"/>
                          </a:solidFill>
                          <a:effectLst/>
                          <a:latin typeface="Times New Roman" pitchFamily="1" charset="0"/>
                        </a:rPr>
                        <a:t>:  viewers will go here to read about new ideas,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Users can participate in an asynchronous discussion system as well as synchronous chat discussions.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9794" name="Group 98"/>
          <p:cNvGrpSpPr>
            <a:grpSpLocks/>
          </p:cNvGrpSpPr>
          <p:nvPr/>
        </p:nvGrpSpPr>
        <p:grpSpPr bwMode="auto">
          <a:xfrm>
            <a:off x="228600" y="1870075"/>
            <a:ext cx="5954713" cy="1330325"/>
            <a:chOff x="144" y="1178"/>
            <a:chExt cx="3751" cy="838"/>
          </a:xfrm>
        </p:grpSpPr>
        <p:sp>
          <p:nvSpPr>
            <p:cNvPr id="29786" name="Oval 90"/>
            <p:cNvSpPr>
              <a:spLocks noChangeArrowheads="1"/>
            </p:cNvSpPr>
            <p:nvPr/>
          </p:nvSpPr>
          <p:spPr bwMode="auto">
            <a:xfrm>
              <a:off x="144" y="1248"/>
              <a:ext cx="1248" cy="768"/>
            </a:xfrm>
            <a:prstGeom prst="ellipse">
              <a:avLst/>
            </a:prstGeom>
            <a:noFill/>
            <a:ln w="28575">
              <a:solidFill>
                <a:schemeClr val="tx2"/>
              </a:solidFill>
              <a:round/>
              <a:headEnd/>
              <a:tailEnd/>
            </a:ln>
            <a:effectLst/>
          </p:spPr>
          <p:txBody>
            <a:bodyPr wrap="none" anchor="ctr"/>
            <a:lstStyle/>
            <a:p>
              <a:endParaRPr lang="en-US"/>
            </a:p>
          </p:txBody>
        </p:sp>
        <p:sp>
          <p:nvSpPr>
            <p:cNvPr id="29787" name="Text Box 91"/>
            <p:cNvSpPr txBox="1">
              <a:spLocks noChangeArrowheads="1"/>
            </p:cNvSpPr>
            <p:nvPr/>
          </p:nvSpPr>
          <p:spPr bwMode="auto">
            <a:xfrm>
              <a:off x="1430" y="1178"/>
              <a:ext cx="2465" cy="296"/>
            </a:xfrm>
            <a:prstGeom prst="rect">
              <a:avLst/>
            </a:prstGeom>
            <a:solidFill>
              <a:schemeClr val="hlink"/>
            </a:solidFill>
            <a:ln w="12700">
              <a:solidFill>
                <a:schemeClr val="tx1"/>
              </a:solidFill>
              <a:miter lim="800000"/>
              <a:headEnd/>
              <a:tailEnd/>
            </a:ln>
            <a:effectLst/>
          </p:spPr>
          <p:txBody>
            <a:bodyPr wrap="none">
              <a:spAutoFit/>
            </a:bodyPr>
            <a:lstStyle/>
            <a:p>
              <a:r>
                <a:rPr lang="en-US"/>
                <a:t>Get these from the </a:t>
              </a:r>
              <a:r>
                <a:rPr lang="en-US" i="1"/>
                <a:t>goals chart</a:t>
              </a:r>
              <a:endParaRPr lang="en-US"/>
            </a:p>
          </p:txBody>
        </p:sp>
      </p:grpSp>
      <p:grpSp>
        <p:nvGrpSpPr>
          <p:cNvPr id="29792" name="Group 96"/>
          <p:cNvGrpSpPr>
            <a:grpSpLocks/>
          </p:cNvGrpSpPr>
          <p:nvPr/>
        </p:nvGrpSpPr>
        <p:grpSpPr bwMode="auto">
          <a:xfrm>
            <a:off x="2209800" y="2936875"/>
            <a:ext cx="6553200" cy="1635125"/>
            <a:chOff x="1392" y="1850"/>
            <a:chExt cx="4128" cy="1030"/>
          </a:xfrm>
        </p:grpSpPr>
        <p:sp>
          <p:nvSpPr>
            <p:cNvPr id="29788" name="Oval 92"/>
            <p:cNvSpPr>
              <a:spLocks noChangeArrowheads="1"/>
            </p:cNvSpPr>
            <p:nvPr/>
          </p:nvSpPr>
          <p:spPr bwMode="auto">
            <a:xfrm>
              <a:off x="1392" y="1968"/>
              <a:ext cx="1536" cy="912"/>
            </a:xfrm>
            <a:prstGeom prst="ellipse">
              <a:avLst/>
            </a:prstGeom>
            <a:noFill/>
            <a:ln w="28575">
              <a:solidFill>
                <a:schemeClr val="tx2"/>
              </a:solidFill>
              <a:round/>
              <a:headEnd/>
              <a:tailEnd/>
            </a:ln>
            <a:effectLst/>
          </p:spPr>
          <p:txBody>
            <a:bodyPr wrap="none" anchor="ctr"/>
            <a:lstStyle/>
            <a:p>
              <a:endParaRPr lang="en-US"/>
            </a:p>
          </p:txBody>
        </p:sp>
        <p:sp>
          <p:nvSpPr>
            <p:cNvPr id="29789" name="Text Box 93"/>
            <p:cNvSpPr txBox="1">
              <a:spLocks noChangeArrowheads="1"/>
            </p:cNvSpPr>
            <p:nvPr/>
          </p:nvSpPr>
          <p:spPr bwMode="auto">
            <a:xfrm>
              <a:off x="3062" y="1850"/>
              <a:ext cx="2458" cy="986"/>
            </a:xfrm>
            <a:prstGeom prst="rect">
              <a:avLst/>
            </a:prstGeom>
            <a:solidFill>
              <a:schemeClr val="hlink"/>
            </a:solidFill>
            <a:ln w="12700">
              <a:solidFill>
                <a:schemeClr val="tx1"/>
              </a:solidFill>
              <a:miter lim="800000"/>
              <a:headEnd/>
              <a:tailEnd/>
            </a:ln>
            <a:effectLst/>
          </p:spPr>
          <p:txBody>
            <a:bodyPr>
              <a:spAutoFit/>
            </a:bodyPr>
            <a:lstStyle/>
            <a:p>
              <a:r>
                <a:rPr lang="en-US"/>
                <a:t>Items in this column describe what information/interactivity will be be used to meet the goal.</a:t>
              </a:r>
            </a:p>
          </p:txBody>
        </p:sp>
      </p:grpSp>
      <p:grpSp>
        <p:nvGrpSpPr>
          <p:cNvPr id="29793" name="Group 97"/>
          <p:cNvGrpSpPr>
            <a:grpSpLocks/>
          </p:cNvGrpSpPr>
          <p:nvPr/>
        </p:nvGrpSpPr>
        <p:grpSpPr bwMode="auto">
          <a:xfrm>
            <a:off x="838200" y="3352800"/>
            <a:ext cx="7848600" cy="2590800"/>
            <a:chOff x="528" y="2112"/>
            <a:chExt cx="4944" cy="1632"/>
          </a:xfrm>
        </p:grpSpPr>
        <p:sp>
          <p:nvSpPr>
            <p:cNvPr id="29790" name="Oval 94"/>
            <p:cNvSpPr>
              <a:spLocks noChangeArrowheads="1"/>
            </p:cNvSpPr>
            <p:nvPr/>
          </p:nvSpPr>
          <p:spPr bwMode="auto">
            <a:xfrm>
              <a:off x="2976" y="2832"/>
              <a:ext cx="2496" cy="912"/>
            </a:xfrm>
            <a:prstGeom prst="ellipse">
              <a:avLst/>
            </a:prstGeom>
            <a:noFill/>
            <a:ln w="28575">
              <a:solidFill>
                <a:schemeClr val="tx2"/>
              </a:solidFill>
              <a:round/>
              <a:headEnd/>
              <a:tailEnd/>
            </a:ln>
            <a:effectLst/>
          </p:spPr>
          <p:txBody>
            <a:bodyPr wrap="none" anchor="ctr"/>
            <a:lstStyle/>
            <a:p>
              <a:endParaRPr lang="en-US"/>
            </a:p>
          </p:txBody>
        </p:sp>
        <p:sp>
          <p:nvSpPr>
            <p:cNvPr id="29791" name="Text Box 95"/>
            <p:cNvSpPr txBox="1">
              <a:spLocks noChangeArrowheads="1"/>
            </p:cNvSpPr>
            <p:nvPr/>
          </p:nvSpPr>
          <p:spPr bwMode="auto">
            <a:xfrm>
              <a:off x="528" y="2112"/>
              <a:ext cx="2458" cy="986"/>
            </a:xfrm>
            <a:prstGeom prst="rect">
              <a:avLst/>
            </a:prstGeom>
            <a:solidFill>
              <a:schemeClr val="hlink"/>
            </a:solidFill>
            <a:ln w="12700">
              <a:solidFill>
                <a:schemeClr val="tx1"/>
              </a:solidFill>
              <a:miter lim="800000"/>
              <a:headEnd/>
              <a:tailEnd/>
            </a:ln>
            <a:effectLst/>
          </p:spPr>
          <p:txBody>
            <a:bodyPr>
              <a:spAutoFit/>
            </a:bodyPr>
            <a:lstStyle/>
            <a:p>
              <a:r>
                <a:rPr lang="en-US"/>
                <a:t>Items in this column describe how the user will use the items from the structure column.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794"/>
                                        </p:tgtEl>
                                        <p:attrNameLst>
                                          <p:attrName>style.visibility</p:attrName>
                                        </p:attrNameLst>
                                      </p:cBhvr>
                                      <p:to>
                                        <p:strVal val="visible"/>
                                      </p:to>
                                    </p:set>
                                  </p:childTnLst>
                                  <p:subTnLst>
                                    <p:set>
                                      <p:cBhvr override="childStyle">
                                        <p:cTn dur="1" fill="hold" display="0" masterRel="nextClick" afterEffect="1"/>
                                        <p:tgtEl>
                                          <p:spTgt spid="297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92"/>
                                        </p:tgtEl>
                                        <p:attrNameLst>
                                          <p:attrName>style.visibility</p:attrName>
                                        </p:attrNameLst>
                                      </p:cBhvr>
                                      <p:to>
                                        <p:strVal val="visible"/>
                                      </p:to>
                                    </p:set>
                                  </p:childTnLst>
                                  <p:subTnLst>
                                    <p:set>
                                      <p:cBhvr override="childStyle">
                                        <p:cTn dur="1" fill="hold" display="0" masterRel="nextClick" afterEffect="1"/>
                                        <p:tgtEl>
                                          <p:spTgt spid="2979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52400"/>
            <a:ext cx="7772400" cy="1143000"/>
          </a:xfrm>
        </p:spPr>
        <p:txBody>
          <a:bodyPr/>
          <a:lstStyle/>
          <a:p>
            <a:r>
              <a:rPr lang="en-US"/>
              <a:t>Planning Chart Example</a:t>
            </a:r>
          </a:p>
        </p:txBody>
      </p:sp>
      <p:graphicFrame>
        <p:nvGraphicFramePr>
          <p:cNvPr id="30764" name="Group 44"/>
          <p:cNvGraphicFramePr>
            <a:graphicFrameLocks noGrp="1"/>
          </p:cNvGraphicFramePr>
          <p:nvPr/>
        </p:nvGraphicFramePr>
        <p:xfrm>
          <a:off x="228600" y="1143000"/>
          <a:ext cx="8648700" cy="5773738"/>
        </p:xfrm>
        <a:graphic>
          <a:graphicData uri="http://schemas.openxmlformats.org/drawingml/2006/table">
            <a:tbl>
              <a:tblPr/>
              <a:tblGrid>
                <a:gridCol w="1938338"/>
                <a:gridCol w="2557462"/>
                <a:gridCol w="4152900"/>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Structure (what)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 charset="0"/>
                        </a:rPr>
                        <a:t>Function (how)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33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 charset="0"/>
                        </a:rPr>
                        <a:t>To expand and broaden the reach of the XYZ program so that it makes a greater impact on American education.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latin typeface="Times New Roman" pitchFamily="1" charset="0"/>
                        </a:rPr>
                        <a:t>Teaching resources section</a:t>
                      </a:r>
                      <a:r>
                        <a:rPr kumimoji="0" lang="en-US" sz="2000" b="0" i="0" u="none" strike="noStrike" cap="none" normalizeH="0" baseline="0" smtClean="0">
                          <a:ln>
                            <a:noFill/>
                          </a:ln>
                          <a:solidFill>
                            <a:schemeClr val="tx1"/>
                          </a:solidFill>
                          <a:effectLst/>
                          <a:latin typeface="Times New Roman" pitchFamily="1" charset="0"/>
                        </a:rPr>
                        <a:t>: This is the largest part of the site, containing materials to help teachers integrate media and democracy topics into the curriculum.  It has 3 subsections: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pitchFamily="1" charset="0"/>
                        </a:rPr>
                        <a:t>Teaching units</a:t>
                      </a:r>
                      <a:r>
                        <a:rPr kumimoji="0" lang="en-US" sz="1800" b="0" i="0" u="none" strike="noStrike" cap="none" normalizeH="0" baseline="0" smtClean="0">
                          <a:ln>
                            <a:noFill/>
                          </a:ln>
                          <a:solidFill>
                            <a:schemeClr val="tx1"/>
                          </a:solidFill>
                          <a:effectLst/>
                          <a:latin typeface="Times New Roman" pitchFamily="1" charset="0"/>
                        </a:rPr>
                        <a:t>: developed at the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pitchFamily="1" charset="0"/>
                        </a:rPr>
                        <a:t>Publications</a:t>
                      </a:r>
                      <a:r>
                        <a:rPr kumimoji="0" lang="en-US" sz="1800" b="0" i="0" u="none" strike="noStrike" cap="none" normalizeH="0" baseline="0" smtClean="0">
                          <a:ln>
                            <a:noFill/>
                          </a:ln>
                          <a:solidFill>
                            <a:schemeClr val="tx1"/>
                          </a:solidFill>
                          <a:effectLst/>
                          <a:latin typeface="Times New Roman" pitchFamily="1" charset="0"/>
                        </a:rPr>
                        <a:t>:  references to print and on-lin publications…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accent2"/>
                          </a:solidFill>
                          <a:effectLst/>
                          <a:latin typeface="Times New Roman" pitchFamily="1" charset="0"/>
                        </a:rPr>
                        <a:t>Multimedia</a:t>
                      </a:r>
                      <a:r>
                        <a:rPr kumimoji="0" lang="en-US" sz="1800" b="0" i="0" u="none" strike="noStrike" cap="none" normalizeH="0" baseline="0" smtClean="0">
                          <a:ln>
                            <a:noFill/>
                          </a:ln>
                          <a:solidFill>
                            <a:schemeClr val="tx1"/>
                          </a:solidFill>
                          <a:effectLst/>
                          <a:latin typeface="Times New Roman" pitchFamily="1" charset="0"/>
                        </a:rPr>
                        <a:t>: video, … media collected by program staff…..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 charset="0"/>
                        </a:rPr>
                        <a:t>In addition to the functions typically available in a Web site, the XYZ site will require additional functionality to implement the materials described above: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 charset="0"/>
                        </a:rPr>
                        <a:t>Dynamic home page</a:t>
                      </a:r>
                      <a:r>
                        <a:rPr kumimoji="0" lang="en-US" sz="1600" b="0" i="0" u="none" strike="noStrike" cap="none" normalizeH="0" baseline="0" smtClean="0">
                          <a:ln>
                            <a:noFill/>
                          </a:ln>
                          <a:solidFill>
                            <a:schemeClr val="tx1"/>
                          </a:solidFill>
                          <a:effectLst/>
                          <a:latin typeface="Times New Roman" pitchFamily="1" charset="0"/>
                        </a:rPr>
                        <a:t>:  Program staff need the capability to change the images and text on the home page at least weekly, without reprogramming the page.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 charset="0"/>
                        </a:rPr>
                        <a:t>Database of resources</a:t>
                      </a:r>
                      <a:r>
                        <a:rPr kumimoji="0" lang="en-US" sz="1600" b="0" i="0" u="none" strike="noStrike" cap="none" normalizeH="0" baseline="0" smtClean="0">
                          <a:ln>
                            <a:noFill/>
                          </a:ln>
                          <a:solidFill>
                            <a:schemeClr val="tx1"/>
                          </a:solidFill>
                          <a:effectLst/>
                          <a:latin typeface="Times New Roman" pitchFamily="1" charset="0"/>
                        </a:rPr>
                        <a:t>:  Viewers need to be able to search and retrieve teaching units from a collection of several hundred.  Program staff need to be able to add new units…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 charset="0"/>
                        </a:rPr>
                        <a:t>Database of publications and studies</a:t>
                      </a:r>
                      <a:r>
                        <a:rPr kumimoji="0" lang="en-US" sz="1600" b="0" i="0" u="none" strike="noStrike" cap="none" normalizeH="0" baseline="0" smtClean="0">
                          <a:ln>
                            <a:noFill/>
                          </a:ln>
                          <a:solidFill>
                            <a:schemeClr val="tx1"/>
                          </a:solidFill>
                          <a:effectLst/>
                          <a:latin typeface="Times New Roman" pitchFamily="1"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pitchFamily="1" charset="0"/>
                        </a:rPr>
                        <a:t>Streaming video</a:t>
                      </a:r>
                      <a:r>
                        <a:rPr kumimoji="0" lang="en-US" sz="1600" b="0" i="0" u="none" strike="noStrike" cap="none" normalizeH="0" baseline="0" smtClean="0">
                          <a:ln>
                            <a:noFill/>
                          </a:ln>
                          <a:solidFill>
                            <a:schemeClr val="tx1"/>
                          </a:solidFill>
                          <a:effectLst/>
                          <a:latin typeface="Times New Roman" pitchFamily="1" charset="0"/>
                        </a:rPr>
                        <a:t>:  Excerpts from summer institutes and other multimedia material need to be made available in streaming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Flow Charts</a:t>
            </a:r>
          </a:p>
        </p:txBody>
      </p:sp>
      <p:sp>
        <p:nvSpPr>
          <p:cNvPr id="31747" name="Rectangle 3"/>
          <p:cNvSpPr>
            <a:spLocks noGrp="1" noChangeArrowheads="1"/>
          </p:cNvSpPr>
          <p:nvPr>
            <p:ph type="body" idx="1"/>
          </p:nvPr>
        </p:nvSpPr>
        <p:spPr>
          <a:xfrm>
            <a:off x="152400" y="1828800"/>
            <a:ext cx="8763000" cy="4648200"/>
          </a:xfrm>
        </p:spPr>
        <p:txBody>
          <a:bodyPr/>
          <a:lstStyle/>
          <a:p>
            <a:r>
              <a:rPr lang="en-US" sz="2800"/>
              <a:t>A flow chart is a graphical shorthand that represents the site’s detailed verbal description.</a:t>
            </a:r>
          </a:p>
          <a:p>
            <a:r>
              <a:rPr lang="en-US" sz="2800"/>
              <a:t>Rows of rectangles, each one representing a section of the site.</a:t>
            </a:r>
          </a:p>
          <a:p>
            <a:r>
              <a:rPr lang="en-US" sz="2800"/>
              <a:t>Three levels of flow charts</a:t>
            </a:r>
          </a:p>
          <a:p>
            <a:pPr lvl="3"/>
            <a:r>
              <a:rPr lang="en-US">
                <a:solidFill>
                  <a:schemeClr val="accent2"/>
                </a:solidFill>
              </a:rPr>
              <a:t>General</a:t>
            </a:r>
            <a:r>
              <a:rPr lang="en-US"/>
              <a:t>.  Shows overall structure of site.  Each block represents one cell of the structure column of the planning chart.</a:t>
            </a:r>
          </a:p>
          <a:p>
            <a:pPr lvl="3"/>
            <a:r>
              <a:rPr lang="en-US">
                <a:solidFill>
                  <a:schemeClr val="accent2"/>
                </a:solidFill>
              </a:rPr>
              <a:t>Detailed</a:t>
            </a:r>
            <a:r>
              <a:rPr lang="en-US"/>
              <a:t>.  Each flow chart block represents one page</a:t>
            </a:r>
          </a:p>
          <a:p>
            <a:pPr lvl="3"/>
            <a:r>
              <a:rPr lang="en-US">
                <a:solidFill>
                  <a:schemeClr val="accent2"/>
                </a:solidFill>
              </a:rPr>
              <a:t>Specified</a:t>
            </a:r>
            <a:r>
              <a:rPr lang="en-US"/>
              <a:t>.  Add specification block is added to each block in the detailed flow chart.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Flow Charts</a:t>
            </a:r>
          </a:p>
        </p:txBody>
      </p:sp>
      <p:sp>
        <p:nvSpPr>
          <p:cNvPr id="49155" name="Rectangle 3"/>
          <p:cNvSpPr>
            <a:spLocks noGrp="1" noChangeArrowheads="1"/>
          </p:cNvSpPr>
          <p:nvPr>
            <p:ph type="body" idx="1"/>
          </p:nvPr>
        </p:nvSpPr>
        <p:spPr>
          <a:xfrm>
            <a:off x="152400" y="1828800"/>
            <a:ext cx="8763000" cy="4648200"/>
          </a:xfrm>
        </p:spPr>
        <p:txBody>
          <a:bodyPr/>
          <a:lstStyle/>
          <a:p>
            <a:r>
              <a:rPr lang="en-US" sz="2800"/>
              <a:t>Each box must have a number that relates it to the corresponding goal</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1143000"/>
          </a:xfrm>
        </p:spPr>
        <p:txBody>
          <a:bodyPr/>
          <a:lstStyle/>
          <a:p>
            <a:r>
              <a:rPr lang="en-US"/>
              <a:t>Example: General Level</a:t>
            </a:r>
          </a:p>
        </p:txBody>
      </p:sp>
      <p:sp>
        <p:nvSpPr>
          <p:cNvPr id="27662" name="Rectangle 14"/>
          <p:cNvSpPr>
            <a:spLocks noChangeArrowheads="1"/>
          </p:cNvSpPr>
          <p:nvPr/>
        </p:nvSpPr>
        <p:spPr bwMode="auto">
          <a:xfrm>
            <a:off x="0" y="28956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Teaching</a:t>
            </a:r>
          </a:p>
          <a:p>
            <a:pPr algn="ctr"/>
            <a:r>
              <a:rPr lang="en-US"/>
              <a:t>Resources</a:t>
            </a:r>
          </a:p>
        </p:txBody>
      </p:sp>
      <p:sp>
        <p:nvSpPr>
          <p:cNvPr id="27666" name="Rectangle 18"/>
          <p:cNvSpPr>
            <a:spLocks noChangeArrowheads="1"/>
          </p:cNvSpPr>
          <p:nvPr/>
        </p:nvSpPr>
        <p:spPr bwMode="auto">
          <a:xfrm>
            <a:off x="3848100" y="28956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Forums</a:t>
            </a:r>
          </a:p>
        </p:txBody>
      </p:sp>
      <p:sp>
        <p:nvSpPr>
          <p:cNvPr id="27667" name="Rectangle 19"/>
          <p:cNvSpPr>
            <a:spLocks noChangeArrowheads="1"/>
          </p:cNvSpPr>
          <p:nvPr/>
        </p:nvSpPr>
        <p:spPr bwMode="auto">
          <a:xfrm>
            <a:off x="1962150" y="28956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Calendar</a:t>
            </a:r>
          </a:p>
          <a:p>
            <a:pPr algn="ctr"/>
            <a:r>
              <a:rPr lang="en-US"/>
              <a:t>of Events</a:t>
            </a:r>
          </a:p>
        </p:txBody>
      </p:sp>
      <p:sp>
        <p:nvSpPr>
          <p:cNvPr id="27668" name="Rectangle 20"/>
          <p:cNvSpPr>
            <a:spLocks noChangeArrowheads="1"/>
          </p:cNvSpPr>
          <p:nvPr/>
        </p:nvSpPr>
        <p:spPr bwMode="auto">
          <a:xfrm>
            <a:off x="5734050" y="28956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Faculty </a:t>
            </a:r>
          </a:p>
          <a:p>
            <a:pPr algn="ctr"/>
            <a:r>
              <a:rPr lang="en-US"/>
              <a:t>and Staff</a:t>
            </a:r>
          </a:p>
        </p:txBody>
      </p:sp>
      <p:sp>
        <p:nvSpPr>
          <p:cNvPr id="27669" name="Rectangle 21"/>
          <p:cNvSpPr>
            <a:spLocks noChangeArrowheads="1"/>
          </p:cNvSpPr>
          <p:nvPr/>
        </p:nvSpPr>
        <p:spPr bwMode="auto">
          <a:xfrm>
            <a:off x="7543800" y="28956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Institutes</a:t>
            </a:r>
          </a:p>
        </p:txBody>
      </p:sp>
      <p:sp>
        <p:nvSpPr>
          <p:cNvPr id="27670" name="Rectangle 22"/>
          <p:cNvSpPr>
            <a:spLocks noChangeArrowheads="1"/>
          </p:cNvSpPr>
          <p:nvPr/>
        </p:nvSpPr>
        <p:spPr bwMode="auto">
          <a:xfrm>
            <a:off x="2819400" y="1676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Home Page</a:t>
            </a:r>
          </a:p>
        </p:txBody>
      </p:sp>
      <p:sp>
        <p:nvSpPr>
          <p:cNvPr id="27671" name="Rectangle 23"/>
          <p:cNvSpPr>
            <a:spLocks noChangeArrowheads="1"/>
          </p:cNvSpPr>
          <p:nvPr/>
        </p:nvSpPr>
        <p:spPr bwMode="auto">
          <a:xfrm>
            <a:off x="5486400" y="1676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About the</a:t>
            </a:r>
          </a:p>
          <a:p>
            <a:pPr algn="ctr"/>
            <a:r>
              <a:rPr lang="en-US"/>
              <a:t>Program</a:t>
            </a:r>
          </a:p>
        </p:txBody>
      </p:sp>
      <p:sp>
        <p:nvSpPr>
          <p:cNvPr id="27672" name="Rectangle 24"/>
          <p:cNvSpPr>
            <a:spLocks noChangeArrowheads="1"/>
          </p:cNvSpPr>
          <p:nvPr/>
        </p:nvSpPr>
        <p:spPr bwMode="auto">
          <a:xfrm>
            <a:off x="0" y="38862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Teaching</a:t>
            </a:r>
          </a:p>
          <a:p>
            <a:pPr algn="ctr"/>
            <a:r>
              <a:rPr lang="en-US"/>
              <a:t>Units</a:t>
            </a:r>
          </a:p>
        </p:txBody>
      </p:sp>
      <p:sp>
        <p:nvSpPr>
          <p:cNvPr id="27673" name="Rectangle 25"/>
          <p:cNvSpPr>
            <a:spLocks noChangeArrowheads="1"/>
          </p:cNvSpPr>
          <p:nvPr/>
        </p:nvSpPr>
        <p:spPr bwMode="auto">
          <a:xfrm>
            <a:off x="0" y="48768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Publications</a:t>
            </a:r>
          </a:p>
        </p:txBody>
      </p:sp>
      <p:sp>
        <p:nvSpPr>
          <p:cNvPr id="27674" name="Rectangle 26"/>
          <p:cNvSpPr>
            <a:spLocks noChangeArrowheads="1"/>
          </p:cNvSpPr>
          <p:nvPr/>
        </p:nvSpPr>
        <p:spPr bwMode="auto">
          <a:xfrm>
            <a:off x="0" y="5867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Multimedia</a:t>
            </a:r>
          </a:p>
        </p:txBody>
      </p:sp>
      <p:sp>
        <p:nvSpPr>
          <p:cNvPr id="27675" name="Rectangle 27"/>
          <p:cNvSpPr>
            <a:spLocks noChangeArrowheads="1"/>
          </p:cNvSpPr>
          <p:nvPr/>
        </p:nvSpPr>
        <p:spPr bwMode="auto">
          <a:xfrm>
            <a:off x="3886200" y="3962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Discussion</a:t>
            </a:r>
          </a:p>
          <a:p>
            <a:pPr algn="ctr"/>
            <a:r>
              <a:rPr lang="en-US"/>
              <a:t>Topics</a:t>
            </a:r>
          </a:p>
        </p:txBody>
      </p:sp>
      <p:sp>
        <p:nvSpPr>
          <p:cNvPr id="27676" name="Rectangle 28"/>
          <p:cNvSpPr>
            <a:spLocks noChangeArrowheads="1"/>
          </p:cNvSpPr>
          <p:nvPr/>
        </p:nvSpPr>
        <p:spPr bwMode="auto">
          <a:xfrm>
            <a:off x="3886200" y="50292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sz="2000"/>
              <a:t>Synchronous</a:t>
            </a:r>
          </a:p>
          <a:p>
            <a:pPr algn="ctr"/>
            <a:r>
              <a:rPr lang="en-US" sz="2000"/>
              <a:t>Chat</a:t>
            </a:r>
          </a:p>
        </p:txBody>
      </p:sp>
      <p:sp>
        <p:nvSpPr>
          <p:cNvPr id="27677" name="Rectangle 29"/>
          <p:cNvSpPr>
            <a:spLocks noChangeArrowheads="1"/>
          </p:cNvSpPr>
          <p:nvPr/>
        </p:nvSpPr>
        <p:spPr bwMode="auto">
          <a:xfrm>
            <a:off x="5734050" y="3962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Faculty</a:t>
            </a:r>
          </a:p>
          <a:p>
            <a:pPr algn="ctr"/>
            <a:r>
              <a:rPr lang="en-US"/>
              <a:t>Pages</a:t>
            </a:r>
          </a:p>
        </p:txBody>
      </p:sp>
      <p:sp>
        <p:nvSpPr>
          <p:cNvPr id="27678" name="Line 30"/>
          <p:cNvSpPr>
            <a:spLocks noChangeShapeType="1"/>
          </p:cNvSpPr>
          <p:nvPr/>
        </p:nvSpPr>
        <p:spPr bwMode="auto">
          <a:xfrm>
            <a:off x="4343400" y="2057400"/>
            <a:ext cx="1143000" cy="0"/>
          </a:xfrm>
          <a:prstGeom prst="line">
            <a:avLst/>
          </a:prstGeom>
          <a:noFill/>
          <a:ln w="19050">
            <a:solidFill>
              <a:schemeClr val="tx1"/>
            </a:solidFill>
            <a:round/>
            <a:headEnd/>
            <a:tailEnd/>
          </a:ln>
          <a:effectLst/>
        </p:spPr>
        <p:txBody>
          <a:bodyPr/>
          <a:lstStyle/>
          <a:p>
            <a:endParaRPr lang="en-US"/>
          </a:p>
        </p:txBody>
      </p:sp>
      <p:sp>
        <p:nvSpPr>
          <p:cNvPr id="27679" name="Line 31"/>
          <p:cNvSpPr>
            <a:spLocks noChangeShapeType="1"/>
          </p:cNvSpPr>
          <p:nvPr/>
        </p:nvSpPr>
        <p:spPr bwMode="auto">
          <a:xfrm>
            <a:off x="762000" y="2743200"/>
            <a:ext cx="7543800" cy="0"/>
          </a:xfrm>
          <a:prstGeom prst="line">
            <a:avLst/>
          </a:prstGeom>
          <a:noFill/>
          <a:ln w="19050">
            <a:solidFill>
              <a:schemeClr val="tx1"/>
            </a:solidFill>
            <a:round/>
            <a:headEnd/>
            <a:tailEnd/>
          </a:ln>
          <a:effectLst/>
        </p:spPr>
        <p:txBody>
          <a:bodyPr/>
          <a:lstStyle/>
          <a:p>
            <a:endParaRPr lang="en-US"/>
          </a:p>
        </p:txBody>
      </p:sp>
      <p:sp>
        <p:nvSpPr>
          <p:cNvPr id="27680" name="Line 32"/>
          <p:cNvSpPr>
            <a:spLocks noChangeShapeType="1"/>
          </p:cNvSpPr>
          <p:nvPr/>
        </p:nvSpPr>
        <p:spPr bwMode="auto">
          <a:xfrm>
            <a:off x="762000" y="2743200"/>
            <a:ext cx="0" cy="152400"/>
          </a:xfrm>
          <a:prstGeom prst="line">
            <a:avLst/>
          </a:prstGeom>
          <a:noFill/>
          <a:ln w="19050">
            <a:solidFill>
              <a:schemeClr val="tx1"/>
            </a:solidFill>
            <a:round/>
            <a:headEnd/>
            <a:tailEnd/>
          </a:ln>
          <a:effectLst/>
        </p:spPr>
        <p:txBody>
          <a:bodyPr/>
          <a:lstStyle/>
          <a:p>
            <a:endParaRPr lang="en-US"/>
          </a:p>
        </p:txBody>
      </p:sp>
      <p:sp>
        <p:nvSpPr>
          <p:cNvPr id="27681" name="Line 33"/>
          <p:cNvSpPr>
            <a:spLocks noChangeShapeType="1"/>
          </p:cNvSpPr>
          <p:nvPr/>
        </p:nvSpPr>
        <p:spPr bwMode="auto">
          <a:xfrm>
            <a:off x="2743200" y="2743200"/>
            <a:ext cx="0" cy="152400"/>
          </a:xfrm>
          <a:prstGeom prst="line">
            <a:avLst/>
          </a:prstGeom>
          <a:noFill/>
          <a:ln w="19050">
            <a:solidFill>
              <a:schemeClr val="tx1"/>
            </a:solidFill>
            <a:round/>
            <a:headEnd/>
            <a:tailEnd/>
          </a:ln>
          <a:effectLst/>
        </p:spPr>
        <p:txBody>
          <a:bodyPr/>
          <a:lstStyle/>
          <a:p>
            <a:endParaRPr lang="en-US"/>
          </a:p>
        </p:txBody>
      </p:sp>
      <p:sp>
        <p:nvSpPr>
          <p:cNvPr id="27682" name="Line 34"/>
          <p:cNvSpPr>
            <a:spLocks noChangeShapeType="1"/>
          </p:cNvSpPr>
          <p:nvPr/>
        </p:nvSpPr>
        <p:spPr bwMode="auto">
          <a:xfrm>
            <a:off x="4648200" y="2743200"/>
            <a:ext cx="0" cy="152400"/>
          </a:xfrm>
          <a:prstGeom prst="line">
            <a:avLst/>
          </a:prstGeom>
          <a:noFill/>
          <a:ln w="19050">
            <a:solidFill>
              <a:schemeClr val="tx1"/>
            </a:solidFill>
            <a:round/>
            <a:headEnd/>
            <a:tailEnd/>
          </a:ln>
          <a:effectLst/>
        </p:spPr>
        <p:txBody>
          <a:bodyPr/>
          <a:lstStyle/>
          <a:p>
            <a:endParaRPr lang="en-US"/>
          </a:p>
        </p:txBody>
      </p:sp>
      <p:sp>
        <p:nvSpPr>
          <p:cNvPr id="27683" name="Line 35"/>
          <p:cNvSpPr>
            <a:spLocks noChangeShapeType="1"/>
          </p:cNvSpPr>
          <p:nvPr/>
        </p:nvSpPr>
        <p:spPr bwMode="auto">
          <a:xfrm>
            <a:off x="6477000" y="2743200"/>
            <a:ext cx="0" cy="152400"/>
          </a:xfrm>
          <a:prstGeom prst="line">
            <a:avLst/>
          </a:prstGeom>
          <a:noFill/>
          <a:ln w="19050">
            <a:solidFill>
              <a:schemeClr val="tx1"/>
            </a:solidFill>
            <a:round/>
            <a:headEnd/>
            <a:tailEnd/>
          </a:ln>
          <a:effectLst/>
        </p:spPr>
        <p:txBody>
          <a:bodyPr/>
          <a:lstStyle/>
          <a:p>
            <a:endParaRPr lang="en-US"/>
          </a:p>
        </p:txBody>
      </p:sp>
      <p:sp>
        <p:nvSpPr>
          <p:cNvPr id="27684" name="Line 36"/>
          <p:cNvSpPr>
            <a:spLocks noChangeShapeType="1"/>
          </p:cNvSpPr>
          <p:nvPr/>
        </p:nvSpPr>
        <p:spPr bwMode="auto">
          <a:xfrm>
            <a:off x="8305800" y="2743200"/>
            <a:ext cx="0" cy="152400"/>
          </a:xfrm>
          <a:prstGeom prst="line">
            <a:avLst/>
          </a:prstGeom>
          <a:noFill/>
          <a:ln w="19050">
            <a:solidFill>
              <a:schemeClr val="tx1"/>
            </a:solidFill>
            <a:round/>
            <a:headEnd/>
            <a:tailEnd/>
          </a:ln>
          <a:effectLst/>
        </p:spPr>
        <p:txBody>
          <a:bodyPr/>
          <a:lstStyle/>
          <a:p>
            <a:endParaRPr lang="en-US"/>
          </a:p>
        </p:txBody>
      </p:sp>
      <p:sp>
        <p:nvSpPr>
          <p:cNvPr id="27685" name="Line 37"/>
          <p:cNvSpPr>
            <a:spLocks noChangeShapeType="1"/>
          </p:cNvSpPr>
          <p:nvPr/>
        </p:nvSpPr>
        <p:spPr bwMode="auto">
          <a:xfrm>
            <a:off x="762000" y="3581400"/>
            <a:ext cx="0" cy="304800"/>
          </a:xfrm>
          <a:prstGeom prst="line">
            <a:avLst/>
          </a:prstGeom>
          <a:noFill/>
          <a:ln w="19050">
            <a:solidFill>
              <a:schemeClr val="tx1"/>
            </a:solidFill>
            <a:round/>
            <a:headEnd/>
            <a:tailEnd/>
          </a:ln>
          <a:effectLst/>
        </p:spPr>
        <p:txBody>
          <a:bodyPr/>
          <a:lstStyle/>
          <a:p>
            <a:endParaRPr lang="en-US"/>
          </a:p>
        </p:txBody>
      </p:sp>
      <p:sp>
        <p:nvSpPr>
          <p:cNvPr id="27686" name="Line 38"/>
          <p:cNvSpPr>
            <a:spLocks noChangeShapeType="1"/>
          </p:cNvSpPr>
          <p:nvPr/>
        </p:nvSpPr>
        <p:spPr bwMode="auto">
          <a:xfrm>
            <a:off x="762000" y="4572000"/>
            <a:ext cx="0" cy="304800"/>
          </a:xfrm>
          <a:prstGeom prst="line">
            <a:avLst/>
          </a:prstGeom>
          <a:noFill/>
          <a:ln w="19050">
            <a:solidFill>
              <a:schemeClr val="tx1"/>
            </a:solidFill>
            <a:round/>
            <a:headEnd/>
            <a:tailEnd/>
          </a:ln>
          <a:effectLst/>
        </p:spPr>
        <p:txBody>
          <a:bodyPr/>
          <a:lstStyle/>
          <a:p>
            <a:endParaRPr lang="en-US"/>
          </a:p>
        </p:txBody>
      </p:sp>
      <p:sp>
        <p:nvSpPr>
          <p:cNvPr id="27687" name="Line 39"/>
          <p:cNvSpPr>
            <a:spLocks noChangeShapeType="1"/>
          </p:cNvSpPr>
          <p:nvPr/>
        </p:nvSpPr>
        <p:spPr bwMode="auto">
          <a:xfrm>
            <a:off x="762000" y="5562600"/>
            <a:ext cx="0" cy="304800"/>
          </a:xfrm>
          <a:prstGeom prst="line">
            <a:avLst/>
          </a:prstGeom>
          <a:noFill/>
          <a:ln w="19050">
            <a:solidFill>
              <a:schemeClr val="tx1"/>
            </a:solidFill>
            <a:round/>
            <a:headEnd/>
            <a:tailEnd/>
          </a:ln>
          <a:effectLst/>
        </p:spPr>
        <p:txBody>
          <a:bodyPr/>
          <a:lstStyle/>
          <a:p>
            <a:endParaRPr lang="en-US"/>
          </a:p>
        </p:txBody>
      </p:sp>
      <p:sp>
        <p:nvSpPr>
          <p:cNvPr id="27688" name="Line 40"/>
          <p:cNvSpPr>
            <a:spLocks noChangeShapeType="1"/>
          </p:cNvSpPr>
          <p:nvPr/>
        </p:nvSpPr>
        <p:spPr bwMode="auto">
          <a:xfrm>
            <a:off x="4648200" y="3581400"/>
            <a:ext cx="0" cy="381000"/>
          </a:xfrm>
          <a:prstGeom prst="line">
            <a:avLst/>
          </a:prstGeom>
          <a:noFill/>
          <a:ln w="19050">
            <a:solidFill>
              <a:schemeClr val="tx1"/>
            </a:solidFill>
            <a:round/>
            <a:headEnd/>
            <a:tailEnd/>
          </a:ln>
          <a:effectLst/>
        </p:spPr>
        <p:txBody>
          <a:bodyPr/>
          <a:lstStyle/>
          <a:p>
            <a:endParaRPr lang="en-US"/>
          </a:p>
        </p:txBody>
      </p:sp>
      <p:sp>
        <p:nvSpPr>
          <p:cNvPr id="27689" name="Line 41"/>
          <p:cNvSpPr>
            <a:spLocks noChangeShapeType="1"/>
          </p:cNvSpPr>
          <p:nvPr/>
        </p:nvSpPr>
        <p:spPr bwMode="auto">
          <a:xfrm>
            <a:off x="4648200" y="4648200"/>
            <a:ext cx="0" cy="381000"/>
          </a:xfrm>
          <a:prstGeom prst="line">
            <a:avLst/>
          </a:prstGeom>
          <a:noFill/>
          <a:ln w="19050">
            <a:solidFill>
              <a:schemeClr val="tx1"/>
            </a:solidFill>
            <a:round/>
            <a:headEnd/>
            <a:tailEnd/>
          </a:ln>
          <a:effectLst/>
        </p:spPr>
        <p:txBody>
          <a:bodyPr/>
          <a:lstStyle/>
          <a:p>
            <a:endParaRPr lang="en-US"/>
          </a:p>
        </p:txBody>
      </p:sp>
      <p:sp>
        <p:nvSpPr>
          <p:cNvPr id="27690" name="Line 42"/>
          <p:cNvSpPr>
            <a:spLocks noChangeShapeType="1"/>
          </p:cNvSpPr>
          <p:nvPr/>
        </p:nvSpPr>
        <p:spPr bwMode="auto">
          <a:xfrm>
            <a:off x="6477000" y="3581400"/>
            <a:ext cx="0" cy="381000"/>
          </a:xfrm>
          <a:prstGeom prst="line">
            <a:avLst/>
          </a:prstGeom>
          <a:noFill/>
          <a:ln w="19050">
            <a:solidFill>
              <a:schemeClr val="tx1"/>
            </a:solidFill>
            <a:round/>
            <a:headEnd/>
            <a:tailEnd/>
          </a:ln>
          <a:effectLst/>
        </p:spPr>
        <p:txBody>
          <a:bodyPr/>
          <a:lstStyle/>
          <a:p>
            <a:endParaRPr lang="en-US"/>
          </a:p>
        </p:txBody>
      </p:sp>
      <p:sp>
        <p:nvSpPr>
          <p:cNvPr id="27708" name="Line 60"/>
          <p:cNvSpPr>
            <a:spLocks noChangeShapeType="1"/>
          </p:cNvSpPr>
          <p:nvPr/>
        </p:nvSpPr>
        <p:spPr bwMode="auto">
          <a:xfrm>
            <a:off x="3581400" y="2362200"/>
            <a:ext cx="0" cy="381000"/>
          </a:xfrm>
          <a:prstGeom prst="line">
            <a:avLst/>
          </a:prstGeom>
          <a:noFill/>
          <a:ln w="19050">
            <a:solidFill>
              <a:schemeClr val="tx1"/>
            </a:solidFill>
            <a:round/>
            <a:headEnd/>
            <a:tailEnd/>
          </a:ln>
          <a:effectLst/>
        </p:spPr>
        <p:txBody>
          <a:bodyPr/>
          <a:lstStyle/>
          <a:p>
            <a:endParaRPr lang="en-US"/>
          </a:p>
        </p:txBody>
      </p:sp>
      <p:sp>
        <p:nvSpPr>
          <p:cNvPr id="27710" name="Text Box 62"/>
          <p:cNvSpPr txBox="1">
            <a:spLocks noChangeArrowheads="1"/>
          </p:cNvSpPr>
          <p:nvPr/>
        </p:nvSpPr>
        <p:spPr bwMode="auto">
          <a:xfrm>
            <a:off x="2803525" y="1584325"/>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1</a:t>
            </a:r>
          </a:p>
        </p:txBody>
      </p:sp>
      <p:sp>
        <p:nvSpPr>
          <p:cNvPr id="27711" name="Text Box 63"/>
          <p:cNvSpPr txBox="1">
            <a:spLocks noChangeArrowheads="1"/>
          </p:cNvSpPr>
          <p:nvPr/>
        </p:nvSpPr>
        <p:spPr bwMode="auto">
          <a:xfrm>
            <a:off x="5486400" y="1889125"/>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2</a:t>
            </a:r>
          </a:p>
        </p:txBody>
      </p:sp>
      <p:sp>
        <p:nvSpPr>
          <p:cNvPr id="27712" name="Text Box 64"/>
          <p:cNvSpPr txBox="1">
            <a:spLocks noChangeArrowheads="1"/>
          </p:cNvSpPr>
          <p:nvPr/>
        </p:nvSpPr>
        <p:spPr bwMode="auto">
          <a:xfrm>
            <a:off x="-76200" y="28194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3</a:t>
            </a:r>
          </a:p>
        </p:txBody>
      </p:sp>
      <p:sp>
        <p:nvSpPr>
          <p:cNvPr id="27713" name="Text Box 65"/>
          <p:cNvSpPr txBox="1">
            <a:spLocks noChangeArrowheads="1"/>
          </p:cNvSpPr>
          <p:nvPr/>
        </p:nvSpPr>
        <p:spPr bwMode="auto">
          <a:xfrm>
            <a:off x="1905000" y="28194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4</a:t>
            </a:r>
          </a:p>
        </p:txBody>
      </p:sp>
      <p:sp>
        <p:nvSpPr>
          <p:cNvPr id="27714" name="Text Box 66"/>
          <p:cNvSpPr txBox="1">
            <a:spLocks noChangeArrowheads="1"/>
          </p:cNvSpPr>
          <p:nvPr/>
        </p:nvSpPr>
        <p:spPr bwMode="auto">
          <a:xfrm>
            <a:off x="3810000" y="28194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5</a:t>
            </a:r>
          </a:p>
        </p:txBody>
      </p:sp>
      <p:sp>
        <p:nvSpPr>
          <p:cNvPr id="27715" name="Text Box 67"/>
          <p:cNvSpPr txBox="1">
            <a:spLocks noChangeArrowheads="1"/>
          </p:cNvSpPr>
          <p:nvPr/>
        </p:nvSpPr>
        <p:spPr bwMode="auto">
          <a:xfrm>
            <a:off x="5708650" y="28194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6</a:t>
            </a:r>
          </a:p>
        </p:txBody>
      </p:sp>
      <p:sp>
        <p:nvSpPr>
          <p:cNvPr id="27716" name="Text Box 68"/>
          <p:cNvSpPr txBox="1">
            <a:spLocks noChangeArrowheads="1"/>
          </p:cNvSpPr>
          <p:nvPr/>
        </p:nvSpPr>
        <p:spPr bwMode="auto">
          <a:xfrm>
            <a:off x="7537450" y="2803525"/>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7</a:t>
            </a:r>
          </a:p>
        </p:txBody>
      </p:sp>
      <p:sp>
        <p:nvSpPr>
          <p:cNvPr id="27717" name="Text Box 69"/>
          <p:cNvSpPr txBox="1">
            <a:spLocks noChangeArrowheads="1"/>
          </p:cNvSpPr>
          <p:nvPr/>
        </p:nvSpPr>
        <p:spPr bwMode="auto">
          <a:xfrm>
            <a:off x="-76200" y="38100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8</a:t>
            </a:r>
          </a:p>
        </p:txBody>
      </p:sp>
      <p:sp>
        <p:nvSpPr>
          <p:cNvPr id="27718" name="Text Box 70"/>
          <p:cNvSpPr txBox="1">
            <a:spLocks noChangeArrowheads="1"/>
          </p:cNvSpPr>
          <p:nvPr/>
        </p:nvSpPr>
        <p:spPr bwMode="auto">
          <a:xfrm>
            <a:off x="-76200" y="48006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9</a:t>
            </a:r>
          </a:p>
        </p:txBody>
      </p:sp>
      <p:sp>
        <p:nvSpPr>
          <p:cNvPr id="27719" name="Text Box 71"/>
          <p:cNvSpPr txBox="1">
            <a:spLocks noChangeArrowheads="1"/>
          </p:cNvSpPr>
          <p:nvPr/>
        </p:nvSpPr>
        <p:spPr bwMode="auto">
          <a:xfrm>
            <a:off x="-76200" y="57753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10</a:t>
            </a:r>
          </a:p>
        </p:txBody>
      </p:sp>
      <p:sp>
        <p:nvSpPr>
          <p:cNvPr id="27720" name="Text Box 72"/>
          <p:cNvSpPr txBox="1">
            <a:spLocks noChangeArrowheads="1"/>
          </p:cNvSpPr>
          <p:nvPr/>
        </p:nvSpPr>
        <p:spPr bwMode="auto">
          <a:xfrm>
            <a:off x="3810000" y="42513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11</a:t>
            </a:r>
          </a:p>
        </p:txBody>
      </p:sp>
      <p:sp>
        <p:nvSpPr>
          <p:cNvPr id="27721" name="Text Box 73"/>
          <p:cNvSpPr txBox="1">
            <a:spLocks noChangeArrowheads="1"/>
          </p:cNvSpPr>
          <p:nvPr/>
        </p:nvSpPr>
        <p:spPr bwMode="auto">
          <a:xfrm>
            <a:off x="3810000" y="53181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12</a:t>
            </a:r>
          </a:p>
        </p:txBody>
      </p:sp>
      <p:sp>
        <p:nvSpPr>
          <p:cNvPr id="27722" name="Text Box 74"/>
          <p:cNvSpPr txBox="1">
            <a:spLocks noChangeArrowheads="1"/>
          </p:cNvSpPr>
          <p:nvPr/>
        </p:nvSpPr>
        <p:spPr bwMode="auto">
          <a:xfrm>
            <a:off x="5708650" y="4267200"/>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13</a:t>
            </a:r>
          </a:p>
        </p:txBody>
      </p:sp>
      <p:grpSp>
        <p:nvGrpSpPr>
          <p:cNvPr id="27725" name="Group 77"/>
          <p:cNvGrpSpPr>
            <a:grpSpLocks/>
          </p:cNvGrpSpPr>
          <p:nvPr/>
        </p:nvGrpSpPr>
        <p:grpSpPr bwMode="auto">
          <a:xfrm>
            <a:off x="304800" y="1143000"/>
            <a:ext cx="2895600" cy="1006475"/>
            <a:chOff x="192" y="720"/>
            <a:chExt cx="1824" cy="634"/>
          </a:xfrm>
        </p:grpSpPr>
        <p:sp>
          <p:nvSpPr>
            <p:cNvPr id="27723" name="Oval 75"/>
            <p:cNvSpPr>
              <a:spLocks noChangeArrowheads="1"/>
            </p:cNvSpPr>
            <p:nvPr/>
          </p:nvSpPr>
          <p:spPr bwMode="auto">
            <a:xfrm>
              <a:off x="1680" y="1008"/>
              <a:ext cx="336" cy="240"/>
            </a:xfrm>
            <a:prstGeom prst="ellipse">
              <a:avLst/>
            </a:prstGeom>
            <a:noFill/>
            <a:ln w="57150">
              <a:solidFill>
                <a:schemeClr val="accent2"/>
              </a:solidFill>
              <a:round/>
              <a:headEnd/>
              <a:tailEnd/>
            </a:ln>
            <a:effectLst/>
          </p:spPr>
          <p:txBody>
            <a:bodyPr wrap="none" anchor="ctr"/>
            <a:lstStyle/>
            <a:p>
              <a:endParaRPr lang="en-US"/>
            </a:p>
          </p:txBody>
        </p:sp>
        <p:sp>
          <p:nvSpPr>
            <p:cNvPr id="27724" name="Text Box 76"/>
            <p:cNvSpPr txBox="1">
              <a:spLocks noChangeArrowheads="1"/>
            </p:cNvSpPr>
            <p:nvPr/>
          </p:nvSpPr>
          <p:spPr bwMode="auto">
            <a:xfrm>
              <a:off x="192" y="720"/>
              <a:ext cx="1345" cy="634"/>
            </a:xfrm>
            <a:prstGeom prst="rect">
              <a:avLst/>
            </a:prstGeom>
            <a:solidFill>
              <a:schemeClr val="accent1"/>
            </a:solidFill>
            <a:ln w="9525">
              <a:noFill/>
              <a:miter lim="800000"/>
              <a:headEnd/>
              <a:tailEnd/>
            </a:ln>
            <a:effectLst/>
          </p:spPr>
          <p:txBody>
            <a:bodyPr wrap="none">
              <a:spAutoFit/>
            </a:bodyPr>
            <a:lstStyle/>
            <a:p>
              <a:r>
                <a:rPr lang="en-US" sz="2000"/>
                <a:t>the number relates</a:t>
              </a:r>
            </a:p>
            <a:p>
              <a:r>
                <a:rPr lang="en-US" sz="2000"/>
                <a:t>the F.C. box to a</a:t>
              </a:r>
            </a:p>
            <a:p>
              <a:r>
                <a:rPr lang="en-US" sz="2000"/>
                <a:t>corresponding goal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Identifying the Audience</a:t>
            </a:r>
          </a:p>
        </p:txBody>
      </p:sp>
      <p:sp>
        <p:nvSpPr>
          <p:cNvPr id="5123" name="Rectangle 3"/>
          <p:cNvSpPr>
            <a:spLocks noGrp="1" noChangeArrowheads="1"/>
          </p:cNvSpPr>
          <p:nvPr>
            <p:ph type="body" idx="1"/>
          </p:nvPr>
        </p:nvSpPr>
        <p:spPr/>
        <p:txBody>
          <a:bodyPr/>
          <a:lstStyle/>
          <a:p>
            <a:r>
              <a:rPr lang="en-US"/>
              <a:t>What audience are the following sites addressing?  Look them up now.</a:t>
            </a:r>
          </a:p>
          <a:p>
            <a:pPr lvl="1"/>
            <a:r>
              <a:rPr lang="en-US"/>
              <a:t>www.yahooligans.com/</a:t>
            </a:r>
          </a:p>
          <a:p>
            <a:pPr lvl="2"/>
            <a:endParaRPr lang="en-US"/>
          </a:p>
          <a:p>
            <a:pPr lvl="1"/>
            <a:r>
              <a:rPr lang="en-US"/>
              <a:t>http://personal.fidelity.com/products/wealth/</a:t>
            </a:r>
          </a:p>
          <a:p>
            <a:pPr lvl="2"/>
            <a:endParaRPr lang="en-US"/>
          </a:p>
          <a:p>
            <a:pPr lvl="1"/>
            <a:r>
              <a:rPr lang="en-US"/>
              <a:t>www.NOAA.GOV/</a:t>
            </a:r>
          </a:p>
        </p:txBody>
      </p:sp>
      <p:sp>
        <p:nvSpPr>
          <p:cNvPr id="5124" name="Text Box 4"/>
          <p:cNvSpPr txBox="1">
            <a:spLocks noChangeArrowheads="1"/>
          </p:cNvSpPr>
          <p:nvPr/>
        </p:nvSpPr>
        <p:spPr bwMode="auto">
          <a:xfrm>
            <a:off x="2057400" y="3505200"/>
            <a:ext cx="1349375" cy="519113"/>
          </a:xfrm>
          <a:prstGeom prst="rect">
            <a:avLst/>
          </a:prstGeom>
          <a:noFill/>
          <a:ln w="9525">
            <a:noFill/>
            <a:miter lim="800000"/>
            <a:headEnd/>
            <a:tailEnd/>
          </a:ln>
          <a:effectLst/>
        </p:spPr>
        <p:txBody>
          <a:bodyPr wrap="none">
            <a:spAutoFit/>
          </a:bodyPr>
          <a:lstStyle/>
          <a:p>
            <a:r>
              <a:rPr lang="en-US" sz="2800"/>
              <a:t>children</a:t>
            </a:r>
          </a:p>
        </p:txBody>
      </p:sp>
      <p:sp>
        <p:nvSpPr>
          <p:cNvPr id="5125" name="Text Box 5"/>
          <p:cNvSpPr txBox="1">
            <a:spLocks noChangeArrowheads="1"/>
          </p:cNvSpPr>
          <p:nvPr/>
        </p:nvSpPr>
        <p:spPr bwMode="auto">
          <a:xfrm>
            <a:off x="1600200" y="4495800"/>
            <a:ext cx="7334250" cy="519113"/>
          </a:xfrm>
          <a:prstGeom prst="rect">
            <a:avLst/>
          </a:prstGeom>
          <a:noFill/>
          <a:ln w="9525">
            <a:noFill/>
            <a:miter lim="800000"/>
            <a:headEnd/>
            <a:tailEnd/>
          </a:ln>
          <a:effectLst/>
        </p:spPr>
        <p:txBody>
          <a:bodyPr wrap="none">
            <a:spAutoFit/>
          </a:bodyPr>
          <a:lstStyle/>
          <a:p>
            <a:r>
              <a:rPr lang="en-US" sz="2800"/>
              <a:t>adult investors looking for information and advice</a:t>
            </a:r>
          </a:p>
        </p:txBody>
      </p:sp>
      <p:sp>
        <p:nvSpPr>
          <p:cNvPr id="5126" name="Text Box 6"/>
          <p:cNvSpPr txBox="1">
            <a:spLocks noChangeArrowheads="1"/>
          </p:cNvSpPr>
          <p:nvPr/>
        </p:nvSpPr>
        <p:spPr bwMode="auto">
          <a:xfrm>
            <a:off x="762000" y="5486400"/>
            <a:ext cx="6599238" cy="884238"/>
          </a:xfrm>
          <a:prstGeom prst="rect">
            <a:avLst/>
          </a:prstGeom>
          <a:noFill/>
          <a:ln w="9525">
            <a:noFill/>
            <a:miter lim="800000"/>
            <a:headEnd/>
            <a:tailEnd/>
          </a:ln>
          <a:effectLst/>
        </p:spPr>
        <p:txBody>
          <a:bodyPr wrap="none">
            <a:spAutoFit/>
          </a:bodyPr>
          <a:lstStyle/>
          <a:p>
            <a:pPr lvl="2">
              <a:spcBef>
                <a:spcPct val="20000"/>
              </a:spcBef>
            </a:pPr>
            <a:r>
              <a:rPr lang="en-US" sz="2800"/>
              <a:t>wide range, professionals to fishermen</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left)">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wipe(left)">
                                      <p:cBhvr>
                                        <p:cTn id="1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autoUpdateAnimBg="0"/>
      <p:bldP spid="512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Detailed Level</a:t>
            </a:r>
          </a:p>
        </p:txBody>
      </p:sp>
      <p:sp>
        <p:nvSpPr>
          <p:cNvPr id="48131" name="Rectangle 3"/>
          <p:cNvSpPr>
            <a:spLocks noGrp="1" noChangeArrowheads="1"/>
          </p:cNvSpPr>
          <p:nvPr>
            <p:ph type="body" idx="1"/>
          </p:nvPr>
        </p:nvSpPr>
        <p:spPr/>
        <p:txBody>
          <a:bodyPr/>
          <a:lstStyle/>
          <a:p>
            <a:pPr>
              <a:lnSpc>
                <a:spcPct val="90000"/>
              </a:lnSpc>
            </a:pPr>
            <a:r>
              <a:rPr lang="en-US"/>
              <a:t>Each box on the detailed flow chart must have a label. </a:t>
            </a:r>
          </a:p>
          <a:p>
            <a:pPr lvl="1">
              <a:lnSpc>
                <a:spcPct val="90000"/>
              </a:lnSpc>
            </a:pPr>
            <a:r>
              <a:rPr lang="en-US"/>
              <a:t>The label must be descriptive enough to indicate exactly what will go on the page</a:t>
            </a:r>
          </a:p>
          <a:p>
            <a:pPr lvl="1">
              <a:lnSpc>
                <a:spcPct val="90000"/>
              </a:lnSpc>
            </a:pPr>
            <a:r>
              <a:rPr lang="en-US"/>
              <a:t>example:  a label of </a:t>
            </a:r>
            <a:r>
              <a:rPr lang="en-US" b="1">
                <a:solidFill>
                  <a:schemeClr val="tx2"/>
                </a:solidFill>
              </a:rPr>
              <a:t>forms</a:t>
            </a:r>
            <a:r>
              <a:rPr lang="en-US"/>
              <a:t> is not descriptive enough.  What type of forms?  How many?</a:t>
            </a:r>
          </a:p>
          <a:p>
            <a:pPr lvl="1">
              <a:lnSpc>
                <a:spcPct val="90000"/>
              </a:lnSpc>
            </a:pPr>
            <a:r>
              <a:rPr lang="en-US"/>
              <a:t>You must indicate the </a:t>
            </a:r>
            <a:r>
              <a:rPr lang="en-US" b="1">
                <a:solidFill>
                  <a:schemeClr val="tx2"/>
                </a:solidFill>
              </a:rPr>
              <a:t>types</a:t>
            </a:r>
            <a:r>
              <a:rPr lang="en-US"/>
              <a:t> of information (but not their specifics) in the box.</a:t>
            </a:r>
          </a:p>
          <a:p>
            <a:pPr lvl="1">
              <a:lnSpc>
                <a:spcPct val="90000"/>
              </a:lnSpc>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r>
              <a:rPr lang="en-US"/>
              <a:t>Example: Detailed Level</a:t>
            </a:r>
          </a:p>
        </p:txBody>
      </p:sp>
      <p:sp>
        <p:nvSpPr>
          <p:cNvPr id="32771" name="Rectangle 3"/>
          <p:cNvSpPr>
            <a:spLocks noChangeArrowheads="1"/>
          </p:cNvSpPr>
          <p:nvPr/>
        </p:nvSpPr>
        <p:spPr bwMode="auto">
          <a:xfrm>
            <a:off x="2286000" y="1981200"/>
            <a:ext cx="2209800" cy="685800"/>
          </a:xfrm>
          <a:prstGeom prst="rect">
            <a:avLst/>
          </a:prstGeom>
          <a:solidFill>
            <a:srgbClr val="FFFF00"/>
          </a:solidFill>
          <a:ln w="9525">
            <a:solidFill>
              <a:schemeClr val="tx1"/>
            </a:solidFill>
            <a:miter lim="800000"/>
            <a:headEnd/>
            <a:tailEnd/>
          </a:ln>
          <a:effectLst/>
        </p:spPr>
        <p:txBody>
          <a:bodyPr wrap="none" anchor="ctr"/>
          <a:lstStyle/>
          <a:p>
            <a:pPr algn="ctr"/>
            <a:r>
              <a:rPr lang="en-US" sz="2000"/>
              <a:t>Teaching</a:t>
            </a:r>
          </a:p>
          <a:p>
            <a:pPr algn="ctr"/>
            <a:r>
              <a:rPr lang="en-US" sz="2000"/>
              <a:t>Resources menu</a:t>
            </a:r>
          </a:p>
        </p:txBody>
      </p:sp>
      <p:sp>
        <p:nvSpPr>
          <p:cNvPr id="32772" name="Rectangle 4"/>
          <p:cNvSpPr>
            <a:spLocks noChangeArrowheads="1"/>
          </p:cNvSpPr>
          <p:nvPr/>
        </p:nvSpPr>
        <p:spPr bwMode="auto">
          <a:xfrm>
            <a:off x="152400" y="29718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Teaching</a:t>
            </a:r>
          </a:p>
          <a:p>
            <a:pPr algn="ctr"/>
            <a:r>
              <a:rPr lang="en-US"/>
              <a:t>Units</a:t>
            </a:r>
          </a:p>
        </p:txBody>
      </p:sp>
      <p:sp>
        <p:nvSpPr>
          <p:cNvPr id="32773" name="Rectangle 5"/>
          <p:cNvSpPr>
            <a:spLocks noChangeArrowheads="1"/>
          </p:cNvSpPr>
          <p:nvPr/>
        </p:nvSpPr>
        <p:spPr bwMode="auto">
          <a:xfrm>
            <a:off x="152400" y="39624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Publications</a:t>
            </a:r>
          </a:p>
        </p:txBody>
      </p:sp>
      <p:sp>
        <p:nvSpPr>
          <p:cNvPr id="32774" name="Rectangle 6"/>
          <p:cNvSpPr>
            <a:spLocks noChangeArrowheads="1"/>
          </p:cNvSpPr>
          <p:nvPr/>
        </p:nvSpPr>
        <p:spPr bwMode="auto">
          <a:xfrm>
            <a:off x="152400" y="49530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Multimedia</a:t>
            </a:r>
          </a:p>
        </p:txBody>
      </p:sp>
      <p:sp>
        <p:nvSpPr>
          <p:cNvPr id="32775" name="Line 7"/>
          <p:cNvSpPr>
            <a:spLocks noChangeShapeType="1"/>
          </p:cNvSpPr>
          <p:nvPr/>
        </p:nvSpPr>
        <p:spPr bwMode="auto">
          <a:xfrm>
            <a:off x="3429000" y="2667000"/>
            <a:ext cx="0" cy="228600"/>
          </a:xfrm>
          <a:prstGeom prst="line">
            <a:avLst/>
          </a:prstGeom>
          <a:noFill/>
          <a:ln w="19050">
            <a:solidFill>
              <a:schemeClr val="tx1"/>
            </a:solidFill>
            <a:round/>
            <a:headEnd/>
            <a:tailEnd/>
          </a:ln>
          <a:effectLst/>
        </p:spPr>
        <p:txBody>
          <a:bodyPr/>
          <a:lstStyle/>
          <a:p>
            <a:endParaRPr lang="en-US"/>
          </a:p>
        </p:txBody>
      </p:sp>
      <p:sp>
        <p:nvSpPr>
          <p:cNvPr id="32776" name="Line 8"/>
          <p:cNvSpPr>
            <a:spLocks noChangeShapeType="1"/>
          </p:cNvSpPr>
          <p:nvPr/>
        </p:nvSpPr>
        <p:spPr bwMode="auto">
          <a:xfrm>
            <a:off x="914400" y="2667000"/>
            <a:ext cx="0" cy="304800"/>
          </a:xfrm>
          <a:prstGeom prst="line">
            <a:avLst/>
          </a:prstGeom>
          <a:noFill/>
          <a:ln w="19050">
            <a:solidFill>
              <a:schemeClr val="tx1"/>
            </a:solidFill>
            <a:round/>
            <a:headEnd/>
            <a:tailEnd/>
          </a:ln>
          <a:effectLst/>
        </p:spPr>
        <p:txBody>
          <a:bodyPr/>
          <a:lstStyle/>
          <a:p>
            <a:endParaRPr lang="en-US"/>
          </a:p>
        </p:txBody>
      </p:sp>
      <p:sp>
        <p:nvSpPr>
          <p:cNvPr id="32777" name="Line 9"/>
          <p:cNvSpPr>
            <a:spLocks noChangeShapeType="1"/>
          </p:cNvSpPr>
          <p:nvPr/>
        </p:nvSpPr>
        <p:spPr bwMode="auto">
          <a:xfrm>
            <a:off x="914400" y="3657600"/>
            <a:ext cx="0" cy="304800"/>
          </a:xfrm>
          <a:prstGeom prst="line">
            <a:avLst/>
          </a:prstGeom>
          <a:noFill/>
          <a:ln w="19050">
            <a:solidFill>
              <a:schemeClr val="tx1"/>
            </a:solidFill>
            <a:round/>
            <a:headEnd/>
            <a:tailEnd/>
          </a:ln>
          <a:effectLst/>
        </p:spPr>
        <p:txBody>
          <a:bodyPr/>
          <a:lstStyle/>
          <a:p>
            <a:endParaRPr lang="en-US"/>
          </a:p>
        </p:txBody>
      </p:sp>
      <p:sp>
        <p:nvSpPr>
          <p:cNvPr id="32778" name="Line 10"/>
          <p:cNvSpPr>
            <a:spLocks noChangeShapeType="1"/>
          </p:cNvSpPr>
          <p:nvPr/>
        </p:nvSpPr>
        <p:spPr bwMode="auto">
          <a:xfrm>
            <a:off x="914400" y="4648200"/>
            <a:ext cx="0" cy="304800"/>
          </a:xfrm>
          <a:prstGeom prst="line">
            <a:avLst/>
          </a:prstGeom>
          <a:noFill/>
          <a:ln w="19050">
            <a:solidFill>
              <a:schemeClr val="tx1"/>
            </a:solidFill>
            <a:round/>
            <a:headEnd/>
            <a:tailEnd/>
          </a:ln>
          <a:effectLst/>
        </p:spPr>
        <p:txBody>
          <a:bodyPr/>
          <a:lstStyle/>
          <a:p>
            <a:endParaRPr lang="en-US"/>
          </a:p>
        </p:txBody>
      </p:sp>
      <p:sp>
        <p:nvSpPr>
          <p:cNvPr id="32781" name="Rectangle 13"/>
          <p:cNvSpPr>
            <a:spLocks noChangeArrowheads="1"/>
          </p:cNvSpPr>
          <p:nvPr/>
        </p:nvSpPr>
        <p:spPr bwMode="auto">
          <a:xfrm>
            <a:off x="4038600" y="3276600"/>
            <a:ext cx="21336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Search Teaching</a:t>
            </a:r>
          </a:p>
          <a:p>
            <a:pPr algn="ctr"/>
            <a:r>
              <a:rPr lang="en-US"/>
              <a:t>Units</a:t>
            </a:r>
          </a:p>
        </p:txBody>
      </p:sp>
      <p:sp>
        <p:nvSpPr>
          <p:cNvPr id="32785" name="Rectangle 17"/>
          <p:cNvSpPr>
            <a:spLocks noChangeArrowheads="1"/>
          </p:cNvSpPr>
          <p:nvPr/>
        </p:nvSpPr>
        <p:spPr bwMode="auto">
          <a:xfrm>
            <a:off x="6705600" y="3276600"/>
            <a:ext cx="21336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Search Video</a:t>
            </a:r>
          </a:p>
          <a:p>
            <a:pPr algn="ctr"/>
            <a:r>
              <a:rPr lang="en-US"/>
              <a:t>clips</a:t>
            </a:r>
          </a:p>
        </p:txBody>
      </p:sp>
      <p:sp>
        <p:nvSpPr>
          <p:cNvPr id="32786" name="Rectangle 18"/>
          <p:cNvSpPr>
            <a:spLocks noChangeArrowheads="1"/>
          </p:cNvSpPr>
          <p:nvPr/>
        </p:nvSpPr>
        <p:spPr bwMode="auto">
          <a:xfrm>
            <a:off x="4038600" y="4648200"/>
            <a:ext cx="21336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Display Teaching</a:t>
            </a:r>
          </a:p>
          <a:p>
            <a:pPr algn="ctr"/>
            <a:r>
              <a:rPr lang="en-US"/>
              <a:t>Resources</a:t>
            </a:r>
          </a:p>
        </p:txBody>
      </p:sp>
      <p:sp>
        <p:nvSpPr>
          <p:cNvPr id="32787" name="Rectangle 19"/>
          <p:cNvSpPr>
            <a:spLocks noChangeArrowheads="1"/>
          </p:cNvSpPr>
          <p:nvPr/>
        </p:nvSpPr>
        <p:spPr bwMode="auto">
          <a:xfrm>
            <a:off x="6705600" y="4648200"/>
            <a:ext cx="21336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Display Video</a:t>
            </a:r>
          </a:p>
          <a:p>
            <a:pPr algn="ctr"/>
            <a:r>
              <a:rPr lang="en-US"/>
              <a:t>clips</a:t>
            </a:r>
          </a:p>
        </p:txBody>
      </p:sp>
      <p:sp>
        <p:nvSpPr>
          <p:cNvPr id="32788" name="Line 20"/>
          <p:cNvSpPr>
            <a:spLocks noChangeShapeType="1"/>
          </p:cNvSpPr>
          <p:nvPr/>
        </p:nvSpPr>
        <p:spPr bwMode="auto">
          <a:xfrm>
            <a:off x="3429000" y="2895600"/>
            <a:ext cx="4343400" cy="0"/>
          </a:xfrm>
          <a:prstGeom prst="line">
            <a:avLst/>
          </a:prstGeom>
          <a:noFill/>
          <a:ln w="19050">
            <a:solidFill>
              <a:schemeClr val="tx1"/>
            </a:solidFill>
            <a:round/>
            <a:headEnd/>
            <a:tailEnd/>
          </a:ln>
          <a:effectLst/>
        </p:spPr>
        <p:txBody>
          <a:bodyPr/>
          <a:lstStyle/>
          <a:p>
            <a:endParaRPr lang="en-US"/>
          </a:p>
        </p:txBody>
      </p:sp>
      <p:sp>
        <p:nvSpPr>
          <p:cNvPr id="32789" name="Line 21"/>
          <p:cNvSpPr>
            <a:spLocks noChangeShapeType="1"/>
          </p:cNvSpPr>
          <p:nvPr/>
        </p:nvSpPr>
        <p:spPr bwMode="auto">
          <a:xfrm>
            <a:off x="5105400" y="2895600"/>
            <a:ext cx="0" cy="381000"/>
          </a:xfrm>
          <a:prstGeom prst="line">
            <a:avLst/>
          </a:prstGeom>
          <a:noFill/>
          <a:ln w="19050">
            <a:solidFill>
              <a:schemeClr val="tx1"/>
            </a:solidFill>
            <a:round/>
            <a:headEnd/>
            <a:tailEnd type="triangle" w="med" len="med"/>
          </a:ln>
          <a:effectLst/>
        </p:spPr>
        <p:txBody>
          <a:bodyPr/>
          <a:lstStyle/>
          <a:p>
            <a:endParaRPr lang="en-US"/>
          </a:p>
        </p:txBody>
      </p:sp>
      <p:sp>
        <p:nvSpPr>
          <p:cNvPr id="32790" name="Line 22"/>
          <p:cNvSpPr>
            <a:spLocks noChangeShapeType="1"/>
          </p:cNvSpPr>
          <p:nvPr/>
        </p:nvSpPr>
        <p:spPr bwMode="auto">
          <a:xfrm>
            <a:off x="7772400" y="2895600"/>
            <a:ext cx="0" cy="381000"/>
          </a:xfrm>
          <a:prstGeom prst="line">
            <a:avLst/>
          </a:prstGeom>
          <a:noFill/>
          <a:ln w="19050">
            <a:solidFill>
              <a:schemeClr val="tx1"/>
            </a:solidFill>
            <a:round/>
            <a:headEnd/>
            <a:tailEnd type="triangle" w="med" len="med"/>
          </a:ln>
          <a:effectLst/>
        </p:spPr>
        <p:txBody>
          <a:bodyPr/>
          <a:lstStyle/>
          <a:p>
            <a:endParaRPr lang="en-US"/>
          </a:p>
        </p:txBody>
      </p:sp>
      <p:sp>
        <p:nvSpPr>
          <p:cNvPr id="32791" name="Line 23"/>
          <p:cNvSpPr>
            <a:spLocks noChangeShapeType="1"/>
          </p:cNvSpPr>
          <p:nvPr/>
        </p:nvSpPr>
        <p:spPr bwMode="auto">
          <a:xfrm>
            <a:off x="5105400" y="3962400"/>
            <a:ext cx="0" cy="685800"/>
          </a:xfrm>
          <a:prstGeom prst="line">
            <a:avLst/>
          </a:prstGeom>
          <a:noFill/>
          <a:ln w="19050">
            <a:solidFill>
              <a:schemeClr val="tx1"/>
            </a:solidFill>
            <a:round/>
            <a:headEnd/>
            <a:tailEnd type="triangle" w="med" len="med"/>
          </a:ln>
          <a:effectLst/>
        </p:spPr>
        <p:txBody>
          <a:bodyPr/>
          <a:lstStyle/>
          <a:p>
            <a:endParaRPr lang="en-US"/>
          </a:p>
        </p:txBody>
      </p:sp>
      <p:sp>
        <p:nvSpPr>
          <p:cNvPr id="32792" name="Line 24"/>
          <p:cNvSpPr>
            <a:spLocks noChangeShapeType="1"/>
          </p:cNvSpPr>
          <p:nvPr/>
        </p:nvSpPr>
        <p:spPr bwMode="auto">
          <a:xfrm>
            <a:off x="7772400" y="3962400"/>
            <a:ext cx="0" cy="685800"/>
          </a:xfrm>
          <a:prstGeom prst="line">
            <a:avLst/>
          </a:prstGeom>
          <a:noFill/>
          <a:ln w="19050">
            <a:solidFill>
              <a:schemeClr val="tx1"/>
            </a:solidFill>
            <a:round/>
            <a:headEnd/>
            <a:tailEnd type="triangle" w="med" len="med"/>
          </a:ln>
          <a:effectLst/>
        </p:spPr>
        <p:txBody>
          <a:bodyPr/>
          <a:lstStyle/>
          <a:p>
            <a:endParaRPr lang="en-US"/>
          </a:p>
        </p:txBody>
      </p:sp>
      <p:sp>
        <p:nvSpPr>
          <p:cNvPr id="32793" name="Rectangle 25"/>
          <p:cNvSpPr>
            <a:spLocks noChangeArrowheads="1"/>
          </p:cNvSpPr>
          <p:nvPr/>
        </p:nvSpPr>
        <p:spPr bwMode="auto">
          <a:xfrm>
            <a:off x="152400" y="1981200"/>
            <a:ext cx="15240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Teaching</a:t>
            </a:r>
          </a:p>
          <a:p>
            <a:pPr algn="ctr"/>
            <a:r>
              <a:rPr lang="en-US"/>
              <a:t>Resources</a:t>
            </a:r>
          </a:p>
        </p:txBody>
      </p:sp>
      <p:sp>
        <p:nvSpPr>
          <p:cNvPr id="32794" name="Line 26"/>
          <p:cNvSpPr>
            <a:spLocks noChangeShapeType="1"/>
          </p:cNvSpPr>
          <p:nvPr/>
        </p:nvSpPr>
        <p:spPr bwMode="auto">
          <a:xfrm>
            <a:off x="914400" y="1828800"/>
            <a:ext cx="0" cy="152400"/>
          </a:xfrm>
          <a:prstGeom prst="line">
            <a:avLst/>
          </a:prstGeom>
          <a:noFill/>
          <a:ln w="19050">
            <a:solidFill>
              <a:schemeClr val="tx1"/>
            </a:solidFill>
            <a:round/>
            <a:headEnd/>
            <a:tailEnd/>
          </a:ln>
          <a:effectLst/>
        </p:spPr>
        <p:txBody>
          <a:bodyPr/>
          <a:lstStyle/>
          <a:p>
            <a:endParaRPr lang="en-US"/>
          </a:p>
        </p:txBody>
      </p:sp>
      <p:sp>
        <p:nvSpPr>
          <p:cNvPr id="32796" name="Line 28"/>
          <p:cNvSpPr>
            <a:spLocks noChangeShapeType="1"/>
          </p:cNvSpPr>
          <p:nvPr/>
        </p:nvSpPr>
        <p:spPr bwMode="auto">
          <a:xfrm>
            <a:off x="1676400" y="2362200"/>
            <a:ext cx="609600" cy="0"/>
          </a:xfrm>
          <a:prstGeom prst="line">
            <a:avLst/>
          </a:prstGeom>
          <a:noFill/>
          <a:ln w="19050">
            <a:solidFill>
              <a:schemeClr val="tx1"/>
            </a:solidFill>
            <a:round/>
            <a:headEnd/>
            <a:tailEnd type="triangle" w="med" len="med"/>
          </a:ln>
          <a:effectLst/>
        </p:spPr>
        <p:txBody>
          <a:bodyPr/>
          <a:lstStyle/>
          <a:p>
            <a:endParaRPr lang="en-US"/>
          </a:p>
        </p:txBody>
      </p:sp>
      <p:sp>
        <p:nvSpPr>
          <p:cNvPr id="32797" name="Text Box 29"/>
          <p:cNvSpPr txBox="1">
            <a:spLocks noChangeArrowheads="1"/>
          </p:cNvSpPr>
          <p:nvPr/>
        </p:nvSpPr>
        <p:spPr bwMode="auto">
          <a:xfrm>
            <a:off x="76200" y="19050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3</a:t>
            </a:r>
          </a:p>
        </p:txBody>
      </p:sp>
      <p:sp>
        <p:nvSpPr>
          <p:cNvPr id="32798" name="Text Box 30"/>
          <p:cNvSpPr txBox="1">
            <a:spLocks noChangeArrowheads="1"/>
          </p:cNvSpPr>
          <p:nvPr/>
        </p:nvSpPr>
        <p:spPr bwMode="auto">
          <a:xfrm>
            <a:off x="95250" y="33528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8</a:t>
            </a:r>
          </a:p>
        </p:txBody>
      </p:sp>
      <p:sp>
        <p:nvSpPr>
          <p:cNvPr id="32799" name="Text Box 31"/>
          <p:cNvSpPr txBox="1">
            <a:spLocks noChangeArrowheads="1"/>
          </p:cNvSpPr>
          <p:nvPr/>
        </p:nvSpPr>
        <p:spPr bwMode="auto">
          <a:xfrm>
            <a:off x="95250" y="4343400"/>
            <a:ext cx="311150" cy="396875"/>
          </a:xfrm>
          <a:prstGeom prst="rect">
            <a:avLst/>
          </a:prstGeom>
          <a:noFill/>
          <a:ln w="9525">
            <a:noFill/>
            <a:miter lim="800000"/>
            <a:headEnd/>
            <a:tailEnd/>
          </a:ln>
          <a:effectLst/>
        </p:spPr>
        <p:txBody>
          <a:bodyPr wrap="none">
            <a:spAutoFit/>
          </a:bodyPr>
          <a:lstStyle/>
          <a:p>
            <a:r>
              <a:rPr lang="en-US" sz="2000">
                <a:solidFill>
                  <a:schemeClr val="accent2"/>
                </a:solidFill>
              </a:rPr>
              <a:t>9</a:t>
            </a:r>
          </a:p>
        </p:txBody>
      </p:sp>
      <p:sp>
        <p:nvSpPr>
          <p:cNvPr id="32800" name="Text Box 32"/>
          <p:cNvSpPr txBox="1">
            <a:spLocks noChangeArrowheads="1"/>
          </p:cNvSpPr>
          <p:nvPr/>
        </p:nvSpPr>
        <p:spPr bwMode="auto">
          <a:xfrm>
            <a:off x="95250" y="53181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10</a:t>
            </a:r>
          </a:p>
        </p:txBody>
      </p:sp>
      <p:sp>
        <p:nvSpPr>
          <p:cNvPr id="32801" name="Text Box 33"/>
          <p:cNvSpPr txBox="1">
            <a:spLocks noChangeArrowheads="1"/>
          </p:cNvSpPr>
          <p:nvPr/>
        </p:nvSpPr>
        <p:spPr bwMode="auto">
          <a:xfrm>
            <a:off x="2286000" y="1981200"/>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14</a:t>
            </a:r>
          </a:p>
        </p:txBody>
      </p:sp>
      <p:sp>
        <p:nvSpPr>
          <p:cNvPr id="32802" name="Text Box 34"/>
          <p:cNvSpPr txBox="1">
            <a:spLocks noChangeArrowheads="1"/>
          </p:cNvSpPr>
          <p:nvPr/>
        </p:nvSpPr>
        <p:spPr bwMode="auto">
          <a:xfrm>
            <a:off x="3981450" y="36417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15</a:t>
            </a:r>
          </a:p>
        </p:txBody>
      </p:sp>
      <p:sp>
        <p:nvSpPr>
          <p:cNvPr id="32803" name="Text Box 35"/>
          <p:cNvSpPr txBox="1">
            <a:spLocks noChangeArrowheads="1"/>
          </p:cNvSpPr>
          <p:nvPr/>
        </p:nvSpPr>
        <p:spPr bwMode="auto">
          <a:xfrm>
            <a:off x="3962400" y="50133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17</a:t>
            </a:r>
          </a:p>
        </p:txBody>
      </p:sp>
      <p:sp>
        <p:nvSpPr>
          <p:cNvPr id="32804" name="Text Box 36"/>
          <p:cNvSpPr txBox="1">
            <a:spLocks noChangeArrowheads="1"/>
          </p:cNvSpPr>
          <p:nvPr/>
        </p:nvSpPr>
        <p:spPr bwMode="auto">
          <a:xfrm>
            <a:off x="6648450" y="36417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16</a:t>
            </a:r>
          </a:p>
        </p:txBody>
      </p:sp>
      <p:sp>
        <p:nvSpPr>
          <p:cNvPr id="32805" name="Text Box 37"/>
          <p:cNvSpPr txBox="1">
            <a:spLocks noChangeArrowheads="1"/>
          </p:cNvSpPr>
          <p:nvPr/>
        </p:nvSpPr>
        <p:spPr bwMode="auto">
          <a:xfrm>
            <a:off x="6629400" y="5013325"/>
            <a:ext cx="438150" cy="396875"/>
          </a:xfrm>
          <a:prstGeom prst="rect">
            <a:avLst/>
          </a:prstGeom>
          <a:noFill/>
          <a:ln w="9525">
            <a:noFill/>
            <a:miter lim="800000"/>
            <a:headEnd/>
            <a:tailEnd/>
          </a:ln>
          <a:effectLst/>
        </p:spPr>
        <p:txBody>
          <a:bodyPr wrap="none">
            <a:spAutoFit/>
          </a:bodyPr>
          <a:lstStyle/>
          <a:p>
            <a:r>
              <a:rPr lang="en-US" sz="2000">
                <a:solidFill>
                  <a:schemeClr val="accent2"/>
                </a:solidFill>
              </a:rPr>
              <a:t>18</a:t>
            </a:r>
          </a:p>
        </p:txBody>
      </p:sp>
      <p:grpSp>
        <p:nvGrpSpPr>
          <p:cNvPr id="32808" name="Group 40"/>
          <p:cNvGrpSpPr>
            <a:grpSpLocks/>
          </p:cNvGrpSpPr>
          <p:nvPr/>
        </p:nvGrpSpPr>
        <p:grpSpPr bwMode="auto">
          <a:xfrm>
            <a:off x="1600200" y="3200400"/>
            <a:ext cx="2895600" cy="1006475"/>
            <a:chOff x="1008" y="2016"/>
            <a:chExt cx="1824" cy="634"/>
          </a:xfrm>
        </p:grpSpPr>
        <p:sp>
          <p:nvSpPr>
            <p:cNvPr id="32806" name="Oval 38"/>
            <p:cNvSpPr>
              <a:spLocks noChangeArrowheads="1"/>
            </p:cNvSpPr>
            <p:nvPr/>
          </p:nvSpPr>
          <p:spPr bwMode="auto">
            <a:xfrm>
              <a:off x="2496" y="2304"/>
              <a:ext cx="336" cy="240"/>
            </a:xfrm>
            <a:prstGeom prst="ellipse">
              <a:avLst/>
            </a:prstGeom>
            <a:noFill/>
            <a:ln w="57150">
              <a:solidFill>
                <a:schemeClr val="accent2"/>
              </a:solidFill>
              <a:round/>
              <a:headEnd/>
              <a:tailEnd/>
            </a:ln>
            <a:effectLst/>
          </p:spPr>
          <p:txBody>
            <a:bodyPr wrap="none" anchor="ctr"/>
            <a:lstStyle/>
            <a:p>
              <a:endParaRPr lang="en-US"/>
            </a:p>
          </p:txBody>
        </p:sp>
        <p:sp>
          <p:nvSpPr>
            <p:cNvPr id="32807" name="Text Box 39"/>
            <p:cNvSpPr txBox="1">
              <a:spLocks noChangeArrowheads="1"/>
            </p:cNvSpPr>
            <p:nvPr/>
          </p:nvSpPr>
          <p:spPr bwMode="auto">
            <a:xfrm>
              <a:off x="1008" y="2016"/>
              <a:ext cx="1345" cy="634"/>
            </a:xfrm>
            <a:prstGeom prst="rect">
              <a:avLst/>
            </a:prstGeom>
            <a:solidFill>
              <a:schemeClr val="accent1"/>
            </a:solidFill>
            <a:ln w="9525">
              <a:noFill/>
              <a:miter lim="800000"/>
              <a:headEnd/>
              <a:tailEnd/>
            </a:ln>
            <a:effectLst/>
          </p:spPr>
          <p:txBody>
            <a:bodyPr wrap="none">
              <a:spAutoFit/>
            </a:bodyPr>
            <a:lstStyle/>
            <a:p>
              <a:r>
                <a:rPr lang="en-US" sz="2000"/>
                <a:t>the number relates</a:t>
              </a:r>
            </a:p>
            <a:p>
              <a:r>
                <a:rPr lang="en-US" sz="2000"/>
                <a:t>the F.C. box to a</a:t>
              </a:r>
            </a:p>
            <a:p>
              <a:r>
                <a:rPr lang="en-US" sz="2000"/>
                <a:t>corresponding goal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Flow Charts</a:t>
            </a:r>
            <a:br>
              <a:rPr lang="en-US"/>
            </a:br>
            <a:r>
              <a:rPr lang="en-US"/>
              <a:t>Specifications</a:t>
            </a:r>
          </a:p>
        </p:txBody>
      </p:sp>
      <p:sp>
        <p:nvSpPr>
          <p:cNvPr id="34819" name="Rectangle 3"/>
          <p:cNvSpPr>
            <a:spLocks noGrp="1" noChangeArrowheads="1"/>
          </p:cNvSpPr>
          <p:nvPr>
            <p:ph type="body" idx="1"/>
          </p:nvPr>
        </p:nvSpPr>
        <p:spPr>
          <a:xfrm>
            <a:off x="228600" y="1828800"/>
            <a:ext cx="8686800" cy="4572000"/>
          </a:xfrm>
        </p:spPr>
        <p:txBody>
          <a:bodyPr/>
          <a:lstStyle/>
          <a:p>
            <a:pPr>
              <a:lnSpc>
                <a:spcPct val="90000"/>
              </a:lnSpc>
            </a:pPr>
            <a:r>
              <a:rPr lang="en-US" sz="2400"/>
              <a:t>For each detailed block, list all the items that the page will include.</a:t>
            </a:r>
          </a:p>
          <a:p>
            <a:pPr>
              <a:lnSpc>
                <a:spcPct val="90000"/>
              </a:lnSpc>
            </a:pPr>
            <a:r>
              <a:rPr lang="en-US" sz="2400"/>
              <a:t>Called “spec’ing out” the flow chart.</a:t>
            </a:r>
          </a:p>
          <a:p>
            <a:pPr>
              <a:lnSpc>
                <a:spcPct val="90000"/>
              </a:lnSpc>
            </a:pPr>
            <a:r>
              <a:rPr lang="en-US" sz="2400" b="1">
                <a:solidFill>
                  <a:schemeClr val="accent2"/>
                </a:solidFill>
              </a:rPr>
              <a:t>Must</a:t>
            </a:r>
            <a:r>
              <a:rPr lang="en-US" sz="2400"/>
              <a:t> include:</a:t>
            </a:r>
          </a:p>
          <a:p>
            <a:pPr lvl="1">
              <a:lnSpc>
                <a:spcPct val="90000"/>
              </a:lnSpc>
            </a:pPr>
            <a:r>
              <a:rPr lang="en-US" sz="2400"/>
              <a:t>page’s filename</a:t>
            </a:r>
          </a:p>
          <a:p>
            <a:pPr lvl="1">
              <a:lnSpc>
                <a:spcPct val="90000"/>
              </a:lnSpc>
            </a:pPr>
            <a:r>
              <a:rPr lang="en-US" sz="2400"/>
              <a:t>a brief description of the text</a:t>
            </a:r>
          </a:p>
          <a:p>
            <a:pPr lvl="1">
              <a:lnSpc>
                <a:spcPct val="90000"/>
              </a:lnSpc>
            </a:pPr>
            <a:r>
              <a:rPr lang="en-US" sz="2400"/>
              <a:t>descriptions of the images</a:t>
            </a:r>
          </a:p>
          <a:p>
            <a:pPr lvl="1">
              <a:lnSpc>
                <a:spcPct val="90000"/>
              </a:lnSpc>
            </a:pPr>
            <a:r>
              <a:rPr lang="en-US" sz="2400"/>
              <a:t>descriptions of each sound, video, or animation</a:t>
            </a:r>
          </a:p>
          <a:p>
            <a:pPr lvl="1">
              <a:lnSpc>
                <a:spcPct val="90000"/>
              </a:lnSpc>
            </a:pPr>
            <a:r>
              <a:rPr lang="en-US" sz="2400"/>
              <a:t>a list of any input forms and how the info on them is retrieved</a:t>
            </a:r>
          </a:p>
          <a:p>
            <a:pPr lvl="1">
              <a:lnSpc>
                <a:spcPct val="90000"/>
              </a:lnSpc>
            </a:pPr>
            <a:r>
              <a:rPr lang="en-US" sz="2400"/>
              <a:t>a list of links to other pages</a:t>
            </a:r>
          </a:p>
          <a:p>
            <a:pPr lvl="1">
              <a:lnSpc>
                <a:spcPct val="90000"/>
              </a:lnSpc>
            </a:pPr>
            <a:r>
              <a:rPr lang="en-US" sz="2400"/>
              <a:t>a description of any scripts used on the page</a:t>
            </a:r>
          </a:p>
          <a:p>
            <a:pPr>
              <a:lnSpc>
                <a:spcPct val="90000"/>
              </a:lnSpc>
            </a:pPr>
            <a:r>
              <a:rPr lang="en-US" sz="2400" b="1">
                <a:solidFill>
                  <a:schemeClr val="tx2"/>
                </a:solidFill>
              </a:rPr>
              <a:t>Don’t</a:t>
            </a:r>
            <a:r>
              <a:rPr lang="en-US" sz="2400"/>
              <a:t> include visual design, color, “look &amp; feel”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Elements to use in specifications</a:t>
            </a:r>
          </a:p>
        </p:txBody>
      </p:sp>
      <p:sp>
        <p:nvSpPr>
          <p:cNvPr id="38915" name="Rectangle 3"/>
          <p:cNvSpPr>
            <a:spLocks noGrp="1" noChangeArrowheads="1"/>
          </p:cNvSpPr>
          <p:nvPr>
            <p:ph type="body" idx="1"/>
          </p:nvPr>
        </p:nvSpPr>
        <p:spPr/>
        <p:txBody>
          <a:bodyPr/>
          <a:lstStyle/>
          <a:p>
            <a:pPr>
              <a:lnSpc>
                <a:spcPct val="90000"/>
              </a:lnSpc>
            </a:pPr>
            <a:r>
              <a:rPr lang="en-US" sz="2800"/>
              <a:t>Text</a:t>
            </a:r>
          </a:p>
          <a:p>
            <a:pPr lvl="1">
              <a:lnSpc>
                <a:spcPct val="90000"/>
              </a:lnSpc>
            </a:pPr>
            <a:r>
              <a:rPr lang="en-US" sz="2400"/>
              <a:t>fastest way to communicate content</a:t>
            </a:r>
          </a:p>
          <a:p>
            <a:pPr lvl="2">
              <a:lnSpc>
                <a:spcPct val="90000"/>
              </a:lnSpc>
            </a:pPr>
            <a:r>
              <a:rPr lang="en-US" sz="2000"/>
              <a:t>text placed on page</a:t>
            </a:r>
          </a:p>
          <a:p>
            <a:pPr lvl="2">
              <a:lnSpc>
                <a:spcPct val="90000"/>
              </a:lnSpc>
            </a:pPr>
            <a:r>
              <a:rPr lang="en-US" sz="2000"/>
              <a:t>text put in PDF file</a:t>
            </a:r>
          </a:p>
          <a:p>
            <a:pPr lvl="2">
              <a:lnSpc>
                <a:spcPct val="90000"/>
              </a:lnSpc>
            </a:pPr>
            <a:r>
              <a:rPr lang="en-US" sz="2000"/>
              <a:t>must determine where will get text from</a:t>
            </a:r>
          </a:p>
          <a:p>
            <a:pPr lvl="1">
              <a:lnSpc>
                <a:spcPct val="90000"/>
              </a:lnSpc>
            </a:pPr>
            <a:r>
              <a:rPr lang="en-US" sz="2400"/>
              <a:t>hypertext to link</a:t>
            </a:r>
          </a:p>
          <a:p>
            <a:pPr lvl="2">
              <a:lnSpc>
                <a:spcPct val="90000"/>
              </a:lnSpc>
            </a:pPr>
            <a:r>
              <a:rPr lang="en-US" sz="2000"/>
              <a:t>to another page in your site</a:t>
            </a:r>
          </a:p>
          <a:p>
            <a:pPr lvl="2">
              <a:lnSpc>
                <a:spcPct val="90000"/>
              </a:lnSpc>
            </a:pPr>
            <a:r>
              <a:rPr lang="en-US" sz="2000"/>
              <a:t>to another site</a:t>
            </a:r>
          </a:p>
          <a:p>
            <a:pPr lvl="2">
              <a:lnSpc>
                <a:spcPct val="90000"/>
              </a:lnSpc>
            </a:pPr>
            <a:r>
              <a:rPr lang="en-US" sz="2000"/>
              <a:t>to a spot elsewhere on your page</a:t>
            </a:r>
          </a:p>
          <a:p>
            <a:pPr lvl="2">
              <a:lnSpc>
                <a:spcPct val="90000"/>
              </a:lnSpc>
            </a:pPr>
            <a:r>
              <a:rPr lang="en-US" sz="2000"/>
              <a:t>link to an image</a:t>
            </a:r>
          </a:p>
          <a:p>
            <a:pPr lvl="2">
              <a:lnSpc>
                <a:spcPct val="90000"/>
              </a:lnSpc>
            </a:pPr>
            <a:r>
              <a:rPr lang="en-US" sz="2000"/>
              <a:t>link to voice, music, or sound clip</a:t>
            </a:r>
          </a:p>
          <a:p>
            <a:pPr lvl="2">
              <a:lnSpc>
                <a:spcPct val="90000"/>
              </a:lnSpc>
            </a:pPr>
            <a:r>
              <a:rPr lang="en-US" sz="2000"/>
              <a:t>link to  a video</a:t>
            </a:r>
          </a:p>
          <a:p>
            <a:pPr lvl="2">
              <a:lnSpc>
                <a:spcPct val="90000"/>
              </a:lnSpc>
            </a:pPr>
            <a:r>
              <a:rPr lang="en-US" sz="2000"/>
              <a:t>open a new window, eg, to display a definition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Elements to use in specifications</a:t>
            </a:r>
          </a:p>
        </p:txBody>
      </p:sp>
      <p:sp>
        <p:nvSpPr>
          <p:cNvPr id="39939" name="Rectangle 3"/>
          <p:cNvSpPr>
            <a:spLocks noGrp="1" noChangeArrowheads="1"/>
          </p:cNvSpPr>
          <p:nvPr>
            <p:ph type="body" idx="1"/>
          </p:nvPr>
        </p:nvSpPr>
        <p:spPr/>
        <p:txBody>
          <a:bodyPr/>
          <a:lstStyle/>
          <a:p>
            <a:r>
              <a:rPr lang="en-US"/>
              <a:t>Images</a:t>
            </a:r>
          </a:p>
          <a:p>
            <a:pPr lvl="1"/>
            <a:r>
              <a:rPr lang="en-US"/>
              <a:t>used to pass information</a:t>
            </a:r>
          </a:p>
          <a:p>
            <a:pPr lvl="1"/>
            <a:r>
              <a:rPr lang="en-US"/>
              <a:t>used to create a “feel”</a:t>
            </a:r>
          </a:p>
          <a:p>
            <a:pPr lvl="1"/>
            <a:r>
              <a:rPr lang="en-US"/>
              <a:t>used for navigation (image maps)</a:t>
            </a:r>
          </a:p>
          <a:p>
            <a:pPr lvl="1"/>
            <a:r>
              <a:rPr lang="en-US"/>
              <a:t>icons</a:t>
            </a:r>
          </a:p>
          <a:p>
            <a:pPr lvl="1"/>
            <a:r>
              <a:rPr lang="en-US"/>
              <a:t>can be animated (animated gifs)</a:t>
            </a:r>
          </a:p>
          <a:p>
            <a:pPr lvl="1"/>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Elements to use in specifications</a:t>
            </a:r>
          </a:p>
        </p:txBody>
      </p:sp>
      <p:sp>
        <p:nvSpPr>
          <p:cNvPr id="40963" name="Rectangle 3"/>
          <p:cNvSpPr>
            <a:spLocks noGrp="1" noChangeArrowheads="1"/>
          </p:cNvSpPr>
          <p:nvPr>
            <p:ph type="body" idx="1"/>
          </p:nvPr>
        </p:nvSpPr>
        <p:spPr/>
        <p:txBody>
          <a:bodyPr/>
          <a:lstStyle/>
          <a:p>
            <a:r>
              <a:rPr lang="en-US"/>
              <a:t>Multimedia</a:t>
            </a:r>
          </a:p>
          <a:p>
            <a:pPr lvl="1"/>
            <a:r>
              <a:rPr lang="en-US"/>
              <a:t>usually slow to download: consider audience</a:t>
            </a:r>
          </a:p>
          <a:p>
            <a:pPr lvl="1"/>
            <a:r>
              <a:rPr lang="en-US"/>
              <a:t>animation.  text or images.  Flash most popular format.</a:t>
            </a:r>
          </a:p>
          <a:p>
            <a:pPr lvl="1"/>
            <a:r>
              <a:rPr lang="en-US"/>
              <a:t>sound.  </a:t>
            </a:r>
          </a:p>
          <a:p>
            <a:pPr lvl="1"/>
            <a:r>
              <a:rPr lang="en-US"/>
              <a:t>video.</a:t>
            </a:r>
          </a:p>
          <a:p>
            <a:pPr lvl="1"/>
            <a:r>
              <a:rPr lang="en-US"/>
              <a:t>virtual reality.  VMR or QTVR.</a:t>
            </a:r>
          </a:p>
          <a:p>
            <a:pPr lvl="1"/>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Elements to use in specifications</a:t>
            </a:r>
          </a:p>
        </p:txBody>
      </p:sp>
      <p:sp>
        <p:nvSpPr>
          <p:cNvPr id="62467" name="Rectangle 3"/>
          <p:cNvSpPr>
            <a:spLocks noGrp="1" noChangeArrowheads="1"/>
          </p:cNvSpPr>
          <p:nvPr>
            <p:ph type="body" idx="1"/>
          </p:nvPr>
        </p:nvSpPr>
        <p:spPr/>
        <p:txBody>
          <a:bodyPr/>
          <a:lstStyle/>
          <a:p>
            <a:r>
              <a:rPr lang="en-US"/>
              <a:t>CGI</a:t>
            </a:r>
          </a:p>
          <a:p>
            <a:pPr lvl="1"/>
            <a:r>
              <a:rPr lang="en-US"/>
              <a:t>indicate any cgi (server files) that you connect to.</a:t>
            </a:r>
          </a:p>
          <a:p>
            <a:pPr lvl="1"/>
            <a:r>
              <a:rPr lang="en-US"/>
              <a:t>indicate what information will be sent to the cgi script.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Elements to use in specifications</a:t>
            </a:r>
          </a:p>
        </p:txBody>
      </p:sp>
      <p:sp>
        <p:nvSpPr>
          <p:cNvPr id="41987" name="Rectangle 3"/>
          <p:cNvSpPr>
            <a:spLocks noGrp="1" noChangeArrowheads="1"/>
          </p:cNvSpPr>
          <p:nvPr>
            <p:ph type="body" idx="1"/>
          </p:nvPr>
        </p:nvSpPr>
        <p:spPr/>
        <p:txBody>
          <a:bodyPr/>
          <a:lstStyle/>
          <a:p>
            <a:pPr>
              <a:lnSpc>
                <a:spcPct val="90000"/>
              </a:lnSpc>
            </a:pPr>
            <a:r>
              <a:rPr lang="en-US" sz="2800"/>
              <a:t>Interactivity</a:t>
            </a:r>
          </a:p>
          <a:p>
            <a:pPr lvl="1">
              <a:lnSpc>
                <a:spcPct val="90000"/>
              </a:lnSpc>
            </a:pPr>
            <a:r>
              <a:rPr lang="en-US" sz="2400" b="1">
                <a:solidFill>
                  <a:schemeClr val="bg1"/>
                </a:solidFill>
              </a:rPr>
              <a:t>Choose</a:t>
            </a:r>
          </a:p>
          <a:p>
            <a:pPr lvl="1">
              <a:lnSpc>
                <a:spcPct val="90000"/>
              </a:lnSpc>
            </a:pPr>
            <a:r>
              <a:rPr lang="en-US" sz="2400" b="1">
                <a:solidFill>
                  <a:schemeClr val="bg1"/>
                </a:solidFill>
              </a:rPr>
              <a:t>Animate</a:t>
            </a:r>
            <a:r>
              <a:rPr lang="en-US" sz="2400"/>
              <a:t>.  Click to see a process in action.</a:t>
            </a:r>
          </a:p>
          <a:p>
            <a:pPr lvl="1">
              <a:lnSpc>
                <a:spcPct val="90000"/>
              </a:lnSpc>
            </a:pPr>
            <a:r>
              <a:rPr lang="en-US" sz="2400" b="1">
                <a:solidFill>
                  <a:schemeClr val="bg1"/>
                </a:solidFill>
              </a:rPr>
              <a:t>Search and Find</a:t>
            </a:r>
            <a:r>
              <a:rPr lang="en-US" sz="2400"/>
              <a:t>.  Multidimensional menu,  Search engine, etc.</a:t>
            </a:r>
          </a:p>
          <a:p>
            <a:pPr lvl="1">
              <a:lnSpc>
                <a:spcPct val="90000"/>
              </a:lnSpc>
            </a:pPr>
            <a:r>
              <a:rPr lang="en-US" sz="2400" b="1">
                <a:solidFill>
                  <a:schemeClr val="bg1"/>
                </a:solidFill>
              </a:rPr>
              <a:t>Buy and Sell</a:t>
            </a:r>
            <a:r>
              <a:rPr lang="en-US" sz="2400"/>
              <a:t>.</a:t>
            </a:r>
          </a:p>
          <a:p>
            <a:pPr lvl="1">
              <a:lnSpc>
                <a:spcPct val="90000"/>
              </a:lnSpc>
            </a:pPr>
            <a:r>
              <a:rPr lang="en-US" sz="2400" b="1">
                <a:solidFill>
                  <a:schemeClr val="bg1"/>
                </a:solidFill>
              </a:rPr>
              <a:t>Manipulate</a:t>
            </a:r>
            <a:r>
              <a:rPr lang="en-US" sz="2400"/>
              <a:t>.  Use mouse to move things around on the screen.  Allows complex selections.</a:t>
            </a:r>
          </a:p>
          <a:p>
            <a:pPr lvl="1">
              <a:lnSpc>
                <a:spcPct val="90000"/>
              </a:lnSpc>
            </a:pPr>
            <a:r>
              <a:rPr lang="en-US" sz="2400" b="1">
                <a:solidFill>
                  <a:schemeClr val="bg1"/>
                </a:solidFill>
              </a:rPr>
              <a:t>Construct</a:t>
            </a:r>
            <a:r>
              <a:rPr lang="en-US" sz="2400"/>
              <a:t>.  User builds something on screen by making choices, manipulating objects, selecting alternatives.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Elements to use in specifications</a:t>
            </a:r>
          </a:p>
        </p:txBody>
      </p:sp>
      <p:sp>
        <p:nvSpPr>
          <p:cNvPr id="43011" name="Rectangle 3"/>
          <p:cNvSpPr>
            <a:spLocks noGrp="1" noChangeArrowheads="1"/>
          </p:cNvSpPr>
          <p:nvPr>
            <p:ph type="body" idx="1"/>
          </p:nvPr>
        </p:nvSpPr>
        <p:spPr/>
        <p:txBody>
          <a:bodyPr/>
          <a:lstStyle/>
          <a:p>
            <a:r>
              <a:rPr lang="en-US"/>
              <a:t>More Interactivity</a:t>
            </a:r>
          </a:p>
          <a:p>
            <a:pPr lvl="1"/>
            <a:r>
              <a:rPr lang="en-US" b="1">
                <a:solidFill>
                  <a:schemeClr val="bg1"/>
                </a:solidFill>
              </a:rPr>
              <a:t>Question and Answer</a:t>
            </a:r>
            <a:r>
              <a:rPr lang="en-US"/>
              <a:t>.  Answers can be “live” or delivered later via email.</a:t>
            </a:r>
          </a:p>
          <a:p>
            <a:pPr lvl="1"/>
            <a:r>
              <a:rPr lang="en-US" b="1">
                <a:solidFill>
                  <a:schemeClr val="bg1"/>
                </a:solidFill>
              </a:rPr>
              <a:t>Converse</a:t>
            </a:r>
            <a:r>
              <a:rPr lang="en-US"/>
              <a:t>.  synchronously (via chat rooms) or asynchronously (via threaded discussions).</a:t>
            </a:r>
          </a:p>
          <a:p>
            <a:pPr lvl="1"/>
            <a:r>
              <a:rPr lang="en-US"/>
              <a:t>Play.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Specifications Example</a:t>
            </a:r>
          </a:p>
        </p:txBody>
      </p:sp>
      <p:sp>
        <p:nvSpPr>
          <p:cNvPr id="35843" name="Rectangle 3"/>
          <p:cNvSpPr>
            <a:spLocks noChangeArrowheads="1"/>
          </p:cNvSpPr>
          <p:nvPr/>
        </p:nvSpPr>
        <p:spPr bwMode="auto">
          <a:xfrm>
            <a:off x="1219200" y="3124200"/>
            <a:ext cx="2133600" cy="685800"/>
          </a:xfrm>
          <a:prstGeom prst="rect">
            <a:avLst/>
          </a:prstGeom>
          <a:solidFill>
            <a:srgbClr val="FFFF00"/>
          </a:solidFill>
          <a:ln w="9525">
            <a:solidFill>
              <a:schemeClr val="tx1"/>
            </a:solidFill>
            <a:miter lim="800000"/>
            <a:headEnd/>
            <a:tailEnd/>
          </a:ln>
          <a:effectLst/>
        </p:spPr>
        <p:txBody>
          <a:bodyPr wrap="none" anchor="ctr"/>
          <a:lstStyle/>
          <a:p>
            <a:pPr algn="ctr"/>
            <a:r>
              <a:rPr lang="en-US"/>
              <a:t>Display Video</a:t>
            </a:r>
          </a:p>
          <a:p>
            <a:pPr algn="ctr"/>
            <a:r>
              <a:rPr lang="en-US"/>
              <a:t>clips</a:t>
            </a:r>
          </a:p>
        </p:txBody>
      </p:sp>
      <p:sp>
        <p:nvSpPr>
          <p:cNvPr id="35844" name="Rectangle 4"/>
          <p:cNvSpPr>
            <a:spLocks noChangeArrowheads="1"/>
          </p:cNvSpPr>
          <p:nvPr/>
        </p:nvSpPr>
        <p:spPr bwMode="auto">
          <a:xfrm>
            <a:off x="4343400" y="3124200"/>
            <a:ext cx="4648200" cy="3200400"/>
          </a:xfrm>
          <a:prstGeom prst="rect">
            <a:avLst/>
          </a:prstGeom>
          <a:solidFill>
            <a:srgbClr val="FFFF00"/>
          </a:solidFill>
          <a:ln w="9525">
            <a:solidFill>
              <a:schemeClr val="tx1"/>
            </a:solidFill>
            <a:miter lim="800000"/>
            <a:headEnd/>
            <a:tailEnd/>
          </a:ln>
          <a:effectLst/>
        </p:spPr>
        <p:txBody>
          <a:bodyPr wrap="none" anchor="ctr"/>
          <a:lstStyle/>
          <a:p>
            <a:r>
              <a:rPr lang="en-US" sz="2000">
                <a:solidFill>
                  <a:schemeClr val="accent2"/>
                </a:solidFill>
              </a:rPr>
              <a:t>FileName</a:t>
            </a:r>
            <a:r>
              <a:rPr lang="en-US" sz="2000"/>
              <a:t>:  videosmith.html</a:t>
            </a:r>
          </a:p>
          <a:p>
            <a:r>
              <a:rPr lang="en-US" sz="2000">
                <a:solidFill>
                  <a:schemeClr val="accent2"/>
                </a:solidFill>
              </a:rPr>
              <a:t>Images</a:t>
            </a:r>
            <a:r>
              <a:rPr lang="en-US" sz="2000"/>
              <a:t>:  logo.gif</a:t>
            </a:r>
          </a:p>
          <a:p>
            <a:r>
              <a:rPr lang="en-US" sz="2000">
                <a:solidFill>
                  <a:schemeClr val="accent2"/>
                </a:solidFill>
              </a:rPr>
              <a:t>Multimedia</a:t>
            </a:r>
            <a:r>
              <a:rPr lang="en-US" sz="2000"/>
              <a:t>:  videosmith.mov</a:t>
            </a:r>
          </a:p>
          <a:p>
            <a:r>
              <a:rPr lang="en-US" sz="2000">
                <a:solidFill>
                  <a:schemeClr val="accent2"/>
                </a:solidFill>
              </a:rPr>
              <a:t>Text</a:t>
            </a:r>
            <a:r>
              <a:rPr lang="en-US" sz="2000"/>
              <a:t>:  smith bio; video synopsis</a:t>
            </a:r>
          </a:p>
          <a:p>
            <a:r>
              <a:rPr lang="en-US" sz="2000">
                <a:solidFill>
                  <a:schemeClr val="accent2"/>
                </a:solidFill>
              </a:rPr>
              <a:t>Links</a:t>
            </a:r>
            <a:r>
              <a:rPr lang="en-US" sz="2000"/>
              <a:t>:  smith home page </a:t>
            </a:r>
          </a:p>
          <a:p>
            <a:r>
              <a:rPr lang="en-US" sz="2000"/>
              <a:t>            (http://www.bu.edu/smith/)</a:t>
            </a:r>
          </a:p>
          <a:p>
            <a:r>
              <a:rPr lang="en-US" sz="2000">
                <a:solidFill>
                  <a:schemeClr val="accent2"/>
                </a:solidFill>
              </a:rPr>
              <a:t>Menu items</a:t>
            </a:r>
            <a:r>
              <a:rPr lang="en-US" sz="2000"/>
              <a:t>:  search video clips, </a:t>
            </a:r>
          </a:p>
          <a:p>
            <a:r>
              <a:rPr lang="en-US" sz="2000"/>
              <a:t>                      teaching resources</a:t>
            </a:r>
          </a:p>
          <a:p>
            <a:r>
              <a:rPr lang="en-US" sz="2000">
                <a:solidFill>
                  <a:schemeClr val="accent2"/>
                </a:solidFill>
              </a:rPr>
              <a:t>CGI scripts:</a:t>
            </a:r>
            <a:r>
              <a:rPr lang="en-US" sz="2000"/>
              <a:t>  send request form to</a:t>
            </a:r>
          </a:p>
          <a:p>
            <a:r>
              <a:rPr lang="en-US" sz="2000"/>
              <a:t>	(http://www.bu.edu/cgi-bin/req.cgi)</a:t>
            </a:r>
          </a:p>
        </p:txBody>
      </p:sp>
      <p:sp>
        <p:nvSpPr>
          <p:cNvPr id="35845" name="Line 5"/>
          <p:cNvSpPr>
            <a:spLocks noChangeShapeType="1"/>
          </p:cNvSpPr>
          <p:nvPr/>
        </p:nvSpPr>
        <p:spPr bwMode="auto">
          <a:xfrm>
            <a:off x="3352800" y="3505200"/>
            <a:ext cx="914400" cy="0"/>
          </a:xfrm>
          <a:prstGeom prst="line">
            <a:avLst/>
          </a:prstGeom>
          <a:noFill/>
          <a:ln w="19050">
            <a:solidFill>
              <a:schemeClr val="tx1"/>
            </a:solidFill>
            <a:round/>
            <a:headEnd/>
            <a:tailEnd/>
          </a:ln>
          <a:effec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Target Audiences</a:t>
            </a:r>
          </a:p>
        </p:txBody>
      </p:sp>
      <p:sp>
        <p:nvSpPr>
          <p:cNvPr id="6147" name="Rectangle 3"/>
          <p:cNvSpPr>
            <a:spLocks noGrp="1" noChangeArrowheads="1"/>
          </p:cNvSpPr>
          <p:nvPr>
            <p:ph type="body" idx="1"/>
          </p:nvPr>
        </p:nvSpPr>
        <p:spPr/>
        <p:txBody>
          <a:bodyPr/>
          <a:lstStyle/>
          <a:p>
            <a:pPr>
              <a:lnSpc>
                <a:spcPct val="90000"/>
              </a:lnSpc>
            </a:pPr>
            <a:r>
              <a:rPr lang="en-US" sz="2800">
                <a:solidFill>
                  <a:schemeClr val="accent2"/>
                </a:solidFill>
              </a:rPr>
              <a:t>Organization-centered</a:t>
            </a:r>
          </a:p>
          <a:p>
            <a:pPr lvl="1">
              <a:lnSpc>
                <a:spcPct val="90000"/>
              </a:lnSpc>
            </a:pPr>
            <a:r>
              <a:rPr lang="en-US" sz="2400"/>
              <a:t>web site built from the point of view of the group that is publishing the site.</a:t>
            </a:r>
          </a:p>
          <a:p>
            <a:pPr lvl="1">
              <a:lnSpc>
                <a:spcPct val="90000"/>
              </a:lnSpc>
            </a:pPr>
            <a:r>
              <a:rPr lang="en-US" sz="2400"/>
              <a:t>Structure:  reflects organizational chart</a:t>
            </a:r>
          </a:p>
          <a:p>
            <a:pPr lvl="1">
              <a:lnSpc>
                <a:spcPct val="90000"/>
              </a:lnSpc>
            </a:pPr>
            <a:r>
              <a:rPr lang="en-US" sz="2400"/>
              <a:t>Vocabulary:  language used by executives</a:t>
            </a:r>
          </a:p>
          <a:p>
            <a:pPr lvl="1">
              <a:lnSpc>
                <a:spcPct val="90000"/>
              </a:lnSpc>
            </a:pPr>
            <a:r>
              <a:rPr lang="en-US" sz="2400"/>
              <a:t>Content:  similar to internal documents</a:t>
            </a:r>
          </a:p>
          <a:p>
            <a:pPr lvl="1">
              <a:lnSpc>
                <a:spcPct val="90000"/>
              </a:lnSpc>
            </a:pPr>
            <a:r>
              <a:rPr lang="en-US" sz="2400"/>
              <a:t>Example:  hospital site is a table with links to Audiology, Nephrology, podiatry, etc.</a:t>
            </a:r>
          </a:p>
          <a:p>
            <a:pPr lvl="1">
              <a:lnSpc>
                <a:spcPct val="90000"/>
              </a:lnSpc>
            </a:pPr>
            <a:r>
              <a:rPr lang="en-US" sz="2400"/>
              <a:t>Words mean something to the professionals, not the average user.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Example Project</a:t>
            </a:r>
          </a:p>
        </p:txBody>
      </p:sp>
      <p:sp>
        <p:nvSpPr>
          <p:cNvPr id="50179" name="Rectangle 3"/>
          <p:cNvSpPr>
            <a:spLocks noGrp="1" noChangeArrowheads="1"/>
          </p:cNvSpPr>
          <p:nvPr>
            <p:ph type="body" idx="4294967295"/>
          </p:nvPr>
        </p:nvSpPr>
        <p:spPr>
          <a:xfrm>
            <a:off x="0" y="1981200"/>
            <a:ext cx="7772400" cy="4114800"/>
          </a:xfrm>
        </p:spPr>
        <p:txBody>
          <a:bodyPr/>
          <a:lstStyle/>
          <a:p>
            <a:r>
              <a:rPr lang="en-US"/>
              <a:t>Art History Web site, designed Fall 2003.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609600"/>
            <a:ext cx="7772400" cy="1143000"/>
          </a:xfrm>
        </p:spPr>
        <p:txBody>
          <a:bodyPr/>
          <a:lstStyle/>
          <a:p>
            <a:r>
              <a:rPr lang="en-US"/>
              <a:t>Project</a:t>
            </a:r>
          </a:p>
        </p:txBody>
      </p:sp>
      <p:pic>
        <p:nvPicPr>
          <p:cNvPr id="52228" name="Picture 4" descr="Radev1"/>
          <p:cNvPicPr>
            <a:picLocks noChangeAspect="1" noChangeArrowheads="1"/>
          </p:cNvPicPr>
          <p:nvPr>
            <p:ph idx="4294967295"/>
          </p:nvPr>
        </p:nvPicPr>
        <p:blipFill>
          <a:blip r:embed="rId3" cstate="print"/>
          <a:srcRect/>
          <a:stretch>
            <a:fillRect/>
          </a:stretch>
        </p:blipFill>
        <p:spPr>
          <a:xfrm>
            <a:off x="1524000" y="0"/>
            <a:ext cx="6096000" cy="6858000"/>
          </a:xfrm>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609600"/>
            <a:ext cx="7772400" cy="1143000"/>
          </a:xfrm>
        </p:spPr>
        <p:txBody>
          <a:bodyPr/>
          <a:lstStyle/>
          <a:p>
            <a:r>
              <a:rPr lang="en-US"/>
              <a:t>Project</a:t>
            </a:r>
          </a:p>
        </p:txBody>
      </p:sp>
      <p:pic>
        <p:nvPicPr>
          <p:cNvPr id="54276" name="Picture 4" descr="Radev2"/>
          <p:cNvPicPr>
            <a:picLocks noChangeAspect="1" noChangeArrowheads="1"/>
          </p:cNvPicPr>
          <p:nvPr/>
        </p:nvPicPr>
        <p:blipFill>
          <a:blip r:embed="rId3" cstate="print"/>
          <a:srcRect/>
          <a:stretch>
            <a:fillRect/>
          </a:stretch>
        </p:blipFill>
        <p:spPr bwMode="auto">
          <a:xfrm>
            <a:off x="1285875" y="0"/>
            <a:ext cx="6572250" cy="6858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609600"/>
            <a:ext cx="7772400" cy="1143000"/>
          </a:xfrm>
        </p:spPr>
        <p:txBody>
          <a:bodyPr/>
          <a:lstStyle/>
          <a:p>
            <a:r>
              <a:rPr lang="en-US"/>
              <a:t>Project</a:t>
            </a:r>
          </a:p>
        </p:txBody>
      </p:sp>
      <p:pic>
        <p:nvPicPr>
          <p:cNvPr id="55300" name="Picture 4" descr="Radev3"/>
          <p:cNvPicPr>
            <a:picLocks noChangeAspect="1" noChangeArrowheads="1"/>
          </p:cNvPicPr>
          <p:nvPr/>
        </p:nvPicPr>
        <p:blipFill>
          <a:blip r:embed="rId3" cstate="print"/>
          <a:srcRect/>
          <a:stretch>
            <a:fillRect/>
          </a:stretch>
        </p:blipFill>
        <p:spPr bwMode="auto">
          <a:xfrm>
            <a:off x="1328738" y="0"/>
            <a:ext cx="6367462" cy="6858000"/>
          </a:xfrm>
          <a:prstGeom prst="rect">
            <a:avLst/>
          </a:prstGeom>
          <a:noFill/>
        </p:spPr>
      </p:pic>
      <p:grpSp>
        <p:nvGrpSpPr>
          <p:cNvPr id="55303" name="Group 7"/>
          <p:cNvGrpSpPr>
            <a:grpSpLocks/>
          </p:cNvGrpSpPr>
          <p:nvPr/>
        </p:nvGrpSpPr>
        <p:grpSpPr bwMode="auto">
          <a:xfrm>
            <a:off x="1447800" y="346075"/>
            <a:ext cx="4598988" cy="1187450"/>
            <a:chOff x="912" y="218"/>
            <a:chExt cx="2897" cy="748"/>
          </a:xfrm>
        </p:grpSpPr>
        <p:sp>
          <p:nvSpPr>
            <p:cNvPr id="55301" name="Oval 5"/>
            <p:cNvSpPr>
              <a:spLocks noChangeArrowheads="1"/>
            </p:cNvSpPr>
            <p:nvPr/>
          </p:nvSpPr>
          <p:spPr bwMode="auto">
            <a:xfrm>
              <a:off x="912" y="624"/>
              <a:ext cx="288" cy="240"/>
            </a:xfrm>
            <a:prstGeom prst="ellipse">
              <a:avLst/>
            </a:prstGeom>
            <a:noFill/>
            <a:ln w="38100">
              <a:solidFill>
                <a:schemeClr val="accent2"/>
              </a:solidFill>
              <a:round/>
              <a:headEnd/>
              <a:tailEnd/>
            </a:ln>
            <a:effectLst/>
          </p:spPr>
          <p:txBody>
            <a:bodyPr wrap="none" anchor="ctr"/>
            <a:lstStyle/>
            <a:p>
              <a:endParaRPr lang="en-US"/>
            </a:p>
          </p:txBody>
        </p:sp>
        <p:sp>
          <p:nvSpPr>
            <p:cNvPr id="55302" name="Text Box 6"/>
            <p:cNvSpPr txBox="1">
              <a:spLocks noChangeArrowheads="1"/>
            </p:cNvSpPr>
            <p:nvPr/>
          </p:nvSpPr>
          <p:spPr bwMode="auto">
            <a:xfrm>
              <a:off x="1670" y="218"/>
              <a:ext cx="2139" cy="748"/>
            </a:xfrm>
            <a:prstGeom prst="rect">
              <a:avLst/>
            </a:prstGeom>
            <a:solidFill>
              <a:schemeClr val="accent1"/>
            </a:solidFill>
            <a:ln w="9525">
              <a:noFill/>
              <a:miter lim="800000"/>
              <a:headEnd/>
              <a:tailEnd/>
            </a:ln>
            <a:effectLst/>
          </p:spPr>
          <p:txBody>
            <a:bodyPr wrap="none">
              <a:spAutoFit/>
            </a:bodyPr>
            <a:lstStyle/>
            <a:p>
              <a:r>
                <a:rPr lang="en-US"/>
                <a:t>Numbering Scheme to</a:t>
              </a:r>
            </a:p>
            <a:p>
              <a:r>
                <a:rPr lang="en-US"/>
                <a:t>enable trace to flow charts</a:t>
              </a:r>
            </a:p>
            <a:p>
              <a:r>
                <a:rPr lang="en-US"/>
                <a:t>and specifications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r>
              <a:rPr lang="en-US"/>
              <a:t>Art History Project</a:t>
            </a:r>
          </a:p>
        </p:txBody>
      </p:sp>
      <p:pic>
        <p:nvPicPr>
          <p:cNvPr id="56324" name="Picture 4" descr="Radev4"/>
          <p:cNvPicPr>
            <a:picLocks noChangeAspect="1" noChangeArrowheads="1"/>
          </p:cNvPicPr>
          <p:nvPr>
            <p:ph idx="1"/>
          </p:nvPr>
        </p:nvPicPr>
        <p:blipFill>
          <a:blip r:embed="rId3" cstate="print"/>
          <a:srcRect/>
          <a:stretch>
            <a:fillRect/>
          </a:stretch>
        </p:blipFill>
        <p:spPr>
          <a:xfrm>
            <a:off x="0" y="1981200"/>
            <a:ext cx="9144000" cy="3706813"/>
          </a:xfrm>
          <a:noFill/>
          <a:ln/>
        </p:spPr>
      </p:pic>
      <p:grpSp>
        <p:nvGrpSpPr>
          <p:cNvPr id="56331" name="Group 11"/>
          <p:cNvGrpSpPr>
            <a:grpSpLocks/>
          </p:cNvGrpSpPr>
          <p:nvPr/>
        </p:nvGrpSpPr>
        <p:grpSpPr bwMode="auto">
          <a:xfrm>
            <a:off x="533400" y="2971800"/>
            <a:ext cx="7893050" cy="2362200"/>
            <a:chOff x="336" y="1872"/>
            <a:chExt cx="4972" cy="1488"/>
          </a:xfrm>
        </p:grpSpPr>
        <p:sp>
          <p:nvSpPr>
            <p:cNvPr id="56327" name="Oval 7"/>
            <p:cNvSpPr>
              <a:spLocks noChangeArrowheads="1"/>
            </p:cNvSpPr>
            <p:nvPr/>
          </p:nvSpPr>
          <p:spPr bwMode="auto">
            <a:xfrm>
              <a:off x="2688" y="2640"/>
              <a:ext cx="288" cy="240"/>
            </a:xfrm>
            <a:prstGeom prst="ellipse">
              <a:avLst/>
            </a:prstGeom>
            <a:noFill/>
            <a:ln w="38100">
              <a:solidFill>
                <a:schemeClr val="accent2"/>
              </a:solidFill>
              <a:round/>
              <a:headEnd/>
              <a:tailEnd/>
            </a:ln>
            <a:effectLst/>
          </p:spPr>
          <p:txBody>
            <a:bodyPr wrap="none" anchor="ctr"/>
            <a:lstStyle/>
            <a:p>
              <a:endParaRPr lang="en-US"/>
            </a:p>
          </p:txBody>
        </p:sp>
        <p:sp>
          <p:nvSpPr>
            <p:cNvPr id="56328" name="Text Box 8"/>
            <p:cNvSpPr txBox="1">
              <a:spLocks noChangeArrowheads="1"/>
            </p:cNvSpPr>
            <p:nvPr/>
          </p:nvSpPr>
          <p:spPr bwMode="auto">
            <a:xfrm>
              <a:off x="3408" y="1872"/>
              <a:ext cx="1900" cy="978"/>
            </a:xfrm>
            <a:prstGeom prst="rect">
              <a:avLst/>
            </a:prstGeom>
            <a:solidFill>
              <a:schemeClr val="accent1"/>
            </a:solidFill>
            <a:ln w="9525">
              <a:noFill/>
              <a:miter lim="800000"/>
              <a:headEnd/>
              <a:tailEnd/>
            </a:ln>
            <a:effectLst/>
          </p:spPr>
          <p:txBody>
            <a:bodyPr wrap="none">
              <a:spAutoFit/>
            </a:bodyPr>
            <a:lstStyle/>
            <a:p>
              <a:r>
                <a:rPr lang="en-US"/>
                <a:t>Numbering Scheme</a:t>
              </a:r>
            </a:p>
            <a:p>
              <a:r>
                <a:rPr lang="en-US"/>
                <a:t>to trace back to goals</a:t>
              </a:r>
            </a:p>
            <a:p>
              <a:r>
                <a:rPr lang="en-US"/>
                <a:t>and forward to detailed</a:t>
              </a:r>
            </a:p>
            <a:p>
              <a:r>
                <a:rPr lang="en-US"/>
                <a:t>FC and specs</a:t>
              </a:r>
            </a:p>
          </p:txBody>
        </p:sp>
        <p:sp>
          <p:nvSpPr>
            <p:cNvPr id="56330" name="Oval 10"/>
            <p:cNvSpPr>
              <a:spLocks noChangeArrowheads="1"/>
            </p:cNvSpPr>
            <p:nvPr/>
          </p:nvSpPr>
          <p:spPr bwMode="auto">
            <a:xfrm>
              <a:off x="336" y="3120"/>
              <a:ext cx="288" cy="240"/>
            </a:xfrm>
            <a:prstGeom prst="ellipse">
              <a:avLst/>
            </a:prstGeom>
            <a:noFill/>
            <a:ln w="38100">
              <a:solidFill>
                <a:schemeClr val="accent2"/>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Art History Project</a:t>
            </a:r>
          </a:p>
        </p:txBody>
      </p:sp>
      <p:pic>
        <p:nvPicPr>
          <p:cNvPr id="58373" name="Picture 5" descr="Radev5"/>
          <p:cNvPicPr>
            <a:picLocks noChangeAspect="1" noChangeArrowheads="1"/>
          </p:cNvPicPr>
          <p:nvPr>
            <p:ph idx="1"/>
          </p:nvPr>
        </p:nvPicPr>
        <p:blipFill>
          <a:blip r:embed="rId3" cstate="print"/>
          <a:srcRect/>
          <a:stretch>
            <a:fillRect/>
          </a:stretch>
        </p:blipFill>
        <p:spPr>
          <a:xfrm>
            <a:off x="304800" y="0"/>
            <a:ext cx="8686800" cy="6862763"/>
          </a:xfrm>
          <a:noFill/>
          <a:ln/>
        </p:spPr>
      </p:pic>
      <p:grpSp>
        <p:nvGrpSpPr>
          <p:cNvPr id="58384" name="Group 16"/>
          <p:cNvGrpSpPr>
            <a:grpSpLocks/>
          </p:cNvGrpSpPr>
          <p:nvPr/>
        </p:nvGrpSpPr>
        <p:grpSpPr bwMode="auto">
          <a:xfrm>
            <a:off x="2133600" y="1219200"/>
            <a:ext cx="6580188" cy="5562600"/>
            <a:chOff x="1344" y="768"/>
            <a:chExt cx="4145" cy="3504"/>
          </a:xfrm>
        </p:grpSpPr>
        <p:sp>
          <p:nvSpPr>
            <p:cNvPr id="58374" name="Oval 6"/>
            <p:cNvSpPr>
              <a:spLocks noChangeArrowheads="1"/>
            </p:cNvSpPr>
            <p:nvPr/>
          </p:nvSpPr>
          <p:spPr bwMode="auto">
            <a:xfrm>
              <a:off x="2976" y="1536"/>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75" name="Oval 7"/>
            <p:cNvSpPr>
              <a:spLocks noChangeArrowheads="1"/>
            </p:cNvSpPr>
            <p:nvPr/>
          </p:nvSpPr>
          <p:spPr bwMode="auto">
            <a:xfrm>
              <a:off x="3792" y="2016"/>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76" name="Text Box 8"/>
            <p:cNvSpPr txBox="1">
              <a:spLocks noChangeArrowheads="1"/>
            </p:cNvSpPr>
            <p:nvPr/>
          </p:nvSpPr>
          <p:spPr bwMode="auto">
            <a:xfrm>
              <a:off x="3744" y="768"/>
              <a:ext cx="1745" cy="748"/>
            </a:xfrm>
            <a:prstGeom prst="rect">
              <a:avLst/>
            </a:prstGeom>
            <a:solidFill>
              <a:schemeClr val="accent1"/>
            </a:solidFill>
            <a:ln w="9525">
              <a:noFill/>
              <a:miter lim="800000"/>
              <a:headEnd/>
              <a:tailEnd/>
            </a:ln>
            <a:effectLst/>
          </p:spPr>
          <p:txBody>
            <a:bodyPr wrap="none">
              <a:spAutoFit/>
            </a:bodyPr>
            <a:lstStyle/>
            <a:p>
              <a:r>
                <a:rPr lang="en-US"/>
                <a:t>Numbering Scheme</a:t>
              </a:r>
            </a:p>
            <a:p>
              <a:r>
                <a:rPr lang="en-US"/>
                <a:t>to trace back to goals</a:t>
              </a:r>
            </a:p>
            <a:p>
              <a:r>
                <a:rPr lang="en-US"/>
                <a:t>and forward to specs</a:t>
              </a:r>
            </a:p>
          </p:txBody>
        </p:sp>
        <p:sp>
          <p:nvSpPr>
            <p:cNvPr id="58379" name="Oval 11"/>
            <p:cNvSpPr>
              <a:spLocks noChangeArrowheads="1"/>
            </p:cNvSpPr>
            <p:nvPr/>
          </p:nvSpPr>
          <p:spPr bwMode="auto">
            <a:xfrm>
              <a:off x="2928" y="2880"/>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80" name="Oval 12"/>
            <p:cNvSpPr>
              <a:spLocks noChangeArrowheads="1"/>
            </p:cNvSpPr>
            <p:nvPr/>
          </p:nvSpPr>
          <p:spPr bwMode="auto">
            <a:xfrm>
              <a:off x="2832" y="3312"/>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81" name="Oval 13"/>
            <p:cNvSpPr>
              <a:spLocks noChangeArrowheads="1"/>
            </p:cNvSpPr>
            <p:nvPr/>
          </p:nvSpPr>
          <p:spPr bwMode="auto">
            <a:xfrm>
              <a:off x="2832" y="3888"/>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82" name="Oval 14"/>
            <p:cNvSpPr>
              <a:spLocks noChangeArrowheads="1"/>
            </p:cNvSpPr>
            <p:nvPr/>
          </p:nvSpPr>
          <p:spPr bwMode="auto">
            <a:xfrm>
              <a:off x="4320" y="3984"/>
              <a:ext cx="240" cy="288"/>
            </a:xfrm>
            <a:prstGeom prst="ellipse">
              <a:avLst/>
            </a:prstGeom>
            <a:noFill/>
            <a:ln w="38100">
              <a:solidFill>
                <a:schemeClr val="accent2"/>
              </a:solidFill>
              <a:round/>
              <a:headEnd/>
              <a:tailEnd/>
            </a:ln>
            <a:effectLst/>
          </p:spPr>
          <p:txBody>
            <a:bodyPr wrap="none" anchor="ctr"/>
            <a:lstStyle/>
            <a:p>
              <a:endParaRPr lang="en-US"/>
            </a:p>
          </p:txBody>
        </p:sp>
        <p:sp>
          <p:nvSpPr>
            <p:cNvPr id="58383" name="Oval 15"/>
            <p:cNvSpPr>
              <a:spLocks noChangeArrowheads="1"/>
            </p:cNvSpPr>
            <p:nvPr/>
          </p:nvSpPr>
          <p:spPr bwMode="auto">
            <a:xfrm>
              <a:off x="1344" y="3888"/>
              <a:ext cx="240" cy="288"/>
            </a:xfrm>
            <a:prstGeom prst="ellipse">
              <a:avLst/>
            </a:prstGeom>
            <a:noFill/>
            <a:ln w="38100">
              <a:solidFill>
                <a:schemeClr val="accent2"/>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p:txBody>
          <a:bodyPr/>
          <a:lstStyle/>
          <a:p>
            <a:endParaRPr lang="en-US"/>
          </a:p>
        </p:txBody>
      </p:sp>
      <p:pic>
        <p:nvPicPr>
          <p:cNvPr id="59396" name="Picture 4" descr="Radev9"/>
          <p:cNvPicPr>
            <a:picLocks noChangeAspect="1" noChangeArrowheads="1"/>
          </p:cNvPicPr>
          <p:nvPr>
            <p:ph idx="1"/>
          </p:nvPr>
        </p:nvPicPr>
        <p:blipFill>
          <a:blip r:embed="rId3" cstate="print"/>
          <a:srcRect/>
          <a:stretch>
            <a:fillRect/>
          </a:stretch>
        </p:blipFill>
        <p:spPr>
          <a:xfrm>
            <a:off x="0" y="76200"/>
            <a:ext cx="9144000" cy="6765925"/>
          </a:xfrm>
          <a:noFill/>
          <a:ln/>
        </p:spPr>
      </p:pic>
      <p:grpSp>
        <p:nvGrpSpPr>
          <p:cNvPr id="59402" name="Group 10"/>
          <p:cNvGrpSpPr>
            <a:grpSpLocks/>
          </p:cNvGrpSpPr>
          <p:nvPr/>
        </p:nvGrpSpPr>
        <p:grpSpPr bwMode="auto">
          <a:xfrm>
            <a:off x="4876800" y="1600200"/>
            <a:ext cx="3400425" cy="3505200"/>
            <a:chOff x="3072" y="1008"/>
            <a:chExt cx="2142" cy="2208"/>
          </a:xfrm>
        </p:grpSpPr>
        <p:sp>
          <p:nvSpPr>
            <p:cNvPr id="59399" name="Oval 7"/>
            <p:cNvSpPr>
              <a:spLocks noChangeArrowheads="1"/>
            </p:cNvSpPr>
            <p:nvPr/>
          </p:nvSpPr>
          <p:spPr bwMode="auto">
            <a:xfrm>
              <a:off x="3072" y="1008"/>
              <a:ext cx="384" cy="384"/>
            </a:xfrm>
            <a:prstGeom prst="ellipse">
              <a:avLst/>
            </a:prstGeom>
            <a:noFill/>
            <a:ln w="38100">
              <a:solidFill>
                <a:schemeClr val="accent2"/>
              </a:solidFill>
              <a:round/>
              <a:headEnd/>
              <a:tailEnd/>
            </a:ln>
            <a:effectLst/>
          </p:spPr>
          <p:txBody>
            <a:bodyPr wrap="none" anchor="ctr"/>
            <a:lstStyle/>
            <a:p>
              <a:endParaRPr lang="en-US"/>
            </a:p>
          </p:txBody>
        </p:sp>
        <p:sp>
          <p:nvSpPr>
            <p:cNvPr id="59400" name="Oval 8"/>
            <p:cNvSpPr>
              <a:spLocks noChangeArrowheads="1"/>
            </p:cNvSpPr>
            <p:nvPr/>
          </p:nvSpPr>
          <p:spPr bwMode="auto">
            <a:xfrm>
              <a:off x="4704" y="2832"/>
              <a:ext cx="384" cy="384"/>
            </a:xfrm>
            <a:prstGeom prst="ellipse">
              <a:avLst/>
            </a:prstGeom>
            <a:noFill/>
            <a:ln w="38100">
              <a:solidFill>
                <a:schemeClr val="accent2"/>
              </a:solidFill>
              <a:round/>
              <a:headEnd/>
              <a:tailEnd/>
            </a:ln>
            <a:effectLst/>
          </p:spPr>
          <p:txBody>
            <a:bodyPr wrap="none" anchor="ctr"/>
            <a:lstStyle/>
            <a:p>
              <a:endParaRPr lang="en-US"/>
            </a:p>
          </p:txBody>
        </p:sp>
        <p:sp>
          <p:nvSpPr>
            <p:cNvPr id="59401" name="Text Box 9"/>
            <p:cNvSpPr txBox="1">
              <a:spLocks noChangeArrowheads="1"/>
            </p:cNvSpPr>
            <p:nvPr/>
          </p:nvSpPr>
          <p:spPr bwMode="auto">
            <a:xfrm>
              <a:off x="3926" y="1658"/>
              <a:ext cx="1288" cy="748"/>
            </a:xfrm>
            <a:prstGeom prst="rect">
              <a:avLst/>
            </a:prstGeom>
            <a:solidFill>
              <a:schemeClr val="accent1"/>
            </a:solidFill>
            <a:ln w="9525">
              <a:noFill/>
              <a:miter lim="800000"/>
              <a:headEnd/>
              <a:tailEnd/>
            </a:ln>
            <a:effectLst/>
          </p:spPr>
          <p:txBody>
            <a:bodyPr wrap="none">
              <a:spAutoFit/>
            </a:bodyPr>
            <a:lstStyle/>
            <a:p>
              <a:r>
                <a:rPr lang="en-US"/>
                <a:t>Corresponds to</a:t>
              </a:r>
            </a:p>
            <a:p>
              <a:r>
                <a:rPr lang="en-US"/>
                <a:t>detailed FC 0A</a:t>
              </a:r>
            </a:p>
            <a:p>
              <a:r>
                <a:rPr lang="en-US"/>
                <a:t>and 0B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9" name="Picture 9" descr="Radev10"/>
          <p:cNvPicPr>
            <a:picLocks noChangeAspect="1" noChangeArrowheads="1"/>
          </p:cNvPicPr>
          <p:nvPr>
            <p:ph idx="1"/>
          </p:nvPr>
        </p:nvPicPr>
        <p:blipFill>
          <a:blip r:embed="rId3" cstate="print"/>
          <a:srcRect/>
          <a:stretch>
            <a:fillRect/>
          </a:stretch>
        </p:blipFill>
        <p:spPr>
          <a:xfrm>
            <a:off x="0" y="15875"/>
            <a:ext cx="9144000" cy="6765925"/>
          </a:xfrm>
          <a:noFill/>
          <a:ln/>
        </p:spPr>
      </p:pic>
      <p:grpSp>
        <p:nvGrpSpPr>
          <p:cNvPr id="61451" name="Group 11"/>
          <p:cNvGrpSpPr>
            <a:grpSpLocks/>
          </p:cNvGrpSpPr>
          <p:nvPr/>
        </p:nvGrpSpPr>
        <p:grpSpPr bwMode="auto">
          <a:xfrm>
            <a:off x="5486400" y="1295400"/>
            <a:ext cx="3041650" cy="3200400"/>
            <a:chOff x="3456" y="816"/>
            <a:chExt cx="1916" cy="2016"/>
          </a:xfrm>
        </p:grpSpPr>
        <p:sp>
          <p:nvSpPr>
            <p:cNvPr id="61445" name="Oval 5"/>
            <p:cNvSpPr>
              <a:spLocks noChangeArrowheads="1"/>
            </p:cNvSpPr>
            <p:nvPr/>
          </p:nvSpPr>
          <p:spPr bwMode="auto">
            <a:xfrm>
              <a:off x="3456" y="816"/>
              <a:ext cx="384" cy="384"/>
            </a:xfrm>
            <a:prstGeom prst="ellipse">
              <a:avLst/>
            </a:prstGeom>
            <a:noFill/>
            <a:ln w="38100">
              <a:solidFill>
                <a:schemeClr val="accent2"/>
              </a:solidFill>
              <a:round/>
              <a:headEnd/>
              <a:tailEnd/>
            </a:ln>
            <a:effectLst/>
          </p:spPr>
          <p:txBody>
            <a:bodyPr wrap="none" anchor="ctr"/>
            <a:lstStyle/>
            <a:p>
              <a:endParaRPr lang="en-US"/>
            </a:p>
          </p:txBody>
        </p:sp>
        <p:sp>
          <p:nvSpPr>
            <p:cNvPr id="61446" name="Oval 6"/>
            <p:cNvSpPr>
              <a:spLocks noChangeArrowheads="1"/>
            </p:cNvSpPr>
            <p:nvPr/>
          </p:nvSpPr>
          <p:spPr bwMode="auto">
            <a:xfrm>
              <a:off x="4608" y="2448"/>
              <a:ext cx="384" cy="384"/>
            </a:xfrm>
            <a:prstGeom prst="ellipse">
              <a:avLst/>
            </a:prstGeom>
            <a:noFill/>
            <a:ln w="38100">
              <a:solidFill>
                <a:schemeClr val="accent2"/>
              </a:solidFill>
              <a:round/>
              <a:headEnd/>
              <a:tailEnd/>
            </a:ln>
            <a:effectLst/>
          </p:spPr>
          <p:txBody>
            <a:bodyPr wrap="none" anchor="ctr"/>
            <a:lstStyle/>
            <a:p>
              <a:endParaRPr lang="en-US"/>
            </a:p>
          </p:txBody>
        </p:sp>
        <p:sp>
          <p:nvSpPr>
            <p:cNvPr id="61447" name="Text Box 7"/>
            <p:cNvSpPr txBox="1">
              <a:spLocks noChangeArrowheads="1"/>
            </p:cNvSpPr>
            <p:nvPr/>
          </p:nvSpPr>
          <p:spPr bwMode="auto">
            <a:xfrm>
              <a:off x="4088" y="1296"/>
              <a:ext cx="1284" cy="748"/>
            </a:xfrm>
            <a:prstGeom prst="rect">
              <a:avLst/>
            </a:prstGeom>
            <a:solidFill>
              <a:schemeClr val="accent1"/>
            </a:solidFill>
            <a:ln w="9525">
              <a:noFill/>
              <a:miter lim="800000"/>
              <a:headEnd/>
              <a:tailEnd/>
            </a:ln>
            <a:effectLst/>
          </p:spPr>
          <p:txBody>
            <a:bodyPr wrap="none">
              <a:spAutoFit/>
            </a:bodyPr>
            <a:lstStyle/>
            <a:p>
              <a:r>
                <a:rPr lang="en-US"/>
                <a:t>Corresponds to</a:t>
              </a:r>
            </a:p>
            <a:p>
              <a:r>
                <a:rPr lang="en-US"/>
                <a:t>detailed FC 1</a:t>
              </a:r>
            </a:p>
            <a:p>
              <a:r>
                <a:rPr lang="en-US"/>
                <a:t>and 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6" name="Picture 8" descr="Radev12"/>
          <p:cNvPicPr>
            <a:picLocks noChangeAspect="1" noChangeArrowheads="1"/>
          </p:cNvPicPr>
          <p:nvPr>
            <p:ph/>
          </p:nvPr>
        </p:nvPicPr>
        <p:blipFill>
          <a:blip r:embed="rId3" cstate="print"/>
          <a:srcRect/>
          <a:stretch>
            <a:fillRect/>
          </a:stretch>
        </p:blipFill>
        <p:spPr>
          <a:xfrm>
            <a:off x="0" y="15875"/>
            <a:ext cx="9144000" cy="6765925"/>
          </a:xfrm>
          <a:noFill/>
          <a:ln/>
        </p:spPr>
      </p:pic>
      <p:grpSp>
        <p:nvGrpSpPr>
          <p:cNvPr id="63500" name="Group 12"/>
          <p:cNvGrpSpPr>
            <a:grpSpLocks/>
          </p:cNvGrpSpPr>
          <p:nvPr/>
        </p:nvGrpSpPr>
        <p:grpSpPr bwMode="auto">
          <a:xfrm>
            <a:off x="1203325" y="1946275"/>
            <a:ext cx="5349875" cy="3768725"/>
            <a:chOff x="758" y="1226"/>
            <a:chExt cx="3370" cy="2374"/>
          </a:xfrm>
        </p:grpSpPr>
        <p:sp>
          <p:nvSpPr>
            <p:cNvPr id="63498" name="Oval 10"/>
            <p:cNvSpPr>
              <a:spLocks noChangeArrowheads="1"/>
            </p:cNvSpPr>
            <p:nvPr/>
          </p:nvSpPr>
          <p:spPr bwMode="auto">
            <a:xfrm>
              <a:off x="1536" y="2784"/>
              <a:ext cx="2592" cy="816"/>
            </a:xfrm>
            <a:prstGeom prst="ellipse">
              <a:avLst/>
            </a:prstGeom>
            <a:noFill/>
            <a:ln w="38100">
              <a:solidFill>
                <a:schemeClr val="accent2"/>
              </a:solidFill>
              <a:round/>
              <a:headEnd/>
              <a:tailEnd/>
            </a:ln>
            <a:effectLst/>
          </p:spPr>
          <p:txBody>
            <a:bodyPr wrap="none" anchor="ctr"/>
            <a:lstStyle/>
            <a:p>
              <a:endParaRPr lang="en-US"/>
            </a:p>
          </p:txBody>
        </p:sp>
        <p:sp>
          <p:nvSpPr>
            <p:cNvPr id="63499" name="Text Box 11"/>
            <p:cNvSpPr txBox="1">
              <a:spLocks noChangeArrowheads="1"/>
            </p:cNvSpPr>
            <p:nvPr/>
          </p:nvSpPr>
          <p:spPr bwMode="auto">
            <a:xfrm>
              <a:off x="758" y="1226"/>
              <a:ext cx="2428" cy="748"/>
            </a:xfrm>
            <a:prstGeom prst="rect">
              <a:avLst/>
            </a:prstGeom>
            <a:solidFill>
              <a:schemeClr val="accent1"/>
            </a:solidFill>
            <a:ln w="9525">
              <a:noFill/>
              <a:miter lim="800000"/>
              <a:headEnd/>
              <a:tailEnd/>
            </a:ln>
            <a:effectLst/>
          </p:spPr>
          <p:txBody>
            <a:bodyPr wrap="none">
              <a:spAutoFit/>
            </a:bodyPr>
            <a:lstStyle/>
            <a:p>
              <a:r>
                <a:rPr lang="en-US"/>
                <a:t>cgi script is specified.  Should</a:t>
              </a:r>
            </a:p>
            <a:p>
              <a:r>
                <a:rPr lang="en-US"/>
                <a:t>give actual name of the script</a:t>
              </a:r>
            </a:p>
            <a:p>
              <a:r>
                <a:rPr lang="en-US"/>
                <a:t>if known.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Storyboard</a:t>
            </a:r>
          </a:p>
        </p:txBody>
      </p:sp>
      <p:sp>
        <p:nvSpPr>
          <p:cNvPr id="44035" name="Rectangle 3"/>
          <p:cNvSpPr>
            <a:spLocks noGrp="1" noChangeArrowheads="1"/>
          </p:cNvSpPr>
          <p:nvPr>
            <p:ph type="body" idx="1"/>
          </p:nvPr>
        </p:nvSpPr>
        <p:spPr/>
        <p:txBody>
          <a:bodyPr/>
          <a:lstStyle/>
          <a:p>
            <a:pPr>
              <a:lnSpc>
                <a:spcPct val="90000"/>
              </a:lnSpc>
            </a:pPr>
            <a:r>
              <a:rPr lang="en-US"/>
              <a:t>gives a graphic example of each major page</a:t>
            </a:r>
          </a:p>
          <a:p>
            <a:pPr>
              <a:lnSpc>
                <a:spcPct val="90000"/>
              </a:lnSpc>
            </a:pPr>
            <a:r>
              <a:rPr lang="en-US"/>
              <a:t>used to provide a visual prototype of the web site</a:t>
            </a:r>
          </a:p>
          <a:p>
            <a:pPr>
              <a:lnSpc>
                <a:spcPct val="90000"/>
              </a:lnSpc>
            </a:pPr>
            <a:r>
              <a:rPr lang="en-US"/>
              <a:t>size of pages used should mimic display size (especially ratio of width to length)</a:t>
            </a:r>
          </a:p>
          <a:p>
            <a:pPr>
              <a:lnSpc>
                <a:spcPct val="90000"/>
              </a:lnSpc>
            </a:pPr>
            <a:r>
              <a:rPr lang="en-US"/>
              <a:t>traditionally used in animation and film creation</a:t>
            </a:r>
          </a:p>
          <a:p>
            <a:pPr>
              <a:lnSpc>
                <a:spcPct val="90000"/>
              </a:lnSpc>
            </a:pPr>
            <a:r>
              <a:rPr lang="en-US"/>
              <a:t>should be part of the final design package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Target Audiences</a:t>
            </a:r>
          </a:p>
        </p:txBody>
      </p:sp>
      <p:sp>
        <p:nvSpPr>
          <p:cNvPr id="7171" name="Rectangle 3"/>
          <p:cNvSpPr>
            <a:spLocks noGrp="1" noChangeArrowheads="1"/>
          </p:cNvSpPr>
          <p:nvPr>
            <p:ph type="body" idx="1"/>
          </p:nvPr>
        </p:nvSpPr>
        <p:spPr/>
        <p:txBody>
          <a:bodyPr/>
          <a:lstStyle/>
          <a:p>
            <a:pPr>
              <a:lnSpc>
                <a:spcPct val="90000"/>
              </a:lnSpc>
            </a:pPr>
            <a:r>
              <a:rPr lang="en-US">
                <a:solidFill>
                  <a:schemeClr val="accent2"/>
                </a:solidFill>
              </a:rPr>
              <a:t>technology-centered</a:t>
            </a:r>
          </a:p>
          <a:p>
            <a:pPr lvl="1">
              <a:lnSpc>
                <a:spcPct val="90000"/>
              </a:lnSpc>
            </a:pPr>
            <a:r>
              <a:rPr lang="en-US"/>
              <a:t>Starts with particular set of tools</a:t>
            </a:r>
          </a:p>
          <a:p>
            <a:pPr lvl="1">
              <a:lnSpc>
                <a:spcPct val="90000"/>
              </a:lnSpc>
            </a:pPr>
            <a:r>
              <a:rPr lang="en-US"/>
              <a:t>Site built around the tools</a:t>
            </a:r>
          </a:p>
          <a:p>
            <a:pPr lvl="1">
              <a:lnSpc>
                <a:spcPct val="90000"/>
              </a:lnSpc>
            </a:pPr>
            <a:r>
              <a:rPr lang="en-US"/>
              <a:t>Example:  </a:t>
            </a:r>
          </a:p>
          <a:p>
            <a:pPr lvl="2">
              <a:lnSpc>
                <a:spcPct val="90000"/>
              </a:lnSpc>
            </a:pPr>
            <a:r>
              <a:rPr lang="en-US"/>
              <a:t>use Flash, use database, use Active Server Pages with forms</a:t>
            </a:r>
          </a:p>
          <a:p>
            <a:pPr lvl="2">
              <a:lnSpc>
                <a:spcPct val="90000"/>
              </a:lnSpc>
            </a:pPr>
            <a:r>
              <a:rPr lang="en-US"/>
              <a:t>hospital site designed by multimedia experts.  </a:t>
            </a:r>
          </a:p>
          <a:p>
            <a:pPr lvl="2">
              <a:lnSpc>
                <a:spcPct val="90000"/>
              </a:lnSpc>
            </a:pPr>
            <a:r>
              <a:rPr lang="en-US"/>
              <a:t>Site would contain interviews with doctors, live video stream from OR,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p:spPr>
        <p:txBody>
          <a:bodyPr/>
          <a:lstStyle/>
          <a:p>
            <a:r>
              <a:rPr lang="en-US"/>
              <a:t>Planning process</a:t>
            </a:r>
          </a:p>
        </p:txBody>
      </p:sp>
      <p:sp>
        <p:nvSpPr>
          <p:cNvPr id="36867" name="Text Box 3"/>
          <p:cNvSpPr txBox="1">
            <a:spLocks noChangeArrowheads="1"/>
          </p:cNvSpPr>
          <p:nvPr/>
        </p:nvSpPr>
        <p:spPr bwMode="auto">
          <a:xfrm>
            <a:off x="3848100" y="1295400"/>
            <a:ext cx="1600200" cy="457200"/>
          </a:xfrm>
          <a:prstGeom prst="rect">
            <a:avLst/>
          </a:prstGeom>
          <a:solidFill>
            <a:srgbClr val="FFFF00"/>
          </a:solidFill>
          <a:ln w="9525">
            <a:noFill/>
            <a:miter lim="800000"/>
            <a:headEnd/>
            <a:tailEnd/>
          </a:ln>
          <a:effectLst/>
        </p:spPr>
        <p:txBody>
          <a:bodyPr>
            <a:spAutoFit/>
          </a:bodyPr>
          <a:lstStyle/>
          <a:p>
            <a:pPr>
              <a:spcBef>
                <a:spcPct val="50000"/>
              </a:spcBef>
            </a:pPr>
            <a:r>
              <a:rPr lang="en-US"/>
              <a:t>Goals chart</a:t>
            </a:r>
          </a:p>
        </p:txBody>
      </p:sp>
      <p:sp>
        <p:nvSpPr>
          <p:cNvPr id="36868" name="Text Box 4"/>
          <p:cNvSpPr txBox="1">
            <a:spLocks noChangeArrowheads="1"/>
          </p:cNvSpPr>
          <p:nvPr/>
        </p:nvSpPr>
        <p:spPr bwMode="auto">
          <a:xfrm>
            <a:off x="3581400" y="2286000"/>
            <a:ext cx="2133600" cy="457200"/>
          </a:xfrm>
          <a:prstGeom prst="rect">
            <a:avLst/>
          </a:prstGeom>
          <a:solidFill>
            <a:srgbClr val="FFFF00"/>
          </a:solidFill>
          <a:ln w="9525">
            <a:noFill/>
            <a:miter lim="800000"/>
            <a:headEnd/>
            <a:tailEnd/>
          </a:ln>
          <a:effectLst/>
        </p:spPr>
        <p:txBody>
          <a:bodyPr>
            <a:spAutoFit/>
          </a:bodyPr>
          <a:lstStyle/>
          <a:p>
            <a:pPr>
              <a:spcBef>
                <a:spcPct val="50000"/>
              </a:spcBef>
            </a:pPr>
            <a:r>
              <a:rPr lang="en-US"/>
              <a:t>Planning Table</a:t>
            </a:r>
          </a:p>
        </p:txBody>
      </p:sp>
      <p:sp>
        <p:nvSpPr>
          <p:cNvPr id="36869" name="Text Box 5"/>
          <p:cNvSpPr txBox="1">
            <a:spLocks noChangeArrowheads="1"/>
          </p:cNvSpPr>
          <p:nvPr/>
        </p:nvSpPr>
        <p:spPr bwMode="auto">
          <a:xfrm>
            <a:off x="3346450" y="3276600"/>
            <a:ext cx="2603500" cy="457200"/>
          </a:xfrm>
          <a:prstGeom prst="rect">
            <a:avLst/>
          </a:prstGeom>
          <a:solidFill>
            <a:srgbClr val="FFFF00"/>
          </a:solidFill>
          <a:ln w="9525">
            <a:noFill/>
            <a:miter lim="800000"/>
            <a:headEnd/>
            <a:tailEnd/>
          </a:ln>
          <a:effectLst/>
        </p:spPr>
        <p:txBody>
          <a:bodyPr wrap="none">
            <a:spAutoFit/>
          </a:bodyPr>
          <a:lstStyle/>
          <a:p>
            <a:r>
              <a:rPr lang="en-US"/>
              <a:t>General Flow Chart</a:t>
            </a:r>
          </a:p>
        </p:txBody>
      </p:sp>
      <p:sp>
        <p:nvSpPr>
          <p:cNvPr id="36870" name="Text Box 6"/>
          <p:cNvSpPr txBox="1">
            <a:spLocks noChangeArrowheads="1"/>
          </p:cNvSpPr>
          <p:nvPr/>
        </p:nvSpPr>
        <p:spPr bwMode="auto">
          <a:xfrm>
            <a:off x="3276600" y="4267200"/>
            <a:ext cx="2743200" cy="457200"/>
          </a:xfrm>
          <a:prstGeom prst="rect">
            <a:avLst/>
          </a:prstGeom>
          <a:solidFill>
            <a:srgbClr val="FFFF00"/>
          </a:solidFill>
          <a:ln w="9525">
            <a:noFill/>
            <a:miter lim="800000"/>
            <a:headEnd/>
            <a:tailEnd/>
          </a:ln>
          <a:effectLst/>
        </p:spPr>
        <p:txBody>
          <a:bodyPr>
            <a:spAutoFit/>
          </a:bodyPr>
          <a:lstStyle/>
          <a:p>
            <a:pPr>
              <a:spcBef>
                <a:spcPct val="50000"/>
              </a:spcBef>
            </a:pPr>
            <a:r>
              <a:rPr lang="en-US"/>
              <a:t>Detailed Flow Chart</a:t>
            </a:r>
          </a:p>
        </p:txBody>
      </p:sp>
      <p:sp>
        <p:nvSpPr>
          <p:cNvPr id="36871" name="Text Box 7"/>
          <p:cNvSpPr txBox="1">
            <a:spLocks noChangeArrowheads="1"/>
          </p:cNvSpPr>
          <p:nvPr/>
        </p:nvSpPr>
        <p:spPr bwMode="auto">
          <a:xfrm>
            <a:off x="3694113" y="5257800"/>
            <a:ext cx="1908175" cy="457200"/>
          </a:xfrm>
          <a:prstGeom prst="rect">
            <a:avLst/>
          </a:prstGeom>
          <a:solidFill>
            <a:srgbClr val="FFFF00"/>
          </a:solidFill>
          <a:ln w="9525">
            <a:noFill/>
            <a:miter lim="800000"/>
            <a:headEnd/>
            <a:tailEnd/>
          </a:ln>
          <a:effectLst/>
        </p:spPr>
        <p:txBody>
          <a:bodyPr wrap="none">
            <a:spAutoFit/>
          </a:bodyPr>
          <a:lstStyle/>
          <a:p>
            <a:r>
              <a:rPr lang="en-US"/>
              <a:t>Specifications</a:t>
            </a:r>
          </a:p>
        </p:txBody>
      </p:sp>
      <p:sp>
        <p:nvSpPr>
          <p:cNvPr id="36872" name="Line 8"/>
          <p:cNvSpPr>
            <a:spLocks noChangeShapeType="1"/>
          </p:cNvSpPr>
          <p:nvPr/>
        </p:nvSpPr>
        <p:spPr bwMode="auto">
          <a:xfrm>
            <a:off x="4648200" y="1752600"/>
            <a:ext cx="0" cy="533400"/>
          </a:xfrm>
          <a:prstGeom prst="line">
            <a:avLst/>
          </a:prstGeom>
          <a:noFill/>
          <a:ln w="9525">
            <a:solidFill>
              <a:schemeClr val="tx1"/>
            </a:solidFill>
            <a:round/>
            <a:headEnd/>
            <a:tailEnd type="triangle" w="med" len="med"/>
          </a:ln>
          <a:effectLst/>
        </p:spPr>
        <p:txBody>
          <a:bodyPr/>
          <a:lstStyle/>
          <a:p>
            <a:endParaRPr lang="en-US"/>
          </a:p>
        </p:txBody>
      </p:sp>
      <p:sp>
        <p:nvSpPr>
          <p:cNvPr id="36873" name="Line 9"/>
          <p:cNvSpPr>
            <a:spLocks noChangeShapeType="1"/>
          </p:cNvSpPr>
          <p:nvPr/>
        </p:nvSpPr>
        <p:spPr bwMode="auto">
          <a:xfrm>
            <a:off x="4648200" y="2743200"/>
            <a:ext cx="0" cy="533400"/>
          </a:xfrm>
          <a:prstGeom prst="line">
            <a:avLst/>
          </a:prstGeom>
          <a:noFill/>
          <a:ln w="9525">
            <a:solidFill>
              <a:schemeClr val="tx1"/>
            </a:solidFill>
            <a:round/>
            <a:headEnd/>
            <a:tailEnd type="triangle" w="med" len="med"/>
          </a:ln>
          <a:effectLst/>
        </p:spPr>
        <p:txBody>
          <a:bodyPr/>
          <a:lstStyle/>
          <a:p>
            <a:endParaRPr lang="en-US"/>
          </a:p>
        </p:txBody>
      </p:sp>
      <p:sp>
        <p:nvSpPr>
          <p:cNvPr id="36874" name="Line 10"/>
          <p:cNvSpPr>
            <a:spLocks noChangeShapeType="1"/>
          </p:cNvSpPr>
          <p:nvPr/>
        </p:nvSpPr>
        <p:spPr bwMode="auto">
          <a:xfrm>
            <a:off x="4648200" y="3733800"/>
            <a:ext cx="0" cy="533400"/>
          </a:xfrm>
          <a:prstGeom prst="line">
            <a:avLst/>
          </a:prstGeom>
          <a:noFill/>
          <a:ln w="9525">
            <a:solidFill>
              <a:schemeClr val="tx1"/>
            </a:solidFill>
            <a:round/>
            <a:headEnd/>
            <a:tailEnd type="triangle" w="med" len="med"/>
          </a:ln>
          <a:effectLst/>
        </p:spPr>
        <p:txBody>
          <a:bodyPr/>
          <a:lstStyle/>
          <a:p>
            <a:endParaRPr lang="en-US"/>
          </a:p>
        </p:txBody>
      </p:sp>
      <p:sp>
        <p:nvSpPr>
          <p:cNvPr id="36875" name="Line 11"/>
          <p:cNvSpPr>
            <a:spLocks noChangeShapeType="1"/>
          </p:cNvSpPr>
          <p:nvPr/>
        </p:nvSpPr>
        <p:spPr bwMode="auto">
          <a:xfrm>
            <a:off x="4648200" y="4724400"/>
            <a:ext cx="0" cy="533400"/>
          </a:xfrm>
          <a:prstGeom prst="line">
            <a:avLst/>
          </a:prstGeom>
          <a:noFill/>
          <a:ln w="9525">
            <a:solidFill>
              <a:schemeClr val="tx1"/>
            </a:solidFill>
            <a:round/>
            <a:headEnd/>
            <a:tailEnd type="triangle" w="med" len="med"/>
          </a:ln>
          <a:effectLst/>
        </p:spPr>
        <p:txBody>
          <a:bodyPr/>
          <a:lstStyle/>
          <a:p>
            <a:endParaRPr lang="en-US"/>
          </a:p>
        </p:txBody>
      </p:sp>
      <p:sp>
        <p:nvSpPr>
          <p:cNvPr id="36876" name="Text Box 12"/>
          <p:cNvSpPr txBox="1">
            <a:spLocks noChangeArrowheads="1"/>
          </p:cNvSpPr>
          <p:nvPr/>
        </p:nvSpPr>
        <p:spPr bwMode="auto">
          <a:xfrm>
            <a:off x="6081713" y="5257800"/>
            <a:ext cx="1731962" cy="822325"/>
          </a:xfrm>
          <a:prstGeom prst="rect">
            <a:avLst/>
          </a:prstGeom>
          <a:solidFill>
            <a:srgbClr val="FFFF00"/>
          </a:solidFill>
          <a:ln w="9525">
            <a:noFill/>
            <a:miter lim="800000"/>
            <a:headEnd/>
            <a:tailEnd/>
          </a:ln>
          <a:effectLst/>
        </p:spPr>
        <p:txBody>
          <a:bodyPr wrap="none">
            <a:spAutoFit/>
          </a:bodyPr>
          <a:lstStyle/>
          <a:p>
            <a:r>
              <a:rPr lang="en-US"/>
              <a:t>Storyboard</a:t>
            </a:r>
          </a:p>
          <a:p>
            <a:r>
              <a:rPr lang="en-US"/>
              <a:t>and sketches</a:t>
            </a:r>
          </a:p>
        </p:txBody>
      </p:sp>
      <p:sp>
        <p:nvSpPr>
          <p:cNvPr id="36877" name="Line 13"/>
          <p:cNvSpPr>
            <a:spLocks noChangeShapeType="1"/>
          </p:cNvSpPr>
          <p:nvPr/>
        </p:nvSpPr>
        <p:spPr bwMode="auto">
          <a:xfrm>
            <a:off x="7010400" y="4953000"/>
            <a:ext cx="0" cy="304800"/>
          </a:xfrm>
          <a:prstGeom prst="line">
            <a:avLst/>
          </a:prstGeom>
          <a:noFill/>
          <a:ln w="9525">
            <a:solidFill>
              <a:schemeClr val="tx1"/>
            </a:solidFill>
            <a:round/>
            <a:headEnd/>
            <a:tailEnd type="triangle" w="med" len="med"/>
          </a:ln>
          <a:effectLst/>
        </p:spPr>
        <p:txBody>
          <a:bodyPr/>
          <a:lstStyle/>
          <a:p>
            <a:endParaRPr lang="en-US"/>
          </a:p>
        </p:txBody>
      </p:sp>
      <p:sp>
        <p:nvSpPr>
          <p:cNvPr id="36878" name="Line 14"/>
          <p:cNvSpPr>
            <a:spLocks noChangeShapeType="1"/>
          </p:cNvSpPr>
          <p:nvPr/>
        </p:nvSpPr>
        <p:spPr bwMode="auto">
          <a:xfrm>
            <a:off x="4648200" y="4953000"/>
            <a:ext cx="2362200" cy="0"/>
          </a:xfrm>
          <a:prstGeom prst="line">
            <a:avLst/>
          </a:prstGeom>
          <a:noFill/>
          <a:ln w="9525">
            <a:solidFill>
              <a:schemeClr val="tx1"/>
            </a:solidFill>
            <a:round/>
            <a:headEnd/>
            <a:tailEnd/>
          </a:ln>
          <a:effectLst/>
        </p:spPr>
        <p:txBody>
          <a:bodyPr/>
          <a:lstStyle/>
          <a:p>
            <a:endParaRPr lang="en-US"/>
          </a:p>
        </p:txBody>
      </p:sp>
      <p:sp>
        <p:nvSpPr>
          <p:cNvPr id="36879" name="Text Box 15"/>
          <p:cNvSpPr txBox="1">
            <a:spLocks noChangeArrowheads="1"/>
          </p:cNvSpPr>
          <p:nvPr/>
        </p:nvSpPr>
        <p:spPr bwMode="auto">
          <a:xfrm>
            <a:off x="3962400" y="6248400"/>
            <a:ext cx="1368425" cy="457200"/>
          </a:xfrm>
          <a:prstGeom prst="rect">
            <a:avLst/>
          </a:prstGeom>
          <a:solidFill>
            <a:srgbClr val="FFFF00"/>
          </a:solidFill>
          <a:ln w="9525">
            <a:noFill/>
            <a:miter lim="800000"/>
            <a:headEnd/>
            <a:tailEnd/>
          </a:ln>
          <a:effectLst/>
        </p:spPr>
        <p:txBody>
          <a:bodyPr wrap="none">
            <a:spAutoFit/>
          </a:bodyPr>
          <a:lstStyle/>
          <a:p>
            <a:r>
              <a:rPr lang="en-US"/>
              <a:t>Prototype</a:t>
            </a:r>
          </a:p>
        </p:txBody>
      </p:sp>
      <p:sp>
        <p:nvSpPr>
          <p:cNvPr id="36880" name="Line 16"/>
          <p:cNvSpPr>
            <a:spLocks noChangeShapeType="1"/>
          </p:cNvSpPr>
          <p:nvPr/>
        </p:nvSpPr>
        <p:spPr bwMode="auto">
          <a:xfrm>
            <a:off x="4645025" y="5715000"/>
            <a:ext cx="0" cy="533400"/>
          </a:xfrm>
          <a:prstGeom prst="line">
            <a:avLst/>
          </a:prstGeom>
          <a:noFill/>
          <a:ln w="9525">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H="1">
            <a:off x="5330825" y="5867400"/>
            <a:ext cx="762000" cy="381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Target Audiences</a:t>
            </a:r>
          </a:p>
        </p:txBody>
      </p:sp>
      <p:sp>
        <p:nvSpPr>
          <p:cNvPr id="8195" name="Rectangle 3"/>
          <p:cNvSpPr>
            <a:spLocks noGrp="1" noChangeArrowheads="1"/>
          </p:cNvSpPr>
          <p:nvPr>
            <p:ph type="body" idx="1"/>
          </p:nvPr>
        </p:nvSpPr>
        <p:spPr/>
        <p:txBody>
          <a:bodyPr/>
          <a:lstStyle/>
          <a:p>
            <a:r>
              <a:rPr lang="en-US">
                <a:solidFill>
                  <a:schemeClr val="accent2"/>
                </a:solidFill>
              </a:rPr>
              <a:t>user-centered</a:t>
            </a:r>
          </a:p>
          <a:p>
            <a:pPr lvl="1"/>
            <a:r>
              <a:rPr lang="en-US"/>
              <a:t>Starts with target audience</a:t>
            </a:r>
          </a:p>
          <a:p>
            <a:pPr lvl="1"/>
            <a:r>
              <a:rPr lang="en-US"/>
              <a:t>Designer </a:t>
            </a:r>
          </a:p>
          <a:p>
            <a:pPr lvl="2"/>
            <a:r>
              <a:rPr lang="en-US"/>
              <a:t>defines who the visitors will be</a:t>
            </a:r>
          </a:p>
          <a:p>
            <a:pPr lvl="2"/>
            <a:r>
              <a:rPr lang="en-US"/>
              <a:t>studies visitors to figure out what they need and how they work  </a:t>
            </a:r>
          </a:p>
          <a:p>
            <a:pPr lvl="2"/>
            <a:r>
              <a:rPr lang="en-US"/>
              <a:t>presents site in terms that the visitor can understand and in a structure that mirrors the way that they think.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Target Audience</a:t>
            </a:r>
          </a:p>
        </p:txBody>
      </p:sp>
      <p:sp>
        <p:nvSpPr>
          <p:cNvPr id="37891" name="Rectangle 3"/>
          <p:cNvSpPr>
            <a:spLocks noGrp="1" noChangeArrowheads="1"/>
          </p:cNvSpPr>
          <p:nvPr>
            <p:ph type="body" idx="1"/>
          </p:nvPr>
        </p:nvSpPr>
        <p:spPr/>
        <p:txBody>
          <a:bodyPr/>
          <a:lstStyle/>
          <a:p>
            <a:r>
              <a:rPr lang="en-US"/>
              <a:t>Which audience to target?</a:t>
            </a:r>
          </a:p>
          <a:p>
            <a:r>
              <a:rPr lang="en-US"/>
              <a:t>Depends on purpose of site.  </a:t>
            </a:r>
          </a:p>
          <a:p>
            <a:r>
              <a:rPr lang="en-US"/>
              <a:t>Usually want a user-centered web 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Ways of defining an audience</a:t>
            </a:r>
          </a:p>
        </p:txBody>
      </p:sp>
      <p:sp>
        <p:nvSpPr>
          <p:cNvPr id="9219" name="Rectangle 3"/>
          <p:cNvSpPr>
            <a:spLocks noGrp="1" noChangeArrowheads="1"/>
          </p:cNvSpPr>
          <p:nvPr>
            <p:ph type="body" idx="1"/>
          </p:nvPr>
        </p:nvSpPr>
        <p:spPr>
          <a:xfrm>
            <a:off x="685800" y="1981200"/>
            <a:ext cx="8229600" cy="4114800"/>
          </a:xfrm>
        </p:spPr>
        <p:txBody>
          <a:bodyPr/>
          <a:lstStyle/>
          <a:p>
            <a:pPr marL="533400" indent="-533400">
              <a:lnSpc>
                <a:spcPct val="90000"/>
              </a:lnSpc>
              <a:buFontTx/>
              <a:buAutoNum type="arabicPeriod"/>
            </a:pPr>
            <a:r>
              <a:rPr lang="en-US" sz="2800"/>
              <a:t>age</a:t>
            </a:r>
          </a:p>
          <a:p>
            <a:pPr marL="533400" indent="-533400">
              <a:lnSpc>
                <a:spcPct val="90000"/>
              </a:lnSpc>
              <a:buFontTx/>
              <a:buAutoNum type="arabicPeriod"/>
            </a:pPr>
            <a:r>
              <a:rPr lang="en-US" sz="2800"/>
              <a:t>gender</a:t>
            </a:r>
          </a:p>
          <a:p>
            <a:pPr marL="533400" indent="-533400">
              <a:lnSpc>
                <a:spcPct val="90000"/>
              </a:lnSpc>
              <a:buFontTx/>
              <a:buAutoNum type="arabicPeriod"/>
            </a:pPr>
            <a:r>
              <a:rPr lang="en-US" sz="2800"/>
              <a:t>geographic location</a:t>
            </a:r>
          </a:p>
          <a:p>
            <a:pPr marL="533400" indent="-533400">
              <a:lnSpc>
                <a:spcPct val="90000"/>
              </a:lnSpc>
              <a:buFontTx/>
              <a:buAutoNum type="arabicPeriod"/>
            </a:pPr>
            <a:r>
              <a:rPr lang="en-US" sz="2800"/>
              <a:t>residence:  urban, suburban, rural</a:t>
            </a:r>
          </a:p>
          <a:p>
            <a:pPr marL="533400" indent="-533400">
              <a:lnSpc>
                <a:spcPct val="90000"/>
              </a:lnSpc>
              <a:buFontTx/>
              <a:buAutoNum type="arabicPeriod"/>
            </a:pPr>
            <a:r>
              <a:rPr lang="en-US" sz="2800"/>
              <a:t>level of income</a:t>
            </a:r>
          </a:p>
          <a:p>
            <a:pPr marL="533400" indent="-533400">
              <a:lnSpc>
                <a:spcPct val="90000"/>
              </a:lnSpc>
              <a:buFontTx/>
              <a:buAutoNum type="arabicPeriod"/>
            </a:pPr>
            <a:r>
              <a:rPr lang="en-US" sz="2800"/>
              <a:t>level of education</a:t>
            </a:r>
          </a:p>
          <a:p>
            <a:pPr marL="533400" indent="-533400">
              <a:lnSpc>
                <a:spcPct val="90000"/>
              </a:lnSpc>
              <a:buFontTx/>
              <a:buAutoNum type="arabicPeriod"/>
            </a:pPr>
            <a:r>
              <a:rPr lang="en-US" sz="2800"/>
              <a:t>race or ethnicity</a:t>
            </a:r>
          </a:p>
          <a:p>
            <a:pPr marL="533400" indent="-533400">
              <a:lnSpc>
                <a:spcPct val="90000"/>
              </a:lnSpc>
              <a:buFontTx/>
              <a:buAutoNum type="arabicPeriod"/>
            </a:pPr>
            <a:r>
              <a:rPr lang="en-US" sz="2800"/>
              <a:t>interest (why user came to the site)</a:t>
            </a:r>
          </a:p>
          <a:p>
            <a:pPr marL="533400" indent="-533400">
              <a:lnSpc>
                <a:spcPct val="90000"/>
              </a:lnSpc>
              <a:buFontTx/>
              <a:buAutoNum type="arabicPeriod"/>
            </a:pPr>
            <a:r>
              <a:rPr lang="en-US" sz="2800"/>
              <a:t>history (path of web pages user has visited before)</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339933"/>
      </a:lt1>
      <a:dk2>
        <a:srgbClr val="FF3300"/>
      </a:dk2>
      <a:lt2>
        <a:srgbClr val="808080"/>
      </a:lt2>
      <a:accent1>
        <a:srgbClr val="00CC99"/>
      </a:accent1>
      <a:accent2>
        <a:srgbClr val="3333CC"/>
      </a:accent2>
      <a:accent3>
        <a:srgbClr val="ADCAAD"/>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2768</Words>
  <Application>Microsoft Office PowerPoint</Application>
  <PresentationFormat>On-screen Show (4:3)</PresentationFormat>
  <Paragraphs>506</Paragraphs>
  <Slides>60</Slides>
  <Notes>60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60</vt:i4>
      </vt:variant>
    </vt:vector>
  </HeadingPairs>
  <TitlesOfParts>
    <vt:vector size="62" baseType="lpstr">
      <vt:lpstr>Times New Roman</vt:lpstr>
      <vt:lpstr>Default Design</vt:lpstr>
      <vt:lpstr>Slide 1</vt:lpstr>
      <vt:lpstr>Planning the site</vt:lpstr>
      <vt:lpstr>Planning the site</vt:lpstr>
      <vt:lpstr>Identifying the Audience</vt:lpstr>
      <vt:lpstr>Target Audiences</vt:lpstr>
      <vt:lpstr>Target Audiences</vt:lpstr>
      <vt:lpstr>Target Audiences</vt:lpstr>
      <vt:lpstr>Target Audience</vt:lpstr>
      <vt:lpstr>Ways of defining an audience</vt:lpstr>
      <vt:lpstr>Ways of defining an audience</vt:lpstr>
      <vt:lpstr>Ways of defining an audience</vt:lpstr>
      <vt:lpstr>Ways of defining an audience</vt:lpstr>
      <vt:lpstr>Audience</vt:lpstr>
      <vt:lpstr>Steps in defining the audience</vt:lpstr>
      <vt:lpstr>Audience</vt:lpstr>
      <vt:lpstr>Planning the site</vt:lpstr>
      <vt:lpstr>Determining the Site’s Purpose</vt:lpstr>
      <vt:lpstr>Example</vt:lpstr>
      <vt:lpstr>Example (cont)</vt:lpstr>
      <vt:lpstr>Determining the Site’s Purpose</vt:lpstr>
      <vt:lpstr>Determining the Site’s Purpose</vt:lpstr>
      <vt:lpstr>Determining the Site’s Purpose</vt:lpstr>
      <vt:lpstr>Example</vt:lpstr>
      <vt:lpstr>Purpose</vt:lpstr>
      <vt:lpstr>Determining the Site’s Purpose</vt:lpstr>
      <vt:lpstr>Determining the Site’s Purpose</vt:lpstr>
      <vt:lpstr>Determining the Site’s Purpose</vt:lpstr>
      <vt:lpstr>Goals Chart</vt:lpstr>
      <vt:lpstr>Goals Chart</vt:lpstr>
      <vt:lpstr>Goals Chart</vt:lpstr>
      <vt:lpstr>Goals Chart</vt:lpstr>
      <vt:lpstr>Planning the site</vt:lpstr>
      <vt:lpstr>Planning the Structure of the Site</vt:lpstr>
      <vt:lpstr>Planning Chart</vt:lpstr>
      <vt:lpstr>Planning Chart Example</vt:lpstr>
      <vt:lpstr>Planning Chart Example</vt:lpstr>
      <vt:lpstr>Flow Charts</vt:lpstr>
      <vt:lpstr>Flow Charts</vt:lpstr>
      <vt:lpstr>Example: General Level</vt:lpstr>
      <vt:lpstr>Detailed Level</vt:lpstr>
      <vt:lpstr>Example: Detailed Level</vt:lpstr>
      <vt:lpstr>Flow Charts Specifications</vt:lpstr>
      <vt:lpstr>Elements to use in specifications</vt:lpstr>
      <vt:lpstr>Elements to use in specifications</vt:lpstr>
      <vt:lpstr>Elements to use in specifications</vt:lpstr>
      <vt:lpstr>Elements to use in specifications</vt:lpstr>
      <vt:lpstr>Elements to use in specifications</vt:lpstr>
      <vt:lpstr>Elements to use in specifications</vt:lpstr>
      <vt:lpstr>Specifications Example</vt:lpstr>
      <vt:lpstr>Example Project</vt:lpstr>
      <vt:lpstr>Project</vt:lpstr>
      <vt:lpstr>Project</vt:lpstr>
      <vt:lpstr>Project</vt:lpstr>
      <vt:lpstr>Art History Project</vt:lpstr>
      <vt:lpstr>Art History Project</vt:lpstr>
      <vt:lpstr>Slide 56</vt:lpstr>
      <vt:lpstr>Slide 57</vt:lpstr>
      <vt:lpstr>Slide 58</vt:lpstr>
      <vt:lpstr>Storyboard</vt:lpstr>
      <vt:lpstr>Planning process</vt:lpstr>
    </vt:vector>
  </TitlesOfParts>
  <Company>Ithaca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Ithaca College</dc:creator>
  <cp:lastModifiedBy>user</cp:lastModifiedBy>
  <cp:revision>95</cp:revision>
  <dcterms:created xsi:type="dcterms:W3CDTF">2002-01-12T15:50:54Z</dcterms:created>
  <dcterms:modified xsi:type="dcterms:W3CDTF">2012-01-13T14:07:28Z</dcterms:modified>
</cp:coreProperties>
</file>