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7" r:id="rId3"/>
    <p:sldId id="274" r:id="rId4"/>
    <p:sldId id="275" r:id="rId5"/>
    <p:sldId id="276" r:id="rId6"/>
    <p:sldId id="277" r:id="rId7"/>
    <p:sldId id="269" r:id="rId8"/>
    <p:sldId id="271" r:id="rId9"/>
    <p:sldId id="27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170"/>
    <p:restoredTop sz="52932"/>
  </p:normalViewPr>
  <p:slideViewPr>
    <p:cSldViewPr snapToGrid="0" snapToObjects="1">
      <p:cViewPr varScale="1">
        <p:scale>
          <a:sx n="64" d="100"/>
          <a:sy n="64" d="100"/>
        </p:scale>
        <p:origin x="196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02674B-760F-784B-A989-47527BEB37FF}" type="datetimeFigureOut">
              <a:rPr lang="en-US" smtClean="0"/>
              <a:t>6/7/25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10ED6-219F-A545-BFC4-E9425087BFF6}" type="slidenum">
              <a:rPr lang="en-US" smtClean="0"/>
              <a:t>‹#›</a:t>
            </a:fld>
            <a:endParaRPr lang="en-US"/>
          </a:p>
        </p:txBody>
      </p:sp>
    </p:spTree>
    <p:extLst>
      <p:ext uri="{BB962C8B-B14F-4D97-AF65-F5344CB8AC3E}">
        <p14:creationId xmlns:p14="http://schemas.microsoft.com/office/powerpoint/2010/main" val="270171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A10ED6-219F-A545-BFC4-E9425087BFF6}" type="slidenum">
              <a:rPr lang="en-US" smtClean="0"/>
              <a:t>1</a:t>
            </a:fld>
            <a:endParaRPr lang="en-US"/>
          </a:p>
        </p:txBody>
      </p:sp>
    </p:spTree>
    <p:extLst>
      <p:ext uri="{BB962C8B-B14F-4D97-AF65-F5344CB8AC3E}">
        <p14:creationId xmlns:p14="http://schemas.microsoft.com/office/powerpoint/2010/main" val="2345217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AWS managed document database service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MongoDB compatible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instances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query processing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caching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APIS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instances type: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primary instance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each AWS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cluster has one primary instance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support read and writes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perform all data modifications to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replica instance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support only read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each AWS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can have up to 15 instances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enables distribute read workload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May enable Multi AZ Availability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cluster volume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 manage data to instances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Two flavors: instances and elastic cluster</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Use cases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a:solidFill>
                  <a:schemeClr val="tx1"/>
                </a:solidFill>
                <a:effectLst/>
                <a:latin typeface="+mn-lt"/>
                <a:ea typeface="+mn-ea"/>
                <a:cs typeface="+mn-cs"/>
              </a:rPr>
              <a:t>games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IoT devices into Amazon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91A10ED6-219F-A545-BFC4-E9425087BFF6}" type="slidenum">
              <a:rPr lang="en-US" smtClean="0"/>
              <a:t>2</a:t>
            </a:fld>
            <a:endParaRPr lang="en-US"/>
          </a:p>
        </p:txBody>
      </p:sp>
    </p:spTree>
    <p:extLst>
      <p:ext uri="{BB962C8B-B14F-4D97-AF65-F5344CB8AC3E}">
        <p14:creationId xmlns:p14="http://schemas.microsoft.com/office/powerpoint/2010/main" val="992393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20890-F7DC-7BC8-16E2-1557A95566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307537-B040-A315-30E2-5CB61A75A2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C6F00B-B0B1-66D4-5AD2-F0B7D74737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data is stored in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single, virtual volume that uses SSDs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consists of six copies of your 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data is automatically replicated across multiple Availability Zones (AZ) in single AWS Region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Replication helps ensure high durability, less possibility of data loss, also higher availability during failover because data already exist in other AZ, since these copies could continue to serve data to instances of the AWS </a:t>
            </a:r>
            <a:r>
              <a:rPr lang="en-US" sz="1200" kern="1200" dirty="0" err="1">
                <a:solidFill>
                  <a:schemeClr val="tx1"/>
                </a:solidFill>
                <a:effectLst/>
                <a:latin typeface="+mn-lt"/>
                <a:ea typeface="+mn-ea"/>
                <a:cs typeface="+mn-cs"/>
              </a:rPr>
              <a:t>DocumentDB</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Replication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Write operation to primary instance, the primary instance executes a durable write to the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After the primary instance replicates the state of the write (not the data) to each ACTIVE replica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Read replicas does NOT participate on the write process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downside for read scaling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Reads from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replicas are eventually consistent with minimal replica lag—usually less than 100 milliseconds after the primary instance writes the 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replicas are also failover targets and are quickly promoted if the primary instance for your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cluster fails.</a:t>
            </a:r>
          </a:p>
          <a:p>
            <a:endParaRPr lang="en-US" dirty="0"/>
          </a:p>
        </p:txBody>
      </p:sp>
      <p:sp>
        <p:nvSpPr>
          <p:cNvPr id="4" name="Slide Number Placeholder 3">
            <a:extLst>
              <a:ext uri="{FF2B5EF4-FFF2-40B4-BE49-F238E27FC236}">
                <a16:creationId xmlns:a16="http://schemas.microsoft.com/office/drawing/2014/main" id="{82794C01-94A6-E572-9E28-F058F77B424F}"/>
              </a:ext>
            </a:extLst>
          </p:cNvPr>
          <p:cNvSpPr>
            <a:spLocks noGrp="1"/>
          </p:cNvSpPr>
          <p:nvPr>
            <p:ph type="sldNum" sz="quarter" idx="5"/>
          </p:nvPr>
        </p:nvSpPr>
        <p:spPr/>
        <p:txBody>
          <a:bodyPr/>
          <a:lstStyle/>
          <a:p>
            <a:fld id="{91A10ED6-219F-A545-BFC4-E9425087BFF6}" type="slidenum">
              <a:rPr lang="en-US" smtClean="0"/>
              <a:t>3</a:t>
            </a:fld>
            <a:endParaRPr lang="en-US"/>
          </a:p>
        </p:txBody>
      </p:sp>
    </p:spTree>
    <p:extLst>
      <p:ext uri="{BB962C8B-B14F-4D97-AF65-F5344CB8AC3E}">
        <p14:creationId xmlns:p14="http://schemas.microsoft.com/office/powerpoint/2010/main" val="2729666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37C84-7D5B-E80C-2BCF-2277D40486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9B62D2-D9C1-FB07-67B9-D85D793B6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D77F07-8C44-0884-46F8-FA3B8886D6B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data is stored in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single, virtual volume that uses SSDs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consists of six copies of your 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data is automatically replicated across multiple Availability Zones (AZ) in single AWS Region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Replication helps ensure high durability, less possibility of data loss, also higher availability during failover because data already exist in other AZ, since these copies could continue to serve data to instances of the AWS </a:t>
            </a:r>
            <a:r>
              <a:rPr lang="en-US" sz="1200" kern="1200" dirty="0" err="1">
                <a:solidFill>
                  <a:schemeClr val="tx1"/>
                </a:solidFill>
                <a:effectLst/>
                <a:latin typeface="+mn-lt"/>
                <a:ea typeface="+mn-ea"/>
                <a:cs typeface="+mn-cs"/>
              </a:rPr>
              <a:t>DocumentDB</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Replication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Write operation to primary instance, the primary instance executes a durable write to the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After the primary instance replicates the state of the write (not the data) to each ACTIVE replica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Read replicas does NOT participate on the write process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downside for read scaling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Reads from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replicas are eventually consistent with minimal replica lag—usually less than 100 milliseconds after the primary instance writes the 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replicas are also failover targets and are quickly promoted if the primary instance for your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cluster fails.</a:t>
            </a:r>
          </a:p>
          <a:p>
            <a:endParaRPr lang="en-US" dirty="0"/>
          </a:p>
        </p:txBody>
      </p:sp>
      <p:sp>
        <p:nvSpPr>
          <p:cNvPr id="4" name="Slide Number Placeholder 3">
            <a:extLst>
              <a:ext uri="{FF2B5EF4-FFF2-40B4-BE49-F238E27FC236}">
                <a16:creationId xmlns:a16="http://schemas.microsoft.com/office/drawing/2014/main" id="{2560B1ED-6C07-8675-DC40-9DB4E2FB421E}"/>
              </a:ext>
            </a:extLst>
          </p:cNvPr>
          <p:cNvSpPr>
            <a:spLocks noGrp="1"/>
          </p:cNvSpPr>
          <p:nvPr>
            <p:ph type="sldNum" sz="quarter" idx="5"/>
          </p:nvPr>
        </p:nvSpPr>
        <p:spPr/>
        <p:txBody>
          <a:bodyPr/>
          <a:lstStyle/>
          <a:p>
            <a:fld id="{91A10ED6-219F-A545-BFC4-E9425087BFF6}" type="slidenum">
              <a:rPr lang="en-US" smtClean="0"/>
              <a:t>4</a:t>
            </a:fld>
            <a:endParaRPr lang="en-US"/>
          </a:p>
        </p:txBody>
      </p:sp>
    </p:spTree>
    <p:extLst>
      <p:ext uri="{BB962C8B-B14F-4D97-AF65-F5344CB8AC3E}">
        <p14:creationId xmlns:p14="http://schemas.microsoft.com/office/powerpoint/2010/main" val="298067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73FDA-0EB6-F822-9BD5-CBD55AAF37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2D733D-AC2E-99C0-EF0C-6CD4DB9A75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37B13F-7E45-8662-8248-FEB884B8893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data is stored in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single, virtual volume that uses SSDs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consists of six copies of your 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data is automatically replicated across multiple Availability Zones (AZ) in single AWS Region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Replication helps ensure high durability, less possibility of data loss, also higher availability during failover because data already exist in other AZ, since these copies could continue to serve data to instances of the AWS </a:t>
            </a:r>
            <a:r>
              <a:rPr lang="en-US" sz="1200" kern="1200" dirty="0" err="1">
                <a:solidFill>
                  <a:schemeClr val="tx1"/>
                </a:solidFill>
                <a:effectLst/>
                <a:latin typeface="+mn-lt"/>
                <a:ea typeface="+mn-ea"/>
                <a:cs typeface="+mn-cs"/>
              </a:rPr>
              <a:t>DocumentDB</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Replication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Write operation to primary instance, the primary instance executes a durable write to the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After the primary instance replicates the state of the write (not the data) to each ACTIVE replica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Read replicas does NOT participate on the write process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downside for read scaling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Reads from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replicas are eventually consistent with minimal replica lag—usually less than 100 milliseconds after the primary instance writes the 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replicas are also failover targets and are quickly promoted if the primary instance for your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cluster fails.</a:t>
            </a:r>
          </a:p>
          <a:p>
            <a:endParaRPr lang="en-US" dirty="0"/>
          </a:p>
        </p:txBody>
      </p:sp>
      <p:sp>
        <p:nvSpPr>
          <p:cNvPr id="4" name="Slide Number Placeholder 3">
            <a:extLst>
              <a:ext uri="{FF2B5EF4-FFF2-40B4-BE49-F238E27FC236}">
                <a16:creationId xmlns:a16="http://schemas.microsoft.com/office/drawing/2014/main" id="{D3EEDE87-7DF6-A539-F2B9-1EC6A7269957}"/>
              </a:ext>
            </a:extLst>
          </p:cNvPr>
          <p:cNvSpPr>
            <a:spLocks noGrp="1"/>
          </p:cNvSpPr>
          <p:nvPr>
            <p:ph type="sldNum" sz="quarter" idx="5"/>
          </p:nvPr>
        </p:nvSpPr>
        <p:spPr/>
        <p:txBody>
          <a:bodyPr/>
          <a:lstStyle/>
          <a:p>
            <a:fld id="{91A10ED6-219F-A545-BFC4-E9425087BFF6}" type="slidenum">
              <a:rPr lang="en-US" smtClean="0"/>
              <a:t>5</a:t>
            </a:fld>
            <a:endParaRPr lang="en-US"/>
          </a:p>
        </p:txBody>
      </p:sp>
    </p:spTree>
    <p:extLst>
      <p:ext uri="{BB962C8B-B14F-4D97-AF65-F5344CB8AC3E}">
        <p14:creationId xmlns:p14="http://schemas.microsoft.com/office/powerpoint/2010/main" val="104744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FBE2D-6782-CAAA-2E5F-4BADBE8A5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A4B425-F7D4-E896-F15D-6E4CD57E3E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1450AD-0A9A-DB89-CF85-14F2FC3064A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data is stored in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single, virtual volume that uses SSDs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consists of six copies of your 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data is automatically replicated across multiple Availability Zones (AZ) in single AWS Region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Replication helps ensure high durability, less possibility of data loss, also higher availability during failover because data already exist in other AZ, since these copies could continue to serve data to instances of the AWS </a:t>
            </a:r>
            <a:r>
              <a:rPr lang="en-US" sz="1200" kern="1200" dirty="0" err="1">
                <a:solidFill>
                  <a:schemeClr val="tx1"/>
                </a:solidFill>
                <a:effectLst/>
                <a:latin typeface="+mn-lt"/>
                <a:ea typeface="+mn-ea"/>
                <a:cs typeface="+mn-cs"/>
              </a:rPr>
              <a:t>DocumentDB</a:t>
            </a:r>
            <a:endParaRPr lang="en-US" sz="1200" kern="1200" dirty="0">
              <a:solidFill>
                <a:schemeClr val="tx1"/>
              </a:solidFill>
              <a:effectLst/>
              <a:latin typeface="+mn-lt"/>
              <a:ea typeface="+mn-ea"/>
              <a:cs typeface="+mn-c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Replication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Write operation to primary instance, the primary instance executes a durable write to the cluster volume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After the primary instance replicates the state of the write (not the data) to each ACTIVE replica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Read replicas does NOT participate on the write process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downside for read scaling</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Reads from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replicas are eventually consistent with minimal replica lag—usually less than 100 milliseconds after the primary instance writes the 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replicas are also failover targets and are quickly promoted if the primary instance for your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cluster fails.</a:t>
            </a:r>
          </a:p>
          <a:p>
            <a:endParaRPr lang="en-US" dirty="0"/>
          </a:p>
        </p:txBody>
      </p:sp>
      <p:sp>
        <p:nvSpPr>
          <p:cNvPr id="4" name="Slide Number Placeholder 3">
            <a:extLst>
              <a:ext uri="{FF2B5EF4-FFF2-40B4-BE49-F238E27FC236}">
                <a16:creationId xmlns:a16="http://schemas.microsoft.com/office/drawing/2014/main" id="{C1B3DB44-C237-772C-A331-30A5451E18C4}"/>
              </a:ext>
            </a:extLst>
          </p:cNvPr>
          <p:cNvSpPr>
            <a:spLocks noGrp="1"/>
          </p:cNvSpPr>
          <p:nvPr>
            <p:ph type="sldNum" sz="quarter" idx="5"/>
          </p:nvPr>
        </p:nvSpPr>
        <p:spPr/>
        <p:txBody>
          <a:bodyPr/>
          <a:lstStyle/>
          <a:p>
            <a:fld id="{91A10ED6-219F-A545-BFC4-E9425087BFF6}" type="slidenum">
              <a:rPr lang="en-US" smtClean="0"/>
              <a:t>6</a:t>
            </a:fld>
            <a:endParaRPr lang="en-US"/>
          </a:p>
        </p:txBody>
      </p:sp>
    </p:spTree>
    <p:extLst>
      <p:ext uri="{BB962C8B-B14F-4D97-AF65-F5344CB8AC3E}">
        <p14:creationId xmlns:p14="http://schemas.microsoft.com/office/powerpoint/2010/main" val="1222131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Amazon </a:t>
            </a:r>
            <a:r>
              <a:rPr lang="en-US" sz="1200" kern="1200" dirty="0" err="1">
                <a:solidFill>
                  <a:schemeClr val="tx1"/>
                </a:solidFill>
                <a:effectLst/>
                <a:latin typeface="+mn-lt"/>
                <a:ea typeface="+mn-ea"/>
                <a:cs typeface="+mn-cs"/>
              </a:rPr>
              <a:t>DocumentDB</a:t>
            </a:r>
            <a:r>
              <a:rPr lang="en-US" sz="1200" kern="1200" dirty="0">
                <a:solidFill>
                  <a:schemeClr val="tx1"/>
                </a:solidFill>
                <a:effectLst/>
                <a:latin typeface="+mn-lt"/>
                <a:ea typeface="+mn-ea"/>
                <a:cs typeface="+mn-cs"/>
              </a:rPr>
              <a:t> elastic clusters use hash-based sharding to partition data across a distributed storage system.</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Algorithm: hash function transforms the shard key into hash and uses this hash to partition the data across </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Sharding, also known as partitioning, splits large data sets into small data sets across multiple nodes enabling you to scale out your database beyond vertical scaling limits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AWS Document DB decouples compute from storage, allowing scale independently of each other</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each shard has it own writer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games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Shard definitions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Shard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A shard provides compute for an elastic cluster.</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Single writer instance and 0-15 read replicas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By default, a shard will have two instances: a writer and a single read replica.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Shard Key</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Required field on JSON document in shared collections that elastic cluster uses to distribute read and write to matching shard</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A good shard key will evenly partition your data across the underlying shards, giving your workload the best throughput and performance.</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Sharded collection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Collection whose data is distributed across an elastic cluster in data partitions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Partition</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Logical portion of shared data</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      - When shared collection is created, the data is organized into partitions inside each shard </a:t>
            </a:r>
            <a:r>
              <a:rPr lang="en-US" sz="1200" kern="1200" dirty="0" err="1">
                <a:solidFill>
                  <a:schemeClr val="tx1"/>
                </a:solidFill>
                <a:effectLst/>
                <a:latin typeface="+mn-lt"/>
                <a:ea typeface="+mn-ea"/>
                <a:cs typeface="+mn-cs"/>
              </a:rPr>
              <a:t>basead</a:t>
            </a:r>
            <a:r>
              <a:rPr lang="en-US" sz="1200" kern="1200" dirty="0">
                <a:solidFill>
                  <a:schemeClr val="tx1"/>
                </a:solidFill>
                <a:effectLst/>
                <a:latin typeface="+mn-lt"/>
                <a:ea typeface="+mn-ea"/>
                <a:cs typeface="+mn-cs"/>
              </a:rPr>
              <a:t> on the shard key</a:t>
            </a:r>
          </a:p>
          <a:p>
            <a:endParaRPr lang="en-US" dirty="0"/>
          </a:p>
        </p:txBody>
      </p:sp>
      <p:sp>
        <p:nvSpPr>
          <p:cNvPr id="4" name="Slide Number Placeholder 3"/>
          <p:cNvSpPr>
            <a:spLocks noGrp="1"/>
          </p:cNvSpPr>
          <p:nvPr>
            <p:ph type="sldNum" sz="quarter" idx="5"/>
          </p:nvPr>
        </p:nvSpPr>
        <p:spPr/>
        <p:txBody>
          <a:bodyPr/>
          <a:lstStyle/>
          <a:p>
            <a:fld id="{91A10ED6-219F-A545-BFC4-E9425087BFF6}" type="slidenum">
              <a:rPr lang="en-US" smtClean="0"/>
              <a:t>7</a:t>
            </a:fld>
            <a:endParaRPr lang="en-US"/>
          </a:p>
        </p:txBody>
      </p:sp>
    </p:spTree>
    <p:extLst>
      <p:ext uri="{BB962C8B-B14F-4D97-AF65-F5344CB8AC3E}">
        <p14:creationId xmlns:p14="http://schemas.microsoft.com/office/powerpoint/2010/main" val="4084512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6/7/25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gabrielSpassos/python-sandbox/tree/master/documentdb-poc" TargetMode="External"/><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1" name="Rectangle 41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100" name="Picture 4" descr="Amazon DocumentDB now supports text search">
            <a:extLst>
              <a:ext uri="{FF2B5EF4-FFF2-40B4-BE49-F238E27FC236}">
                <a16:creationId xmlns:a16="http://schemas.microsoft.com/office/drawing/2014/main" id="{A6CF345D-C6D9-DF04-9FBF-16E096BF8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157" y="943277"/>
            <a:ext cx="8235686" cy="4765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76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p:cNvGrpSpPr/>
        <p:nvPr/>
      </p:nvGrpSpPr>
      <p:grpSpPr>
        <a:xfrm>
          <a:off x="0" y="0"/>
          <a:ext cx="0" cy="0"/>
          <a:chOff x="0" y="0"/>
          <a:chExt cx="0" cy="0"/>
        </a:xfrm>
      </p:grpSpPr>
      <p:sp>
        <p:nvSpPr>
          <p:cNvPr id="2" name="TextBox 1"/>
          <p:cNvSpPr txBox="1"/>
          <p:nvPr/>
        </p:nvSpPr>
        <p:spPr>
          <a:xfrm>
            <a:off x="457200" y="274320"/>
            <a:ext cx="8229600" cy="914400"/>
          </a:xfrm>
          <a:prstGeom prst="rect">
            <a:avLst/>
          </a:prstGeom>
          <a:noFill/>
        </p:spPr>
        <p:txBody>
          <a:bodyPr wrap="none">
            <a:spAutoFit/>
          </a:bodyPr>
          <a:lstStyle/>
          <a:p>
            <a:pPr>
              <a:defRPr sz="4800" b="1">
                <a:solidFill>
                  <a:srgbClr val="141414"/>
                </a:solidFill>
              </a:defRPr>
            </a:pPr>
            <a:r>
              <a:rPr lang="en-US"/>
              <a:t>Core Components</a:t>
            </a:r>
          </a:p>
        </p:txBody>
      </p:sp>
      <p:pic>
        <p:nvPicPr>
          <p:cNvPr id="8" name="Picture 7" descr="A screenshot of a computer&#10;&#10;AI-generated content may be incorrect.">
            <a:extLst>
              <a:ext uri="{FF2B5EF4-FFF2-40B4-BE49-F238E27FC236}">
                <a16:creationId xmlns:a16="http://schemas.microsoft.com/office/drawing/2014/main" id="{E6CAA0D5-E65F-A18C-9CE0-379B366FBB80}"/>
              </a:ext>
            </a:extLst>
          </p:cNvPr>
          <p:cNvPicPr>
            <a:picLocks noChangeAspect="1"/>
          </p:cNvPicPr>
          <p:nvPr/>
        </p:nvPicPr>
        <p:blipFill>
          <a:blip r:embed="rId3"/>
          <a:stretch>
            <a:fillRect/>
          </a:stretch>
        </p:blipFill>
        <p:spPr>
          <a:xfrm>
            <a:off x="457200" y="1587843"/>
            <a:ext cx="7644196" cy="45411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0"/>
        </a:solidFill>
        <a:effectLst/>
      </p:bgPr>
    </p:bg>
    <p:spTree>
      <p:nvGrpSpPr>
        <p:cNvPr id="1" name="">
          <a:extLst>
            <a:ext uri="{FF2B5EF4-FFF2-40B4-BE49-F238E27FC236}">
              <a16:creationId xmlns:a16="http://schemas.microsoft.com/office/drawing/2014/main" id="{546AE945-3D36-3C91-2413-C0859C8FF81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E58DB2-A8B4-E9FD-12CA-6BB99C07D1B5}"/>
              </a:ext>
            </a:extLst>
          </p:cNvPr>
          <p:cNvSpPr txBox="1"/>
          <p:nvPr/>
        </p:nvSpPr>
        <p:spPr>
          <a:xfrm>
            <a:off x="457200" y="274320"/>
            <a:ext cx="4198906" cy="830997"/>
          </a:xfrm>
          <a:prstGeom prst="rect">
            <a:avLst/>
          </a:prstGeom>
          <a:noFill/>
        </p:spPr>
        <p:txBody>
          <a:bodyPr wrap="none">
            <a:spAutoFit/>
          </a:bodyPr>
          <a:lstStyle/>
          <a:p>
            <a:pPr>
              <a:defRPr sz="4800" b="1">
                <a:solidFill>
                  <a:srgbClr val="141414"/>
                </a:solidFill>
              </a:defRPr>
            </a:pPr>
            <a:r>
              <a:rPr lang="en-US" dirty="0"/>
              <a:t>Cluster  Volume</a:t>
            </a:r>
            <a:endParaRPr dirty="0"/>
          </a:p>
        </p:txBody>
      </p:sp>
      <p:pic>
        <p:nvPicPr>
          <p:cNvPr id="4" name="Picture 3" descr="A screenshot of a computer&#10;&#10;AI-generated content may be incorrect.">
            <a:extLst>
              <a:ext uri="{FF2B5EF4-FFF2-40B4-BE49-F238E27FC236}">
                <a16:creationId xmlns:a16="http://schemas.microsoft.com/office/drawing/2014/main" id="{1F7F9CDC-1CF4-FCC8-C22B-42A7F7637BF7}"/>
              </a:ext>
            </a:extLst>
          </p:cNvPr>
          <p:cNvPicPr>
            <a:picLocks noChangeAspect="1"/>
          </p:cNvPicPr>
          <p:nvPr/>
        </p:nvPicPr>
        <p:blipFill>
          <a:blip r:embed="rId3"/>
          <a:stretch>
            <a:fillRect/>
          </a:stretch>
        </p:blipFill>
        <p:spPr>
          <a:xfrm>
            <a:off x="2026298" y="1261769"/>
            <a:ext cx="5259615" cy="5596231"/>
          </a:xfrm>
          <a:prstGeom prst="rect">
            <a:avLst/>
          </a:prstGeom>
        </p:spPr>
      </p:pic>
    </p:spTree>
    <p:extLst>
      <p:ext uri="{BB962C8B-B14F-4D97-AF65-F5344CB8AC3E}">
        <p14:creationId xmlns:p14="http://schemas.microsoft.com/office/powerpoint/2010/main" val="182440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0"/>
        </a:solidFill>
        <a:effectLst/>
      </p:bgPr>
    </p:bg>
    <p:spTree>
      <p:nvGrpSpPr>
        <p:cNvPr id="1" name="">
          <a:extLst>
            <a:ext uri="{FF2B5EF4-FFF2-40B4-BE49-F238E27FC236}">
              <a16:creationId xmlns:a16="http://schemas.microsoft.com/office/drawing/2014/main" id="{C83CE218-D3A6-AE8B-663C-3BAFAAC84AF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A2D84B1-125D-D8ED-2389-74CE1F5C73C5}"/>
              </a:ext>
            </a:extLst>
          </p:cNvPr>
          <p:cNvSpPr txBox="1"/>
          <p:nvPr/>
        </p:nvSpPr>
        <p:spPr>
          <a:xfrm>
            <a:off x="457200" y="274320"/>
            <a:ext cx="4198906" cy="830997"/>
          </a:xfrm>
          <a:prstGeom prst="rect">
            <a:avLst/>
          </a:prstGeom>
          <a:noFill/>
        </p:spPr>
        <p:txBody>
          <a:bodyPr wrap="none">
            <a:spAutoFit/>
          </a:bodyPr>
          <a:lstStyle/>
          <a:p>
            <a:pPr>
              <a:defRPr sz="4800" b="1">
                <a:solidFill>
                  <a:srgbClr val="141414"/>
                </a:solidFill>
              </a:defRPr>
            </a:pPr>
            <a:r>
              <a:rPr lang="en-US" dirty="0"/>
              <a:t>Cluster  Volume</a:t>
            </a:r>
            <a:endParaRPr dirty="0"/>
          </a:p>
        </p:txBody>
      </p:sp>
      <p:pic>
        <p:nvPicPr>
          <p:cNvPr id="7" name="Picture 6" descr="A screenshot of a computer&#10;&#10;AI-generated content may be incorrect.">
            <a:extLst>
              <a:ext uri="{FF2B5EF4-FFF2-40B4-BE49-F238E27FC236}">
                <a16:creationId xmlns:a16="http://schemas.microsoft.com/office/drawing/2014/main" id="{185ACF0C-3E56-543C-A9A8-63ABC04463DE}"/>
              </a:ext>
            </a:extLst>
          </p:cNvPr>
          <p:cNvPicPr>
            <a:picLocks noChangeAspect="1"/>
          </p:cNvPicPr>
          <p:nvPr/>
        </p:nvPicPr>
        <p:blipFill>
          <a:blip r:embed="rId3"/>
          <a:stretch>
            <a:fillRect/>
          </a:stretch>
        </p:blipFill>
        <p:spPr>
          <a:xfrm>
            <a:off x="1881505" y="1261770"/>
            <a:ext cx="5380990" cy="5596230"/>
          </a:xfrm>
          <a:prstGeom prst="rect">
            <a:avLst/>
          </a:prstGeom>
        </p:spPr>
      </p:pic>
    </p:spTree>
    <p:extLst>
      <p:ext uri="{BB962C8B-B14F-4D97-AF65-F5344CB8AC3E}">
        <p14:creationId xmlns:p14="http://schemas.microsoft.com/office/powerpoint/2010/main" val="1865851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0"/>
        </a:solidFill>
        <a:effectLst/>
      </p:bgPr>
    </p:bg>
    <p:spTree>
      <p:nvGrpSpPr>
        <p:cNvPr id="1" name="">
          <a:extLst>
            <a:ext uri="{FF2B5EF4-FFF2-40B4-BE49-F238E27FC236}">
              <a16:creationId xmlns:a16="http://schemas.microsoft.com/office/drawing/2014/main" id="{7F5FD731-3148-6588-07AD-E8ED55EBCD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DA4045B-E2E7-F44B-0B31-5D4D2120FBE0}"/>
              </a:ext>
            </a:extLst>
          </p:cNvPr>
          <p:cNvSpPr txBox="1"/>
          <p:nvPr/>
        </p:nvSpPr>
        <p:spPr>
          <a:xfrm>
            <a:off x="457200" y="274320"/>
            <a:ext cx="4198906" cy="830997"/>
          </a:xfrm>
          <a:prstGeom prst="rect">
            <a:avLst/>
          </a:prstGeom>
          <a:noFill/>
        </p:spPr>
        <p:txBody>
          <a:bodyPr wrap="none">
            <a:spAutoFit/>
          </a:bodyPr>
          <a:lstStyle/>
          <a:p>
            <a:pPr>
              <a:defRPr sz="4800" b="1">
                <a:solidFill>
                  <a:srgbClr val="141414"/>
                </a:solidFill>
              </a:defRPr>
            </a:pPr>
            <a:r>
              <a:rPr lang="en-US" dirty="0"/>
              <a:t>Cluster  Volume</a:t>
            </a:r>
            <a:endParaRPr dirty="0"/>
          </a:p>
        </p:txBody>
      </p:sp>
      <p:pic>
        <p:nvPicPr>
          <p:cNvPr id="4" name="Picture 3" descr="A screenshot of a computer&#10;&#10;AI-generated content may be incorrect.">
            <a:extLst>
              <a:ext uri="{FF2B5EF4-FFF2-40B4-BE49-F238E27FC236}">
                <a16:creationId xmlns:a16="http://schemas.microsoft.com/office/drawing/2014/main" id="{2FEEF09D-28AF-531C-94DB-8CAA9771A34A}"/>
              </a:ext>
            </a:extLst>
          </p:cNvPr>
          <p:cNvPicPr>
            <a:picLocks noChangeAspect="1"/>
          </p:cNvPicPr>
          <p:nvPr/>
        </p:nvPicPr>
        <p:blipFill>
          <a:blip r:embed="rId3"/>
          <a:stretch>
            <a:fillRect/>
          </a:stretch>
        </p:blipFill>
        <p:spPr>
          <a:xfrm>
            <a:off x="1881505" y="1105317"/>
            <a:ext cx="5380990" cy="5725373"/>
          </a:xfrm>
          <a:prstGeom prst="rect">
            <a:avLst/>
          </a:prstGeom>
        </p:spPr>
      </p:pic>
    </p:spTree>
    <p:extLst>
      <p:ext uri="{BB962C8B-B14F-4D97-AF65-F5344CB8AC3E}">
        <p14:creationId xmlns:p14="http://schemas.microsoft.com/office/powerpoint/2010/main" val="405791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0"/>
        </a:solidFill>
        <a:effectLst/>
      </p:bgPr>
    </p:bg>
    <p:spTree>
      <p:nvGrpSpPr>
        <p:cNvPr id="1" name="">
          <a:extLst>
            <a:ext uri="{FF2B5EF4-FFF2-40B4-BE49-F238E27FC236}">
              <a16:creationId xmlns:a16="http://schemas.microsoft.com/office/drawing/2014/main" id="{0BCB5F20-5239-0475-0307-F8BC9AA8A08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8797154-B069-1580-6C07-3E8430243661}"/>
              </a:ext>
            </a:extLst>
          </p:cNvPr>
          <p:cNvSpPr txBox="1"/>
          <p:nvPr/>
        </p:nvSpPr>
        <p:spPr>
          <a:xfrm>
            <a:off x="457200" y="274320"/>
            <a:ext cx="4198906" cy="830997"/>
          </a:xfrm>
          <a:prstGeom prst="rect">
            <a:avLst/>
          </a:prstGeom>
          <a:noFill/>
        </p:spPr>
        <p:txBody>
          <a:bodyPr wrap="none">
            <a:spAutoFit/>
          </a:bodyPr>
          <a:lstStyle/>
          <a:p>
            <a:pPr>
              <a:defRPr sz="4800" b="1">
                <a:solidFill>
                  <a:srgbClr val="141414"/>
                </a:solidFill>
              </a:defRPr>
            </a:pPr>
            <a:r>
              <a:rPr lang="en-US" dirty="0"/>
              <a:t>Cluster  Volume</a:t>
            </a:r>
            <a:endParaRPr dirty="0"/>
          </a:p>
        </p:txBody>
      </p:sp>
      <p:pic>
        <p:nvPicPr>
          <p:cNvPr id="5" name="Picture 4" descr="A screenshot of a computer&#10;&#10;AI-generated content may be incorrect.">
            <a:extLst>
              <a:ext uri="{FF2B5EF4-FFF2-40B4-BE49-F238E27FC236}">
                <a16:creationId xmlns:a16="http://schemas.microsoft.com/office/drawing/2014/main" id="{52593949-C1C4-A880-9BD1-9A5AAF7962D4}"/>
              </a:ext>
            </a:extLst>
          </p:cNvPr>
          <p:cNvPicPr>
            <a:picLocks noChangeAspect="1"/>
          </p:cNvPicPr>
          <p:nvPr/>
        </p:nvPicPr>
        <p:blipFill>
          <a:blip r:embed="rId3"/>
          <a:stretch>
            <a:fillRect/>
          </a:stretch>
        </p:blipFill>
        <p:spPr>
          <a:xfrm>
            <a:off x="1881505" y="1105317"/>
            <a:ext cx="5380989" cy="5725372"/>
          </a:xfrm>
          <a:prstGeom prst="rect">
            <a:avLst/>
          </a:prstGeom>
        </p:spPr>
      </p:pic>
    </p:spTree>
    <p:extLst>
      <p:ext uri="{BB962C8B-B14F-4D97-AF65-F5344CB8AC3E}">
        <p14:creationId xmlns:p14="http://schemas.microsoft.com/office/powerpoint/2010/main" val="151106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0"/>
        </a:solidFill>
        <a:effectLst/>
      </p:bgPr>
    </p:bg>
    <p:spTree>
      <p:nvGrpSpPr>
        <p:cNvPr id="1" name="">
          <a:extLst>
            <a:ext uri="{FF2B5EF4-FFF2-40B4-BE49-F238E27FC236}">
              <a16:creationId xmlns:a16="http://schemas.microsoft.com/office/drawing/2014/main" id="{336A7158-8449-334B-B9A6-435E7C77026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1B40AC-589C-A178-B90F-AA065813D3B2}"/>
              </a:ext>
            </a:extLst>
          </p:cNvPr>
          <p:cNvSpPr txBox="1"/>
          <p:nvPr/>
        </p:nvSpPr>
        <p:spPr>
          <a:xfrm>
            <a:off x="457200" y="274320"/>
            <a:ext cx="6099747" cy="830997"/>
          </a:xfrm>
          <a:prstGeom prst="rect">
            <a:avLst/>
          </a:prstGeom>
          <a:noFill/>
        </p:spPr>
        <p:txBody>
          <a:bodyPr wrap="none">
            <a:spAutoFit/>
          </a:bodyPr>
          <a:lstStyle/>
          <a:p>
            <a:pPr>
              <a:defRPr sz="4800" b="1">
                <a:solidFill>
                  <a:srgbClr val="141414"/>
                </a:solidFill>
              </a:defRPr>
            </a:pPr>
            <a:r>
              <a:rPr lang="en-US" dirty="0"/>
              <a:t>Elastic Cluster Sharding</a:t>
            </a:r>
            <a:endParaRPr dirty="0"/>
          </a:p>
        </p:txBody>
      </p:sp>
      <p:pic>
        <p:nvPicPr>
          <p:cNvPr id="4" name="Picture 3" descr="A screenshot of a computer&#10;&#10;AI-generated content may be incorrect.">
            <a:extLst>
              <a:ext uri="{FF2B5EF4-FFF2-40B4-BE49-F238E27FC236}">
                <a16:creationId xmlns:a16="http://schemas.microsoft.com/office/drawing/2014/main" id="{B6F0C5CF-3532-5FCD-BBAA-449FF093F14A}"/>
              </a:ext>
            </a:extLst>
          </p:cNvPr>
          <p:cNvPicPr>
            <a:picLocks noChangeAspect="1"/>
          </p:cNvPicPr>
          <p:nvPr/>
        </p:nvPicPr>
        <p:blipFill>
          <a:blip r:embed="rId3"/>
          <a:stretch>
            <a:fillRect/>
          </a:stretch>
        </p:blipFill>
        <p:spPr>
          <a:xfrm>
            <a:off x="1176638" y="1249680"/>
            <a:ext cx="7112000" cy="5334000"/>
          </a:xfrm>
          <a:prstGeom prst="rect">
            <a:avLst/>
          </a:prstGeom>
        </p:spPr>
      </p:pic>
    </p:spTree>
    <p:extLst>
      <p:ext uri="{BB962C8B-B14F-4D97-AF65-F5344CB8AC3E}">
        <p14:creationId xmlns:p14="http://schemas.microsoft.com/office/powerpoint/2010/main" val="101238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FFA"/>
        </a:solidFill>
        <a:effectLst/>
      </p:bgPr>
    </p:bg>
    <p:spTree>
      <p:nvGrpSpPr>
        <p:cNvPr id="1" name="">
          <a:extLst>
            <a:ext uri="{FF2B5EF4-FFF2-40B4-BE49-F238E27FC236}">
              <a16:creationId xmlns:a16="http://schemas.microsoft.com/office/drawing/2014/main" id="{9E497998-637D-72A5-34CB-DC9DCA56DC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404179-890B-AE0A-1175-D82D6FE90DD8}"/>
              </a:ext>
            </a:extLst>
          </p:cNvPr>
          <p:cNvSpPr txBox="1"/>
          <p:nvPr/>
        </p:nvSpPr>
        <p:spPr>
          <a:xfrm>
            <a:off x="457200" y="274320"/>
            <a:ext cx="1299266" cy="830997"/>
          </a:xfrm>
          <a:prstGeom prst="rect">
            <a:avLst/>
          </a:prstGeom>
          <a:noFill/>
        </p:spPr>
        <p:txBody>
          <a:bodyPr wrap="none">
            <a:spAutoFit/>
          </a:bodyPr>
          <a:lstStyle/>
          <a:p>
            <a:pPr>
              <a:defRPr sz="4800" b="1">
                <a:solidFill>
                  <a:srgbClr val="141414"/>
                </a:solidFill>
              </a:defRPr>
            </a:pPr>
            <a:r>
              <a:rPr lang="en-US" dirty="0"/>
              <a:t>Pros</a:t>
            </a:r>
            <a:endParaRPr dirty="0"/>
          </a:p>
        </p:txBody>
      </p:sp>
      <p:sp>
        <p:nvSpPr>
          <p:cNvPr id="3" name="TextBox 2">
            <a:extLst>
              <a:ext uri="{FF2B5EF4-FFF2-40B4-BE49-F238E27FC236}">
                <a16:creationId xmlns:a16="http://schemas.microsoft.com/office/drawing/2014/main" id="{5F075756-797A-AD37-B74B-A18D21FAA7B9}"/>
              </a:ext>
            </a:extLst>
          </p:cNvPr>
          <p:cNvSpPr txBox="1"/>
          <p:nvPr/>
        </p:nvSpPr>
        <p:spPr>
          <a:xfrm>
            <a:off x="457199" y="1443789"/>
            <a:ext cx="8229601" cy="2400657"/>
          </a:xfrm>
          <a:prstGeom prst="rect">
            <a:avLst/>
          </a:prstGeom>
          <a:noFill/>
        </p:spPr>
        <p:txBody>
          <a:bodyPr wrap="square">
            <a:spAutoFit/>
          </a:bodyPr>
          <a:lstStyle/>
          <a:p>
            <a:pPr algn="just"/>
            <a:endParaRPr dirty="0"/>
          </a:p>
          <a:p>
            <a:pPr algn="just">
              <a:spcAft>
                <a:spcPts val="1200"/>
              </a:spcAft>
              <a:defRPr sz="2800">
                <a:solidFill>
                  <a:srgbClr val="282828"/>
                </a:solidFill>
              </a:defRPr>
            </a:pPr>
            <a:r>
              <a:rPr dirty="0"/>
              <a:t>🔸 </a:t>
            </a:r>
            <a:r>
              <a:rPr lang="en-US" dirty="0"/>
              <a:t>Isolation between compute and storage, providing granular scalability;</a:t>
            </a:r>
          </a:p>
          <a:p>
            <a:pPr algn="just">
              <a:spcAft>
                <a:spcPts val="1200"/>
              </a:spcAft>
              <a:defRPr sz="2800">
                <a:solidFill>
                  <a:srgbClr val="282828"/>
                </a:solidFill>
              </a:defRPr>
            </a:pPr>
            <a:endParaRPr lang="en-US" dirty="0"/>
          </a:p>
          <a:p>
            <a:pPr algn="just">
              <a:spcAft>
                <a:spcPts val="1200"/>
              </a:spcAft>
              <a:defRPr sz="2800">
                <a:solidFill>
                  <a:srgbClr val="282828"/>
                </a:solidFill>
              </a:defRPr>
            </a:pPr>
            <a:r>
              <a:rPr lang="en-US" dirty="0"/>
              <a:t>🔸 Durability even with single instance</a:t>
            </a:r>
          </a:p>
        </p:txBody>
      </p:sp>
    </p:spTree>
    <p:extLst>
      <p:ext uri="{BB962C8B-B14F-4D97-AF65-F5344CB8AC3E}">
        <p14:creationId xmlns:p14="http://schemas.microsoft.com/office/powerpoint/2010/main" val="81416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8FF"/>
        </a:solidFill>
        <a:effectLst/>
      </p:bgPr>
    </p:bg>
    <p:spTree>
      <p:nvGrpSpPr>
        <p:cNvPr id="1" name="">
          <a:extLst>
            <a:ext uri="{FF2B5EF4-FFF2-40B4-BE49-F238E27FC236}">
              <a16:creationId xmlns:a16="http://schemas.microsoft.com/office/drawing/2014/main" id="{A050A185-C759-1E15-9EE4-D072F6363E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2D8D006-CDF2-B433-9543-B1473245AA64}"/>
              </a:ext>
            </a:extLst>
          </p:cNvPr>
          <p:cNvSpPr txBox="1"/>
          <p:nvPr/>
        </p:nvSpPr>
        <p:spPr>
          <a:xfrm>
            <a:off x="193886" y="274320"/>
            <a:ext cx="1442190" cy="830997"/>
          </a:xfrm>
          <a:prstGeom prst="rect">
            <a:avLst/>
          </a:prstGeom>
          <a:noFill/>
        </p:spPr>
        <p:txBody>
          <a:bodyPr wrap="none">
            <a:spAutoFit/>
          </a:bodyPr>
          <a:lstStyle/>
          <a:p>
            <a:pPr>
              <a:defRPr sz="4800" b="1">
                <a:solidFill>
                  <a:srgbClr val="141414"/>
                </a:solidFill>
              </a:defRPr>
            </a:pPr>
            <a:r>
              <a:rPr lang="en-US"/>
              <a:t>Tests</a:t>
            </a:r>
            <a:endParaRPr lang="en-US" dirty="0"/>
          </a:p>
        </p:txBody>
      </p:sp>
      <p:pic>
        <p:nvPicPr>
          <p:cNvPr id="9" name="Picture 8" descr="A screenshot of a computer&#10;&#10;AI-generated content may be incorrect.">
            <a:extLst>
              <a:ext uri="{FF2B5EF4-FFF2-40B4-BE49-F238E27FC236}">
                <a16:creationId xmlns:a16="http://schemas.microsoft.com/office/drawing/2014/main" id="{B4426EF4-6F04-8BEF-45D5-646E2FC1A000}"/>
              </a:ext>
            </a:extLst>
          </p:cNvPr>
          <p:cNvPicPr>
            <a:picLocks noChangeAspect="1"/>
          </p:cNvPicPr>
          <p:nvPr/>
        </p:nvPicPr>
        <p:blipFill>
          <a:blip r:embed="rId2"/>
          <a:stretch>
            <a:fillRect/>
          </a:stretch>
        </p:blipFill>
        <p:spPr>
          <a:xfrm>
            <a:off x="193886" y="1623464"/>
            <a:ext cx="8793539" cy="2425076"/>
          </a:xfrm>
          <a:prstGeom prst="rect">
            <a:avLst/>
          </a:prstGeom>
        </p:spPr>
      </p:pic>
      <p:sp>
        <p:nvSpPr>
          <p:cNvPr id="12" name="TextBox 11">
            <a:extLst>
              <a:ext uri="{FF2B5EF4-FFF2-40B4-BE49-F238E27FC236}">
                <a16:creationId xmlns:a16="http://schemas.microsoft.com/office/drawing/2014/main" id="{1DBDD671-B369-CD83-3F12-57BA0253075C}"/>
              </a:ext>
            </a:extLst>
          </p:cNvPr>
          <p:cNvSpPr txBox="1"/>
          <p:nvPr/>
        </p:nvSpPr>
        <p:spPr>
          <a:xfrm>
            <a:off x="1331276" y="5951880"/>
            <a:ext cx="2360140" cy="369332"/>
          </a:xfrm>
          <a:prstGeom prst="rect">
            <a:avLst/>
          </a:prstGeom>
          <a:noFill/>
        </p:spPr>
        <p:txBody>
          <a:bodyPr wrap="square">
            <a:spAutoFit/>
          </a:bodyPr>
          <a:lstStyle/>
          <a:p>
            <a:r>
              <a:rPr lang="en-US">
                <a:hlinkClick r:id="rId3"/>
              </a:rPr>
              <a:t>aws-document-db-poc</a:t>
            </a:r>
            <a:endParaRPr lang="en-US" dirty="0"/>
          </a:p>
        </p:txBody>
      </p:sp>
      <p:pic>
        <p:nvPicPr>
          <p:cNvPr id="1030" name="Picture 6" descr="Github Logo - Free social media icons">
            <a:extLst>
              <a:ext uri="{FF2B5EF4-FFF2-40B4-BE49-F238E27FC236}">
                <a16:creationId xmlns:a16="http://schemas.microsoft.com/office/drawing/2014/main" id="{E39D956E-8E70-958F-0069-E885E6693A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181" y="5806063"/>
            <a:ext cx="660967" cy="66096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ack and white logo&#10;&#10;AI-generated content may be incorrect.">
            <a:extLst>
              <a:ext uri="{FF2B5EF4-FFF2-40B4-BE49-F238E27FC236}">
                <a16:creationId xmlns:a16="http://schemas.microsoft.com/office/drawing/2014/main" id="{335408EB-D63C-26FE-141E-4F2D54D74210}"/>
              </a:ext>
            </a:extLst>
          </p:cNvPr>
          <p:cNvPicPr>
            <a:picLocks noChangeAspect="1"/>
          </p:cNvPicPr>
          <p:nvPr/>
        </p:nvPicPr>
        <p:blipFill>
          <a:blip r:embed="rId5"/>
          <a:stretch>
            <a:fillRect/>
          </a:stretch>
        </p:blipFill>
        <p:spPr>
          <a:xfrm>
            <a:off x="1993593" y="4499322"/>
            <a:ext cx="6486493" cy="1001775"/>
          </a:xfrm>
          <a:prstGeom prst="rect">
            <a:avLst/>
          </a:prstGeom>
        </p:spPr>
      </p:pic>
    </p:spTree>
    <p:extLst>
      <p:ext uri="{BB962C8B-B14F-4D97-AF65-F5344CB8AC3E}">
        <p14:creationId xmlns:p14="http://schemas.microsoft.com/office/powerpoint/2010/main" val="496014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3584</TotalTime>
  <Words>1235</Words>
  <Application>Microsoft Macintosh PowerPoint</Application>
  <PresentationFormat>On-screen Show (4:3)</PresentationFormat>
  <Paragraphs>53</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Gabriel Passos</cp:lastModifiedBy>
  <cp:revision>10</cp:revision>
  <dcterms:created xsi:type="dcterms:W3CDTF">2013-01-27T09:14:16Z</dcterms:created>
  <dcterms:modified xsi:type="dcterms:W3CDTF">2025-06-08T14:16:27Z</dcterms:modified>
  <cp:category/>
</cp:coreProperties>
</file>