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12e3fd64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12e3fd64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12e3fd64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12e3fd64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12e3fd64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12e3fd64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Big Mountain Resort Pricing Strategy</a:t>
            </a:r>
            <a:endParaRPr sz="38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Gabriela Rivera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Big Mountain Resort in Montana hosts around 350,000 people throughout their winter season. In efforts to expand their accessible terrain, they have recently installed an additional chair lift. This project has increased their operating costs for the current season by $1.5M.</a:t>
            </a:r>
            <a:endParaRPr sz="14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They would like a data-driven strategy for accommodating this new expense through cost-cutting measures, charging a premium ticket price, and/or capitalizing on their current facilities. </a:t>
            </a:r>
            <a:endParaRPr sz="14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Font typeface="Arial"/>
              <a:buNone/>
            </a:pPr>
            <a:r>
              <a:rPr lang="en" sz="1400">
                <a:solidFill>
                  <a:srgbClr val="000000"/>
                </a:solidFill>
                <a:latin typeface="Arial"/>
                <a:ea typeface="Arial"/>
                <a:cs typeface="Arial"/>
                <a:sym typeface="Arial"/>
              </a:rPr>
              <a:t>How can Big Mountain Resort optimize costs by capitalizing on their facilities, and increase revenue through a premium ticket price resulting in an extra $1.5M to go towards operating costs as a result of the installation of their new chair lift over this next season?</a:t>
            </a:r>
            <a:endParaRPr sz="1600"/>
          </a:p>
        </p:txBody>
      </p:sp>
      <p:sp>
        <p:nvSpPr>
          <p:cNvPr id="107" name="Google Shape;107;p14"/>
          <p:cNvSpPr txBox="1"/>
          <p:nvPr/>
        </p:nvSpPr>
        <p:spPr>
          <a:xfrm>
            <a:off x="-2231875" y="4100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 </a:t>
            </a:r>
            <a:endParaRPr/>
          </a:p>
        </p:txBody>
      </p:sp>
      <p:sp>
        <p:nvSpPr>
          <p:cNvPr id="113" name="Google Shape;113;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4" name="Google Shape;114;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Price Optimization</a:t>
            </a:r>
            <a:endParaRPr>
              <a:solidFill>
                <a:schemeClr val="lt1"/>
              </a:solidFill>
            </a:endParaRPr>
          </a:p>
        </p:txBody>
      </p:sp>
      <p:sp>
        <p:nvSpPr>
          <p:cNvPr id="115" name="Google Shape;115;p15"/>
          <p:cNvSpPr txBox="1"/>
          <p:nvPr>
            <p:ph idx="4294967295" type="body"/>
          </p:nvPr>
        </p:nvSpPr>
        <p:spPr>
          <a:xfrm>
            <a:off x="418075"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400">
                <a:solidFill>
                  <a:srgbClr val="374151"/>
                </a:solidFill>
                <a:highlight>
                  <a:schemeClr val="lt1"/>
                </a:highlight>
                <a:latin typeface="Arial"/>
                <a:ea typeface="Arial"/>
                <a:cs typeface="Arial"/>
                <a:sym typeface="Arial"/>
              </a:rPr>
              <a:t>Our model suggests that Big Mountain resort can increase the adult weekend ticket price from $81 to $95.87, indicating room for an increase in revenue.</a:t>
            </a:r>
            <a:endParaRPr sz="1400">
              <a:highlight>
                <a:schemeClr val="lt1"/>
              </a:highlight>
              <a:latin typeface="Arial"/>
              <a:ea typeface="Arial"/>
              <a:cs typeface="Arial"/>
              <a:sym typeface="Arial"/>
            </a:endParaRPr>
          </a:p>
        </p:txBody>
      </p:sp>
      <p:sp>
        <p:nvSpPr>
          <p:cNvPr id="116" name="Google Shape;116;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7" name="Google Shape;117;p15"/>
          <p:cNvSpPr txBox="1"/>
          <p:nvPr>
            <p:ph idx="4294967295" type="body"/>
          </p:nvPr>
        </p:nvSpPr>
        <p:spPr>
          <a:xfrm>
            <a:off x="3243775" y="1451575"/>
            <a:ext cx="23496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Mean Absolute Error</a:t>
            </a:r>
            <a:endParaRPr>
              <a:solidFill>
                <a:schemeClr val="lt1"/>
              </a:solidFill>
            </a:endParaRPr>
          </a:p>
        </p:txBody>
      </p:sp>
      <p:sp>
        <p:nvSpPr>
          <p:cNvPr id="118" name="Google Shape;118;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400">
                <a:solidFill>
                  <a:srgbClr val="374151"/>
                </a:solidFill>
                <a:highlight>
                  <a:schemeClr val="lt1"/>
                </a:highlight>
                <a:latin typeface="Arial"/>
                <a:ea typeface="Arial"/>
                <a:cs typeface="Arial"/>
                <a:sym typeface="Arial"/>
              </a:rPr>
              <a:t>With an expected mean absolute error of $10.39, the pricing model provides a reliable estimation, ensuring minimal deviation from the projected revenue.</a:t>
            </a:r>
            <a:endParaRPr sz="1400">
              <a:highlight>
                <a:schemeClr val="lt1"/>
              </a:highlight>
              <a:latin typeface="Arial"/>
              <a:ea typeface="Arial"/>
              <a:cs typeface="Arial"/>
              <a:sym typeface="Arial"/>
            </a:endParaRPr>
          </a:p>
        </p:txBody>
      </p:sp>
      <p:sp>
        <p:nvSpPr>
          <p:cNvPr id="119" name="Google Shape;119;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0" name="Google Shape;120;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Profitability Enhancement </a:t>
            </a:r>
            <a:endParaRPr>
              <a:solidFill>
                <a:schemeClr val="lt1"/>
              </a:solidFill>
            </a:endParaRPr>
          </a:p>
        </p:txBody>
      </p:sp>
      <p:sp>
        <p:nvSpPr>
          <p:cNvPr id="121" name="Google Shape;121;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400">
                <a:solidFill>
                  <a:srgbClr val="374151"/>
                </a:solidFill>
                <a:highlight>
                  <a:schemeClr val="lt1"/>
                </a:highlight>
                <a:latin typeface="Arial"/>
                <a:ea typeface="Arial"/>
                <a:cs typeface="Arial"/>
                <a:sym typeface="Arial"/>
              </a:rPr>
              <a:t>The updated pricing strategy aims to optimize revenue streams, leading to improved profitability for Big Mountain resort.</a:t>
            </a:r>
            <a:endParaRPr sz="1400">
              <a:highlight>
                <a:schemeClr val="lt1"/>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265500" y="1151100"/>
            <a:ext cx="4045200" cy="207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 Results and Analysis</a:t>
            </a:r>
            <a:endParaRPr/>
          </a:p>
        </p:txBody>
      </p:sp>
      <p:pic>
        <p:nvPicPr>
          <p:cNvPr id="127" name="Google Shape;127;p16"/>
          <p:cNvPicPr preferRelativeResize="0"/>
          <p:nvPr/>
        </p:nvPicPr>
        <p:blipFill>
          <a:blip r:embed="rId3">
            <a:alphaModFix/>
          </a:blip>
          <a:stretch>
            <a:fillRect/>
          </a:stretch>
        </p:blipFill>
        <p:spPr>
          <a:xfrm>
            <a:off x="4655925" y="181000"/>
            <a:ext cx="4409400" cy="3584224"/>
          </a:xfrm>
          <a:prstGeom prst="rect">
            <a:avLst/>
          </a:prstGeom>
          <a:noFill/>
          <a:ln>
            <a:noFill/>
          </a:ln>
        </p:spPr>
      </p:pic>
      <p:sp>
        <p:nvSpPr>
          <p:cNvPr id="128" name="Google Shape;128;p16"/>
          <p:cNvSpPr txBox="1"/>
          <p:nvPr/>
        </p:nvSpPr>
        <p:spPr>
          <a:xfrm>
            <a:off x="4533525" y="3821875"/>
            <a:ext cx="4531800" cy="509700"/>
          </a:xfrm>
          <a:prstGeom prst="rect">
            <a:avLst/>
          </a:prstGeom>
          <a:noFill/>
          <a:ln>
            <a:noFill/>
          </a:ln>
        </p:spPr>
        <p:txBody>
          <a:bodyPr anchorCtr="0" anchor="t" bIns="91425" lIns="91425" spcFirstLastPara="1" rIns="91425" wrap="square" tIns="91425">
            <a:noAutofit/>
          </a:bodyPr>
          <a:lstStyle/>
          <a:p>
            <a:pPr indent="12700" lvl="0" marL="0" rtl="0" algn="l">
              <a:lnSpc>
                <a:spcPct val="200000"/>
              </a:lnSpc>
              <a:spcBef>
                <a:spcPts val="1200"/>
              </a:spcBef>
              <a:spcAft>
                <a:spcPts val="0"/>
              </a:spcAft>
              <a:buNone/>
            </a:pPr>
            <a:r>
              <a:rPr lang="en" sz="1200">
                <a:solidFill>
                  <a:schemeClr val="lt1"/>
                </a:solidFill>
              </a:rPr>
              <a:t>Feature importance output from our final forest regressor model. </a:t>
            </a:r>
            <a:endParaRPr sz="1200">
              <a:solidFill>
                <a:schemeClr val="lt1"/>
              </a:solidFill>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Positive features </a:t>
            </a:r>
            <a:r>
              <a:rPr lang="en"/>
              <a:t>contributing</a:t>
            </a:r>
            <a:r>
              <a:rPr lang="en"/>
              <a:t> to ticket price</a:t>
            </a:r>
            <a:endParaRPr/>
          </a:p>
        </p:txBody>
      </p:sp>
      <p:pic>
        <p:nvPicPr>
          <p:cNvPr id="134" name="Google Shape;134;p17"/>
          <p:cNvPicPr preferRelativeResize="0"/>
          <p:nvPr/>
        </p:nvPicPr>
        <p:blipFill>
          <a:blip r:embed="rId3">
            <a:alphaModFix/>
          </a:blip>
          <a:stretch>
            <a:fillRect/>
          </a:stretch>
        </p:blipFill>
        <p:spPr>
          <a:xfrm>
            <a:off x="311700" y="1196975"/>
            <a:ext cx="3381375" cy="1924050"/>
          </a:xfrm>
          <a:prstGeom prst="rect">
            <a:avLst/>
          </a:prstGeom>
          <a:noFill/>
          <a:ln>
            <a:noFill/>
          </a:ln>
        </p:spPr>
      </p:pic>
      <p:pic>
        <p:nvPicPr>
          <p:cNvPr id="135" name="Google Shape;135;p17"/>
          <p:cNvPicPr preferRelativeResize="0"/>
          <p:nvPr/>
        </p:nvPicPr>
        <p:blipFill>
          <a:blip r:embed="rId4">
            <a:alphaModFix/>
          </a:blip>
          <a:stretch>
            <a:fillRect/>
          </a:stretch>
        </p:blipFill>
        <p:spPr>
          <a:xfrm>
            <a:off x="311701" y="3030125"/>
            <a:ext cx="3381375" cy="1924050"/>
          </a:xfrm>
          <a:prstGeom prst="rect">
            <a:avLst/>
          </a:prstGeom>
          <a:noFill/>
          <a:ln>
            <a:noFill/>
          </a:ln>
        </p:spPr>
      </p:pic>
      <p:pic>
        <p:nvPicPr>
          <p:cNvPr id="136" name="Google Shape;136;p17"/>
          <p:cNvPicPr preferRelativeResize="0"/>
          <p:nvPr/>
        </p:nvPicPr>
        <p:blipFill>
          <a:blip r:embed="rId5">
            <a:alphaModFix/>
          </a:blip>
          <a:stretch>
            <a:fillRect/>
          </a:stretch>
        </p:blipFill>
        <p:spPr>
          <a:xfrm>
            <a:off x="4876725" y="2953925"/>
            <a:ext cx="3552825" cy="2000250"/>
          </a:xfrm>
          <a:prstGeom prst="rect">
            <a:avLst/>
          </a:prstGeom>
          <a:noFill/>
          <a:ln>
            <a:noFill/>
          </a:ln>
        </p:spPr>
      </p:pic>
      <p:pic>
        <p:nvPicPr>
          <p:cNvPr id="137" name="Google Shape;137;p17"/>
          <p:cNvPicPr preferRelativeResize="0"/>
          <p:nvPr/>
        </p:nvPicPr>
        <p:blipFill>
          <a:blip r:embed="rId6">
            <a:alphaModFix/>
          </a:blip>
          <a:stretch>
            <a:fillRect/>
          </a:stretch>
        </p:blipFill>
        <p:spPr>
          <a:xfrm>
            <a:off x="5130026" y="1280438"/>
            <a:ext cx="3046227" cy="175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43" name="Google Shape;143;p1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b="1" lang="en" sz="1600">
                <a:solidFill>
                  <a:srgbClr val="374151"/>
                </a:solidFill>
                <a:highlight>
                  <a:schemeClr val="lt1"/>
                </a:highlight>
                <a:latin typeface="Arial"/>
                <a:ea typeface="Arial"/>
                <a:cs typeface="Arial"/>
                <a:sym typeface="Arial"/>
              </a:rPr>
              <a:t>Resource Allocation</a:t>
            </a:r>
            <a:r>
              <a:rPr lang="en" sz="1600">
                <a:solidFill>
                  <a:srgbClr val="374151"/>
                </a:solidFill>
                <a:highlight>
                  <a:schemeClr val="lt1"/>
                </a:highlight>
                <a:latin typeface="Arial"/>
                <a:ea typeface="Arial"/>
                <a:cs typeface="Arial"/>
                <a:sym typeface="Arial"/>
              </a:rPr>
              <a:t>: By implementing the pricing model, Big Mountain can allocate resources more effectively, ensuring efficient utilization and maximizing returns.</a:t>
            </a:r>
            <a:endParaRPr sz="1600">
              <a:highlight>
                <a:schemeClr val="lt1"/>
              </a:highlight>
              <a:latin typeface="Arial"/>
              <a:ea typeface="Arial"/>
              <a:cs typeface="Arial"/>
              <a:sym typeface="Arial"/>
            </a:endParaRPr>
          </a:p>
        </p:txBody>
      </p:sp>
      <p:sp>
        <p:nvSpPr>
          <p:cNvPr id="144" name="Google Shape;144;p18"/>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b="1" lang="en" sz="1600">
                <a:solidFill>
                  <a:srgbClr val="374151"/>
                </a:solidFill>
                <a:highlight>
                  <a:schemeClr val="lt1"/>
                </a:highlight>
                <a:latin typeface="Arial"/>
                <a:ea typeface="Arial"/>
                <a:cs typeface="Arial"/>
                <a:sym typeface="Arial"/>
              </a:rPr>
              <a:t>Competitive Advantage</a:t>
            </a:r>
            <a:r>
              <a:rPr lang="en" sz="1600">
                <a:solidFill>
                  <a:srgbClr val="374151"/>
                </a:solidFill>
                <a:highlight>
                  <a:schemeClr val="lt1"/>
                </a:highlight>
                <a:latin typeface="Arial"/>
                <a:ea typeface="Arial"/>
                <a:cs typeface="Arial"/>
                <a:sym typeface="Arial"/>
              </a:rPr>
              <a:t>: The proposed pricing strategy gives Big Mountain a competitive edge in the market by offering a balance between affordability and value, attracting more customers.</a:t>
            </a:r>
            <a:endParaRPr sz="1600">
              <a:highlight>
                <a:schemeClr val="lt1"/>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276825" y="155895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Future Improvements</a:t>
            </a:r>
            <a:endParaRPr/>
          </a:p>
        </p:txBody>
      </p:sp>
      <p:sp>
        <p:nvSpPr>
          <p:cNvPr id="150" name="Google Shape;150;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1600"/>
              </a:spcAft>
              <a:buNone/>
            </a:pPr>
            <a:r>
              <a:rPr lang="en">
                <a:highlight>
                  <a:schemeClr val="dk1"/>
                </a:highlight>
                <a:latin typeface="Arial"/>
                <a:ea typeface="Arial"/>
                <a:cs typeface="Arial"/>
                <a:sym typeface="Arial"/>
              </a:rPr>
              <a:t>To further enhance the resort's appeal, we recommend adding a new run, increasing the vertical drop by 150 feet, and installing an additional chair lift, providing additional value to visitors and increasing revenue potential.</a:t>
            </a:r>
            <a:endParaRPr>
              <a:highlight>
                <a:schemeClr val="dk1"/>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