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custom-properties+xml" PartName="/docProps/custom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custom-properties" Target="docProps/custom.xml"/><Relationship Id="rId2" Type="http://schemas.openxmlformats.org/package/2006/relationships/metadata/core-properties" Target="docProps/core.xml"/><Relationship Id="rId3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</p:sldIdLst>
  <p:sldSz cy="6858000" cx="9144000"/>
  <p:notesSz cx="6858000" cy="9144000"/>
  <p:embeddedFontLst>
    <p:embeddedFont>
      <p:font typeface="Montserrat"/>
      <p:regular r:id="rId23"/>
      <p:bold r:id="rId24"/>
      <p:italic r:id="rId25"/>
      <p:boldItalic r:id="rId26"/>
    </p:embeddedFont>
    <p:embeddedFont>
      <p:font typeface="Tahoma"/>
      <p:regular r:id="rId27"/>
      <p:bold r:id="rId28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9" roundtripDataSignature="AMtx7mgkfmqgy8gN2T36aA6qSqvaCT+ccQ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font" Target="fonts/Montserrat-bold.fntdata"/><Relationship Id="rId23" Type="http://schemas.openxmlformats.org/officeDocument/2006/relationships/font" Target="fonts/Montserrat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Montserrat-boldItalic.fntdata"/><Relationship Id="rId25" Type="http://schemas.openxmlformats.org/officeDocument/2006/relationships/font" Target="fonts/Montserrat-italic.fntdata"/><Relationship Id="rId28" Type="http://schemas.openxmlformats.org/officeDocument/2006/relationships/font" Target="fonts/Tahoma-bold.fntdata"/><Relationship Id="rId27" Type="http://schemas.openxmlformats.org/officeDocument/2006/relationships/font" Target="fonts/Tahoma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29" Type="http://customschemas.google.com/relationships/presentationmetadata" Target="metadata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pt-BR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25" name="Google Shape;125;p1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14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93" name="Google Shape;193;p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94" name="Google Shape;194;p14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p15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1" name="Google Shape;201;p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02" name="Google Shape;202;p15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p16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09" name="Google Shape;209;p1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0" name="Google Shape;210;p16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p17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17" name="Google Shape;217;p1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18" name="Google Shape;218;p17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3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p18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25" name="Google Shape;225;p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26" name="Google Shape;226;p18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55" name="Google Shape;255;p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56" name="Google Shape;256;p1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Google Shape;261;p2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2" name="Google Shape;262;p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63" name="Google Shape;263;p2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2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75" name="Google Shape;275;p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76" name="Google Shape;276;p2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98" name="Google Shape;298;p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299" name="Google Shape;299;p2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2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1" name="Google Shape;131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2" name="Google Shape;132;p2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7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39" name="Google Shape;139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 b="0" i="0" sz="1200" u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0" name="Google Shape;140;p7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7" name="Google Shape;147;p8:notes"/>
          <p:cNvSpPr/>
          <p:nvPr>
            <p:ph idx="2" type="sldImg"/>
          </p:nvPr>
        </p:nvSpPr>
        <p:spPr>
          <a:xfrm>
            <a:off x="1371600" y="1143000"/>
            <a:ext cx="41148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9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53" name="Google Shape;153;p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54" name="Google Shape;154;p9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0" name="Google Shape;160;p10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1" name="Google Shape;161;p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62" name="Google Shape;162;p10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11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69" name="Google Shape;169;p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0" name="Google Shape;170;p11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12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77" name="Google Shape;177;p1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78" name="Google Shape;178;p12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3:notes"/>
          <p:cNvSpPr/>
          <p:nvPr>
            <p:ph idx="2" type="sldImg"/>
          </p:nvPr>
        </p:nvSpPr>
        <p:spPr>
          <a:xfrm>
            <a:off x="1143000" y="685800"/>
            <a:ext cx="4572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85" name="Google Shape;185;p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186" name="Google Shape;186;p13:notes"/>
          <p:cNvSpPr txBox="1"/>
          <p:nvPr>
            <p:ph idx="12" type="sldNum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Calibri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5.jpg"/><Relationship Id="rId3" Type="http://schemas.openxmlformats.org/officeDocument/2006/relationships/image" Target="../media/image7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jpg"/><Relationship Id="rId3" Type="http://schemas.openxmlformats.org/officeDocument/2006/relationships/image" Target="../media/image3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lide de Título">
  <p:cSld name="Slide de Título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Google Shape;16;p2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7" name="Google Shape;17;p2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8" name="Google Shape;18;p2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20" name="Google Shape;20;p24"/>
          <p:cNvSpPr txBox="1"/>
          <p:nvPr/>
        </p:nvSpPr>
        <p:spPr>
          <a:xfrm>
            <a:off x="1785060" y="2074736"/>
            <a:ext cx="8915514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Font typeface="Arial"/>
              <a:buNone/>
            </a:pPr>
            <a:r>
              <a:t/>
            </a:r>
            <a:endParaRPr b="1" i="0" sz="4400" u="none" cap="none" strike="noStrike">
              <a:solidFill>
                <a:srgbClr val="000000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1" name="Google Shape;21;p24"/>
          <p:cNvSpPr txBox="1"/>
          <p:nvPr>
            <p:ph idx="1" type="body"/>
          </p:nvPr>
        </p:nvSpPr>
        <p:spPr>
          <a:xfrm>
            <a:off x="629360" y="2105480"/>
            <a:ext cx="7885990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2" name="Google Shape;22;p24"/>
          <p:cNvSpPr txBox="1"/>
          <p:nvPr>
            <p:ph idx="2" type="body"/>
          </p:nvPr>
        </p:nvSpPr>
        <p:spPr>
          <a:xfrm>
            <a:off x="628650" y="2923854"/>
            <a:ext cx="4300401" cy="437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3" name="Google Shape;23;p24"/>
          <p:cNvSpPr txBox="1"/>
          <p:nvPr>
            <p:ph idx="3" type="body"/>
          </p:nvPr>
        </p:nvSpPr>
        <p:spPr>
          <a:xfrm>
            <a:off x="628650" y="3471997"/>
            <a:ext cx="7886700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24" name="Google Shape;24;p2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Em branco" type="blank">
  <p:cSld name="BLANK"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4" name="Google Shape;84;p3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85" name="Google Shape;85;p3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6" name="Google Shape;86;p3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8" name="Google Shape;88;p3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údo com Legenda" type="objTx">
  <p:cSld name="OBJECT_WITH_CAPTION_TEXT"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0" name="Google Shape;90;p3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91" name="Google Shape;91;p34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34"/>
          <p:cNvSpPr txBox="1"/>
          <p:nvPr>
            <p:ph idx="1" type="body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93" name="Google Shape;93;p34"/>
          <p:cNvSpPr txBox="1"/>
          <p:nvPr>
            <p:ph idx="2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4" name="Google Shape;94;p34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5" name="Google Shape;95;p34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4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97" name="Google Shape;97;p3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Imagem com Legenda" type="picTx">
  <p:cSld name="PICTURE_WITH_CAPTION_TEXT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3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35"/>
          <p:cNvSpPr txBox="1"/>
          <p:nvPr>
            <p:ph type="title"/>
          </p:nvPr>
        </p:nvSpPr>
        <p:spPr>
          <a:xfrm>
            <a:off x="629841" y="457200"/>
            <a:ext cx="2949178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1" name="Google Shape;101;p35"/>
          <p:cNvSpPr/>
          <p:nvPr>
            <p:ph idx="2" type="pic"/>
          </p:nvPr>
        </p:nvSpPr>
        <p:spPr>
          <a:xfrm>
            <a:off x="3887391" y="987426"/>
            <a:ext cx="462915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102" name="Google Shape;102;p35"/>
          <p:cNvSpPr txBox="1"/>
          <p:nvPr>
            <p:ph idx="1" type="body"/>
          </p:nvPr>
        </p:nvSpPr>
        <p:spPr>
          <a:xfrm>
            <a:off x="629841" y="2057400"/>
            <a:ext cx="2949178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103" name="Google Shape;103;p35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4" name="Google Shape;104;p35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3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06" name="Google Shape;106;p3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Texto Vertical" type="vertTx">
  <p:cSld name="VERTICAL_TEXT"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8" name="Google Shape;108;p3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09" name="Google Shape;109;p36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6"/>
          <p:cNvSpPr txBox="1"/>
          <p:nvPr>
            <p:ph idx="1" type="body"/>
          </p:nvPr>
        </p:nvSpPr>
        <p:spPr>
          <a:xfrm rot="5400000">
            <a:off x="2396331" y="57944"/>
            <a:ext cx="4351338" cy="788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1" name="Google Shape;111;p36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2" name="Google Shape;112;p36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6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14" name="Google Shape;114;p3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exto e Título Vertical" type="vertTitleAndTx">
  <p:cSld name="VERTICAL_TITLE_AND_VERTICAL_TEXT">
    <p:spTree>
      <p:nvGrpSpPr>
        <p:cNvPr id="115" name="Shape 1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6" name="Google Shape;116;p3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117" name="Google Shape;117;p37"/>
          <p:cNvSpPr txBox="1"/>
          <p:nvPr>
            <p:ph type="title"/>
          </p:nvPr>
        </p:nvSpPr>
        <p:spPr>
          <a:xfrm rot="5400000">
            <a:off x="4623594" y="2285207"/>
            <a:ext cx="5811838" cy="197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8" name="Google Shape;118;p37"/>
          <p:cNvSpPr txBox="1"/>
          <p:nvPr>
            <p:ph idx="1" type="body"/>
          </p:nvPr>
        </p:nvSpPr>
        <p:spPr>
          <a:xfrm rot="5400000">
            <a:off x="623094" y="370681"/>
            <a:ext cx="5811838" cy="58007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19" name="Google Shape;119;p3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0" name="Google Shape;120;p3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1" name="Google Shape;121;p3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122" name="Google Shape;122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Layout Personalizado">
  <p:cSld name="1_Layout Personalizado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25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 type="obj">
  <p:cSld name="OBJECT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6"/>
          <p:cNvSpPr txBox="1"/>
          <p:nvPr>
            <p:ph type="title"/>
          </p:nvPr>
        </p:nvSpPr>
        <p:spPr>
          <a:xfrm>
            <a:off x="762000" y="4572000"/>
            <a:ext cx="678180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29" name="Google Shape;29;p26"/>
          <p:cNvSpPr txBox="1"/>
          <p:nvPr>
            <p:ph idx="1" type="body"/>
          </p:nvPr>
        </p:nvSpPr>
        <p:spPr>
          <a:xfrm>
            <a:off x="762000" y="685800"/>
            <a:ext cx="7543800" cy="38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431800" lvl="0" marL="457200" marR="0" algn="l">
              <a:lnSpc>
                <a:spcPct val="90000"/>
              </a:lnSpc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406400" lvl="1" marL="914400" marR="0" algn="l">
              <a:lnSpc>
                <a:spcPct val="90000"/>
              </a:lnSpc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81000" lvl="2" marL="1371600" marR="0" algn="l">
              <a:lnSpc>
                <a:spcPct val="90000"/>
              </a:lnSpc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55600" lvl="3" marL="1828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55600" lvl="4" marL="22860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55600" lvl="5" marL="27432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55600" lvl="6" marL="32004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55600" lvl="7" marL="36576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55600" lvl="8" marL="4114800" marR="0" algn="l">
              <a:lnSpc>
                <a:spcPct val="9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30" name="Google Shape;30;p26"/>
          <p:cNvSpPr txBox="1"/>
          <p:nvPr>
            <p:ph idx="10" type="dt"/>
          </p:nvPr>
        </p:nvSpPr>
        <p:spPr>
          <a:xfrm>
            <a:off x="6248400" y="6208776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1" name="Google Shape;31;p26"/>
          <p:cNvSpPr txBox="1"/>
          <p:nvPr>
            <p:ph idx="11" type="ftr"/>
          </p:nvPr>
        </p:nvSpPr>
        <p:spPr>
          <a:xfrm>
            <a:off x="761999" y="6208776"/>
            <a:ext cx="4873869" cy="3651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sz="1800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32" name="Google Shape;32;p26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888888"/>
              </a:buClr>
              <a:buSzPts val="1200"/>
              <a:buFont typeface="Calibri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ítulo e Conteúdo">
  <p:cSld name="Título e Conteúdo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Google Shape;34;p2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Google Shape;35;p27"/>
          <p:cNvSpPr txBox="1"/>
          <p:nvPr>
            <p:ph idx="1" type="body"/>
          </p:nvPr>
        </p:nvSpPr>
        <p:spPr>
          <a:xfrm>
            <a:off x="628650" y="1140823"/>
            <a:ext cx="7886700" cy="503614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2pPr>
            <a:lvl3pPr indent="-355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>
                <a:latin typeface="Montserrat"/>
                <a:ea typeface="Montserrat"/>
                <a:cs typeface="Montserrat"/>
                <a:sym typeface="Montserrat"/>
              </a:defRPr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7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27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39" name="Google Shape;39;p27"/>
          <p:cNvSpPr txBox="1"/>
          <p:nvPr>
            <p:ph idx="2" type="body"/>
          </p:nvPr>
        </p:nvSpPr>
        <p:spPr>
          <a:xfrm>
            <a:off x="628649" y="365126"/>
            <a:ext cx="7886701" cy="56669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3600"/>
              <a:buNone/>
              <a:defRPr b="1" sz="36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0" name="Google Shape;40;p2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beçalho da Seção">
  <p:cSld name="Cabeçalho da Seção">
    <p:bg>
      <p:bgPr>
        <a:blipFill>
          <a:blip r:embed="rId2">
            <a:alphaModFix/>
          </a:blip>
          <a:stretch>
            <a:fillRect/>
          </a:stretch>
        </a:blipFill>
      </p:bgPr>
    </p:bg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28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3" name="Google Shape;43;p28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28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45" name="Google Shape;45;p28"/>
          <p:cNvSpPr txBox="1"/>
          <p:nvPr>
            <p:ph idx="1" type="body"/>
          </p:nvPr>
        </p:nvSpPr>
        <p:spPr>
          <a:xfrm>
            <a:off x="628650" y="2620605"/>
            <a:ext cx="8358596" cy="18845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b="1" sz="72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8"/>
          <p:cNvSpPr txBox="1"/>
          <p:nvPr>
            <p:ph idx="2" type="body"/>
          </p:nvPr>
        </p:nvSpPr>
        <p:spPr>
          <a:xfrm>
            <a:off x="628650" y="2176138"/>
            <a:ext cx="8358596" cy="30211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lt1"/>
              </a:buClr>
              <a:buSzPts val="1800"/>
              <a:buNone/>
              <a:defRPr b="1" sz="18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pic>
        <p:nvPicPr>
          <p:cNvPr id="47" name="Google Shape;47;p2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989859" y="5932891"/>
            <a:ext cx="1525491" cy="5140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Layout Personalizado">
  <p:cSld name="Layout Personalizado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29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0" name="Google Shape;50;p29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9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52" name="Google Shape;52;p2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29"/>
          <p:cNvSpPr txBox="1"/>
          <p:nvPr>
            <p:ph idx="1" type="body"/>
          </p:nvPr>
        </p:nvSpPr>
        <p:spPr>
          <a:xfrm>
            <a:off x="629360" y="2023993"/>
            <a:ext cx="8322553" cy="70788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  <a:defRPr b="1" sz="4400">
                <a:solidFill>
                  <a:srgbClr val="3F3F3F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4318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2pPr>
            <a:lvl3pPr indent="-4064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3pPr>
            <a:lvl4pPr indent="-3810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4pPr>
            <a:lvl5pPr indent="-3810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4" name="Google Shape;54;p29"/>
          <p:cNvSpPr txBox="1"/>
          <p:nvPr>
            <p:ph idx="2" type="body"/>
          </p:nvPr>
        </p:nvSpPr>
        <p:spPr>
          <a:xfrm>
            <a:off x="629360" y="3115182"/>
            <a:ext cx="3496729" cy="3412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  <a:defRPr b="1" sz="2000">
                <a:solidFill>
                  <a:srgbClr val="E51E3C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5" name="Google Shape;55;p29"/>
          <p:cNvSpPr txBox="1"/>
          <p:nvPr>
            <p:ph idx="3" type="body"/>
          </p:nvPr>
        </p:nvSpPr>
        <p:spPr>
          <a:xfrm>
            <a:off x="628650" y="3635432"/>
            <a:ext cx="8323263" cy="89978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marR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595959"/>
              </a:buClr>
              <a:buSzPts val="2400"/>
              <a:buFont typeface="Arial"/>
              <a:buNone/>
              <a:defRPr sz="2400">
                <a:solidFill>
                  <a:srgbClr val="59595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Duas Partes de Conteúdo" type="twoObj">
  <p:cSld name="TWO_OBJECTS"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7" name="Google Shape;57;p3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58" name="Google Shape;58;p30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30"/>
          <p:cNvSpPr txBox="1"/>
          <p:nvPr>
            <p:ph idx="1" type="body"/>
          </p:nvPr>
        </p:nvSpPr>
        <p:spPr>
          <a:xfrm>
            <a:off x="6286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0" name="Google Shape;60;p30"/>
          <p:cNvSpPr txBox="1"/>
          <p:nvPr>
            <p:ph idx="2" type="body"/>
          </p:nvPr>
        </p:nvSpPr>
        <p:spPr>
          <a:xfrm>
            <a:off x="4629150" y="1825625"/>
            <a:ext cx="38862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30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30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30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64" name="Google Shape;64;p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75755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ação" type="twoTxTwoObj">
  <p:cSld name="TWO_OBJECTS_WITH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Google Shape;66;p3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67" name="Google Shape;67;p31"/>
          <p:cNvSpPr txBox="1"/>
          <p:nvPr>
            <p:ph type="title"/>
          </p:nvPr>
        </p:nvSpPr>
        <p:spPr>
          <a:xfrm>
            <a:off x="629841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8" name="Google Shape;68;p31"/>
          <p:cNvSpPr txBox="1"/>
          <p:nvPr>
            <p:ph idx="1" type="body"/>
          </p:nvPr>
        </p:nvSpPr>
        <p:spPr>
          <a:xfrm>
            <a:off x="629842" y="1681163"/>
            <a:ext cx="3868340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69" name="Google Shape;69;p31"/>
          <p:cNvSpPr txBox="1"/>
          <p:nvPr>
            <p:ph idx="2" type="body"/>
          </p:nvPr>
        </p:nvSpPr>
        <p:spPr>
          <a:xfrm>
            <a:off x="629842" y="2505075"/>
            <a:ext cx="3868340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0" name="Google Shape;70;p31"/>
          <p:cNvSpPr txBox="1"/>
          <p:nvPr>
            <p:ph idx="3" type="body"/>
          </p:nvPr>
        </p:nvSpPr>
        <p:spPr>
          <a:xfrm>
            <a:off x="4629150" y="1681163"/>
            <a:ext cx="3887391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71" name="Google Shape;71;p31"/>
          <p:cNvSpPr txBox="1"/>
          <p:nvPr>
            <p:ph idx="4" type="body"/>
          </p:nvPr>
        </p:nvSpPr>
        <p:spPr>
          <a:xfrm>
            <a:off x="4629150" y="2505075"/>
            <a:ext cx="3887391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2" name="Google Shape;72;p31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31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31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75" name="Google Shape;75;p3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omente Título" type="titleOnly">
  <p:cSld name="TITLE_ONLY"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3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254240" y="9207"/>
            <a:ext cx="1889760" cy="6848793"/>
          </a:xfrm>
          <a:prstGeom prst="rect">
            <a:avLst/>
          </a:prstGeom>
          <a:noFill/>
          <a:ln>
            <a:noFill/>
          </a:ln>
        </p:spPr>
      </p:pic>
      <p:sp>
        <p:nvSpPr>
          <p:cNvPr id="78" name="Google Shape;78;p32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32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32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pic>
        <p:nvPicPr>
          <p:cNvPr id="82" name="Google Shape;82;p3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7066666" y="5932891"/>
            <a:ext cx="1448684" cy="48814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6.jp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6" Type="http://schemas.openxmlformats.org/officeDocument/2006/relationships/theme" Target="../theme/theme1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3"/>
          <p:cNvSpPr txBox="1"/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23"/>
          <p:cNvSpPr txBox="1"/>
          <p:nvPr>
            <p:ph idx="1" type="body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23"/>
          <p:cNvSpPr txBox="1"/>
          <p:nvPr>
            <p:ph idx="10" type="dt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23"/>
          <p:cNvSpPr txBox="1"/>
          <p:nvPr>
            <p:ph idx="11" type="ftr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23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"/>
          <p:cNvSpPr txBox="1"/>
          <p:nvPr>
            <p:ph idx="1" type="body"/>
          </p:nvPr>
        </p:nvSpPr>
        <p:spPr>
          <a:xfrm>
            <a:off x="629005" y="2648411"/>
            <a:ext cx="7885990" cy="11455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2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3F3F3F"/>
              </a:buClr>
              <a:buSzPts val="4400"/>
              <a:buNone/>
            </a:pPr>
            <a:r>
              <a:rPr lang="pt-BR"/>
              <a:t>Lógica de programação e algoritmo</a:t>
            </a:r>
            <a:endParaRPr/>
          </a:p>
        </p:txBody>
      </p:sp>
      <p:sp>
        <p:nvSpPr>
          <p:cNvPr id="128" name="Google Shape;128;p1"/>
          <p:cNvSpPr txBox="1"/>
          <p:nvPr>
            <p:ph idx="2" type="body"/>
          </p:nvPr>
        </p:nvSpPr>
        <p:spPr>
          <a:xfrm>
            <a:off x="629005" y="3988518"/>
            <a:ext cx="5220900" cy="8361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E51E3C"/>
              </a:buClr>
              <a:buSzPts val="2400"/>
              <a:buNone/>
            </a:pPr>
            <a:r>
              <a:rPr lang="pt-BR" sz="2400"/>
              <a:t>Aula 0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E51E3C"/>
              </a:buClr>
              <a:buSzPts val="20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5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" name="Google Shape;196;p14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97" name="Google Shape;197;p14"/>
          <p:cNvSpPr txBox="1"/>
          <p:nvPr/>
        </p:nvSpPr>
        <p:spPr>
          <a:xfrm>
            <a:off x="593725" y="1124744"/>
            <a:ext cx="8010723" cy="295465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"Lógica é a arte de bem pensar; é a ciência das formas do pensamento." (FORBELLONE, 2005)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Estão associados à Lógica a coerência e a racionalidade, a correção do pensamento e a ordem do pensamento.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8" name="Google Shape;198;p14"/>
          <p:cNvSpPr txBox="1"/>
          <p:nvPr/>
        </p:nvSpPr>
        <p:spPr>
          <a:xfrm>
            <a:off x="593725" y="548680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Lógica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p15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05" name="Google Shape;205;p15"/>
          <p:cNvSpPr txBox="1"/>
          <p:nvPr/>
        </p:nvSpPr>
        <p:spPr>
          <a:xfrm>
            <a:off x="593725" y="1124744"/>
            <a:ext cx="8010723" cy="369327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Todo mamífero é um animal.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Todo cavalo é um mamífero.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Portanto, todo cavalo é um animal.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2)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 gaveta está fechada.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A caneta está dentro da gaveta.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   Logo para pegar a caneta é necessário abrir a gaveta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lógica é fundamental na elaboração de algoritmos.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06" name="Google Shape;206;p15"/>
          <p:cNvSpPr txBox="1"/>
          <p:nvPr/>
        </p:nvSpPr>
        <p:spPr>
          <a:xfrm>
            <a:off x="593725" y="548680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Exemplos</a:t>
            </a:r>
            <a:endParaRPr b="0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p16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3" name="Google Shape;213;p16"/>
          <p:cNvSpPr txBox="1"/>
          <p:nvPr/>
        </p:nvSpPr>
        <p:spPr>
          <a:xfrm>
            <a:off x="593725" y="1124744"/>
            <a:ext cx="8010723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651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A Lógica de Programação pode ser representada com a utilização de linguagens de programação.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Os algoritmos são utilizados para representar mais fielmente o raciocínio da Lógica de Programação.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14" name="Google Shape;214;p16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Lógica de Programação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17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1" name="Google Shape;221;p17"/>
          <p:cNvSpPr txBox="1"/>
          <p:nvPr/>
        </p:nvSpPr>
        <p:spPr>
          <a:xfrm>
            <a:off x="593725" y="1124744"/>
            <a:ext cx="8010600" cy="4802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"Algoritmo codificado em uma linguagem de programação."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O algoritmo é algo abstrato escrito em linguagem que o computador não entende. Daí, a necessidade de codificá-lo, isto é, escrevê-lo em uma linguagem que o computador entenda.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6510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Arial"/>
              <a:buChar char="•"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Exemplos de linguagens de programação: C, C#, JavaScript, Python, PHP, etc.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r>
              <a:rPr b="1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1º Semestre: Linguagem </a:t>
            </a:r>
            <a:r>
              <a:rPr b="1" lang="pt-BR" sz="28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Python</a:t>
            </a:r>
            <a:r>
              <a:rPr b="1" i="0" lang="pt-BR" sz="2800" u="none" cap="none" strike="noStrike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rPr>
              <a:t>.</a:t>
            </a:r>
            <a:endParaRPr b="1" i="0" sz="2800" u="none" cap="none" strike="noStrike">
              <a:solidFill>
                <a:srgbClr val="FF0000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222" name="Google Shape;222;p17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Programa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p18"/>
          <p:cNvSpPr/>
          <p:nvPr/>
        </p:nvSpPr>
        <p:spPr>
          <a:xfrm>
            <a:off x="1531472" y="1560632"/>
            <a:ext cx="900100" cy="216025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9" name="Google Shape;229;p18"/>
          <p:cNvSpPr/>
          <p:nvPr/>
        </p:nvSpPr>
        <p:spPr>
          <a:xfrm>
            <a:off x="1627673" y="2069348"/>
            <a:ext cx="700078" cy="252029"/>
          </a:xfrm>
          <a:prstGeom prst="flowChartManualInpu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0" name="Google Shape;230;p18"/>
          <p:cNvSpPr/>
          <p:nvPr/>
        </p:nvSpPr>
        <p:spPr>
          <a:xfrm>
            <a:off x="1627673" y="2745530"/>
            <a:ext cx="700078" cy="216025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1" name="Google Shape;231;p18"/>
          <p:cNvSpPr/>
          <p:nvPr/>
        </p:nvSpPr>
        <p:spPr>
          <a:xfrm>
            <a:off x="1627673" y="3364323"/>
            <a:ext cx="700078" cy="245183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2" name="Google Shape;232;p18"/>
          <p:cNvSpPr/>
          <p:nvPr/>
        </p:nvSpPr>
        <p:spPr>
          <a:xfrm>
            <a:off x="1557613" y="4567903"/>
            <a:ext cx="700078" cy="324038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233" name="Google Shape;233;p18"/>
          <p:cNvCxnSpPr/>
          <p:nvPr/>
        </p:nvCxnSpPr>
        <p:spPr>
          <a:xfrm>
            <a:off x="1511608" y="5275683"/>
            <a:ext cx="792088" cy="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stealth"/>
          </a:ln>
        </p:spPr>
      </p:cxnSp>
      <p:sp>
        <p:nvSpPr>
          <p:cNvPr id="234" name="Google Shape;234;p18"/>
          <p:cNvSpPr/>
          <p:nvPr/>
        </p:nvSpPr>
        <p:spPr>
          <a:xfrm>
            <a:off x="1759635" y="5653867"/>
            <a:ext cx="220077" cy="217975"/>
          </a:xfrm>
          <a:prstGeom prst="ellipse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5" name="Google Shape;235;p18"/>
          <p:cNvSpPr txBox="1"/>
          <p:nvPr/>
        </p:nvSpPr>
        <p:spPr>
          <a:xfrm>
            <a:off x="4175766" y="1560632"/>
            <a:ext cx="2348720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Início e final do fluxograma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6" name="Google Shape;236;p18"/>
          <p:cNvSpPr txBox="1"/>
          <p:nvPr/>
        </p:nvSpPr>
        <p:spPr>
          <a:xfrm>
            <a:off x="4175766" y="2061360"/>
            <a:ext cx="1936276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Entrada de Dados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7" name="Google Shape;237;p18"/>
          <p:cNvSpPr txBox="1"/>
          <p:nvPr/>
        </p:nvSpPr>
        <p:spPr>
          <a:xfrm>
            <a:off x="4175766" y="2719540"/>
            <a:ext cx="3523722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Operações, cálculos e atribuição de valores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8" name="Google Shape;238;p18"/>
          <p:cNvSpPr txBox="1"/>
          <p:nvPr/>
        </p:nvSpPr>
        <p:spPr>
          <a:xfrm>
            <a:off x="4175766" y="3352912"/>
            <a:ext cx="1460656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Saída de dados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9" name="Google Shape;239;p18"/>
          <p:cNvSpPr txBox="1"/>
          <p:nvPr/>
        </p:nvSpPr>
        <p:spPr>
          <a:xfrm>
            <a:off x="4175766" y="3927418"/>
            <a:ext cx="2157963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Saída de dados em vídeo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0" name="Google Shape;240;p18"/>
          <p:cNvSpPr txBox="1"/>
          <p:nvPr/>
        </p:nvSpPr>
        <p:spPr>
          <a:xfrm>
            <a:off x="4175765" y="5141682"/>
            <a:ext cx="1678665" cy="3077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Fluxo de Dados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1" name="Google Shape;241;p18"/>
          <p:cNvSpPr txBox="1"/>
          <p:nvPr/>
        </p:nvSpPr>
        <p:spPr>
          <a:xfrm>
            <a:off x="4175766" y="5653867"/>
            <a:ext cx="1019831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Conector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2" name="Google Shape;242;p18"/>
          <p:cNvSpPr/>
          <p:nvPr/>
        </p:nvSpPr>
        <p:spPr>
          <a:xfrm>
            <a:off x="1557613" y="3927647"/>
            <a:ext cx="765947" cy="307548"/>
          </a:xfrm>
          <a:prstGeom prst="flowChartDisplay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4175766" y="4587789"/>
            <a:ext cx="1678665" cy="30777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Calibri"/>
              <a:buNone/>
            </a:pPr>
            <a:r>
              <a:rPr b="0" i="0" lang="pt-BR" sz="1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= Decisão ou desvio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2944674" y="1556792"/>
            <a:ext cx="977672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TERMINAL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5" name="Google Shape;245;p18"/>
          <p:cNvSpPr txBox="1"/>
          <p:nvPr/>
        </p:nvSpPr>
        <p:spPr>
          <a:xfrm>
            <a:off x="3060892" y="5137184"/>
            <a:ext cx="656866" cy="27696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FLUXO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6" name="Google Shape;246;p18"/>
          <p:cNvSpPr txBox="1"/>
          <p:nvPr/>
        </p:nvSpPr>
        <p:spPr>
          <a:xfrm>
            <a:off x="2721616" y="5695534"/>
            <a:ext cx="1460656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CONECTOR/DESVIO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7" name="Google Shape;247;p18"/>
          <p:cNvSpPr txBox="1"/>
          <p:nvPr/>
        </p:nvSpPr>
        <p:spPr>
          <a:xfrm>
            <a:off x="2981543" y="4621226"/>
            <a:ext cx="940803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DECISAO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8" name="Google Shape;248;p18"/>
          <p:cNvSpPr txBox="1"/>
          <p:nvPr/>
        </p:nvSpPr>
        <p:spPr>
          <a:xfrm>
            <a:off x="2772912" y="2724453"/>
            <a:ext cx="1321196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PROCESSAMENTO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49" name="Google Shape;249;p18"/>
          <p:cNvSpPr txBox="1"/>
          <p:nvPr/>
        </p:nvSpPr>
        <p:spPr>
          <a:xfrm>
            <a:off x="2741791" y="3923551"/>
            <a:ext cx="1295067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SAÍDA/EXIBIÇÃO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0" name="Google Shape;250;p18"/>
          <p:cNvSpPr txBox="1"/>
          <p:nvPr/>
        </p:nvSpPr>
        <p:spPr>
          <a:xfrm>
            <a:off x="2944674" y="1992378"/>
            <a:ext cx="1321196" cy="4645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ENTRADA MANUAL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1" name="Google Shape;251;p18"/>
          <p:cNvSpPr txBox="1"/>
          <p:nvPr/>
        </p:nvSpPr>
        <p:spPr>
          <a:xfrm>
            <a:off x="2872250" y="3368320"/>
            <a:ext cx="1122520" cy="27695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200"/>
              <a:buFont typeface="Calibri"/>
              <a:buNone/>
            </a:pPr>
            <a:r>
              <a:rPr b="0" i="0" lang="pt-BR" sz="1200" u="none" cap="none" strike="noStrike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RELATÓRIO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2" name="Google Shape;252;p18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- Principais Símbolos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p19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– Ferramenta utilizada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59" name="Google Shape;259;p19"/>
          <p:cNvSpPr/>
          <p:nvPr/>
        </p:nvSpPr>
        <p:spPr>
          <a:xfrm>
            <a:off x="1963568" y="1740386"/>
            <a:ext cx="5064600" cy="646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600"/>
              <a:buFont typeface="Arial"/>
              <a:buNone/>
            </a:pPr>
            <a:r>
              <a:rPr b="0" i="0" lang="pt-BR" sz="3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https://app.diagrams.net/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4" name="Shape 2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Google Shape;265;p20"/>
          <p:cNvSpPr txBox="1"/>
          <p:nvPr>
            <p:ph type="title"/>
          </p:nvPr>
        </p:nvSpPr>
        <p:spPr>
          <a:xfrm>
            <a:off x="467544" y="1324744"/>
            <a:ext cx="8280920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Imprime a frase 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pt-BR" sz="2400"/>
              <a:t>Olá turma de ADS!</a:t>
            </a:r>
            <a:r>
              <a:rPr lang="pt-BR" sz="2400">
                <a:latin typeface="Calibri"/>
                <a:ea typeface="Calibri"/>
                <a:cs typeface="Calibri"/>
                <a:sym typeface="Calibri"/>
              </a:rPr>
              <a:t>"</a:t>
            </a:r>
            <a:r>
              <a:rPr lang="pt-BR" sz="2400"/>
              <a:t> na tela do computador.</a:t>
            </a:r>
            <a:endParaRPr/>
          </a:p>
        </p:txBody>
      </p:sp>
      <p:grpSp>
        <p:nvGrpSpPr>
          <p:cNvPr id="266" name="Google Shape;266;p20"/>
          <p:cNvGrpSpPr/>
          <p:nvPr/>
        </p:nvGrpSpPr>
        <p:grpSpPr>
          <a:xfrm>
            <a:off x="3318733" y="2060848"/>
            <a:ext cx="1829331" cy="3816424"/>
            <a:chOff x="3804440" y="1052736"/>
            <a:chExt cx="1829331" cy="3816424"/>
          </a:xfrm>
        </p:grpSpPr>
        <p:sp>
          <p:nvSpPr>
            <p:cNvPr id="267" name="Google Shape;267;p20"/>
            <p:cNvSpPr/>
            <p:nvPr/>
          </p:nvSpPr>
          <p:spPr>
            <a:xfrm>
              <a:off x="3955740" y="1052736"/>
              <a:ext cx="1526733" cy="77029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Início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8" name="Google Shape;268;p20"/>
            <p:cNvSpPr/>
            <p:nvPr/>
          </p:nvSpPr>
          <p:spPr>
            <a:xfrm>
              <a:off x="3804440" y="2492896"/>
              <a:ext cx="1829331" cy="936104"/>
            </a:xfrm>
            <a:prstGeom prst="flowChartDisplay">
              <a:avLst/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Olá turma de ADS!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sp>
          <p:nvSpPr>
            <p:cNvPr id="269" name="Google Shape;269;p20"/>
            <p:cNvSpPr/>
            <p:nvPr/>
          </p:nvSpPr>
          <p:spPr>
            <a:xfrm>
              <a:off x="3955736" y="4098861"/>
              <a:ext cx="1526733" cy="770299"/>
            </a:xfrm>
            <a:prstGeom prst="roundRect">
              <a:avLst>
                <a:gd fmla="val 50000" name="adj"/>
              </a:avLst>
            </a:prstGeom>
            <a:solidFill>
              <a:schemeClr val="accent1"/>
            </a:solidFill>
            <a:ln cap="flat" cmpd="sng" w="25400">
              <a:solidFill>
                <a:srgbClr val="395E89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chemeClr val="lt1"/>
                </a:buClr>
                <a:buSzPts val="1800"/>
                <a:buFont typeface="Arial"/>
                <a:buNone/>
              </a:pPr>
              <a:r>
                <a:rPr b="0" i="0" lang="pt-BR" sz="1800" u="none" cap="none" strike="noStrike">
                  <a:solidFill>
                    <a:schemeClr val="lt1"/>
                  </a:solidFill>
                  <a:latin typeface="Arial"/>
                  <a:ea typeface="Arial"/>
                  <a:cs typeface="Arial"/>
                  <a:sym typeface="Arial"/>
                </a:rPr>
                <a:t>Fim</a:t>
              </a:r>
              <a:endPara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70" name="Google Shape;270;p20"/>
            <p:cNvCxnSpPr>
              <a:stCxn id="267" idx="2"/>
              <a:endCxn id="268" idx="0"/>
            </p:cNvCxnSpPr>
            <p:nvPr/>
          </p:nvCxnSpPr>
          <p:spPr>
            <a:xfrm>
              <a:off x="4719107" y="1823035"/>
              <a:ext cx="0" cy="669900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  <p:cxnSp>
          <p:nvCxnSpPr>
            <p:cNvPr id="271" name="Google Shape;271;p20"/>
            <p:cNvCxnSpPr/>
            <p:nvPr/>
          </p:nvCxnSpPr>
          <p:spPr>
            <a:xfrm flipH="1">
              <a:off x="4719103" y="3429000"/>
              <a:ext cx="1" cy="669861"/>
            </a:xfrm>
            <a:prstGeom prst="straightConnector1">
              <a:avLst/>
            </a:prstGeom>
            <a:noFill/>
            <a:ln cap="flat" cmpd="sng" w="9525">
              <a:solidFill>
                <a:srgbClr val="4A7DBA"/>
              </a:solidFill>
              <a:prstDash val="solid"/>
              <a:round/>
              <a:headEnd len="sm" w="sm" type="none"/>
              <a:tailEnd len="med" w="med" type="stealth"/>
            </a:ln>
          </p:spPr>
        </p:cxnSp>
      </p:grpSp>
      <p:sp>
        <p:nvSpPr>
          <p:cNvPr id="272" name="Google Shape;272;p20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- Exemplo 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7" name="Shape 2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Google Shape;278;p21"/>
          <p:cNvSpPr/>
          <p:nvPr/>
        </p:nvSpPr>
        <p:spPr>
          <a:xfrm>
            <a:off x="5239698" y="1286397"/>
            <a:ext cx="1096312" cy="45712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INICIO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79" name="Google Shape;279;p21"/>
          <p:cNvSpPr/>
          <p:nvPr/>
        </p:nvSpPr>
        <p:spPr>
          <a:xfrm>
            <a:off x="5285556" y="2159095"/>
            <a:ext cx="1000120" cy="468972"/>
          </a:xfrm>
          <a:prstGeom prst="flowChartManualInpu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N1, N2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0" name="Google Shape;280;p21"/>
          <p:cNvSpPr/>
          <p:nvPr/>
        </p:nvSpPr>
        <p:spPr>
          <a:xfrm>
            <a:off x="4997528" y="3209268"/>
            <a:ext cx="1576175" cy="716843"/>
          </a:xfrm>
          <a:prstGeom prst="rec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 &lt;- (N1+N2)/2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1" name="Google Shape;281;p21"/>
          <p:cNvSpPr/>
          <p:nvPr/>
        </p:nvSpPr>
        <p:spPr>
          <a:xfrm>
            <a:off x="3077026" y="5139201"/>
            <a:ext cx="1472353" cy="538942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“Aprovado”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2" name="Google Shape;282;p21"/>
          <p:cNvSpPr/>
          <p:nvPr/>
        </p:nvSpPr>
        <p:spPr>
          <a:xfrm>
            <a:off x="5008523" y="4387878"/>
            <a:ext cx="1584176" cy="860227"/>
          </a:xfrm>
          <a:prstGeom prst="flowChartDecision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0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MEDIA &gt;= 6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3" name="Google Shape;283;p21"/>
          <p:cNvSpPr/>
          <p:nvPr/>
        </p:nvSpPr>
        <p:spPr>
          <a:xfrm>
            <a:off x="7204103" y="5137715"/>
            <a:ext cx="1472353" cy="538942"/>
          </a:xfrm>
          <a:prstGeom prst="flowChartDocument">
            <a:avLst/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“Reprovado”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4" name="Google Shape;284;p21"/>
          <p:cNvSpPr/>
          <p:nvPr/>
        </p:nvSpPr>
        <p:spPr>
          <a:xfrm>
            <a:off x="5335444" y="5996216"/>
            <a:ext cx="1096312" cy="457120"/>
          </a:xfrm>
          <a:prstGeom prst="roundRect">
            <a:avLst>
              <a:gd fmla="val 50000" name="adj"/>
            </a:avLst>
          </a:prstGeom>
          <a:solidFill>
            <a:schemeClr val="accent1"/>
          </a:solidFill>
          <a:ln cap="flat" cmpd="sng" w="25400">
            <a:solidFill>
              <a:srgbClr val="395E8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Font typeface="Arial"/>
              <a:buNone/>
            </a:pPr>
            <a:r>
              <a:rPr b="1" i="0" lang="pt-BR" sz="1100" u="none" cap="none" strike="noStrike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FIM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85" name="Google Shape;285;p21"/>
          <p:cNvCxnSpPr>
            <a:stCxn id="278" idx="2"/>
            <a:endCxn id="279" idx="0"/>
          </p:cNvCxnSpPr>
          <p:nvPr/>
        </p:nvCxnSpPr>
        <p:spPr>
          <a:xfrm flipH="1">
            <a:off x="5785754" y="1743517"/>
            <a:ext cx="2100" cy="4626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6" name="Google Shape;286;p21"/>
          <p:cNvCxnSpPr>
            <a:stCxn id="279" idx="2"/>
            <a:endCxn id="280" idx="0"/>
          </p:cNvCxnSpPr>
          <p:nvPr/>
        </p:nvCxnSpPr>
        <p:spPr>
          <a:xfrm>
            <a:off x="5785616" y="2628067"/>
            <a:ext cx="0" cy="581100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7" name="Google Shape;287;p21"/>
          <p:cNvCxnSpPr/>
          <p:nvPr/>
        </p:nvCxnSpPr>
        <p:spPr>
          <a:xfrm>
            <a:off x="5800611" y="3806677"/>
            <a:ext cx="0" cy="581201"/>
          </a:xfrm>
          <a:prstGeom prst="straightConnector1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8" name="Google Shape;288;p21"/>
          <p:cNvCxnSpPr>
            <a:stCxn id="282" idx="3"/>
            <a:endCxn id="283" idx="0"/>
          </p:cNvCxnSpPr>
          <p:nvPr/>
        </p:nvCxnSpPr>
        <p:spPr>
          <a:xfrm>
            <a:off x="6592699" y="4817992"/>
            <a:ext cx="1347600" cy="3198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89" name="Google Shape;289;p21"/>
          <p:cNvCxnSpPr>
            <a:stCxn id="282" idx="1"/>
            <a:endCxn id="281" idx="0"/>
          </p:cNvCxnSpPr>
          <p:nvPr/>
        </p:nvCxnSpPr>
        <p:spPr>
          <a:xfrm flipH="1">
            <a:off x="3813323" y="4817992"/>
            <a:ext cx="1195200" cy="3213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0" name="Google Shape;290;p21"/>
          <p:cNvCxnSpPr>
            <a:stCxn id="281" idx="2"/>
            <a:endCxn id="284" idx="1"/>
          </p:cNvCxnSpPr>
          <p:nvPr/>
        </p:nvCxnSpPr>
        <p:spPr>
          <a:xfrm flipH="1" rot="-5400000">
            <a:off x="4283153" y="5172563"/>
            <a:ext cx="582300" cy="15222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cxnSp>
        <p:nvCxnSpPr>
          <p:cNvPr id="291" name="Google Shape;291;p21"/>
          <p:cNvCxnSpPr>
            <a:stCxn id="283" idx="2"/>
            <a:endCxn id="284" idx="3"/>
          </p:cNvCxnSpPr>
          <p:nvPr/>
        </p:nvCxnSpPr>
        <p:spPr>
          <a:xfrm rot="5400000">
            <a:off x="6894180" y="5178727"/>
            <a:ext cx="583800" cy="1508400"/>
          </a:xfrm>
          <a:prstGeom prst="bentConnector2">
            <a:avLst/>
          </a:prstGeom>
          <a:noFill/>
          <a:ln cap="flat" cmpd="sng" w="9525">
            <a:solidFill>
              <a:srgbClr val="4A7DBA"/>
            </a:solidFill>
            <a:prstDash val="solid"/>
            <a:round/>
            <a:headEnd len="sm" w="sm" type="none"/>
            <a:tailEnd len="med" w="med" type="triangle"/>
          </a:ln>
        </p:spPr>
      </p:cxnSp>
      <p:sp>
        <p:nvSpPr>
          <p:cNvPr id="292" name="Google Shape;292;p21"/>
          <p:cNvSpPr txBox="1"/>
          <p:nvPr/>
        </p:nvSpPr>
        <p:spPr>
          <a:xfrm>
            <a:off x="4120480" y="4526756"/>
            <a:ext cx="788404" cy="38392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Sim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3" name="Google Shape;293;p21"/>
          <p:cNvSpPr txBox="1"/>
          <p:nvPr/>
        </p:nvSpPr>
        <p:spPr>
          <a:xfrm>
            <a:off x="6912472" y="4526756"/>
            <a:ext cx="875427" cy="38244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1800"/>
              <a:buFont typeface="Arial"/>
              <a:buNone/>
            </a:pPr>
            <a:r>
              <a:rPr b="1" i="0" lang="pt-BR" sz="1800" u="none" cap="none" strike="noStrike">
                <a:solidFill>
                  <a:srgbClr val="C00000"/>
                </a:solidFill>
                <a:latin typeface="Arial"/>
                <a:ea typeface="Arial"/>
                <a:cs typeface="Arial"/>
                <a:sym typeface="Arial"/>
              </a:rPr>
              <a:t>Não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4" name="Google Shape;294;p21"/>
          <p:cNvSpPr txBox="1"/>
          <p:nvPr/>
        </p:nvSpPr>
        <p:spPr>
          <a:xfrm>
            <a:off x="492072" y="570746"/>
            <a:ext cx="81843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Fluxograma - Exemplo 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95" name="Google Shape;295;p21"/>
          <p:cNvSpPr txBox="1"/>
          <p:nvPr>
            <p:ph type="title"/>
          </p:nvPr>
        </p:nvSpPr>
        <p:spPr>
          <a:xfrm>
            <a:off x="704130" y="1324744"/>
            <a:ext cx="8044334" cy="16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3429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pt-BR" sz="2400"/>
              <a:t>Cálculo da média</a:t>
            </a:r>
            <a:endParaRPr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0" name="Shape 3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Google Shape;301;p22"/>
          <p:cNvSpPr txBox="1"/>
          <p:nvPr/>
        </p:nvSpPr>
        <p:spPr>
          <a:xfrm>
            <a:off x="492072" y="570746"/>
            <a:ext cx="8184384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Exercícios fluxograma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302" name="Google Shape;302;p22"/>
          <p:cNvSpPr txBox="1"/>
          <p:nvPr>
            <p:ph type="title"/>
          </p:nvPr>
        </p:nvSpPr>
        <p:spPr>
          <a:xfrm>
            <a:off x="627930" y="1324744"/>
            <a:ext cx="8439900" cy="4962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1. Calcule a idade de alguém recebendo para isso, ano de nascimento e ano atual. </a:t>
            </a:r>
            <a:br>
              <a:rPr lang="pt-BR" sz="2400"/>
            </a:br>
            <a:br>
              <a:rPr lang="pt-BR" sz="2400"/>
            </a:br>
            <a:r>
              <a:rPr lang="pt-BR" sz="2400"/>
              <a:t>2. Calcule se um homem deve tirar a reservista, com base em sua idade(18 anos).</a:t>
            </a:r>
            <a:br>
              <a:rPr lang="pt-BR" sz="2400"/>
            </a:br>
            <a:br>
              <a:rPr lang="pt-BR" sz="2400"/>
            </a:br>
            <a:r>
              <a:rPr lang="pt-BR" sz="2400"/>
              <a:t>3. Calcule a obrigatoriedade do voto para uma pessoa dependendo de sua idade. (16, 18 e 60)</a:t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t/>
            </a:r>
            <a:endParaRPr sz="2400"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</a:pPr>
            <a:r>
              <a:rPr lang="pt-BR" sz="2400"/>
              <a:t>4. Criar o fluxograma para calcular a média de dois valores de um aluno e mostrar o status do mesmo.  Média &gt;= 6.0; Status ← “Aprovado”;  Média &lt; 6.0; Status ← “Reprovado”;</a:t>
            </a:r>
            <a:br>
              <a:rPr lang="pt-BR" sz="2400"/>
            </a:b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2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35" name="Google Shape;135;p2"/>
          <p:cNvSpPr txBox="1"/>
          <p:nvPr/>
        </p:nvSpPr>
        <p:spPr>
          <a:xfrm>
            <a:off x="469578" y="570746"/>
            <a:ext cx="82788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APRESENTAÇÃO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36" name="Google Shape;136;p2"/>
          <p:cNvSpPr txBox="1"/>
          <p:nvPr/>
        </p:nvSpPr>
        <p:spPr>
          <a:xfrm>
            <a:off x="323529" y="1834424"/>
            <a:ext cx="8496944" cy="33239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Professor: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Marlon Fanger Rodrigues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Formação: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Curso técnico em Informática – IFSP Salto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Graduação em Redes de Computadores – FATEC Indaiatuba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e-mail: 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marlon.rodrigues@sp.senai.br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600"/>
              <a:buFont typeface="Arial"/>
              <a:buNone/>
            </a:pPr>
            <a:r>
              <a:t/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7"/>
          <p:cNvSpPr txBox="1"/>
          <p:nvPr>
            <p:ph idx="12" type="sldNum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fld id="{00000000-1234-1234-1234-123412341234}" type="slidenum">
              <a:rPr lang="pt-BR"/>
              <a:t>‹#›</a:t>
            </a:fld>
            <a:endParaRPr/>
          </a:p>
        </p:txBody>
      </p:sp>
      <p:sp>
        <p:nvSpPr>
          <p:cNvPr id="143" name="Google Shape;143;p7"/>
          <p:cNvSpPr txBox="1"/>
          <p:nvPr/>
        </p:nvSpPr>
        <p:spPr>
          <a:xfrm>
            <a:off x="469578" y="570746"/>
            <a:ext cx="8278886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Definição de Algoritmo</a:t>
            </a:r>
            <a:endParaRPr b="0" i="0" sz="3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44" name="Google Shape;144;p7"/>
          <p:cNvSpPr txBox="1"/>
          <p:nvPr/>
        </p:nvSpPr>
        <p:spPr>
          <a:xfrm>
            <a:off x="566700" y="1399533"/>
            <a:ext cx="8010600" cy="45252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"Algoritmo é a descrição de uma sequência de passos que deve ser seguida para a realização de uma tarefa." (ASCÊNCIO, 2003)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"Algoritmo é uma sequência de passos que visam atingir um objetivo bem definido." (FORBELLONE, 2005)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"Algoritmo são regras formais para a obtenção de um resultado ou da solução de um problema, englobando fórmulas de expressões aritméticas." (MANZANO, 2000)</a:t>
            </a:r>
            <a:endParaRPr b="0" i="0" sz="26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8"/>
          <p:cNvSpPr txBox="1"/>
          <p:nvPr/>
        </p:nvSpPr>
        <p:spPr>
          <a:xfrm>
            <a:off x="593725" y="1196752"/>
            <a:ext cx="8010723" cy="13541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Sacar dinheiro no banco 24 horas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o passo a passo?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0" name="Google Shape;150;p8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9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57" name="Google Shape;157;p9"/>
          <p:cNvSpPr txBox="1"/>
          <p:nvPr/>
        </p:nvSpPr>
        <p:spPr>
          <a:xfrm>
            <a:off x="593725" y="1196752"/>
            <a:ext cx="8010723" cy="452431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Sacar dinheiro no banco 24 horas</a:t>
            </a: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1 - Ir até o banco 24 horas.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2 - Colocar o cartão.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3 - Digitar a senha.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4 - Solicitar a quantia desejada.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5 - Se o saldo for maior ou igual à quantia desejada, sacar; caso contrário, mostrar mensagem de impossibilidade de saque.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6 - Retirar o cartão.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7 - Sair do banco 24 horas.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58" name="Google Shape;158;p9"/>
          <p:cNvSpPr txBox="1"/>
          <p:nvPr/>
        </p:nvSpPr>
        <p:spPr>
          <a:xfrm>
            <a:off x="593725" y="570746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01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p10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65" name="Google Shape;165;p10"/>
          <p:cNvSpPr txBox="1"/>
          <p:nvPr/>
        </p:nvSpPr>
        <p:spPr>
          <a:xfrm>
            <a:off x="593725" y="1196752"/>
            <a:ext cx="8010723" cy="20620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Trocar uma lâmpada</a:t>
            </a:r>
            <a:endParaRPr b="1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t/>
            </a:r>
            <a:endParaRPr b="1" i="0" sz="18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rPr b="0" i="0" lang="pt-BR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Qual o passo a passo? </a:t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66" name="Google Shape;166;p10"/>
          <p:cNvSpPr txBox="1"/>
          <p:nvPr/>
        </p:nvSpPr>
        <p:spPr>
          <a:xfrm>
            <a:off x="467544" y="548680"/>
            <a:ext cx="82089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p11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3" name="Google Shape;173;p11"/>
          <p:cNvSpPr txBox="1"/>
          <p:nvPr/>
        </p:nvSpPr>
        <p:spPr>
          <a:xfrm>
            <a:off x="593725" y="1196752"/>
            <a:ext cx="8010723" cy="403187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Trocar uma lâmpada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1 - Pegar uma escada.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2 - Posicionar a escada embaixo da lâmpada.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3 - Buscar uma lâmpada nova.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4 - Subir na escada.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5 - Retirar a lâmpada velha.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6 - Colocar a lâmpada nova.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pt-BR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 </a:t>
            </a:r>
            <a:endParaRPr b="0" i="0" sz="12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74" name="Google Shape;174;p11"/>
          <p:cNvSpPr txBox="1"/>
          <p:nvPr/>
        </p:nvSpPr>
        <p:spPr>
          <a:xfrm>
            <a:off x="467544" y="548680"/>
            <a:ext cx="8208912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02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p12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1" name="Google Shape;181;p12"/>
          <p:cNvSpPr txBox="1"/>
          <p:nvPr/>
        </p:nvSpPr>
        <p:spPr>
          <a:xfrm>
            <a:off x="593725" y="1196752"/>
            <a:ext cx="8010723" cy="29238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1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Somar 3 números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1 – Receber valor 1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2 – Receber valor 2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3 – Receber valor 3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4 - Somar os três números.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600"/>
              <a:buFont typeface="Calibri"/>
              <a:buNone/>
            </a:pPr>
            <a:r>
              <a:rPr b="0" i="0" lang="pt-BR" sz="26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Passo 5 - Mostrar o resultado obtido.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Calibri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2" name="Google Shape;182;p12"/>
          <p:cNvSpPr txBox="1"/>
          <p:nvPr/>
        </p:nvSpPr>
        <p:spPr>
          <a:xfrm>
            <a:off x="593725" y="548680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Exemplo 03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13"/>
          <p:cNvSpPr txBox="1"/>
          <p:nvPr>
            <p:ph idx="12" type="sldNum"/>
          </p:nvPr>
        </p:nvSpPr>
        <p:spPr>
          <a:xfrm>
            <a:off x="6686872" y="6520259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fld id="{00000000-1234-1234-1234-123412341234}" type="slidenum">
              <a:rPr lang="pt-BR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89" name="Google Shape;189;p13"/>
          <p:cNvSpPr txBox="1"/>
          <p:nvPr/>
        </p:nvSpPr>
        <p:spPr>
          <a:xfrm>
            <a:off x="593725" y="1124744"/>
            <a:ext cx="8010723" cy="47089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-158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Ler atentamente o enunciado, destacando os pontos mais importantes. 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Definir os dados de entrada, ou seja, quais dados serão fornecidos.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Definir o processamento, ou seja, quais cálculos serão efetuados e quais as restrições para esses cálculos. O processamento é responsável pela transformação dos dados de entrada em dados de saída.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Definir os dados de saída, ou seja, quais dados serão gerados depois do processamento.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Construir o algoritmo.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-158750" lvl="0" marL="0" marR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500"/>
              <a:buFont typeface="Arial"/>
              <a:buChar char="•"/>
            </a:pPr>
            <a:r>
              <a:rPr b="0" i="0" lang="pt-BR" sz="25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Testar o algoritmo realizando simulações.</a:t>
            </a:r>
            <a:endParaRPr b="0" i="0" sz="2800" u="none" cap="none" strike="noStrike">
              <a:solidFill>
                <a:schemeClr val="dk1"/>
              </a:solidFill>
              <a:latin typeface="Tahoma"/>
              <a:ea typeface="Tahoma"/>
              <a:cs typeface="Tahoma"/>
              <a:sym typeface="Tahoma"/>
            </a:endParaRPr>
          </a:p>
        </p:txBody>
      </p:sp>
      <p:sp>
        <p:nvSpPr>
          <p:cNvPr id="190" name="Google Shape;190;p13"/>
          <p:cNvSpPr txBox="1"/>
          <p:nvPr/>
        </p:nvSpPr>
        <p:spPr>
          <a:xfrm>
            <a:off x="593725" y="548680"/>
            <a:ext cx="8154739" cy="55399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Calibri"/>
              <a:buNone/>
            </a:pPr>
            <a:r>
              <a:rPr b="1" i="0" lang="pt-BR" sz="3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Métodos para a Construção de Algoritmos</a:t>
            </a:r>
            <a:endParaRPr b="0" i="0" sz="1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Tema do Office">
  <a:themeElements>
    <a:clrScheme name="Tema do 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Tema do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2019-02-19T13:22:14Z</dcterms:created>
  <dc:creator>Paulo Brandão</dc:creator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0x0101001C0BDCB75C490F449996D271113E7085</vt:lpwstr>
  </property>
</Properties>
</file>