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Young Serif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UIPVFGnmh/UM1bdhlJJW+945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YoungSerif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e20250e0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ee20250e09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executive has requested an A/B test to compare the new and old user interfaces of our online services. The goal is to determine if the completion rate has improved by at least 5%, which would justify the development costs and ensure profitability.</a:t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e20250e0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ee20250e09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ee20250e0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ee20250e09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e20250e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ee20250e09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8414053" y="-165779"/>
            <a:ext cx="19753072" cy="9860203"/>
          </a:xfrm>
          <a:custGeom>
            <a:rect b="b" l="l" r="r" t="t"/>
            <a:pathLst>
              <a:path extrusionOk="0" h="187305" w="406400">
                <a:moveTo>
                  <a:pt x="203200" y="0"/>
                </a:moveTo>
                <a:lnTo>
                  <a:pt x="203200" y="0"/>
                </a:lnTo>
                <a:lnTo>
                  <a:pt x="406400" y="187305"/>
                </a:lnTo>
                <a:lnTo>
                  <a:pt x="0" y="187305"/>
                </a:lnTo>
                <a:lnTo>
                  <a:pt x="203200" y="0"/>
                </a:lnTo>
                <a:close/>
              </a:path>
            </a:pathLst>
          </a:custGeom>
          <a:solidFill>
            <a:srgbClr val="97151D"/>
          </a:solid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9701898" y="7059044"/>
            <a:ext cx="7555992" cy="3482468"/>
          </a:xfrm>
          <a:custGeom>
            <a:rect b="b" l="l" r="r" t="t"/>
            <a:pathLst>
              <a:path extrusionOk="0" h="187305" w="406400">
                <a:moveTo>
                  <a:pt x="203200" y="0"/>
                </a:moveTo>
                <a:lnTo>
                  <a:pt x="203200" y="0"/>
                </a:lnTo>
                <a:lnTo>
                  <a:pt x="406400" y="187305"/>
                </a:lnTo>
                <a:lnTo>
                  <a:pt x="0" y="187305"/>
                </a:lnTo>
                <a:lnTo>
                  <a:pt x="203200" y="0"/>
                </a:lnTo>
                <a:close/>
              </a:path>
            </a:pathLst>
          </a:custGeom>
          <a:solidFill>
            <a:srgbClr val="E8223B">
              <a:alpha val="80000"/>
            </a:srgbClr>
          </a:solid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205075" y="8286306"/>
            <a:ext cx="72825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99">
              <a:solidFill>
                <a:srgbClr val="2A2E3A"/>
              </a:solidFill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9">
                <a:solidFill>
                  <a:srgbClr val="2A2E3A"/>
                </a:solidFill>
              </a:rPr>
              <a:t>Gabriela &amp; Davide</a:t>
            </a:r>
            <a:endParaRPr b="1" sz="3799">
              <a:solidFill>
                <a:srgbClr val="2A2E3A"/>
              </a:solidFill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99">
              <a:solidFill>
                <a:srgbClr val="2A2E3A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2379700" y="3164747"/>
            <a:ext cx="70776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2A2E3A"/>
                </a:solidFill>
                <a:latin typeface="Young Serif"/>
                <a:ea typeface="Young Serif"/>
                <a:cs typeface="Young Serif"/>
                <a:sym typeface="Young Serif"/>
              </a:rPr>
              <a:t>Website</a:t>
            </a:r>
            <a:endParaRPr sz="11500">
              <a:solidFill>
                <a:srgbClr val="2A2E3A"/>
              </a:solidFill>
              <a:latin typeface="Young Serif"/>
              <a:ea typeface="Young Serif"/>
              <a:cs typeface="Young Serif"/>
              <a:sym typeface="Young Serif"/>
            </a:endParaRPr>
          </a:p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2A2E3A"/>
                </a:solidFill>
                <a:latin typeface="Young Serif"/>
                <a:ea typeface="Young Serif"/>
                <a:cs typeface="Young Serif"/>
                <a:sym typeface="Young Serif"/>
              </a:rPr>
              <a:t>A/B test</a:t>
            </a:r>
            <a:r>
              <a:rPr lang="en-US" sz="11499">
                <a:solidFill>
                  <a:srgbClr val="2A2E3A"/>
                </a:solidFill>
                <a:latin typeface="Young Serif"/>
                <a:ea typeface="Young Serif"/>
                <a:cs typeface="Young Serif"/>
                <a:sym typeface="Young Serif"/>
              </a:rPr>
              <a:t> </a:t>
            </a:r>
            <a:endParaRPr>
              <a:latin typeface="Young Serif"/>
              <a:ea typeface="Young Serif"/>
              <a:cs typeface="Young Serif"/>
              <a:sym typeface="Young Serif"/>
            </a:endParaRPr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75" y="474050"/>
            <a:ext cx="3070975" cy="8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3150" y="-459875"/>
            <a:ext cx="5061000" cy="50610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8"/>
          <p:cNvGrpSpPr/>
          <p:nvPr/>
        </p:nvGrpSpPr>
        <p:grpSpPr>
          <a:xfrm rot="10800000">
            <a:off x="-6354745" y="-2373702"/>
            <a:ext cx="21853495" cy="6278422"/>
            <a:chOff x="0" y="-38100"/>
            <a:chExt cx="1012092" cy="290770"/>
          </a:xfrm>
        </p:grpSpPr>
        <p:sp>
          <p:nvSpPr>
            <p:cNvPr id="238" name="Google Shape;238;p8"/>
            <p:cNvSpPr/>
            <p:nvPr/>
          </p:nvSpPr>
          <p:spPr>
            <a:xfrm>
              <a:off x="0" y="0"/>
              <a:ext cx="1012092" cy="252670"/>
            </a:xfrm>
            <a:custGeom>
              <a:rect b="b" l="l" r="r" t="t"/>
              <a:pathLst>
                <a:path extrusionOk="0" h="252670" w="1012092">
                  <a:moveTo>
                    <a:pt x="203200" y="0"/>
                  </a:moveTo>
                  <a:lnTo>
                    <a:pt x="808892" y="0"/>
                  </a:lnTo>
                  <a:lnTo>
                    <a:pt x="1012092" y="252670"/>
                  </a:lnTo>
                  <a:lnTo>
                    <a:pt x="0" y="25267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A20E20"/>
            </a:solidFill>
            <a:ln>
              <a:noFill/>
            </a:ln>
          </p:spPr>
        </p:sp>
        <p:sp>
          <p:nvSpPr>
            <p:cNvPr id="239" name="Google Shape;239;p8"/>
            <p:cNvSpPr txBox="1"/>
            <p:nvPr/>
          </p:nvSpPr>
          <p:spPr>
            <a:xfrm>
              <a:off x="127000" y="-38100"/>
              <a:ext cx="758100" cy="29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8"/>
          <p:cNvGrpSpPr/>
          <p:nvPr/>
        </p:nvGrpSpPr>
        <p:grpSpPr>
          <a:xfrm>
            <a:off x="1028699" y="244025"/>
            <a:ext cx="10703093" cy="2124425"/>
            <a:chOff x="-136808" y="-136833"/>
            <a:chExt cx="15984308" cy="2832566"/>
          </a:xfrm>
        </p:grpSpPr>
        <p:sp>
          <p:nvSpPr>
            <p:cNvPr id="241" name="Google Shape;241;p8"/>
            <p:cNvSpPr txBox="1"/>
            <p:nvPr/>
          </p:nvSpPr>
          <p:spPr>
            <a:xfrm>
              <a:off x="-136800" y="-136833"/>
              <a:ext cx="15984300" cy="17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499">
                  <a:solidFill>
                    <a:srgbClr val="FFFFFF"/>
                  </a:solidFill>
                  <a:latin typeface="Young Serif"/>
                  <a:ea typeface="Young Serif"/>
                  <a:cs typeface="Young Serif"/>
                  <a:sym typeface="Young Serif"/>
                </a:rPr>
                <a:t>Team Work</a:t>
              </a:r>
              <a:endParaRPr>
                <a:latin typeface="Young Serif"/>
                <a:ea typeface="Young Serif"/>
                <a:cs typeface="Young Serif"/>
                <a:sym typeface="Young Serif"/>
              </a:endParaRPr>
            </a:p>
          </p:txBody>
        </p:sp>
        <p:sp>
          <p:nvSpPr>
            <p:cNvPr id="242" name="Google Shape;242;p8"/>
            <p:cNvSpPr txBox="1"/>
            <p:nvPr/>
          </p:nvSpPr>
          <p:spPr>
            <a:xfrm>
              <a:off x="-136808" y="1998233"/>
              <a:ext cx="10877100" cy="69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399">
                  <a:solidFill>
                    <a:srgbClr val="FFFFFF"/>
                  </a:solidFill>
                </a:rPr>
                <a:t>performance &amp; tools</a:t>
              </a:r>
              <a:endParaRPr/>
            </a:p>
          </p:txBody>
        </p:sp>
      </p:grpSp>
      <p:grpSp>
        <p:nvGrpSpPr>
          <p:cNvPr id="243" name="Google Shape;243;p8"/>
          <p:cNvGrpSpPr/>
          <p:nvPr/>
        </p:nvGrpSpPr>
        <p:grpSpPr>
          <a:xfrm>
            <a:off x="1003047" y="5199761"/>
            <a:ext cx="3321112" cy="1327017"/>
            <a:chOff x="-6756" y="-32893"/>
            <a:chExt cx="874690" cy="349500"/>
          </a:xfrm>
        </p:grpSpPr>
        <p:sp>
          <p:nvSpPr>
            <p:cNvPr id="244" name="Google Shape;244;p8"/>
            <p:cNvSpPr/>
            <p:nvPr/>
          </p:nvSpPr>
          <p:spPr>
            <a:xfrm>
              <a:off x="0" y="0"/>
              <a:ext cx="867934" cy="282700"/>
            </a:xfrm>
            <a:custGeom>
              <a:rect b="b" l="l" r="r" t="t"/>
              <a:pathLst>
                <a:path extrusionOk="0" h="282700" w="867934">
                  <a:moveTo>
                    <a:pt x="0" y="0"/>
                  </a:moveTo>
                  <a:lnTo>
                    <a:pt x="867934" y="0"/>
                  </a:lnTo>
                  <a:lnTo>
                    <a:pt x="867934" y="282700"/>
                  </a:lnTo>
                  <a:lnTo>
                    <a:pt x="0" y="282700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5" name="Google Shape;245;p8"/>
            <p:cNvSpPr txBox="1"/>
            <p:nvPr/>
          </p:nvSpPr>
          <p:spPr>
            <a:xfrm>
              <a:off x="-6756" y="-32893"/>
              <a:ext cx="8679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>
                  <a:solidFill>
                    <a:srgbClr val="A20E20"/>
                  </a:solidFill>
                </a:rPr>
                <a:t>Trello</a:t>
              </a:r>
              <a:endParaRPr/>
            </a:p>
          </p:txBody>
        </p:sp>
      </p:grpSp>
      <p:grpSp>
        <p:nvGrpSpPr>
          <p:cNvPr id="246" name="Google Shape;246;p8"/>
          <p:cNvGrpSpPr/>
          <p:nvPr/>
        </p:nvGrpSpPr>
        <p:grpSpPr>
          <a:xfrm>
            <a:off x="5375097" y="5174107"/>
            <a:ext cx="3295459" cy="1327017"/>
            <a:chOff x="0" y="-39649"/>
            <a:chExt cx="867934" cy="349500"/>
          </a:xfrm>
        </p:grpSpPr>
        <p:sp>
          <p:nvSpPr>
            <p:cNvPr id="247" name="Google Shape;247;p8"/>
            <p:cNvSpPr/>
            <p:nvPr/>
          </p:nvSpPr>
          <p:spPr>
            <a:xfrm>
              <a:off x="0" y="0"/>
              <a:ext cx="867934" cy="282700"/>
            </a:xfrm>
            <a:custGeom>
              <a:rect b="b" l="l" r="r" t="t"/>
              <a:pathLst>
                <a:path extrusionOk="0" h="282700" w="867934">
                  <a:moveTo>
                    <a:pt x="0" y="0"/>
                  </a:moveTo>
                  <a:lnTo>
                    <a:pt x="867934" y="0"/>
                  </a:lnTo>
                  <a:lnTo>
                    <a:pt x="867934" y="282700"/>
                  </a:lnTo>
                  <a:lnTo>
                    <a:pt x="0" y="282700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48" name="Google Shape;248;p8"/>
            <p:cNvSpPr txBox="1"/>
            <p:nvPr/>
          </p:nvSpPr>
          <p:spPr>
            <a:xfrm>
              <a:off x="0" y="-39649"/>
              <a:ext cx="8679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>
                  <a:solidFill>
                    <a:srgbClr val="A20E20"/>
                  </a:solidFill>
                </a:rPr>
                <a:t>Python</a:t>
              </a:r>
              <a:endParaRPr/>
            </a:p>
          </p:txBody>
        </p:sp>
      </p:grpSp>
      <p:grpSp>
        <p:nvGrpSpPr>
          <p:cNvPr id="249" name="Google Shape;249;p8"/>
          <p:cNvGrpSpPr/>
          <p:nvPr/>
        </p:nvGrpSpPr>
        <p:grpSpPr>
          <a:xfrm>
            <a:off x="9669479" y="5174107"/>
            <a:ext cx="3295459" cy="1327017"/>
            <a:chOff x="0" y="-39649"/>
            <a:chExt cx="867934" cy="349500"/>
          </a:xfrm>
        </p:grpSpPr>
        <p:sp>
          <p:nvSpPr>
            <p:cNvPr id="250" name="Google Shape;250;p8"/>
            <p:cNvSpPr/>
            <p:nvPr/>
          </p:nvSpPr>
          <p:spPr>
            <a:xfrm>
              <a:off x="0" y="0"/>
              <a:ext cx="867934" cy="282700"/>
            </a:xfrm>
            <a:custGeom>
              <a:rect b="b" l="l" r="r" t="t"/>
              <a:pathLst>
                <a:path extrusionOk="0" h="282700" w="867934">
                  <a:moveTo>
                    <a:pt x="0" y="0"/>
                  </a:moveTo>
                  <a:lnTo>
                    <a:pt x="867934" y="0"/>
                  </a:lnTo>
                  <a:lnTo>
                    <a:pt x="867934" y="282700"/>
                  </a:lnTo>
                  <a:lnTo>
                    <a:pt x="0" y="282700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1" name="Google Shape;251;p8"/>
            <p:cNvSpPr txBox="1"/>
            <p:nvPr/>
          </p:nvSpPr>
          <p:spPr>
            <a:xfrm>
              <a:off x="0" y="-39649"/>
              <a:ext cx="8679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>
                  <a:solidFill>
                    <a:srgbClr val="A20E20"/>
                  </a:solidFill>
                </a:rPr>
                <a:t>Tableau</a:t>
              </a:r>
              <a:endParaRPr sz="2999">
                <a:solidFill>
                  <a:srgbClr val="A20E20"/>
                </a:solidFill>
              </a:endParaRPr>
            </a:p>
          </p:txBody>
        </p:sp>
      </p:grpSp>
      <p:grpSp>
        <p:nvGrpSpPr>
          <p:cNvPr id="252" name="Google Shape;252;p8"/>
          <p:cNvGrpSpPr/>
          <p:nvPr/>
        </p:nvGrpSpPr>
        <p:grpSpPr>
          <a:xfrm>
            <a:off x="13963864" y="5196377"/>
            <a:ext cx="3295459" cy="1327017"/>
            <a:chOff x="0" y="-33784"/>
            <a:chExt cx="867934" cy="349500"/>
          </a:xfrm>
        </p:grpSpPr>
        <p:sp>
          <p:nvSpPr>
            <p:cNvPr id="253" name="Google Shape;253;p8"/>
            <p:cNvSpPr/>
            <p:nvPr/>
          </p:nvSpPr>
          <p:spPr>
            <a:xfrm>
              <a:off x="0" y="0"/>
              <a:ext cx="867934" cy="282700"/>
            </a:xfrm>
            <a:custGeom>
              <a:rect b="b" l="l" r="r" t="t"/>
              <a:pathLst>
                <a:path extrusionOk="0" h="282700" w="867934">
                  <a:moveTo>
                    <a:pt x="0" y="0"/>
                  </a:moveTo>
                  <a:lnTo>
                    <a:pt x="867934" y="0"/>
                  </a:lnTo>
                  <a:lnTo>
                    <a:pt x="867934" y="282700"/>
                  </a:lnTo>
                  <a:lnTo>
                    <a:pt x="0" y="282700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54" name="Google Shape;254;p8"/>
            <p:cNvSpPr txBox="1"/>
            <p:nvPr/>
          </p:nvSpPr>
          <p:spPr>
            <a:xfrm>
              <a:off x="0" y="-33784"/>
              <a:ext cx="8679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>
                  <a:solidFill>
                    <a:srgbClr val="A20E20"/>
                  </a:solidFill>
                </a:rPr>
                <a:t>Canva &amp; </a:t>
              </a:r>
              <a:endParaRPr sz="2999">
                <a:solidFill>
                  <a:srgbClr val="A20E20"/>
                </a:solidFill>
              </a:endParaRPr>
            </a:p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>
                  <a:solidFill>
                    <a:srgbClr val="A20E20"/>
                  </a:solidFill>
                </a:rPr>
                <a:t>Google Slides</a:t>
              </a:r>
              <a:endParaRPr/>
            </a:p>
          </p:txBody>
        </p:sp>
      </p:grpSp>
      <p:cxnSp>
        <p:nvCxnSpPr>
          <p:cNvPr id="255" name="Google Shape;255;p8"/>
          <p:cNvCxnSpPr/>
          <p:nvPr/>
        </p:nvCxnSpPr>
        <p:spPr>
          <a:xfrm>
            <a:off x="4324136" y="5856578"/>
            <a:ext cx="1050900" cy="9600"/>
          </a:xfrm>
          <a:prstGeom prst="straightConnector1">
            <a:avLst/>
          </a:prstGeom>
          <a:noFill/>
          <a:ln cap="flat" cmpd="sng" w="9525">
            <a:solidFill>
              <a:srgbClr val="2A2E3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8"/>
          <p:cNvCxnSpPr/>
          <p:nvPr/>
        </p:nvCxnSpPr>
        <p:spPr>
          <a:xfrm>
            <a:off x="8670533" y="5856578"/>
            <a:ext cx="946800" cy="9600"/>
          </a:xfrm>
          <a:prstGeom prst="straightConnector1">
            <a:avLst/>
          </a:prstGeom>
          <a:noFill/>
          <a:ln cap="flat" cmpd="sng" w="9525">
            <a:solidFill>
              <a:srgbClr val="2A2E3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8"/>
          <p:cNvCxnSpPr/>
          <p:nvPr/>
        </p:nvCxnSpPr>
        <p:spPr>
          <a:xfrm>
            <a:off x="12912903" y="5856578"/>
            <a:ext cx="1050900" cy="9600"/>
          </a:xfrm>
          <a:prstGeom prst="straightConnector1">
            <a:avLst/>
          </a:prstGeom>
          <a:noFill/>
          <a:ln cap="flat" cmpd="sng" w="9525">
            <a:solidFill>
              <a:srgbClr val="2A2E3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8"/>
          <p:cNvSpPr txBox="1"/>
          <p:nvPr/>
        </p:nvSpPr>
        <p:spPr>
          <a:xfrm>
            <a:off x="1028700" y="6823533"/>
            <a:ext cx="32955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99">
                <a:solidFill>
                  <a:srgbClr val="2A2E3A"/>
                </a:solidFill>
              </a:rPr>
              <a:t>h</a:t>
            </a:r>
            <a:r>
              <a:rPr lang="en-US" sz="2499">
                <a:solidFill>
                  <a:srgbClr val="2A2E3A"/>
                </a:solidFill>
              </a:rPr>
              <a:t>elped us to have an overview of our tasks and keep it on track with a Kanban board</a:t>
            </a:r>
            <a:endParaRPr/>
          </a:p>
        </p:txBody>
      </p:sp>
      <p:sp>
        <p:nvSpPr>
          <p:cNvPr id="259" name="Google Shape;259;p8"/>
          <p:cNvSpPr txBox="1"/>
          <p:nvPr/>
        </p:nvSpPr>
        <p:spPr>
          <a:xfrm>
            <a:off x="5375071" y="6875446"/>
            <a:ext cx="32955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Python and libraries to clean and conduct EDA and inferential statistics</a:t>
            </a:r>
            <a:endParaRPr/>
          </a:p>
        </p:txBody>
      </p:sp>
      <p:sp>
        <p:nvSpPr>
          <p:cNvPr id="260" name="Google Shape;260;p8"/>
          <p:cNvSpPr txBox="1"/>
          <p:nvPr/>
        </p:nvSpPr>
        <p:spPr>
          <a:xfrm>
            <a:off x="9652143" y="6823533"/>
            <a:ext cx="3295500" cy="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rgbClr val="2A2E3A"/>
                </a:solidFill>
              </a:rPr>
              <a:t>Visualisations and further analysis</a:t>
            </a:r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13963864" y="6823533"/>
            <a:ext cx="329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2A2E3A"/>
                </a:solidFill>
              </a:rPr>
              <a:t>For the presentation</a:t>
            </a:r>
            <a:endParaRPr/>
          </a:p>
        </p:txBody>
      </p:sp>
      <p:sp>
        <p:nvSpPr>
          <p:cNvPr id="262" name="Google Shape;262;p8"/>
          <p:cNvSpPr/>
          <p:nvPr/>
        </p:nvSpPr>
        <p:spPr>
          <a:xfrm>
            <a:off x="13814230" y="9258300"/>
            <a:ext cx="5765002" cy="1028698"/>
          </a:xfrm>
          <a:custGeom>
            <a:rect b="b" l="l" r="r" t="t"/>
            <a:pathLst>
              <a:path extrusionOk="0" h="187305" w="1049690">
                <a:moveTo>
                  <a:pt x="203200" y="0"/>
                </a:moveTo>
                <a:lnTo>
                  <a:pt x="846490" y="0"/>
                </a:lnTo>
                <a:lnTo>
                  <a:pt x="1049690" y="187305"/>
                </a:lnTo>
                <a:lnTo>
                  <a:pt x="0" y="187305"/>
                </a:lnTo>
                <a:lnTo>
                  <a:pt x="203200" y="0"/>
                </a:lnTo>
                <a:close/>
              </a:path>
            </a:pathLst>
          </a:custGeom>
          <a:solidFill>
            <a:srgbClr val="A20E20"/>
          </a:solid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"/>
          <p:cNvSpPr txBox="1"/>
          <p:nvPr/>
        </p:nvSpPr>
        <p:spPr>
          <a:xfrm>
            <a:off x="422100" y="648230"/>
            <a:ext cx="88905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rgbClr val="A20E20"/>
                </a:solidFill>
                <a:latin typeface="Young Serif"/>
                <a:ea typeface="Young Serif"/>
                <a:cs typeface="Young Serif"/>
                <a:sym typeface="Young Serif"/>
              </a:rPr>
              <a:t>Challenges</a:t>
            </a:r>
            <a:endParaRPr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268" name="Google Shape;268;p13"/>
          <p:cNvSpPr txBox="1"/>
          <p:nvPr/>
        </p:nvSpPr>
        <p:spPr>
          <a:xfrm>
            <a:off x="422100" y="2527600"/>
            <a:ext cx="6735300" cy="59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</a:rPr>
              <a:t>Connecting</a:t>
            </a: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</a:rPr>
              <a:t> Data Frames with Tableau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31800" lvl="0" marL="609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</a:rPr>
              <a:t>Not having clear information about the steps (having to define an error rate from </a:t>
            </a: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</a:rPr>
              <a:t>assumptions</a:t>
            </a: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31800" lvl="0" marL="609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</a:rPr>
              <a:t>Learning new Python queries to calculate the Error Rate and statistics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descr="kermit GIF" id="269" name="Google Shape;2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2125" y="2527600"/>
            <a:ext cx="11823475" cy="665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0" name="Google Shape;270;p13"/>
          <p:cNvGrpSpPr/>
          <p:nvPr/>
        </p:nvGrpSpPr>
        <p:grpSpPr>
          <a:xfrm rot="10800000">
            <a:off x="14447117" y="0"/>
            <a:ext cx="7681766" cy="4260610"/>
            <a:chOff x="0" y="-38100"/>
            <a:chExt cx="406400" cy="225405"/>
          </a:xfrm>
        </p:grpSpPr>
        <p:sp>
          <p:nvSpPr>
            <p:cNvPr id="271" name="Google Shape;271;p13"/>
            <p:cNvSpPr/>
            <p:nvPr/>
          </p:nvSpPr>
          <p:spPr>
            <a:xfrm>
              <a:off x="0" y="0"/>
              <a:ext cx="406400" cy="187305"/>
            </a:xfrm>
            <a:custGeom>
              <a:rect b="b" l="l" r="r" t="t"/>
              <a:pathLst>
                <a:path extrusionOk="0" h="187305" w="406400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>
                <a:alpha val="80000"/>
              </a:srgbClr>
            </a:solidFill>
            <a:ln>
              <a:noFill/>
            </a:ln>
          </p:spPr>
        </p:sp>
        <p:sp>
          <p:nvSpPr>
            <p:cNvPr id="272" name="Google Shape;272;p13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e20250e09_0_148"/>
          <p:cNvSpPr/>
          <p:nvPr/>
        </p:nvSpPr>
        <p:spPr>
          <a:xfrm rot="10800000">
            <a:off x="8414053" y="-165779"/>
            <a:ext cx="19753072" cy="9860203"/>
          </a:xfrm>
          <a:custGeom>
            <a:rect b="b" l="l" r="r" t="t"/>
            <a:pathLst>
              <a:path extrusionOk="0" h="187305" w="406400">
                <a:moveTo>
                  <a:pt x="203200" y="0"/>
                </a:moveTo>
                <a:lnTo>
                  <a:pt x="203200" y="0"/>
                </a:lnTo>
                <a:lnTo>
                  <a:pt x="406400" y="187305"/>
                </a:lnTo>
                <a:lnTo>
                  <a:pt x="0" y="187305"/>
                </a:lnTo>
                <a:lnTo>
                  <a:pt x="203200" y="0"/>
                </a:lnTo>
                <a:close/>
              </a:path>
            </a:pathLst>
          </a:custGeom>
          <a:solidFill>
            <a:srgbClr val="97151D"/>
          </a:solidFill>
          <a:ln>
            <a:noFill/>
          </a:ln>
        </p:spPr>
      </p:sp>
      <p:sp>
        <p:nvSpPr>
          <p:cNvPr id="278" name="Google Shape;278;g2ee20250e09_0_148"/>
          <p:cNvSpPr/>
          <p:nvPr/>
        </p:nvSpPr>
        <p:spPr>
          <a:xfrm>
            <a:off x="9701898" y="7059044"/>
            <a:ext cx="7555992" cy="3482468"/>
          </a:xfrm>
          <a:custGeom>
            <a:rect b="b" l="l" r="r" t="t"/>
            <a:pathLst>
              <a:path extrusionOk="0" h="187305" w="406400">
                <a:moveTo>
                  <a:pt x="203200" y="0"/>
                </a:moveTo>
                <a:lnTo>
                  <a:pt x="203200" y="0"/>
                </a:lnTo>
                <a:lnTo>
                  <a:pt x="406400" y="187305"/>
                </a:lnTo>
                <a:lnTo>
                  <a:pt x="0" y="187305"/>
                </a:lnTo>
                <a:lnTo>
                  <a:pt x="203200" y="0"/>
                </a:lnTo>
                <a:close/>
              </a:path>
            </a:pathLst>
          </a:custGeom>
          <a:solidFill>
            <a:srgbClr val="E8223B">
              <a:alpha val="80000"/>
            </a:srgbClr>
          </a:solidFill>
          <a:ln>
            <a:noFill/>
          </a:ln>
        </p:spPr>
      </p:sp>
      <p:sp>
        <p:nvSpPr>
          <p:cNvPr id="279" name="Google Shape;279;g2ee20250e09_0_148"/>
          <p:cNvSpPr txBox="1"/>
          <p:nvPr/>
        </p:nvSpPr>
        <p:spPr>
          <a:xfrm>
            <a:off x="205075" y="8286306"/>
            <a:ext cx="7282500" cy="20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99">
              <a:solidFill>
                <a:srgbClr val="2A2E3A"/>
              </a:solidFill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99">
                <a:solidFill>
                  <a:srgbClr val="2A2E3A"/>
                </a:solidFill>
              </a:rPr>
              <a:t>Gabriela &amp; Davide</a:t>
            </a:r>
            <a:endParaRPr b="1" sz="3799">
              <a:solidFill>
                <a:srgbClr val="2A2E3A"/>
              </a:solidFill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99">
              <a:solidFill>
                <a:srgbClr val="2A2E3A"/>
              </a:solidFill>
            </a:endParaRPr>
          </a:p>
        </p:txBody>
      </p:sp>
      <p:sp>
        <p:nvSpPr>
          <p:cNvPr id="280" name="Google Shape;280;g2ee20250e09_0_148"/>
          <p:cNvSpPr txBox="1"/>
          <p:nvPr/>
        </p:nvSpPr>
        <p:spPr>
          <a:xfrm>
            <a:off x="641325" y="4258500"/>
            <a:ext cx="102870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>
                <a:solidFill>
                  <a:srgbClr val="2A2E3A"/>
                </a:solidFill>
                <a:latin typeface="Young Serif"/>
                <a:ea typeface="Young Serif"/>
                <a:cs typeface="Young Serif"/>
                <a:sym typeface="Young Serif"/>
              </a:rPr>
              <a:t>Thank you!!</a:t>
            </a:r>
            <a:endParaRPr>
              <a:latin typeface="Young Serif"/>
              <a:ea typeface="Young Serif"/>
              <a:cs typeface="Young Serif"/>
              <a:sym typeface="Young Serif"/>
            </a:endParaRPr>
          </a:p>
        </p:txBody>
      </p:sp>
      <p:pic>
        <p:nvPicPr>
          <p:cNvPr id="281" name="Google Shape;281;g2ee20250e09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75" y="474050"/>
            <a:ext cx="3070975" cy="84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2ee20250e09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83150" y="-459875"/>
            <a:ext cx="5061000" cy="50610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11980550" y="0"/>
            <a:ext cx="6307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50" y="2148300"/>
            <a:ext cx="14413749" cy="625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1169550" y="8860150"/>
            <a:ext cx="16197900" cy="12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300">
                <a:solidFill>
                  <a:srgbClr val="2A2E3A"/>
                </a:solidFill>
              </a:rPr>
              <a:t>Has the new User Interface improved the Completion Rate?</a:t>
            </a:r>
            <a:endParaRPr b="1" sz="4500">
              <a:solidFill>
                <a:srgbClr val="2A2E3A"/>
              </a:solidFill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511150" y="215400"/>
            <a:ext cx="5572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2A2E3A"/>
                </a:solidFill>
                <a:latin typeface="Young Serif"/>
                <a:ea typeface="Young Serif"/>
                <a:cs typeface="Young Serif"/>
                <a:sym typeface="Young Serif"/>
              </a:rPr>
              <a:t>A/B test </a:t>
            </a:r>
            <a:endParaRPr sz="9600">
              <a:latin typeface="Young Serif"/>
              <a:ea typeface="Young Serif"/>
              <a:cs typeface="Young Serif"/>
              <a:sym typeface="Young Serif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47900" y="215400"/>
            <a:ext cx="3070975" cy="8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11056603" y="3052762"/>
            <a:ext cx="7182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X%</a:t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1056603" y="6591412"/>
            <a:ext cx="718200" cy="46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Y</a:t>
            </a:r>
            <a:r>
              <a:rPr b="1" lang="en-US" sz="2500">
                <a:solidFill>
                  <a:schemeClr val="dk1"/>
                </a:solidFill>
              </a:rPr>
              <a:t>%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/>
        </p:nvSpPr>
        <p:spPr>
          <a:xfrm>
            <a:off x="11509725" y="0"/>
            <a:ext cx="59346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rgbClr val="A20E20"/>
                </a:solidFill>
                <a:latin typeface="Young Serif"/>
                <a:ea typeface="Young Serif"/>
                <a:cs typeface="Young Serif"/>
                <a:sym typeface="Young Serif"/>
              </a:rPr>
              <a:t>Data Analysis</a:t>
            </a:r>
            <a:endParaRPr sz="9600"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10849650" y="7273475"/>
            <a:ext cx="65946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</a:rPr>
              <a:t>Clean &amp; Check Data Frames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431800" lvl="0" marL="6096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highlight>
                  <a:srgbClr val="FFFFFF"/>
                </a:highlight>
              </a:rPr>
              <a:t>Analise relationships and create new data sets to work with (Python &amp; Tableau)</a:t>
            </a:r>
            <a:endParaRPr sz="3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pSp>
        <p:nvGrpSpPr>
          <p:cNvPr id="107" name="Google Shape;107;p4"/>
          <p:cNvGrpSpPr/>
          <p:nvPr/>
        </p:nvGrpSpPr>
        <p:grpSpPr>
          <a:xfrm>
            <a:off x="14418730" y="3700139"/>
            <a:ext cx="3792300" cy="1174200"/>
            <a:chOff x="13808090" y="8088389"/>
            <a:chExt cx="3792300" cy="1174200"/>
          </a:xfrm>
        </p:grpSpPr>
        <p:sp>
          <p:nvSpPr>
            <p:cNvPr id="108" name="Google Shape;108;p4"/>
            <p:cNvSpPr/>
            <p:nvPr/>
          </p:nvSpPr>
          <p:spPr>
            <a:xfrm>
              <a:off x="13808099" y="8146150"/>
              <a:ext cx="3792285" cy="1058712"/>
            </a:xfrm>
            <a:custGeom>
              <a:rect b="b" l="l" r="r" t="t"/>
              <a:pathLst>
                <a:path extrusionOk="0" h="282700" w="1205814">
                  <a:moveTo>
                    <a:pt x="0" y="0"/>
                  </a:moveTo>
                  <a:lnTo>
                    <a:pt x="1205814" y="0"/>
                  </a:lnTo>
                  <a:lnTo>
                    <a:pt x="1205814" y="282700"/>
                  </a:lnTo>
                  <a:lnTo>
                    <a:pt x="0" y="282700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9" name="Google Shape;109;p4"/>
            <p:cNvSpPr txBox="1"/>
            <p:nvPr/>
          </p:nvSpPr>
          <p:spPr>
            <a:xfrm>
              <a:off x="13808090" y="8088389"/>
              <a:ext cx="3792300" cy="11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9">
                  <a:solidFill>
                    <a:srgbClr val="A20E20"/>
                  </a:solidFill>
                </a:rPr>
                <a:t>Demographic</a:t>
              </a:r>
              <a:endParaRPr b="1"/>
            </a:p>
          </p:txBody>
        </p:sp>
      </p:grpSp>
      <p:pic>
        <p:nvPicPr>
          <p:cNvPr id="110" name="Google Shape;110;p4"/>
          <p:cNvPicPr preferRelativeResize="0"/>
          <p:nvPr/>
        </p:nvPicPr>
        <p:blipFill rotWithShape="1">
          <a:blip r:embed="rId3">
            <a:alphaModFix/>
          </a:blip>
          <a:srcRect b="0" l="6927" r="6477" t="0"/>
          <a:stretch/>
        </p:blipFill>
        <p:spPr>
          <a:xfrm>
            <a:off x="-1513550" y="4274"/>
            <a:ext cx="11877499" cy="10286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4"/>
          <p:cNvGrpSpPr/>
          <p:nvPr/>
        </p:nvGrpSpPr>
        <p:grpSpPr>
          <a:xfrm>
            <a:off x="10482358" y="3700139"/>
            <a:ext cx="3792300" cy="1174200"/>
            <a:chOff x="13808090" y="8088389"/>
            <a:chExt cx="3792300" cy="1174200"/>
          </a:xfrm>
        </p:grpSpPr>
        <p:sp>
          <p:nvSpPr>
            <p:cNvPr id="112" name="Google Shape;112;p4"/>
            <p:cNvSpPr/>
            <p:nvPr/>
          </p:nvSpPr>
          <p:spPr>
            <a:xfrm>
              <a:off x="13808099" y="8146150"/>
              <a:ext cx="3792285" cy="1058712"/>
            </a:xfrm>
            <a:custGeom>
              <a:rect b="b" l="l" r="r" t="t"/>
              <a:pathLst>
                <a:path extrusionOk="0" h="282700" w="1205814">
                  <a:moveTo>
                    <a:pt x="0" y="0"/>
                  </a:moveTo>
                  <a:lnTo>
                    <a:pt x="1205814" y="0"/>
                  </a:lnTo>
                  <a:lnTo>
                    <a:pt x="1205814" y="282700"/>
                  </a:lnTo>
                  <a:lnTo>
                    <a:pt x="0" y="282700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3" name="Google Shape;113;p4"/>
            <p:cNvSpPr txBox="1"/>
            <p:nvPr/>
          </p:nvSpPr>
          <p:spPr>
            <a:xfrm>
              <a:off x="13808090" y="8088389"/>
              <a:ext cx="3792300" cy="11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9">
                  <a:solidFill>
                    <a:srgbClr val="A20E20"/>
                  </a:solidFill>
                </a:rPr>
                <a:t>Behaviour</a:t>
              </a:r>
              <a:endParaRPr b="1"/>
            </a:p>
          </p:txBody>
        </p:sp>
      </p:grpSp>
      <p:grpSp>
        <p:nvGrpSpPr>
          <p:cNvPr id="114" name="Google Shape;114;p4"/>
          <p:cNvGrpSpPr/>
          <p:nvPr/>
        </p:nvGrpSpPr>
        <p:grpSpPr>
          <a:xfrm>
            <a:off x="10482355" y="5118464"/>
            <a:ext cx="3792300" cy="1174200"/>
            <a:chOff x="13808090" y="8088389"/>
            <a:chExt cx="3792300" cy="1174200"/>
          </a:xfrm>
        </p:grpSpPr>
        <p:sp>
          <p:nvSpPr>
            <p:cNvPr id="115" name="Google Shape;115;p4"/>
            <p:cNvSpPr/>
            <p:nvPr/>
          </p:nvSpPr>
          <p:spPr>
            <a:xfrm>
              <a:off x="13808099" y="8146150"/>
              <a:ext cx="3792285" cy="1058712"/>
            </a:xfrm>
            <a:custGeom>
              <a:rect b="b" l="l" r="r" t="t"/>
              <a:pathLst>
                <a:path extrusionOk="0" h="282700" w="1205814">
                  <a:moveTo>
                    <a:pt x="0" y="0"/>
                  </a:moveTo>
                  <a:lnTo>
                    <a:pt x="1205814" y="0"/>
                  </a:lnTo>
                  <a:lnTo>
                    <a:pt x="1205814" y="282700"/>
                  </a:lnTo>
                  <a:lnTo>
                    <a:pt x="0" y="282700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6" name="Google Shape;116;p4"/>
            <p:cNvSpPr txBox="1"/>
            <p:nvPr/>
          </p:nvSpPr>
          <p:spPr>
            <a:xfrm>
              <a:off x="13808090" y="8088389"/>
              <a:ext cx="3792300" cy="11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9">
                  <a:solidFill>
                    <a:srgbClr val="A20E20"/>
                  </a:solidFill>
                </a:rPr>
                <a:t>Variation (A/B)</a:t>
              </a:r>
              <a:endParaRPr b="1"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14393055" y="5118464"/>
            <a:ext cx="3792300" cy="1174200"/>
            <a:chOff x="13808090" y="8088389"/>
            <a:chExt cx="3792300" cy="1174200"/>
          </a:xfrm>
        </p:grpSpPr>
        <p:sp>
          <p:nvSpPr>
            <p:cNvPr id="118" name="Google Shape;118;p4"/>
            <p:cNvSpPr/>
            <p:nvPr/>
          </p:nvSpPr>
          <p:spPr>
            <a:xfrm>
              <a:off x="13808099" y="8146150"/>
              <a:ext cx="3792285" cy="1058712"/>
            </a:xfrm>
            <a:custGeom>
              <a:rect b="b" l="l" r="r" t="t"/>
              <a:pathLst>
                <a:path extrusionOk="0" h="282700" w="1205814">
                  <a:moveTo>
                    <a:pt x="0" y="0"/>
                  </a:moveTo>
                  <a:lnTo>
                    <a:pt x="1205814" y="0"/>
                  </a:lnTo>
                  <a:lnTo>
                    <a:pt x="1205814" y="282700"/>
                  </a:lnTo>
                  <a:lnTo>
                    <a:pt x="0" y="282700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9" name="Google Shape;119;p4"/>
            <p:cNvSpPr txBox="1"/>
            <p:nvPr/>
          </p:nvSpPr>
          <p:spPr>
            <a:xfrm>
              <a:off x="13808090" y="8088389"/>
              <a:ext cx="3792300" cy="117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99">
                  <a:solidFill>
                    <a:srgbClr val="A20E20"/>
                  </a:solidFill>
                </a:rPr>
                <a:t>KPIs</a:t>
              </a:r>
              <a:endParaRPr b="1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2"/>
          <p:cNvGrpSpPr/>
          <p:nvPr/>
        </p:nvGrpSpPr>
        <p:grpSpPr>
          <a:xfrm>
            <a:off x="14831242" y="6532346"/>
            <a:ext cx="7555829" cy="4190775"/>
            <a:chOff x="0" y="-38100"/>
            <a:chExt cx="406400" cy="225405"/>
          </a:xfrm>
        </p:grpSpPr>
        <p:sp>
          <p:nvSpPr>
            <p:cNvPr id="125" name="Google Shape;125;p2"/>
            <p:cNvSpPr/>
            <p:nvPr/>
          </p:nvSpPr>
          <p:spPr>
            <a:xfrm>
              <a:off x="0" y="0"/>
              <a:ext cx="406400" cy="187305"/>
            </a:xfrm>
            <a:custGeom>
              <a:rect b="b" l="l" r="r" t="t"/>
              <a:pathLst>
                <a:path extrusionOk="0" h="187305" w="406400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  <a:ln>
              <a:noFill/>
            </a:ln>
          </p:spPr>
        </p:sp>
        <p:sp>
          <p:nvSpPr>
            <p:cNvPr id="126" name="Google Shape;126;p2"/>
            <p:cNvSpPr txBox="1"/>
            <p:nvPr/>
          </p:nvSpPr>
          <p:spPr>
            <a:xfrm>
              <a:off x="127000" y="-38100"/>
              <a:ext cx="152400" cy="2254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2"/>
          <p:cNvSpPr txBox="1"/>
          <p:nvPr/>
        </p:nvSpPr>
        <p:spPr>
          <a:xfrm>
            <a:off x="12795950" y="4432938"/>
            <a:ext cx="56070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rgbClr val="2A2E3A"/>
                </a:solidFill>
                <a:latin typeface="Young Serif"/>
                <a:ea typeface="Young Serif"/>
                <a:cs typeface="Young Serif"/>
                <a:sym typeface="Young Serif"/>
              </a:rPr>
              <a:t>Demographic Distribution</a:t>
            </a:r>
            <a:endParaRPr sz="6200">
              <a:solidFill>
                <a:srgbClr val="2A2E3A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28" name="Google Shape;128;p2"/>
          <p:cNvSpPr/>
          <p:nvPr/>
        </p:nvSpPr>
        <p:spPr>
          <a:xfrm rot="10800000">
            <a:off x="13950341" y="-12"/>
            <a:ext cx="15639684" cy="3749846"/>
          </a:xfrm>
          <a:custGeom>
            <a:rect b="b" l="l" r="r" t="t"/>
            <a:pathLst>
              <a:path extrusionOk="0" h="187305" w="736505">
                <a:moveTo>
                  <a:pt x="203200" y="0"/>
                </a:moveTo>
                <a:lnTo>
                  <a:pt x="533305" y="0"/>
                </a:lnTo>
                <a:lnTo>
                  <a:pt x="736505" y="187305"/>
                </a:lnTo>
                <a:lnTo>
                  <a:pt x="0" y="187305"/>
                </a:lnTo>
                <a:lnTo>
                  <a:pt x="203200" y="0"/>
                </a:lnTo>
                <a:close/>
              </a:path>
            </a:pathLst>
          </a:custGeom>
          <a:solidFill>
            <a:srgbClr val="A20E20"/>
          </a:solidFill>
          <a:ln>
            <a:noFill/>
          </a:ln>
        </p:spPr>
      </p:sp>
      <p:pic>
        <p:nvPicPr>
          <p:cNvPr id="129" name="Google Shape;12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60" y="87344"/>
            <a:ext cx="12643549" cy="10112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g2ee20250e09_0_69"/>
          <p:cNvGrpSpPr/>
          <p:nvPr/>
        </p:nvGrpSpPr>
        <p:grpSpPr>
          <a:xfrm>
            <a:off x="14831242" y="6532346"/>
            <a:ext cx="7555829" cy="4190775"/>
            <a:chOff x="0" y="-38100"/>
            <a:chExt cx="406400" cy="225405"/>
          </a:xfrm>
        </p:grpSpPr>
        <p:sp>
          <p:nvSpPr>
            <p:cNvPr id="135" name="Google Shape;135;g2ee20250e09_0_69"/>
            <p:cNvSpPr/>
            <p:nvPr/>
          </p:nvSpPr>
          <p:spPr>
            <a:xfrm>
              <a:off x="0" y="0"/>
              <a:ext cx="406400" cy="187305"/>
            </a:xfrm>
            <a:custGeom>
              <a:rect b="b" l="l" r="r" t="t"/>
              <a:pathLst>
                <a:path extrusionOk="0" h="187305" w="406400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  <a:ln>
              <a:noFill/>
            </a:ln>
          </p:spPr>
        </p:sp>
        <p:sp>
          <p:nvSpPr>
            <p:cNvPr id="136" name="Google Shape;136;g2ee20250e09_0_69"/>
            <p:cNvSpPr txBox="1"/>
            <p:nvPr/>
          </p:nvSpPr>
          <p:spPr>
            <a:xfrm>
              <a:off x="127000" y="-38100"/>
              <a:ext cx="152400" cy="2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g2ee20250e09_0_69"/>
          <p:cNvSpPr txBox="1"/>
          <p:nvPr/>
        </p:nvSpPr>
        <p:spPr>
          <a:xfrm>
            <a:off x="12795950" y="4432938"/>
            <a:ext cx="5607000" cy="20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rgbClr val="2A2E3A"/>
                </a:solidFill>
                <a:latin typeface="Young Serif"/>
                <a:ea typeface="Young Serif"/>
                <a:cs typeface="Young Serif"/>
                <a:sym typeface="Young Serif"/>
              </a:rPr>
              <a:t>Client Behaviour</a:t>
            </a:r>
            <a:endParaRPr sz="6200">
              <a:solidFill>
                <a:srgbClr val="2A2E3A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38" name="Google Shape;138;g2ee20250e09_0_69"/>
          <p:cNvSpPr/>
          <p:nvPr/>
        </p:nvSpPr>
        <p:spPr>
          <a:xfrm rot="10800000">
            <a:off x="13950341" y="-12"/>
            <a:ext cx="15639684" cy="3749846"/>
          </a:xfrm>
          <a:custGeom>
            <a:rect b="b" l="l" r="r" t="t"/>
            <a:pathLst>
              <a:path extrusionOk="0" h="187305" w="736505">
                <a:moveTo>
                  <a:pt x="203200" y="0"/>
                </a:moveTo>
                <a:lnTo>
                  <a:pt x="533305" y="0"/>
                </a:lnTo>
                <a:lnTo>
                  <a:pt x="736505" y="187305"/>
                </a:lnTo>
                <a:lnTo>
                  <a:pt x="0" y="187305"/>
                </a:lnTo>
                <a:lnTo>
                  <a:pt x="203200" y="0"/>
                </a:lnTo>
                <a:close/>
              </a:path>
            </a:pathLst>
          </a:custGeom>
          <a:solidFill>
            <a:srgbClr val="A20E20"/>
          </a:solidFill>
          <a:ln>
            <a:noFill/>
          </a:ln>
        </p:spPr>
      </p:sp>
      <p:pic>
        <p:nvPicPr>
          <p:cNvPr id="139" name="Google Shape;139;g2ee20250e09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2275"/>
            <a:ext cx="12861950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 rot="10800000">
            <a:off x="-2753877" y="6893142"/>
            <a:ext cx="23222451" cy="5852469"/>
          </a:xfrm>
          <a:custGeom>
            <a:rect b="b" l="l" r="r" t="t"/>
            <a:pathLst>
              <a:path extrusionOk="0" h="252670" w="1012092">
                <a:moveTo>
                  <a:pt x="203200" y="0"/>
                </a:moveTo>
                <a:lnTo>
                  <a:pt x="808892" y="0"/>
                </a:lnTo>
                <a:lnTo>
                  <a:pt x="1012092" y="252670"/>
                </a:lnTo>
                <a:lnTo>
                  <a:pt x="0" y="252670"/>
                </a:lnTo>
                <a:lnTo>
                  <a:pt x="203200" y="0"/>
                </a:lnTo>
                <a:close/>
              </a:path>
            </a:pathLst>
          </a:custGeom>
          <a:solidFill>
            <a:srgbClr val="E8223B"/>
          </a:solidFill>
          <a:ln>
            <a:noFill/>
          </a:ln>
        </p:spPr>
      </p:sp>
      <p:grpSp>
        <p:nvGrpSpPr>
          <p:cNvPr id="145" name="Google Shape;145;p5"/>
          <p:cNvGrpSpPr/>
          <p:nvPr/>
        </p:nvGrpSpPr>
        <p:grpSpPr>
          <a:xfrm rot="10800000">
            <a:off x="-2501115" y="-3"/>
            <a:ext cx="22112453" cy="3659029"/>
            <a:chOff x="20851" y="607744"/>
            <a:chExt cx="1216146" cy="294340"/>
          </a:xfrm>
        </p:grpSpPr>
        <p:sp>
          <p:nvSpPr>
            <p:cNvPr id="146" name="Google Shape;146;p5"/>
            <p:cNvSpPr/>
            <p:nvPr/>
          </p:nvSpPr>
          <p:spPr>
            <a:xfrm>
              <a:off x="20851" y="645844"/>
              <a:ext cx="1216146" cy="256240"/>
            </a:xfrm>
            <a:custGeom>
              <a:rect b="b" l="l" r="r" t="t"/>
              <a:pathLst>
                <a:path extrusionOk="0" h="256240" w="1216146">
                  <a:moveTo>
                    <a:pt x="203200" y="0"/>
                  </a:moveTo>
                  <a:lnTo>
                    <a:pt x="1012946" y="0"/>
                  </a:lnTo>
                  <a:lnTo>
                    <a:pt x="1216146" y="256240"/>
                  </a:lnTo>
                  <a:lnTo>
                    <a:pt x="0" y="25624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97151D"/>
            </a:solidFill>
            <a:ln>
              <a:noFill/>
            </a:ln>
          </p:spPr>
        </p:sp>
        <p:sp>
          <p:nvSpPr>
            <p:cNvPr id="147" name="Google Shape;147;p5"/>
            <p:cNvSpPr txBox="1"/>
            <p:nvPr/>
          </p:nvSpPr>
          <p:spPr>
            <a:xfrm>
              <a:off x="170094" y="607744"/>
              <a:ext cx="962100" cy="2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8" name="Google Shape;148;p5"/>
          <p:cNvGrpSpPr/>
          <p:nvPr/>
        </p:nvGrpSpPr>
        <p:grpSpPr>
          <a:xfrm>
            <a:off x="1028700" y="3552565"/>
            <a:ext cx="5070039" cy="5216314"/>
            <a:chOff x="0" y="-38100"/>
            <a:chExt cx="1335319" cy="1373844"/>
          </a:xfrm>
        </p:grpSpPr>
        <p:sp>
          <p:nvSpPr>
            <p:cNvPr id="149" name="Google Shape;149;p5"/>
            <p:cNvSpPr/>
            <p:nvPr/>
          </p:nvSpPr>
          <p:spPr>
            <a:xfrm>
              <a:off x="0" y="0"/>
              <a:ext cx="1335319" cy="1335744"/>
            </a:xfrm>
            <a:custGeom>
              <a:rect b="b" l="l" r="r" t="t"/>
              <a:pathLst>
                <a:path extrusionOk="0" h="1335744" w="1335319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0" name="Google Shape;150;p5"/>
            <p:cNvSpPr txBox="1"/>
            <p:nvPr/>
          </p:nvSpPr>
          <p:spPr>
            <a:xfrm>
              <a:off x="0" y="-38100"/>
              <a:ext cx="1335319" cy="1373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5"/>
          <p:cNvSpPr txBox="1"/>
          <p:nvPr/>
        </p:nvSpPr>
        <p:spPr>
          <a:xfrm>
            <a:off x="1660246" y="6979135"/>
            <a:ext cx="380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solidFill>
                  <a:srgbClr val="2A2E3A"/>
                </a:solidFill>
              </a:rPr>
              <a:t>Error Rate</a:t>
            </a:r>
            <a:endParaRPr b="1"/>
          </a:p>
        </p:txBody>
      </p:sp>
      <p:grpSp>
        <p:nvGrpSpPr>
          <p:cNvPr id="152" name="Google Shape;152;p5"/>
          <p:cNvGrpSpPr/>
          <p:nvPr/>
        </p:nvGrpSpPr>
        <p:grpSpPr>
          <a:xfrm>
            <a:off x="6608980" y="3552565"/>
            <a:ext cx="5070039" cy="5216314"/>
            <a:chOff x="0" y="-38100"/>
            <a:chExt cx="1335319" cy="1373844"/>
          </a:xfrm>
        </p:grpSpPr>
        <p:sp>
          <p:nvSpPr>
            <p:cNvPr id="153" name="Google Shape;153;p5"/>
            <p:cNvSpPr/>
            <p:nvPr/>
          </p:nvSpPr>
          <p:spPr>
            <a:xfrm>
              <a:off x="0" y="0"/>
              <a:ext cx="1335319" cy="1335744"/>
            </a:xfrm>
            <a:custGeom>
              <a:rect b="b" l="l" r="r" t="t"/>
              <a:pathLst>
                <a:path extrusionOk="0" h="1335744" w="1335319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4" name="Google Shape;154;p5"/>
            <p:cNvSpPr txBox="1"/>
            <p:nvPr/>
          </p:nvSpPr>
          <p:spPr>
            <a:xfrm>
              <a:off x="0" y="-38100"/>
              <a:ext cx="1335319" cy="1373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5"/>
          <p:cNvSpPr txBox="1"/>
          <p:nvPr/>
        </p:nvSpPr>
        <p:spPr>
          <a:xfrm>
            <a:off x="7093975" y="6514000"/>
            <a:ext cx="40350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solidFill>
                  <a:srgbClr val="2A2E3A"/>
                </a:solidFill>
              </a:rPr>
              <a:t>Time Spent </a:t>
            </a:r>
            <a:endParaRPr b="1" sz="3399">
              <a:solidFill>
                <a:srgbClr val="2A2E3A"/>
              </a:solidFill>
            </a:endParaRPr>
          </a:p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solidFill>
                  <a:srgbClr val="2A2E3A"/>
                </a:solidFill>
              </a:rPr>
              <a:t>per Step</a:t>
            </a:r>
            <a:endParaRPr b="1"/>
          </a:p>
        </p:txBody>
      </p:sp>
      <p:grpSp>
        <p:nvGrpSpPr>
          <p:cNvPr id="156" name="Google Shape;156;p5"/>
          <p:cNvGrpSpPr/>
          <p:nvPr/>
        </p:nvGrpSpPr>
        <p:grpSpPr>
          <a:xfrm>
            <a:off x="12189261" y="3552565"/>
            <a:ext cx="5070039" cy="5216314"/>
            <a:chOff x="0" y="-38100"/>
            <a:chExt cx="1335319" cy="1373844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1335319" cy="1335744"/>
            </a:xfrm>
            <a:custGeom>
              <a:rect b="b" l="l" r="r" t="t"/>
              <a:pathLst>
                <a:path extrusionOk="0" h="1335744" w="1335319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58" name="Google Shape;158;p5"/>
            <p:cNvSpPr txBox="1"/>
            <p:nvPr/>
          </p:nvSpPr>
          <p:spPr>
            <a:xfrm>
              <a:off x="0" y="-38100"/>
              <a:ext cx="1335319" cy="13738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5"/>
          <p:cNvSpPr txBox="1"/>
          <p:nvPr/>
        </p:nvSpPr>
        <p:spPr>
          <a:xfrm>
            <a:off x="12820781" y="6827998"/>
            <a:ext cx="380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solidFill>
                  <a:srgbClr val="2A2E3A"/>
                </a:solidFill>
              </a:rPr>
              <a:t>Completion Rate</a:t>
            </a:r>
            <a:endParaRPr b="1"/>
          </a:p>
        </p:txBody>
      </p:sp>
      <p:grpSp>
        <p:nvGrpSpPr>
          <p:cNvPr id="160" name="Google Shape;160;p5"/>
          <p:cNvGrpSpPr/>
          <p:nvPr/>
        </p:nvGrpSpPr>
        <p:grpSpPr>
          <a:xfrm>
            <a:off x="8272572" y="4483238"/>
            <a:ext cx="1742887" cy="1585692"/>
            <a:chOff x="0" y="0"/>
            <a:chExt cx="812800" cy="812800"/>
          </a:xfrm>
        </p:grpSpPr>
        <p:sp>
          <p:nvSpPr>
            <p:cNvPr id="161" name="Google Shape;161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2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5"/>
          <p:cNvSpPr txBox="1"/>
          <p:nvPr/>
        </p:nvSpPr>
        <p:spPr>
          <a:xfrm>
            <a:off x="589963" y="778350"/>
            <a:ext cx="136371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800">
                <a:solidFill>
                  <a:srgbClr val="FFFFFF"/>
                </a:solidFill>
                <a:latin typeface="Young Serif"/>
                <a:ea typeface="Young Serif"/>
                <a:cs typeface="Young Serif"/>
                <a:sym typeface="Young Serif"/>
              </a:rPr>
              <a:t>Key Performance Metrics</a:t>
            </a:r>
            <a:endParaRPr sz="7800">
              <a:latin typeface="Young Serif"/>
              <a:ea typeface="Young Serif"/>
              <a:cs typeface="Young Serif"/>
              <a:sym typeface="Young Serif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600" y="-37050"/>
            <a:ext cx="2831400" cy="2831400"/>
          </a:xfrm>
          <a:prstGeom prst="flowChartManualOperation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6987" y="4447637"/>
            <a:ext cx="2028964" cy="1742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5"/>
          <p:cNvGrpSpPr/>
          <p:nvPr/>
        </p:nvGrpSpPr>
        <p:grpSpPr>
          <a:xfrm>
            <a:off x="13852847" y="4526226"/>
            <a:ext cx="1742887" cy="1585692"/>
            <a:chOff x="0" y="0"/>
            <a:chExt cx="812800" cy="812800"/>
          </a:xfrm>
        </p:grpSpPr>
        <p:sp>
          <p:nvSpPr>
            <p:cNvPr id="167" name="Google Shape;167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2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2692284" y="4526226"/>
            <a:ext cx="1742887" cy="1585692"/>
            <a:chOff x="0" y="0"/>
            <a:chExt cx="812800" cy="812800"/>
          </a:xfrm>
        </p:grpSpPr>
        <p:sp>
          <p:nvSpPr>
            <p:cNvPr id="170" name="Google Shape;170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22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2" name="Google Shape;172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01600" y="4481610"/>
            <a:ext cx="1585723" cy="1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9140" y="4598825"/>
            <a:ext cx="1225222" cy="12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g2ee20250e09_0_58"/>
          <p:cNvGrpSpPr/>
          <p:nvPr/>
        </p:nvGrpSpPr>
        <p:grpSpPr>
          <a:xfrm>
            <a:off x="14831242" y="6532346"/>
            <a:ext cx="7555829" cy="4190775"/>
            <a:chOff x="0" y="-38100"/>
            <a:chExt cx="406400" cy="225405"/>
          </a:xfrm>
        </p:grpSpPr>
        <p:sp>
          <p:nvSpPr>
            <p:cNvPr id="179" name="Google Shape;179;g2ee20250e09_0_58"/>
            <p:cNvSpPr/>
            <p:nvPr/>
          </p:nvSpPr>
          <p:spPr>
            <a:xfrm>
              <a:off x="0" y="0"/>
              <a:ext cx="406400" cy="187305"/>
            </a:xfrm>
            <a:custGeom>
              <a:rect b="b" l="l" r="r" t="t"/>
              <a:pathLst>
                <a:path extrusionOk="0" h="187305" w="406400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  <a:ln>
              <a:noFill/>
            </a:ln>
          </p:spPr>
        </p:sp>
        <p:sp>
          <p:nvSpPr>
            <p:cNvPr id="180" name="Google Shape;180;g2ee20250e09_0_58"/>
            <p:cNvSpPr txBox="1"/>
            <p:nvPr/>
          </p:nvSpPr>
          <p:spPr>
            <a:xfrm>
              <a:off x="127000" y="-38100"/>
              <a:ext cx="152400" cy="2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g2ee20250e09_0_58"/>
          <p:cNvSpPr txBox="1"/>
          <p:nvPr/>
        </p:nvSpPr>
        <p:spPr>
          <a:xfrm>
            <a:off x="12795950" y="4920338"/>
            <a:ext cx="5607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rgbClr val="2A2E3A"/>
                </a:solidFill>
                <a:latin typeface="Young Serif"/>
                <a:ea typeface="Young Serif"/>
                <a:cs typeface="Young Serif"/>
                <a:sym typeface="Young Serif"/>
              </a:rPr>
              <a:t>KPIs</a:t>
            </a:r>
            <a:endParaRPr sz="6200">
              <a:solidFill>
                <a:srgbClr val="2A2E3A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2" name="Google Shape;182;g2ee20250e09_0_58"/>
          <p:cNvSpPr/>
          <p:nvPr/>
        </p:nvSpPr>
        <p:spPr>
          <a:xfrm rot="10800000">
            <a:off x="13950341" y="-12"/>
            <a:ext cx="15639684" cy="3749846"/>
          </a:xfrm>
          <a:custGeom>
            <a:rect b="b" l="l" r="r" t="t"/>
            <a:pathLst>
              <a:path extrusionOk="0" h="187305" w="736505">
                <a:moveTo>
                  <a:pt x="203200" y="0"/>
                </a:moveTo>
                <a:lnTo>
                  <a:pt x="533305" y="0"/>
                </a:lnTo>
                <a:lnTo>
                  <a:pt x="736505" y="187305"/>
                </a:lnTo>
                <a:lnTo>
                  <a:pt x="0" y="187305"/>
                </a:lnTo>
                <a:lnTo>
                  <a:pt x="203200" y="0"/>
                </a:lnTo>
                <a:close/>
              </a:path>
            </a:pathLst>
          </a:custGeom>
          <a:solidFill>
            <a:srgbClr val="A20E20"/>
          </a:solidFill>
          <a:ln>
            <a:noFill/>
          </a:ln>
        </p:spPr>
      </p:sp>
      <p:pic>
        <p:nvPicPr>
          <p:cNvPr id="183" name="Google Shape;183;g2ee20250e09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338"/>
            <a:ext cx="12643549" cy="1011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e20250e09_0_79"/>
          <p:cNvSpPr txBox="1"/>
          <p:nvPr/>
        </p:nvSpPr>
        <p:spPr>
          <a:xfrm>
            <a:off x="429000" y="379725"/>
            <a:ext cx="8286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>
                <a:solidFill>
                  <a:srgbClr val="2A2E3A"/>
                </a:solidFill>
                <a:latin typeface="Young Serif"/>
                <a:ea typeface="Young Serif"/>
                <a:cs typeface="Young Serif"/>
                <a:sym typeface="Young Serif"/>
              </a:rPr>
              <a:t>Completion Rate</a:t>
            </a:r>
            <a:endParaRPr sz="6200">
              <a:solidFill>
                <a:srgbClr val="2A2E3A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189" name="Google Shape;189;g2ee20250e09_0_79"/>
          <p:cNvSpPr/>
          <p:nvPr/>
        </p:nvSpPr>
        <p:spPr>
          <a:xfrm rot="10800000">
            <a:off x="13950366" y="9"/>
            <a:ext cx="15639684" cy="3749846"/>
          </a:xfrm>
          <a:custGeom>
            <a:rect b="b" l="l" r="r" t="t"/>
            <a:pathLst>
              <a:path extrusionOk="0" h="187305" w="736505">
                <a:moveTo>
                  <a:pt x="203200" y="0"/>
                </a:moveTo>
                <a:lnTo>
                  <a:pt x="533305" y="0"/>
                </a:lnTo>
                <a:lnTo>
                  <a:pt x="736505" y="187305"/>
                </a:lnTo>
                <a:lnTo>
                  <a:pt x="0" y="187305"/>
                </a:lnTo>
                <a:lnTo>
                  <a:pt x="203200" y="0"/>
                </a:lnTo>
                <a:close/>
              </a:path>
            </a:pathLst>
          </a:custGeom>
          <a:solidFill>
            <a:srgbClr val="A20E20"/>
          </a:solidFill>
          <a:ln>
            <a:noFill/>
          </a:ln>
        </p:spPr>
      </p:sp>
      <p:grpSp>
        <p:nvGrpSpPr>
          <p:cNvPr id="190" name="Google Shape;190;g2ee20250e09_0_79"/>
          <p:cNvGrpSpPr/>
          <p:nvPr/>
        </p:nvGrpSpPr>
        <p:grpSpPr>
          <a:xfrm>
            <a:off x="14831242" y="6532346"/>
            <a:ext cx="7555829" cy="4190775"/>
            <a:chOff x="0" y="-38100"/>
            <a:chExt cx="406400" cy="225405"/>
          </a:xfrm>
        </p:grpSpPr>
        <p:sp>
          <p:nvSpPr>
            <p:cNvPr id="191" name="Google Shape;191;g2ee20250e09_0_79"/>
            <p:cNvSpPr/>
            <p:nvPr/>
          </p:nvSpPr>
          <p:spPr>
            <a:xfrm>
              <a:off x="0" y="0"/>
              <a:ext cx="406400" cy="187305"/>
            </a:xfrm>
            <a:custGeom>
              <a:rect b="b" l="l" r="r" t="t"/>
              <a:pathLst>
                <a:path extrusionOk="0" h="187305" w="406400">
                  <a:moveTo>
                    <a:pt x="203200" y="0"/>
                  </a:moveTo>
                  <a:lnTo>
                    <a:pt x="203200" y="0"/>
                  </a:lnTo>
                  <a:lnTo>
                    <a:pt x="406400" y="187305"/>
                  </a:lnTo>
                  <a:lnTo>
                    <a:pt x="0" y="18730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223B"/>
            </a:solidFill>
            <a:ln>
              <a:noFill/>
            </a:ln>
          </p:spPr>
        </p:sp>
        <p:sp>
          <p:nvSpPr>
            <p:cNvPr id="192" name="Google Shape;192;g2ee20250e09_0_79"/>
            <p:cNvSpPr txBox="1"/>
            <p:nvPr/>
          </p:nvSpPr>
          <p:spPr>
            <a:xfrm>
              <a:off x="127000" y="-38100"/>
              <a:ext cx="152400" cy="22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3" name="Google Shape;193;g2ee20250e09_0_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6425"/>
            <a:ext cx="9939092" cy="8648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4" name="Google Shape;194;g2ee20250e09_0_79"/>
          <p:cNvGrpSpPr/>
          <p:nvPr/>
        </p:nvGrpSpPr>
        <p:grpSpPr>
          <a:xfrm>
            <a:off x="11150808" y="4724655"/>
            <a:ext cx="6088253" cy="5111936"/>
            <a:chOff x="0" y="-38100"/>
            <a:chExt cx="1335319" cy="1373844"/>
          </a:xfrm>
        </p:grpSpPr>
        <p:sp>
          <p:nvSpPr>
            <p:cNvPr id="195" name="Google Shape;195;g2ee20250e09_0_79"/>
            <p:cNvSpPr/>
            <p:nvPr/>
          </p:nvSpPr>
          <p:spPr>
            <a:xfrm>
              <a:off x="0" y="0"/>
              <a:ext cx="1335319" cy="1335744"/>
            </a:xfrm>
            <a:custGeom>
              <a:rect b="b" l="l" r="r" t="t"/>
              <a:pathLst>
                <a:path extrusionOk="0" h="1335744" w="1335319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96" name="Google Shape;196;g2ee20250e09_0_79"/>
            <p:cNvSpPr txBox="1"/>
            <p:nvPr/>
          </p:nvSpPr>
          <p:spPr>
            <a:xfrm>
              <a:off x="0" y="-38100"/>
              <a:ext cx="1335300" cy="13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g2ee20250e09_0_79"/>
          <p:cNvGrpSpPr/>
          <p:nvPr/>
        </p:nvGrpSpPr>
        <p:grpSpPr>
          <a:xfrm>
            <a:off x="11173931" y="4934324"/>
            <a:ext cx="5911455" cy="4944322"/>
            <a:chOff x="-16887" y="153012"/>
            <a:chExt cx="9016863" cy="6237318"/>
          </a:xfrm>
        </p:grpSpPr>
        <p:sp>
          <p:nvSpPr>
            <p:cNvPr id="198" name="Google Shape;198;g2ee20250e09_0_79"/>
            <p:cNvSpPr txBox="1"/>
            <p:nvPr/>
          </p:nvSpPr>
          <p:spPr>
            <a:xfrm>
              <a:off x="-16887" y="833954"/>
              <a:ext cx="8907900" cy="117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>
                  <a:solidFill>
                    <a:srgbClr val="2A2E3A"/>
                  </a:solidFill>
                </a:rPr>
                <a:t> </a:t>
              </a:r>
              <a:r>
                <a:rPr b="0" i="0" lang="en-US" sz="2099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T-Statistic:14.70,</a:t>
              </a:r>
              <a:endParaRPr b="0" i="0" sz="20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99">
                  <a:solidFill>
                    <a:srgbClr val="2A2E3A"/>
                  </a:solidFill>
                </a:rPr>
                <a:t> </a:t>
              </a:r>
              <a:r>
                <a:rPr b="0" i="0" lang="en-US" sz="2099" u="none" cap="none" strike="noStrike">
                  <a:solidFill>
                    <a:srgbClr val="2A2E3A"/>
                  </a:solidFill>
                  <a:latin typeface="Arial"/>
                  <a:ea typeface="Arial"/>
                  <a:cs typeface="Arial"/>
                  <a:sym typeface="Arial"/>
                </a:rPr>
                <a:t>P-Value: 4.20e-49</a:t>
              </a:r>
              <a:endParaRPr b="0" i="0" sz="2099" u="none" cap="none" strike="noStrike">
                <a:solidFill>
                  <a:srgbClr val="2A2E3A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199" name="Google Shape;199;g2ee20250e09_0_79"/>
            <p:cNvSpPr txBox="1"/>
            <p:nvPr/>
          </p:nvSpPr>
          <p:spPr>
            <a:xfrm>
              <a:off x="92076" y="153012"/>
              <a:ext cx="89079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400">
                  <a:solidFill>
                    <a:srgbClr val="2A2E3A"/>
                  </a:solidFill>
                </a:rPr>
                <a:t>T-Test Control &gt;= Test:</a:t>
              </a:r>
              <a:endParaRPr b="1"/>
            </a:p>
          </p:txBody>
        </p:sp>
        <p:sp>
          <p:nvSpPr>
            <p:cNvPr id="200" name="Google Shape;200;g2ee20250e09_0_79"/>
            <p:cNvSpPr txBox="1"/>
            <p:nvPr/>
          </p:nvSpPr>
          <p:spPr>
            <a:xfrm>
              <a:off x="92076" y="2609533"/>
              <a:ext cx="8907900" cy="201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highlight>
                  <a:srgbClr val="FFFFFF"/>
                </a:highlight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2000">
                  <a:solidFill>
                    <a:schemeClr val="dk1"/>
                  </a:solidFill>
                </a:rPr>
                <a:t>Chi2 Statistic: 214.70,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</a:rPr>
                <a:t> P-Value: 1.29e-48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399">
                <a:solidFill>
                  <a:srgbClr val="2A2E3A"/>
                </a:solidFill>
              </a:endParaRPr>
            </a:p>
          </p:txBody>
        </p:sp>
        <p:sp>
          <p:nvSpPr>
            <p:cNvPr id="201" name="Google Shape;201;g2ee20250e09_0_79"/>
            <p:cNvSpPr txBox="1"/>
            <p:nvPr/>
          </p:nvSpPr>
          <p:spPr>
            <a:xfrm>
              <a:off x="92091" y="2109448"/>
              <a:ext cx="76149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400">
                  <a:solidFill>
                    <a:srgbClr val="2A2E3A"/>
                  </a:solidFill>
                </a:rPr>
                <a:t>Chi_2-Test Control &gt;= Test:</a:t>
              </a:r>
              <a:endParaRPr b="1"/>
            </a:p>
          </p:txBody>
        </p:sp>
        <p:sp>
          <p:nvSpPr>
            <p:cNvPr id="202" name="Google Shape;202;g2ee20250e09_0_79"/>
            <p:cNvSpPr txBox="1"/>
            <p:nvPr/>
          </p:nvSpPr>
          <p:spPr>
            <a:xfrm>
              <a:off x="0" y="5225130"/>
              <a:ext cx="8907900" cy="116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 </a:t>
              </a:r>
              <a:r>
                <a:rPr lang="en-US" sz="2000">
                  <a:solidFill>
                    <a:schemeClr val="dk1"/>
                  </a:solidFill>
                </a:rPr>
                <a:t>Z Statistic: 14.66, 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</a:rPr>
                <a:t> P-Value: 1.11e-48</a:t>
              </a:r>
              <a:endParaRPr sz="2000">
                <a:solidFill>
                  <a:schemeClr val="dk1"/>
                </a:solidFill>
              </a:endParaRPr>
            </a:p>
            <a:p>
              <a:pPr indent="0" lvl="0" marL="0" marR="0" rtl="0" algn="l">
                <a:lnSpc>
                  <a:spcPct val="1200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highlight>
                  <a:srgbClr val="FFFFFF"/>
                </a:highlight>
              </a:endParaRPr>
            </a:p>
          </p:txBody>
        </p:sp>
        <p:sp>
          <p:nvSpPr>
            <p:cNvPr id="203" name="Google Shape;203;g2ee20250e09_0_79"/>
            <p:cNvSpPr txBox="1"/>
            <p:nvPr/>
          </p:nvSpPr>
          <p:spPr>
            <a:xfrm>
              <a:off x="0" y="4411346"/>
              <a:ext cx="8907900" cy="46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2400">
                  <a:solidFill>
                    <a:srgbClr val="2A2E3A"/>
                  </a:solidFill>
                </a:rPr>
                <a:t>Z-Test Control &gt;= Test:</a:t>
              </a:r>
              <a:endParaRPr b="1"/>
            </a:p>
          </p:txBody>
        </p:sp>
        <p:cxnSp>
          <p:nvCxnSpPr>
            <p:cNvPr id="204" name="Google Shape;204;g2ee20250e09_0_79"/>
            <p:cNvCxnSpPr/>
            <p:nvPr/>
          </p:nvCxnSpPr>
          <p:spPr>
            <a:xfrm>
              <a:off x="217925" y="1969685"/>
              <a:ext cx="8656200" cy="0"/>
            </a:xfrm>
            <a:prstGeom prst="straightConnector1">
              <a:avLst/>
            </a:prstGeom>
            <a:noFill/>
            <a:ln cap="flat" cmpd="sng" w="12700">
              <a:solidFill>
                <a:srgbClr val="2A2E3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g2ee20250e09_0_79"/>
            <p:cNvCxnSpPr/>
            <p:nvPr/>
          </p:nvCxnSpPr>
          <p:spPr>
            <a:xfrm>
              <a:off x="171879" y="4079438"/>
              <a:ext cx="8656200" cy="0"/>
            </a:xfrm>
            <a:prstGeom prst="straightConnector1">
              <a:avLst/>
            </a:prstGeom>
            <a:noFill/>
            <a:ln cap="flat" cmpd="sng" w="12700">
              <a:solidFill>
                <a:srgbClr val="2A2E3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6" name="Google Shape;206;g2ee20250e09_0_79"/>
          <p:cNvSpPr txBox="1"/>
          <p:nvPr/>
        </p:nvSpPr>
        <p:spPr>
          <a:xfrm>
            <a:off x="11173925" y="1103150"/>
            <a:ext cx="5113500" cy="28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31800" lvl="0" marL="60960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We considered as completion those who reach the “confirm” step (counted one time per unique visit ID)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/>
          <p:nvPr/>
        </p:nvSpPr>
        <p:spPr>
          <a:xfrm rot="10800000">
            <a:off x="-5655447" y="-3496852"/>
            <a:ext cx="21853597" cy="5455777"/>
          </a:xfrm>
          <a:custGeom>
            <a:rect b="b" l="l" r="r" t="t"/>
            <a:pathLst>
              <a:path extrusionOk="0" h="252670" w="1012092">
                <a:moveTo>
                  <a:pt x="203200" y="0"/>
                </a:moveTo>
                <a:lnTo>
                  <a:pt x="808892" y="0"/>
                </a:lnTo>
                <a:lnTo>
                  <a:pt x="1012092" y="252670"/>
                </a:lnTo>
                <a:lnTo>
                  <a:pt x="0" y="252670"/>
                </a:lnTo>
                <a:lnTo>
                  <a:pt x="203200" y="0"/>
                </a:lnTo>
                <a:close/>
              </a:path>
            </a:pathLst>
          </a:custGeom>
          <a:solidFill>
            <a:srgbClr val="A20E20"/>
          </a:solidFill>
          <a:ln>
            <a:noFill/>
          </a:ln>
        </p:spPr>
      </p:sp>
      <p:sp>
        <p:nvSpPr>
          <p:cNvPr id="212" name="Google Shape;212;p11"/>
          <p:cNvSpPr txBox="1"/>
          <p:nvPr/>
        </p:nvSpPr>
        <p:spPr>
          <a:xfrm>
            <a:off x="851775" y="9"/>
            <a:ext cx="11620125" cy="130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99">
                <a:solidFill>
                  <a:schemeClr val="lt1"/>
                </a:solidFill>
                <a:latin typeface="Young Serif"/>
                <a:ea typeface="Young Serif"/>
                <a:cs typeface="Young Serif"/>
                <a:sym typeface="Young Serif"/>
              </a:rPr>
              <a:t>Conclusion</a:t>
            </a:r>
            <a:endParaRPr>
              <a:solidFill>
                <a:schemeClr val="lt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pic>
        <p:nvPicPr>
          <p:cNvPr id="213" name="Google Shape;21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3563" y="9132525"/>
            <a:ext cx="3070975" cy="846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1"/>
          <p:cNvSpPr/>
          <p:nvPr/>
        </p:nvSpPr>
        <p:spPr>
          <a:xfrm rot="10800000">
            <a:off x="-2753877" y="6893142"/>
            <a:ext cx="23222451" cy="5852469"/>
          </a:xfrm>
          <a:custGeom>
            <a:rect b="b" l="l" r="r" t="t"/>
            <a:pathLst>
              <a:path extrusionOk="0" h="252670" w="1012092">
                <a:moveTo>
                  <a:pt x="203200" y="0"/>
                </a:moveTo>
                <a:lnTo>
                  <a:pt x="808892" y="0"/>
                </a:lnTo>
                <a:lnTo>
                  <a:pt x="1012092" y="252670"/>
                </a:lnTo>
                <a:lnTo>
                  <a:pt x="0" y="252670"/>
                </a:lnTo>
                <a:lnTo>
                  <a:pt x="203200" y="0"/>
                </a:lnTo>
                <a:close/>
              </a:path>
            </a:pathLst>
          </a:custGeom>
          <a:solidFill>
            <a:srgbClr val="E8223B"/>
          </a:solidFill>
          <a:ln>
            <a:noFill/>
          </a:ln>
        </p:spPr>
      </p:sp>
      <p:grpSp>
        <p:nvGrpSpPr>
          <p:cNvPr id="215" name="Google Shape;215;p11"/>
          <p:cNvGrpSpPr/>
          <p:nvPr/>
        </p:nvGrpSpPr>
        <p:grpSpPr>
          <a:xfrm>
            <a:off x="1028700" y="3552564"/>
            <a:ext cx="5070073" cy="5216348"/>
            <a:chOff x="0" y="-38100"/>
            <a:chExt cx="1335319" cy="1373844"/>
          </a:xfrm>
        </p:grpSpPr>
        <p:sp>
          <p:nvSpPr>
            <p:cNvPr id="216" name="Google Shape;216;p11"/>
            <p:cNvSpPr/>
            <p:nvPr/>
          </p:nvSpPr>
          <p:spPr>
            <a:xfrm>
              <a:off x="0" y="0"/>
              <a:ext cx="1335319" cy="1335744"/>
            </a:xfrm>
            <a:custGeom>
              <a:rect b="b" l="l" r="r" t="t"/>
              <a:pathLst>
                <a:path extrusionOk="0" h="1335744" w="1335319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17" name="Google Shape;217;p11"/>
            <p:cNvSpPr txBox="1"/>
            <p:nvPr/>
          </p:nvSpPr>
          <p:spPr>
            <a:xfrm>
              <a:off x="0" y="-38100"/>
              <a:ext cx="1335300" cy="13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1"/>
          <p:cNvSpPr txBox="1"/>
          <p:nvPr/>
        </p:nvSpPr>
        <p:spPr>
          <a:xfrm>
            <a:off x="1660246" y="6979135"/>
            <a:ext cx="380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solidFill>
                  <a:srgbClr val="2A2E3A"/>
                </a:solidFill>
              </a:rPr>
              <a:t>Error Rate</a:t>
            </a:r>
            <a:endParaRPr b="1"/>
          </a:p>
        </p:txBody>
      </p:sp>
      <p:grpSp>
        <p:nvGrpSpPr>
          <p:cNvPr id="219" name="Google Shape;219;p11"/>
          <p:cNvGrpSpPr/>
          <p:nvPr/>
        </p:nvGrpSpPr>
        <p:grpSpPr>
          <a:xfrm>
            <a:off x="6608980" y="3552564"/>
            <a:ext cx="5070073" cy="5216348"/>
            <a:chOff x="0" y="-38100"/>
            <a:chExt cx="1335319" cy="1373844"/>
          </a:xfrm>
        </p:grpSpPr>
        <p:sp>
          <p:nvSpPr>
            <p:cNvPr id="220" name="Google Shape;220;p11"/>
            <p:cNvSpPr/>
            <p:nvPr/>
          </p:nvSpPr>
          <p:spPr>
            <a:xfrm>
              <a:off x="0" y="0"/>
              <a:ext cx="1335319" cy="1335744"/>
            </a:xfrm>
            <a:custGeom>
              <a:rect b="b" l="l" r="r" t="t"/>
              <a:pathLst>
                <a:path extrusionOk="0" h="1335744" w="1335319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1" name="Google Shape;221;p11"/>
            <p:cNvSpPr txBox="1"/>
            <p:nvPr/>
          </p:nvSpPr>
          <p:spPr>
            <a:xfrm>
              <a:off x="0" y="-38100"/>
              <a:ext cx="1335300" cy="13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1"/>
          <p:cNvSpPr txBox="1"/>
          <p:nvPr/>
        </p:nvSpPr>
        <p:spPr>
          <a:xfrm>
            <a:off x="7093975" y="6514000"/>
            <a:ext cx="4035000" cy="11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solidFill>
                  <a:srgbClr val="2A2E3A"/>
                </a:solidFill>
              </a:rPr>
              <a:t>Time Spent </a:t>
            </a:r>
            <a:endParaRPr b="1" sz="3399">
              <a:solidFill>
                <a:srgbClr val="2A2E3A"/>
              </a:solidFill>
            </a:endParaRPr>
          </a:p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solidFill>
                  <a:srgbClr val="2A2E3A"/>
                </a:solidFill>
              </a:rPr>
              <a:t>per Step</a:t>
            </a:r>
            <a:endParaRPr b="1"/>
          </a:p>
        </p:txBody>
      </p:sp>
      <p:grpSp>
        <p:nvGrpSpPr>
          <p:cNvPr id="223" name="Google Shape;223;p11"/>
          <p:cNvGrpSpPr/>
          <p:nvPr/>
        </p:nvGrpSpPr>
        <p:grpSpPr>
          <a:xfrm>
            <a:off x="12189261" y="3552564"/>
            <a:ext cx="5070073" cy="5216348"/>
            <a:chOff x="0" y="-38100"/>
            <a:chExt cx="1335319" cy="1373844"/>
          </a:xfrm>
        </p:grpSpPr>
        <p:sp>
          <p:nvSpPr>
            <p:cNvPr id="224" name="Google Shape;224;p11"/>
            <p:cNvSpPr/>
            <p:nvPr/>
          </p:nvSpPr>
          <p:spPr>
            <a:xfrm>
              <a:off x="0" y="0"/>
              <a:ext cx="1335319" cy="1335744"/>
            </a:xfrm>
            <a:custGeom>
              <a:rect b="b" l="l" r="r" t="t"/>
              <a:pathLst>
                <a:path extrusionOk="0" h="1335744" w="1335319">
                  <a:moveTo>
                    <a:pt x="0" y="0"/>
                  </a:moveTo>
                  <a:lnTo>
                    <a:pt x="1335319" y="0"/>
                  </a:lnTo>
                  <a:lnTo>
                    <a:pt x="1335319" y="1335744"/>
                  </a:lnTo>
                  <a:lnTo>
                    <a:pt x="0" y="1335744"/>
                  </a:lnTo>
                  <a:close/>
                </a:path>
              </a:pathLst>
            </a:custGeom>
            <a:solidFill>
              <a:srgbClr val="E4E4E4"/>
            </a:solidFill>
            <a:ln cap="sq" cmpd="sng" w="9525">
              <a:solidFill>
                <a:srgbClr val="2A2E3A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25" name="Google Shape;225;p11"/>
            <p:cNvSpPr txBox="1"/>
            <p:nvPr/>
          </p:nvSpPr>
          <p:spPr>
            <a:xfrm>
              <a:off x="0" y="-38100"/>
              <a:ext cx="1335300" cy="137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1"/>
          <p:cNvSpPr txBox="1"/>
          <p:nvPr/>
        </p:nvSpPr>
        <p:spPr>
          <a:xfrm>
            <a:off x="12820781" y="6827998"/>
            <a:ext cx="3807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99">
                <a:solidFill>
                  <a:srgbClr val="2A2E3A"/>
                </a:solidFill>
              </a:rPr>
              <a:t>Completion Rate</a:t>
            </a:r>
            <a:endParaRPr b="1"/>
          </a:p>
        </p:txBody>
      </p:sp>
      <p:sp>
        <p:nvSpPr>
          <p:cNvPr id="227" name="Google Shape;227;p11"/>
          <p:cNvSpPr/>
          <p:nvPr/>
        </p:nvSpPr>
        <p:spPr>
          <a:xfrm>
            <a:off x="8272572" y="4483238"/>
            <a:ext cx="1742887" cy="1585692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0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28" name="Google Shape;22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3884" y="4447637"/>
            <a:ext cx="2028964" cy="174287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1"/>
          <p:cNvSpPr/>
          <p:nvPr/>
        </p:nvSpPr>
        <p:spPr>
          <a:xfrm>
            <a:off x="13852847" y="4526226"/>
            <a:ext cx="1742887" cy="1585692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0" name="Google Shape;230;p11"/>
          <p:cNvSpPr/>
          <p:nvPr/>
        </p:nvSpPr>
        <p:spPr>
          <a:xfrm>
            <a:off x="2692284" y="4526226"/>
            <a:ext cx="1742887" cy="1585692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31" name="Google Shape;23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7268" y="4457579"/>
            <a:ext cx="1585723" cy="158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25462" y="4624472"/>
            <a:ext cx="1225222" cy="12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