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21"/>
  </p:notesMasterIdLst>
  <p:sldIdLst>
    <p:sldId id="316" r:id="rId5"/>
    <p:sldId id="305" r:id="rId6"/>
    <p:sldId id="265" r:id="rId7"/>
    <p:sldId id="266" r:id="rId8"/>
    <p:sldId id="279" r:id="rId9"/>
    <p:sldId id="280" r:id="rId10"/>
    <p:sldId id="307" r:id="rId11"/>
    <p:sldId id="308" r:id="rId12"/>
    <p:sldId id="309" r:id="rId13"/>
    <p:sldId id="310" r:id="rId14"/>
    <p:sldId id="311" r:id="rId15"/>
    <p:sldId id="313" r:id="rId16"/>
    <p:sldId id="314" r:id="rId17"/>
    <p:sldId id="315" r:id="rId18"/>
    <p:sldId id="312" r:id="rId19"/>
    <p:sldId id="317" r:id="rId2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4694" userDrawn="1">
          <p15:clr>
            <a:srgbClr val="000000"/>
          </p15:clr>
        </p15:guide>
        <p15:guide id="3" orient="horz" pos="162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4" y="78"/>
      </p:cViewPr>
      <p:guideLst>
        <p:guide pos="469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40" Type="http://customschemas.google.com/relationships/presentationmetadata" Target="metadata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43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908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D2F0D040-FABD-8E41-FA83-CB79F128E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59F4288C-B67D-F2B4-8C36-9976C47755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B2C143C5-2644-E291-4BC5-DA4DDF3B15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048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BD625C9C-6158-87F7-3407-116174044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9E375C29-450A-91FB-EAB0-4A039E8D2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9120D091-128E-FCBE-AFA6-C2C65FEAFE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190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CA0C44FF-A67B-A75B-B47F-4F6727789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5D340601-419E-186E-105C-43717E4B0E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5B4246C4-FEFB-FE8C-E636-693339CF7C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568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425CB54D-212B-3DFF-D447-E0BD4A082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B224E0F-98EC-D003-6385-D87F0ED3BD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9CFB5573-91E8-DC93-83AF-2EC0315ECE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570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9F0E0B20-7FEE-7FBA-C35D-7F619C7E7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BC4F0946-D99E-AF82-3B89-2BEB7868D5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CE85098C-AF81-2DE8-CB85-4C6DAC71DD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8358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70F69541-B6A8-1AB7-6135-7F8CC0735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1F2922DD-24DF-A002-B509-7A5F6EF44C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67AB789A-646B-F63D-0046-82C89D9B3E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500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70F69541-B6A8-1AB7-6135-7F8CC0735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1F2922DD-24DF-A002-B509-7A5F6EF44C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67AB789A-646B-F63D-0046-82C89D9B3E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538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401243AF-5762-6EC0-BD3C-35C48F240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6E90C7C1-4B8A-0821-27C5-658B3B8B4C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21020538-C8B0-BAB6-236F-2D9859C778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75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8FB9CF12-1F0B-DBD3-E92B-E6B05517E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263AB44-F52F-0568-131F-77F71C4C27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EEFEEDB2-4E22-3E95-81B0-DC6FDAC5B6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060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1D2499B0-7CFC-40ED-2E62-1E7D8E99C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61236424-7C7A-B6E0-B000-7F27369590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8BF50838-CDD1-7EB9-4CA5-712DFC523A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67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BB48A179-24B8-DBE6-64F6-D2BD74EBE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EC9C06F4-AD52-B206-58B9-71B8B12CCF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E752555C-A956-6883-5B7E-DC2830D4B2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516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59031841-AD45-FB4F-F68D-963993128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75BB4535-176E-C345-B312-AAFF0E4A08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D64E0EEE-B128-E71E-905D-023B093D51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70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Alexsandro Lechner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PT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Arquiteto de Soluções AWS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linkedin.com/in/alexsandrolechner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GB" sz="5000" b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GB" sz="5000" b="1" dirty="0">
                <a:solidFill>
                  <a:srgbClr val="EA4E60"/>
                </a:solidFill>
                <a:latin typeface="Century Gothic"/>
              </a:rPr>
              <a:t> AWS Cloud Foundations </a:t>
            </a:r>
            <a:endParaRPr lang="en-US" sz="5000" b="1" dirty="0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7267946B-816C-7DBD-856A-A6DFF888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DC3995-1D71-2F0E-80F5-9E86BD7EB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477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75597B72-6C5C-B69A-A6C2-D2D721244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>
            <a:extLst>
              <a:ext uri="{FF2B5EF4-FFF2-40B4-BE49-F238E27FC236}">
                <a16:creationId xmlns:a16="http://schemas.microsoft.com/office/drawing/2014/main" id="{BCC73D24-2EE0-6131-1989-83D30613B6C8}"/>
              </a:ext>
            </a:extLst>
          </p:cNvPr>
          <p:cNvSpPr txBox="1"/>
          <p:nvPr/>
        </p:nvSpPr>
        <p:spPr>
          <a:xfrm>
            <a:off x="561575" y="1481049"/>
            <a:ext cx="8020849" cy="36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 região é independente das demais regiões, o que significa que os recursos são exclusivos da região escolhida em </a:t>
            </a:r>
            <a:r>
              <a:rPr lang="pt-BR"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está sendo provisionado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recursos.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Isto contribui para maior tolerância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falhas e não há replicação automática entre a regiões, isto deve ser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habilidado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pelo administrador da conta.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1372D578-DF48-273C-65BB-B522106198FF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Zonas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Disponibilidade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B433BD8-FE6A-348C-652B-A06BEAC545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930E5144-BDBB-34E0-E60B-288546AC9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7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9FBC2329-CF70-DD1F-978E-EDD6D8287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>
            <a:extLst>
              <a:ext uri="{FF2B5EF4-FFF2-40B4-BE49-F238E27FC236}">
                <a16:creationId xmlns:a16="http://schemas.microsoft.com/office/drawing/2014/main" id="{C4FE7ABD-98DF-AA7C-4CC2-8BB4BF117EE3}"/>
              </a:ext>
            </a:extLst>
          </p:cNvPr>
          <p:cNvSpPr txBox="1"/>
          <p:nvPr/>
        </p:nvSpPr>
        <p:spPr>
          <a:xfrm>
            <a:off x="561575" y="1481049"/>
            <a:ext cx="8020849" cy="36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criar uma conta na AWS você ganha acesso a diversas regiões, permitindo iniciar instâncias do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EC2 em locais estratégicos para suas operações. 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Podemos por optar por executar instâncias na Europa para estar mais próximo de seus clientes ou para atender a requisitos legais específicos.</a:t>
            </a:r>
          </a:p>
        </p:txBody>
      </p:sp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E109C896-2D64-C052-AEEF-326EC3B087B1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Zonas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Disponibilidade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ABA2D61-24EE-5842-4363-D12DCB4BAF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02FB830E-67E5-DC3F-B561-5CDB56527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15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F20E1534-6621-8BE0-B1C0-454CAB2F2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E94ED151-D0C1-23AF-4260-091D3DCE1C6C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Zonas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Disponibilidade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0251C29-5D2D-8C1B-DBA1-E3DB207175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605AD360-3A66-93DF-A232-BE78EFBCF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1026" name="Picture 2" descr="AWS global infrastructure: Regions, Availability Zones, and Edge Locations">
            <a:extLst>
              <a:ext uri="{FF2B5EF4-FFF2-40B4-BE49-F238E27FC236}">
                <a16:creationId xmlns:a16="http://schemas.microsoft.com/office/drawing/2014/main" id="{9A9234B2-C1A7-D967-E150-A584266DBA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33"/>
          <a:stretch/>
        </p:blipFill>
        <p:spPr bwMode="auto">
          <a:xfrm>
            <a:off x="948497" y="1920750"/>
            <a:ext cx="5972662" cy="302590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8D8E9305-0319-52FA-4239-9C731244C46B}"/>
              </a:ext>
            </a:extLst>
          </p:cNvPr>
          <p:cNvSpPr txBox="1"/>
          <p:nvPr/>
        </p:nvSpPr>
        <p:spPr>
          <a:xfrm>
            <a:off x="565525" y="1481049"/>
            <a:ext cx="8016900" cy="109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Entendendo melhor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Ilustração de zonas de disponibilidade</a:t>
            </a: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7075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70831DA1-C351-F09F-A62B-88A516492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2701D998-0E42-7EDA-CD4C-4F6E37A871AE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Zonas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Disponibilidade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5468674-E1C3-70D8-C519-5A057270E2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7873693-BDD3-D602-F84F-83781FA81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F1B3C63D-71F9-D484-CE71-0778FA64B5B3}"/>
              </a:ext>
            </a:extLst>
          </p:cNvPr>
          <p:cNvSpPr txBox="1"/>
          <p:nvPr/>
        </p:nvSpPr>
        <p:spPr>
          <a:xfrm>
            <a:off x="591650" y="1399763"/>
            <a:ext cx="8016900" cy="310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já foi falado: 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Availability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Zones: São data 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centers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independentes fisicamente, mas conectados logicamente, para garantir alta disponibilidade. E estão em uma região.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Regiões, zonas e data centers">
            <a:extLst>
              <a:ext uri="{FF2B5EF4-FFF2-40B4-BE49-F238E27FC236}">
                <a16:creationId xmlns:a16="http://schemas.microsoft.com/office/drawing/2014/main" id="{2000B2E2-8BEC-DE17-A14B-E0304C058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28" y="2712850"/>
            <a:ext cx="5196948" cy="236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207395-EC79-5704-F761-5DEA5422C51A}"/>
              </a:ext>
            </a:extLst>
          </p:cNvPr>
          <p:cNvSpPr txBox="1"/>
          <p:nvPr/>
        </p:nvSpPr>
        <p:spPr>
          <a:xfrm>
            <a:off x="0" y="4941594"/>
            <a:ext cx="2107769" cy="201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Imagem criada pela </a:t>
            </a:r>
            <a:r>
              <a:rPr lang="pt-BR" sz="7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Amazon</a:t>
            </a:r>
            <a:r>
              <a:rPr lang="pt-BR" sz="7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Web Services</a:t>
            </a:r>
            <a:endParaRPr lang="en-GB" sz="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09499D-BE52-07D0-D598-0AA9FF9C7269}"/>
              </a:ext>
            </a:extLst>
          </p:cNvPr>
          <p:cNvSpPr txBox="1"/>
          <p:nvPr/>
        </p:nvSpPr>
        <p:spPr>
          <a:xfrm>
            <a:off x="5358401" y="2712850"/>
            <a:ext cx="34727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 Norte da Califórnia tem uma zona de disponibilidade de três agrupamentos de data centers: US-West-1A, US-West-1B e US-West-1C.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761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D44A5008-7C0F-3C79-2538-630E91A7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1135F1-C21C-3E08-275A-5423CBB465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3FFF6F-99DE-16AD-66DA-078E939E1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  <p:sp>
        <p:nvSpPr>
          <p:cNvPr id="7" name="Google Shape;194;p5">
            <a:extLst>
              <a:ext uri="{FF2B5EF4-FFF2-40B4-BE49-F238E27FC236}">
                <a16:creationId xmlns:a16="http://schemas.microsoft.com/office/drawing/2014/main" id="{3B242BFB-2DAC-2B3F-0524-6933D9A31263}"/>
              </a:ext>
            </a:extLst>
          </p:cNvPr>
          <p:cNvSpPr txBox="1"/>
          <p:nvPr/>
        </p:nvSpPr>
        <p:spPr>
          <a:xfrm>
            <a:off x="643017" y="2508144"/>
            <a:ext cx="7410300" cy="117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2400"/>
              <a:defRPr sz="2400">
                <a:solidFill>
                  <a:srgbClr val="A5A5A5"/>
                </a:solidFill>
                <a:latin typeface="Calibri"/>
                <a:ea typeface="Calibri"/>
                <a:cs typeface="Calibri"/>
              </a:defRPr>
            </a:lvl1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Serviços Gerenciados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96;p5">
            <a:extLst>
              <a:ext uri="{FF2B5EF4-FFF2-40B4-BE49-F238E27FC236}">
                <a16:creationId xmlns:a16="http://schemas.microsoft.com/office/drawing/2014/main" id="{03A89F97-2B40-A53E-1B12-CFE3931C2272}"/>
              </a:ext>
            </a:extLst>
          </p:cNvPr>
          <p:cNvSpPr txBox="1"/>
          <p:nvPr/>
        </p:nvSpPr>
        <p:spPr>
          <a:xfrm>
            <a:off x="565525" y="1785563"/>
            <a:ext cx="7410300" cy="78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Conceitos Fundamentais</a:t>
            </a:r>
            <a:endParaRPr lang="pt-BR" sz="4000" b="1" dirty="0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04948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56CED399-FBAB-5959-A073-B384A40A7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3EDD9122-881A-5A80-3DD8-4EBFA5DDE894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Serviços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Gerenciados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A4413ED-E941-AC70-6ACD-4AB0F3D1B8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7A9738B2-A789-D2AF-2961-BC3442F90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C8AB82E-670C-5F4A-2060-543EA83C8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50" y="1671562"/>
            <a:ext cx="6633275" cy="347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04;g109ffa863cd_0_328">
            <a:extLst>
              <a:ext uri="{FF2B5EF4-FFF2-40B4-BE49-F238E27FC236}">
                <a16:creationId xmlns:a16="http://schemas.microsoft.com/office/drawing/2014/main" id="{0C4D558A-F153-85B9-077C-1044AB6CA39D}"/>
              </a:ext>
            </a:extLst>
          </p:cNvPr>
          <p:cNvSpPr txBox="1"/>
          <p:nvPr/>
        </p:nvSpPr>
        <p:spPr>
          <a:xfrm>
            <a:off x="561575" y="1317355"/>
            <a:ext cx="8484515" cy="11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spcBef>
                <a:spcPts val="1000"/>
              </a:spcBef>
              <a:buNone/>
              <a:defRPr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sz="1600" dirty="0"/>
              <a:t>A </a:t>
            </a:r>
            <a:r>
              <a:rPr lang="pt-BR" sz="1600" dirty="0" err="1"/>
              <a:t>Amazon</a:t>
            </a:r>
            <a:r>
              <a:rPr lang="pt-BR" sz="1600" dirty="0"/>
              <a:t> Web Services (AWS) é uma plataforma de nuvem muito conhecida pela sua alta escalabilidade e robusta infraestrutura, capaz de suportar sistemas de grande porte e alta demanda, como Amazon.com, Netflix e sistemas bancários. </a:t>
            </a:r>
            <a:br>
              <a:rPr lang="pt-BR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5168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56CED399-FBAB-5959-A073-B384A40A7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3EDD9122-881A-5A80-3DD8-4EBFA5DDE894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Serviços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Gerenciados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A4413ED-E941-AC70-6ACD-4AB0F3D1B8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7A9738B2-A789-D2AF-2961-BC3442F90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4;g109ffa863cd_0_328">
            <a:extLst>
              <a:ext uri="{FF2B5EF4-FFF2-40B4-BE49-F238E27FC236}">
                <a16:creationId xmlns:a16="http://schemas.microsoft.com/office/drawing/2014/main" id="{0C4D558A-F153-85B9-077C-1044AB6CA39D}"/>
              </a:ext>
            </a:extLst>
          </p:cNvPr>
          <p:cNvSpPr txBox="1"/>
          <p:nvPr/>
        </p:nvSpPr>
        <p:spPr>
          <a:xfrm>
            <a:off x="561575" y="1317355"/>
            <a:ext cx="8484515" cy="11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spcBef>
                <a:spcPts val="1000"/>
              </a:spcBef>
              <a:buNone/>
              <a:defRPr sz="2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sz="1600" dirty="0"/>
              <a:t>Separei uma lista com os principais recursos AWS e suas responsabilidades</a:t>
            </a:r>
            <a:br>
              <a:rPr lang="pt-BR" sz="1600" dirty="0"/>
            </a:b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93EE75-C062-CE5F-4278-AEF6C19EA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32" y="2131068"/>
            <a:ext cx="7179593" cy="257454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505157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Programático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Módulo 1: Introdução à AWS e Conceitos Básicos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Visão geral da AWS: história, infraestrutura global, e modelo de negócios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Conceitos fundamentais: regiões, zonas de disponibilidade, serviços gerenciados</a:t>
            </a:r>
            <a:endParaRPr lang="pt-BR" sz="20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Configuração da conta AWS e práticas de segurança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Seja bem vindo a AWS </a:t>
            </a:r>
            <a:r>
              <a:rPr lang="pt-BR" sz="1800" b="1" dirty="0">
                <a:solidFill>
                  <a:srgbClr val="040A24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/>
              <a:buChar char="q"/>
            </a:pP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643017" y="2508144"/>
            <a:ext cx="7410300" cy="117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2400"/>
              <a:defRPr sz="2400">
                <a:solidFill>
                  <a:srgbClr val="A5A5A5"/>
                </a:solidFill>
                <a:latin typeface="Calibri"/>
                <a:ea typeface="Calibri"/>
                <a:cs typeface="Calibri"/>
              </a:defRPr>
            </a:lvl1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Regiões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  <p:sp>
        <p:nvSpPr>
          <p:cNvPr id="2" name="Google Shape;196;p5">
            <a:extLst>
              <a:ext uri="{FF2B5EF4-FFF2-40B4-BE49-F238E27FC236}">
                <a16:creationId xmlns:a16="http://schemas.microsoft.com/office/drawing/2014/main" id="{5EE227F0-3824-8E52-E4F5-7B505FDF74B2}"/>
              </a:ext>
            </a:extLst>
          </p:cNvPr>
          <p:cNvSpPr txBox="1"/>
          <p:nvPr/>
        </p:nvSpPr>
        <p:spPr>
          <a:xfrm>
            <a:off x="565525" y="1785563"/>
            <a:ext cx="7410300" cy="78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Conceitos Fundamentais</a:t>
            </a:r>
            <a:endParaRPr lang="pt-BR" sz="4000" b="1" dirty="0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150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 região (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é projetada para ser isolada das outras regiões. Isso proporciona a maior tolerância a falhas e estabilidade possível.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Regiões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Picture 1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CF78440F-1BAD-BF5A-71BE-B9F5292271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75" y="2990112"/>
            <a:ext cx="3366343" cy="21385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5D1701D5-C33A-C4F8-BDF9-11C28D287F38}"/>
              </a:ext>
            </a:extLst>
          </p:cNvPr>
          <p:cNvSpPr txBox="1"/>
          <p:nvPr/>
        </p:nvSpPr>
        <p:spPr>
          <a:xfrm>
            <a:off x="3927918" y="2640840"/>
            <a:ext cx="4968109" cy="150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região é composta por 2 ou mais</a:t>
            </a:r>
          </a:p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2400" dirty="0">
                <a:solidFill>
                  <a:srgbClr val="040A2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zonas de disponibilidade.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>
          <a:extLst>
            <a:ext uri="{FF2B5EF4-FFF2-40B4-BE49-F238E27FC236}">
              <a16:creationId xmlns:a16="http://schemas.microsoft.com/office/drawing/2014/main" id="{24FA87A0-0B35-A899-C335-B127371E2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3AB6A137-5D25-D955-D858-1310BA190338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Regiões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FB81F4F-9B2C-225F-31B6-A4ACD1FC6A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6358F6A3-A50A-DAF5-1BB6-4AEF53134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7EE5DC81-85EC-4809-5621-BB34954F1ECA}"/>
              </a:ext>
            </a:extLst>
          </p:cNvPr>
          <p:cNvSpPr txBox="1"/>
          <p:nvPr/>
        </p:nvSpPr>
        <p:spPr>
          <a:xfrm>
            <a:off x="565525" y="1481050"/>
            <a:ext cx="8016900" cy="150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 já foi falado a AWS possui uma extensa rede global de data 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centers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chamados de "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Regions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e "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Availability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Zones".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Regions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São áreas geográficas contendo várias 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Availability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Zones.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Availability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Zones: São data 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centers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independentes fisicamente, mas conectados logicamente, para garantir alta disponibilidade.</a:t>
            </a:r>
            <a:endParaRPr lang="en-GB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04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>
          <a:extLst>
            <a:ext uri="{FF2B5EF4-FFF2-40B4-BE49-F238E27FC236}">
              <a16:creationId xmlns:a16="http://schemas.microsoft.com/office/drawing/2014/main" id="{68DFEED3-E1D5-D5A4-83F8-DFB05C5E3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AA77FE27-59AC-7815-C286-C0C8BD017281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Regiões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550A1EC-8640-369A-33CC-3C1013B8AE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3DE1DD41-1011-316F-9DC6-4DBBB711F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29A5B069-3478-C76C-5236-A097E772405C}"/>
              </a:ext>
            </a:extLst>
          </p:cNvPr>
          <p:cNvSpPr txBox="1"/>
          <p:nvPr/>
        </p:nvSpPr>
        <p:spPr>
          <a:xfrm>
            <a:off x="565525" y="1481049"/>
            <a:ext cx="8016900" cy="351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Alguns pontos que devemos levar em consideração, quando for escolher uma região: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Compliance</a:t>
            </a:r>
            <a:endParaRPr lang="pt-PT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Disponibilidade de Serviços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Latência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711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1E9E600E-C36B-E1AB-D864-FB39C2E05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1871222-C9F1-0805-3318-D4724CDC5F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76E51AB-E672-D6F8-A946-5E097528A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  <p:sp>
        <p:nvSpPr>
          <p:cNvPr id="7" name="Google Shape;194;p5">
            <a:extLst>
              <a:ext uri="{FF2B5EF4-FFF2-40B4-BE49-F238E27FC236}">
                <a16:creationId xmlns:a16="http://schemas.microsoft.com/office/drawing/2014/main" id="{976DBCC1-5657-5A88-8E09-2CE681C8EBA1}"/>
              </a:ext>
            </a:extLst>
          </p:cNvPr>
          <p:cNvSpPr txBox="1"/>
          <p:nvPr/>
        </p:nvSpPr>
        <p:spPr>
          <a:xfrm>
            <a:off x="643017" y="2508144"/>
            <a:ext cx="7410300" cy="117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2400"/>
              <a:defRPr sz="2400">
                <a:solidFill>
                  <a:srgbClr val="A5A5A5"/>
                </a:solidFill>
                <a:latin typeface="Calibri"/>
                <a:ea typeface="Calibri"/>
                <a:cs typeface="Calibri"/>
              </a:defRPr>
            </a:lvl1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Zonas de Disponibilidade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Google Shape;196;p5">
            <a:extLst>
              <a:ext uri="{FF2B5EF4-FFF2-40B4-BE49-F238E27FC236}">
                <a16:creationId xmlns:a16="http://schemas.microsoft.com/office/drawing/2014/main" id="{B55982D7-7431-4BE6-D15F-6A088BE6C969}"/>
              </a:ext>
            </a:extLst>
          </p:cNvPr>
          <p:cNvSpPr txBox="1"/>
          <p:nvPr/>
        </p:nvSpPr>
        <p:spPr>
          <a:xfrm>
            <a:off x="565525" y="1785563"/>
            <a:ext cx="7410300" cy="78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Conceitos Fundamentais</a:t>
            </a:r>
            <a:endParaRPr lang="pt-BR" sz="4000" b="1" dirty="0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98144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BCEAAF3E-A257-B144-1D91-A817320FF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>
            <a:extLst>
              <a:ext uri="{FF2B5EF4-FFF2-40B4-BE49-F238E27FC236}">
                <a16:creationId xmlns:a16="http://schemas.microsoft.com/office/drawing/2014/main" id="{1338C6A3-BD2E-153C-CB7D-9DAB22EE1D84}"/>
              </a:ext>
            </a:extLst>
          </p:cNvPr>
          <p:cNvSpPr txBox="1"/>
          <p:nvPr/>
        </p:nvSpPr>
        <p:spPr>
          <a:xfrm>
            <a:off x="565525" y="1481050"/>
            <a:ext cx="8016900" cy="150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AZ (Zona de 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Disponibidade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Availability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Zones) é um conjunto de 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Datacenters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alta redundância projetado para trabalhar de forma isolada em caso de falha das outras Zonas.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A723BD2F-D333-2812-AB05-B61DD6C28041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Zonas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Disponibilidade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F9360B9-8417-512A-C57F-997479C7CE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F7E59361-9D63-7188-7227-77D4D45D0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010EE669-7EE4-1BFC-1B20-D0CF75AB42FE}"/>
              </a:ext>
            </a:extLst>
          </p:cNvPr>
          <p:cNvSpPr txBox="1"/>
          <p:nvPr/>
        </p:nvSpPr>
        <p:spPr>
          <a:xfrm>
            <a:off x="3783110" y="2764826"/>
            <a:ext cx="4968109" cy="150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região é composta por 2 ou mais</a:t>
            </a:r>
          </a:p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2400" dirty="0">
                <a:solidFill>
                  <a:srgbClr val="040A2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zonas de disponibilidade.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290DDCC8-A0A6-9B14-0047-ED4FB2E91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38" y="2990112"/>
            <a:ext cx="3165767" cy="2011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1982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C096BE5C-636C-5BD5-3815-81177597B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>
            <a:extLst>
              <a:ext uri="{FF2B5EF4-FFF2-40B4-BE49-F238E27FC236}">
                <a16:creationId xmlns:a16="http://schemas.microsoft.com/office/drawing/2014/main" id="{1F6F3D7F-3204-68B0-792C-FAFD8ADCACEF}"/>
              </a:ext>
            </a:extLst>
          </p:cNvPr>
          <p:cNvSpPr txBox="1"/>
          <p:nvPr/>
        </p:nvSpPr>
        <p:spPr>
          <a:xfrm>
            <a:off x="3614315" y="1481050"/>
            <a:ext cx="4968109" cy="150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Zonas de Disponibilidade contém vários 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Datacenters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isolados mas conectados logicamente.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5810168A-13CB-FFDB-0B52-61E1A2C34E05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Zonas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Disponibilidade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5C01A96-26BA-6E52-3B18-439BFB2A2D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297305BE-05C3-F103-85B4-0F73BE4AB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472E7684-299F-C413-F052-C00B609E0B10}"/>
              </a:ext>
            </a:extLst>
          </p:cNvPr>
          <p:cNvSpPr txBox="1"/>
          <p:nvPr/>
        </p:nvSpPr>
        <p:spPr>
          <a:xfrm>
            <a:off x="3679614" y="2726081"/>
            <a:ext cx="4968109" cy="150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 regiões da AWS, o isolamento entre elas é essencial para garantir robustez e estabilidade. </a:t>
            </a:r>
          </a:p>
        </p:txBody>
      </p:sp>
      <p:pic>
        <p:nvPicPr>
          <p:cNvPr id="1026" name="Picture 2" descr="Regiões e Zonas da AWS :: Disaster Recovery on AWS">
            <a:extLst>
              <a:ext uri="{FF2B5EF4-FFF2-40B4-BE49-F238E27FC236}">
                <a16:creationId xmlns:a16="http://schemas.microsoft.com/office/drawing/2014/main" id="{9D33E6F1-9BA4-1934-8415-F9D8AA9A1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77" y="1573153"/>
            <a:ext cx="3118039" cy="322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447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9" ma:contentTypeDescription="Crie um novo documento." ma:contentTypeScope="" ma:versionID="a21747ac3f2fefcc97223b252ccb63af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d12346cfa61b1f954f013205c72b1c6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7018DE9C-1207-4F95-8E51-9D365C8B080D}"/>
</file>

<file path=customXml/itemProps2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Words>618</Words>
  <Application>Microsoft Office PowerPoint</Application>
  <PresentationFormat>On-screen Show (16:9)</PresentationFormat>
  <Paragraphs>69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Century Gothic</vt:lpstr>
      <vt:lpstr>Wingdings</vt:lpstr>
      <vt:lpstr>Verdana</vt:lpstr>
      <vt:lpstr>Arial</vt:lpstr>
      <vt:lpstr>Calibri Light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Alexsandro Lechner</cp:lastModifiedBy>
  <cp:revision>99</cp:revision>
  <dcterms:modified xsi:type="dcterms:W3CDTF">2024-03-16T18:46:26Z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