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7"/>
  </p:notesMasterIdLst>
  <p:sldIdLst>
    <p:sldId id="276" r:id="rId5"/>
    <p:sldId id="262" r:id="rId6"/>
    <p:sldId id="277" r:id="rId7"/>
    <p:sldId id="263" r:id="rId8"/>
    <p:sldId id="305" r:id="rId9"/>
    <p:sldId id="265" r:id="rId10"/>
    <p:sldId id="266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2" r:id="rId23"/>
    <p:sldId id="301" r:id="rId24"/>
    <p:sldId id="303" r:id="rId25"/>
    <p:sldId id="304" r:id="rId2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20" y="84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77834E62-C9DB-EF37-3FCA-D89368739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31D4B3C6-3409-589C-F260-847B22E2AE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E800304E-68DE-9ED9-9F0F-7DE6EAB218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73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8D2267C-A2DE-D36B-8C34-6FF32D75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C65110C0-4100-1F86-E273-6FFB52C444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4623B01F-8B9B-371C-E49D-E9ADCEF1B5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775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3347BF56-C24A-E333-2F21-FA18F57B4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2C746B41-E141-DA63-3B97-56E7F6CD4F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67126B0C-97EF-849F-16F6-3D86A5974A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7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7CD616F4-38EC-026F-DF29-68D89129E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2AEFEACC-73E2-7E00-7F6C-0B01D4B5D9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F5DB5E91-CA05-A5BE-EFD5-4D33FA58E7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590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92422D1D-1068-B9C3-7846-BA7A0B252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4AF36A16-7709-CA27-339F-F214F47C7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BD283CF3-CF3C-3017-AFE7-506DCDC1DA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053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5CA32741-A638-430C-0CA2-203EA940D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56B1F898-72C1-4E6D-8B00-8248B8D73F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646FAD8A-3713-3838-C2AD-2D5130930F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596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A1A2095-E2D6-F7D8-497D-CBFC57EBC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16300775-A657-18B9-BA9E-7FE2C0BBA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DE02548C-2A81-96D6-495F-9C081085C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92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5DB2BB91-A064-3942-469D-FF5D3989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619BA41E-98E0-646B-0A94-665DC3F39F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C84202FD-AED5-8D01-C3B9-49E13C3AD2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016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00CBFE4D-1C6A-5E86-675B-15B5E216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637D352C-321F-0B3A-0B52-99B494B5BC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A93B0EEC-589F-9AF4-365D-E03AA80665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52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BA94171F-2208-4228-E55E-EC9710891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639C2A9B-1A50-1ECF-3D13-F42F45CFF8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C0CC9756-4049-B98C-7A9F-AF542177E4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65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D3293722-2620-F1E6-CA2D-B6FF20AD2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5F60133E-0005-C792-054C-3F7D93D099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2A9D4F8C-A75E-E168-13AC-73258127DB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544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1ACDDFA8-AEC4-5945-C581-2F0B5BCF4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B4DF52AD-DD5C-62E3-CACD-90BB0F412B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BF84A417-4561-77EE-F468-7B61CFF345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594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D69CF7E2-ADE0-F65E-D90A-54A85D6E3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2AE78751-B41C-8EB0-9B5D-844A05B27F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56936FC-8E99-5E16-5E00-9A42F0659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50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dk1"/>
              </a:buClr>
              <a:buNone/>
            </a:pPr>
            <a:r>
              <a:rPr lang="en-US" err="1"/>
              <a:t>Liste</a:t>
            </a:r>
            <a:r>
              <a:rPr lang="en-US"/>
              <a:t> </a:t>
            </a:r>
            <a:r>
              <a:rPr lang="en-US" err="1"/>
              <a:t>aqui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pré-requisitos</a:t>
            </a:r>
            <a:r>
              <a:rPr lang="en-US"/>
              <a:t> para o </a:t>
            </a:r>
            <a:r>
              <a:rPr lang="en-US" err="1"/>
              <a:t>tema</a:t>
            </a:r>
            <a:r>
              <a:rPr lang="en-US"/>
              <a:t>, </a:t>
            </a:r>
            <a:r>
              <a:rPr lang="en-US" err="1"/>
              <a:t>desde</a:t>
            </a:r>
            <a:r>
              <a:rPr lang="en-US"/>
              <a:t> </a:t>
            </a:r>
            <a:r>
              <a:rPr lang="en-US" err="1"/>
              <a:t>configurações</a:t>
            </a:r>
            <a:r>
              <a:rPr lang="en-US"/>
              <a:t> do </a:t>
            </a:r>
            <a:r>
              <a:rPr lang="en-US" err="1"/>
              <a:t>ambiente</a:t>
            </a:r>
            <a:r>
              <a:rPr lang="en-US"/>
              <a:t> </a:t>
            </a:r>
            <a:r>
              <a:rPr lang="en-US" err="1"/>
              <a:t>até</a:t>
            </a:r>
            <a:r>
              <a:rPr lang="en-US"/>
              <a:t> as </a:t>
            </a:r>
            <a:r>
              <a:rPr lang="en-US" err="1"/>
              <a:t>noções</a:t>
            </a:r>
            <a:r>
              <a:rPr lang="en-US"/>
              <a:t> </a:t>
            </a:r>
            <a:r>
              <a:rPr lang="en-US" err="1"/>
              <a:t>básicas</a:t>
            </a:r>
            <a:r>
              <a:rPr lang="en-US"/>
              <a:t> </a:t>
            </a:r>
            <a:r>
              <a:rPr lang="en-US" err="1"/>
              <a:t>necessárias</a:t>
            </a:r>
            <a:r>
              <a:rPr lang="en-US"/>
              <a:t> para </a:t>
            </a:r>
            <a:r>
              <a:rPr lang="en-US" err="1"/>
              <a:t>uma</a:t>
            </a:r>
            <a:r>
              <a:rPr lang="en-US"/>
              <a:t> </a:t>
            </a:r>
            <a:r>
              <a:rPr lang="en-US" err="1"/>
              <a:t>melhor</a:t>
            </a:r>
            <a:r>
              <a:rPr lang="en-US"/>
              <a:t> </a:t>
            </a:r>
            <a:r>
              <a:rPr lang="en-US" err="1"/>
              <a:t>assimilação</a:t>
            </a:r>
            <a:r>
              <a:rPr lang="en-US"/>
              <a:t> do </a:t>
            </a:r>
            <a:r>
              <a:rPr lang="en-US" err="1"/>
              <a:t>conteúdo</a:t>
            </a:r>
            <a:r>
              <a:rPr lang="en-US"/>
              <a:t>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2099BAE7-095E-6A3B-2A29-324F67AC5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ABC4E117-44DF-53D6-053B-257559317F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1EF8EF46-4C38-8B88-CAD3-C102B76EA2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714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AA703450-A3F3-A542-2DD2-CEF0D5244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A84ACEA0-9ED9-504A-3C99-685F7F4AA2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077EC80F-D2DB-B9E5-6DAC-CD4EB3AF8A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5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>
          <a:extLst>
            <a:ext uri="{FF2B5EF4-FFF2-40B4-BE49-F238E27FC236}">
              <a16:creationId xmlns:a16="http://schemas.microsoft.com/office/drawing/2014/main" id="{A6F341A3-47B7-76C4-C027-8C7A51525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4C4F07F7-4DEE-2038-502C-E44513D837F6}"/>
              </a:ext>
            </a:extLst>
          </p:cNvPr>
          <p:cNvSpPr txBox="1"/>
          <p:nvPr/>
        </p:nvSpPr>
        <p:spPr>
          <a:xfrm>
            <a:off x="2727702" y="1313616"/>
            <a:ext cx="6416298" cy="283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pt-P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entanto, ao perceber a semelhança fonética com "cadáver", reconheceu a importância de escolher um nome que transmitisse positividade.</a:t>
            </a:r>
            <a:br>
              <a:rPr lang="pt-P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Amazon Web </a:t>
            </a:r>
            <a:r>
              <a:rPr lang="pt-P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(AWS) foi lançada pela Amazon em 2006 como uma resposta à necessidade de oferecer serviços de infraestrutura em nuvem.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en-GB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09722AC7-E97D-049F-CEC6-49FBE21FE1A4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 da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3D4EAE1-DDC5-BB58-AD01-44A6DBC660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8933B40E-56DE-0602-837E-86C42875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F9724-870A-9994-EF1C-85A21FE42E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72" r="30223" b="-2"/>
          <a:stretch/>
        </p:blipFill>
        <p:spPr>
          <a:xfrm>
            <a:off x="48199" y="1492501"/>
            <a:ext cx="2679504" cy="30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8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95BAAF16-1678-E97A-676E-6998ED678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028877A4-9A1A-C319-A36A-63A44777881E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Infraestrutura Global</a:t>
            </a:r>
            <a:endParaRPr lang="en-US" dirty="0"/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ACE27600-FC97-3083-7AF0-34249D7261C9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Introdução à AWS e Conceitos Básicos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CFA7826-BFB1-1852-CA46-79B99912F5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CE5CA8-4872-F15E-93A2-60663FD3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064B3196-8B84-6B5D-F20B-1A8E77F18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BC03125D-C1A5-80F4-E913-2715A2507C37}"/>
              </a:ext>
            </a:extLst>
          </p:cNvPr>
          <p:cNvSpPr txBox="1"/>
          <p:nvPr/>
        </p:nvSpPr>
        <p:spPr>
          <a:xfrm>
            <a:off x="565525" y="1481049"/>
            <a:ext cx="8016900" cy="351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infraestrutura global da AWS é a mais segura, abrangente e confiável plataforma de nuvem.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oferece mais de 200 serviços em todo o mundo. Se você precisar implantar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workloads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aplicações em todo o mundo próximos dos usuários finais com latência inferior a 10 milissegundos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AWS fornece a infraestrutura de nuvem onde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quando você precisar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D4E57B8-5F07-1267-52CA-1745532F4466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Global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D3523A6-5974-6FC7-B131-E730F7CEF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EFA9A5A-EDB3-68A0-9310-E17147575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0850247D-48E7-8D32-F80A-8FE2A170E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DFD6546D-5FA2-A86D-A862-0FFDCB216D78}"/>
              </a:ext>
            </a:extLst>
          </p:cNvPr>
          <p:cNvSpPr txBox="1"/>
          <p:nvPr/>
        </p:nvSpPr>
        <p:spPr>
          <a:xfrm>
            <a:off x="565525" y="1481049"/>
            <a:ext cx="8016900" cy="351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AWS possui uma extensa rede global de data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chamados de </a:t>
            </a:r>
            <a:r>
              <a:rPr lang="pt-PT" sz="24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pt-PT" sz="2400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Regions</a:t>
            </a:r>
            <a:r>
              <a:rPr lang="pt-PT" sz="24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e "</a:t>
            </a:r>
            <a:r>
              <a:rPr lang="pt-PT" sz="2400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r>
              <a:rPr lang="pt-PT" sz="24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Zones"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São áreas geográficas contendo várias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Zones.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Zones: São data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independentes fisicamente, mas conectados logicamente, 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garantir alta disponibilidade.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B144F019-6D61-27E0-5381-8DC7D36BE4FE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Global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3F1AD2E-D1F6-F67E-BE1F-E85F10241B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1E31AE3-FCC6-4883-D656-986597FC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1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0CB62271-7BF3-684F-A728-162AF6306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B6ED16AF-D9EE-0CB8-9815-F9413101478A}"/>
              </a:ext>
            </a:extLst>
          </p:cNvPr>
          <p:cNvSpPr txBox="1"/>
          <p:nvPr/>
        </p:nvSpPr>
        <p:spPr>
          <a:xfrm>
            <a:off x="565525" y="1481049"/>
            <a:ext cx="8016900" cy="351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Mapa da infraestrutura AWS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AWS abrange 105 zonas de disponibilidade em 33 regiões geográficas por todo o mundo, com planos já divulgados para mais 12 zonas de disponibilidade e outras 4 regiões da AWS na Alemanha, Malásia, Nova Zelândia e Tailândia.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5DBF0D41-3CDC-76D1-FB56-E8108AD62DDD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Global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3F60D1D-376B-016C-915A-458CAC5565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F2AB061-2924-C077-F98D-A1056D46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3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C36BFF6C-BE91-9BA9-677D-58971332D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118AE1B4-B25E-1F94-E8FA-23C4C570BC5A}"/>
              </a:ext>
            </a:extLst>
          </p:cNvPr>
          <p:cNvSpPr txBox="1"/>
          <p:nvPr/>
        </p:nvSpPr>
        <p:spPr>
          <a:xfrm>
            <a:off x="565526" y="4148214"/>
            <a:ext cx="6080248" cy="84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</a:b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https://aws.amazon.com/pt/about-aws/global-infrastructure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877D46FD-5E4D-32BD-7C56-8C7D6BC3029E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Global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68421C-45FF-7DBC-48AB-CD90E2FC22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15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9E6287B8-A4D1-40A0-00CB-AEA13AE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 descr="A map of the world&#10;&#10;Description automatically generated">
            <a:extLst>
              <a:ext uri="{FF2B5EF4-FFF2-40B4-BE49-F238E27FC236}">
                <a16:creationId xmlns:a16="http://schemas.microsoft.com/office/drawing/2014/main" id="{F45D2BC7-DD6E-855B-234D-297C5FE46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75" y="1431575"/>
            <a:ext cx="6084198" cy="29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0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1CD141AD-208E-30E4-F471-8BE148646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9437A778-F218-E112-F9E1-0B0A6905440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Modelo de Negócio da AWS</a:t>
            </a:r>
            <a:endParaRPr lang="en-US" dirty="0"/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7B6AB188-3099-0987-224F-C2EE177AEB33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Introdução à AWS e Conceitos Básicos</a:t>
            </a: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B195450-BB66-B8DF-4E9B-3D96173F1D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87D1E1-2882-25FC-66A5-0BCE55E82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36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FE21980-C680-70B8-B580-D242584B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20E9DEA1-1A36-AC05-ABC4-7D3ECE357989}"/>
              </a:ext>
            </a:extLst>
          </p:cNvPr>
          <p:cNvSpPr txBox="1"/>
          <p:nvPr/>
        </p:nvSpPr>
        <p:spPr>
          <a:xfrm>
            <a:off x="565525" y="1481049"/>
            <a:ext cx="8016900" cy="351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Assim como os demais Cloud Service Provider do mercado o foco do modelo de negócio da AWS é o pagamento por uso, isso é o que difere o modelo Cloud dos demais modelos antigos como Data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AD06E119-B30F-AD5A-6954-000CB1D867C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Negócio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185A434-F3A0-1D41-D028-194069FE28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17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9D604A9E-E4BA-18D9-A999-BE2C46E7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3D707902-E40E-95BF-F6E4-9907D07CF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34A46577-CFCF-1263-485F-FB6045B23211}"/>
              </a:ext>
            </a:extLst>
          </p:cNvPr>
          <p:cNvSpPr txBox="1"/>
          <p:nvPr/>
        </p:nvSpPr>
        <p:spPr>
          <a:xfrm>
            <a:off x="539884" y="1067511"/>
            <a:ext cx="8016900" cy="351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Chamamos o modelo Cloud de OPEX, pois não necessitamos de uma grande infraestrutura para iniciar um projeto.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Diferente do modelo CAPEX que precisamos de uma infraestrutura física para começar o projeto. 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pt-P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Pricing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Flexível: A AWS oferece um modelo de pagamento conforme o uso, permitindo que os clientes paguem apenas pelos recursos que consomem.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Grande Variedade de Serviços: Desde computação,</a:t>
            </a:r>
            <a:b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e banco de dados até serviços especializados</a:t>
            </a:r>
            <a:b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</a:t>
            </a:r>
            <a:r>
              <a:rPr lang="pt-P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análise de dados.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C125B3F8-BA71-1ABC-847F-7FC13DFE0AC9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Negócio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A4C52AE-E1A6-E047-2D98-33FE62467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18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7D2023B-F87A-7490-8A19-C7E5C2AB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34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CC1A6651-9F72-B9B7-174F-3E5F4E02E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81DB9F48-935C-B783-D335-C1E96E465B1E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Negócio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FAA4A6-020D-2961-11C2-2481C818DA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19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5A155BD8-2AF1-D320-D008-2D7BCDDB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B50C1D-4606-0CAC-B5DB-05E23D301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7684" r="4649" b="13974"/>
          <a:stretch/>
        </p:blipFill>
        <p:spPr bwMode="auto">
          <a:xfrm>
            <a:off x="629534" y="1344379"/>
            <a:ext cx="6589816" cy="369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21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mim</a:t>
            </a:r>
            <a:endParaRPr lang="pt-BR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616D4EB-5ECE-2334-2742-4085804B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6;p16">
            <a:extLst>
              <a:ext uri="{FF2B5EF4-FFF2-40B4-BE49-F238E27FC236}">
                <a16:creationId xmlns:a16="http://schemas.microsoft.com/office/drawing/2014/main" id="{7DCF674D-60C3-8243-6533-2DBA6E2DC779}"/>
              </a:ext>
            </a:extLst>
          </p:cNvPr>
          <p:cNvSpPr txBox="1"/>
          <p:nvPr/>
        </p:nvSpPr>
        <p:spPr>
          <a:xfrm>
            <a:off x="585754" y="1309823"/>
            <a:ext cx="7649825" cy="23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A52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Sou formado em Análise de Sistemas e Jogos Digitais, tenho mais de 20 anos na área de Tecnologia.</a:t>
            </a:r>
            <a:br>
              <a:rPr lang="pt-BR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Tenho conhecimento em Cloud </a:t>
            </a:r>
            <a:r>
              <a:rPr lang="pt-BR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Computing</a:t>
            </a:r>
            <a:r>
              <a:rPr lang="pt-BR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e trabalhei em algumas empresas de TI como bancos e seguradoras</a:t>
            </a:r>
          </a:p>
        </p:txBody>
      </p:sp>
      <p:pic>
        <p:nvPicPr>
          <p:cNvPr id="12" name="Google Shape;29;p16">
            <a:extLst>
              <a:ext uri="{FF2B5EF4-FFF2-40B4-BE49-F238E27FC236}">
                <a16:creationId xmlns:a16="http://schemas.microsoft.com/office/drawing/2014/main" id="{362B8CD2-268E-762A-2658-10F002BD096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46" y="3670678"/>
            <a:ext cx="850544" cy="72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0;p16">
            <a:extLst>
              <a:ext uri="{FF2B5EF4-FFF2-40B4-BE49-F238E27FC236}">
                <a16:creationId xmlns:a16="http://schemas.microsoft.com/office/drawing/2014/main" id="{762E8CE3-42C9-333D-2766-DA5A3BFE79F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224" y="3177905"/>
            <a:ext cx="103879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1;p16">
            <a:extLst>
              <a:ext uri="{FF2B5EF4-FFF2-40B4-BE49-F238E27FC236}">
                <a16:creationId xmlns:a16="http://schemas.microsoft.com/office/drawing/2014/main" id="{CCD19E9F-795A-7E1E-8559-AA8545DB6BF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8562" y="3306610"/>
            <a:ext cx="885725" cy="29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2;p16">
            <a:extLst>
              <a:ext uri="{FF2B5EF4-FFF2-40B4-BE49-F238E27FC236}">
                <a16:creationId xmlns:a16="http://schemas.microsoft.com/office/drawing/2014/main" id="{3E95A83E-CD79-631B-83D2-FEDBD589BF5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0426" y="4099969"/>
            <a:ext cx="1208899" cy="2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3;p16">
            <a:extLst>
              <a:ext uri="{FF2B5EF4-FFF2-40B4-BE49-F238E27FC236}">
                <a16:creationId xmlns:a16="http://schemas.microsoft.com/office/drawing/2014/main" id="{5345DAAB-83C4-0967-63A9-FD3B9481A78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23575" b="23574"/>
          <a:stretch/>
        </p:blipFill>
        <p:spPr>
          <a:xfrm>
            <a:off x="1989445" y="3591323"/>
            <a:ext cx="132396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4;p16">
            <a:extLst>
              <a:ext uri="{FF2B5EF4-FFF2-40B4-BE49-F238E27FC236}">
                <a16:creationId xmlns:a16="http://schemas.microsoft.com/office/drawing/2014/main" id="{36483AC1-57E1-022A-4B89-C9868493C68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21320" b="12129"/>
          <a:stretch/>
        </p:blipFill>
        <p:spPr>
          <a:xfrm>
            <a:off x="1396208" y="4532828"/>
            <a:ext cx="2194150" cy="528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5;p16">
            <a:extLst>
              <a:ext uri="{FF2B5EF4-FFF2-40B4-BE49-F238E27FC236}">
                <a16:creationId xmlns:a16="http://schemas.microsoft.com/office/drawing/2014/main" id="{792B41A0-F138-01EF-93F0-25BA1052EB8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13193" t="21250" r="14459" b="14519"/>
          <a:stretch/>
        </p:blipFill>
        <p:spPr>
          <a:xfrm>
            <a:off x="350383" y="4503723"/>
            <a:ext cx="1004208" cy="47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35DB1E-5F7C-6793-9054-A5A2F7AA58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46" y="3910379"/>
            <a:ext cx="1013460" cy="101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F6F04D-7EAB-1CAC-EF55-0D7BB6A1F5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597" y="3910379"/>
            <a:ext cx="1074420" cy="107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EDD814-2D81-4AEF-74D6-5F08CAB485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91" y="3885886"/>
            <a:ext cx="1059180" cy="105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15691749-15ED-1601-2502-F9A49E04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FC74CE5D-7CF8-A25C-A462-2CFC1716BB4D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Negócio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6F6D7F8-AA95-2D30-0945-B0BAF67B7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20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B3C4E77-9CC0-4804-5293-29C1ED9A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9CB9A7-5745-A5BB-DF66-7CCCBF044B76}"/>
              </a:ext>
            </a:extLst>
          </p:cNvPr>
          <p:cNvSpPr txBox="1"/>
          <p:nvPr/>
        </p:nvSpPr>
        <p:spPr>
          <a:xfrm>
            <a:off x="658452" y="1352169"/>
            <a:ext cx="8016900" cy="347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fontAlgn="base"/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Modelos de Computação na Nuvem</a:t>
            </a: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Nós temos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Iaas</a:t>
            </a:r>
            <a:r>
              <a:rPr lang="en-GB" dirty="0">
                <a:effectLst/>
              </a:rPr>
              <a:t> – </a:t>
            </a:r>
            <a:r>
              <a:rPr lang="en-GB" dirty="0" err="1">
                <a:effectLst/>
              </a:rPr>
              <a:t>Paas</a:t>
            </a:r>
            <a:r>
              <a:rPr lang="en-GB" dirty="0">
                <a:effectLst/>
              </a:rPr>
              <a:t> – </a:t>
            </a:r>
            <a:r>
              <a:rPr lang="en-GB" dirty="0" err="1">
                <a:effectLst/>
              </a:rPr>
              <a:t>Saas</a:t>
            </a:r>
            <a:r>
              <a:rPr lang="en-GB" dirty="0">
                <a:effectLst/>
              </a:rPr>
              <a:t> que </a:t>
            </a:r>
            <a:r>
              <a:rPr lang="en-GB" dirty="0" err="1">
                <a:effectLst/>
              </a:rPr>
              <a:t>são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siglas</a:t>
            </a:r>
            <a:r>
              <a:rPr lang="en-GB" dirty="0">
                <a:effectLst/>
              </a:rPr>
              <a:t> 				 </a:t>
            </a:r>
            <a:r>
              <a:rPr lang="en-GB" dirty="0" err="1">
                <a:effectLst/>
              </a:rPr>
              <a:t>usadas</a:t>
            </a:r>
            <a:r>
              <a:rPr lang="en-GB" dirty="0">
                <a:effectLst/>
              </a:rPr>
              <a:t> para </a:t>
            </a:r>
            <a:r>
              <a:rPr lang="en-GB" dirty="0" err="1">
                <a:effectLst/>
              </a:rPr>
              <a:t>descrever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modelos</a:t>
            </a:r>
            <a:r>
              <a:rPr lang="en-GB" dirty="0">
                <a:effectLst/>
              </a:rPr>
              <a:t> de 					 </a:t>
            </a:r>
            <a:r>
              <a:rPr lang="en-GB" dirty="0" err="1">
                <a:effectLst/>
              </a:rPr>
              <a:t>serviço</a:t>
            </a:r>
            <a:r>
              <a:rPr lang="en-GB" dirty="0">
                <a:effectLst/>
              </a:rPr>
              <a:t> de </a:t>
            </a:r>
            <a:r>
              <a:rPr lang="en-GB" dirty="0" err="1">
                <a:effectLst/>
              </a:rPr>
              <a:t>computação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nuvem</a:t>
            </a:r>
            <a:r>
              <a:rPr lang="en-GB" dirty="0">
                <a:effectLst/>
              </a:rPr>
              <a:t>. 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				 </a:t>
            </a:r>
            <a:r>
              <a:rPr lang="en-GB" dirty="0" err="1">
                <a:effectLst/>
              </a:rPr>
              <a:t>Cada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modelo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oferece</a:t>
            </a:r>
            <a:r>
              <a:rPr lang="en-GB" dirty="0">
                <a:effectLst/>
              </a:rPr>
              <a:t> um </a:t>
            </a:r>
            <a:r>
              <a:rPr lang="en-GB" dirty="0" err="1">
                <a:effectLst/>
              </a:rPr>
              <a:t>nível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diferente</a:t>
            </a:r>
            <a:r>
              <a:rPr lang="en-GB" dirty="0">
                <a:effectLst/>
              </a:rPr>
              <a:t> de 			  	 </a:t>
            </a:r>
            <a:r>
              <a:rPr lang="en-GB" dirty="0" err="1">
                <a:effectLst/>
              </a:rPr>
              <a:t>controle</a:t>
            </a:r>
            <a:r>
              <a:rPr lang="en-GB" dirty="0">
                <a:effectLst/>
              </a:rPr>
              <a:t> e </a:t>
            </a:r>
            <a:r>
              <a:rPr lang="en-GB" dirty="0" err="1">
                <a:effectLst/>
              </a:rPr>
              <a:t>responsabilidade</a:t>
            </a:r>
            <a:r>
              <a:rPr lang="en-GB" dirty="0">
                <a:effectLst/>
              </a:rPr>
              <a:t> para o </a:t>
            </a:r>
            <a:r>
              <a:rPr lang="en-GB" dirty="0" err="1">
                <a:effectLst/>
              </a:rPr>
              <a:t>usuário</a:t>
            </a:r>
            <a:r>
              <a:rPr lang="en-GB" dirty="0">
                <a:effectLst/>
              </a:rPr>
              <a:t>.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			</a:t>
            </a:r>
            <a:endParaRPr lang="en-GB" sz="1800" dirty="0">
              <a:effectLst/>
              <a:cs typeface="Calibri" panose="020F0502020204030204" pitchFamily="34" charset="0"/>
            </a:endParaRPr>
          </a:p>
        </p:txBody>
      </p:sp>
      <p:pic>
        <p:nvPicPr>
          <p:cNvPr id="4" name="Picture 3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75FDF659-CFAA-CC0B-9751-3BAC1438FC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4" y="1799889"/>
            <a:ext cx="3869384" cy="247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24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3F81CBF7-F7A3-8A91-0746-5F14B233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299851BE-9EE4-A3BB-059A-0A0F33CAB18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Negócio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489E7C5-B9DD-EF5D-1707-B8359E7D0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21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9BFC9EA2-7458-02C3-A70C-5E760D40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A73830-2FD0-8E5F-9F17-45F37D979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32" y="1460849"/>
            <a:ext cx="6455044" cy="36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6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31A9F75B-7EEA-055D-E654-843D65DB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D2A208B4-FA60-1192-A723-CC00EBA6EA8C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Negócio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7289D28-7982-1562-DBE2-68715B7B5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22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1A1459B-D74D-64E6-B0BC-A219E8628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B7CD66C-C6AA-F360-CD97-4C30B06F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57" y="1232922"/>
            <a:ext cx="839284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AWS se destaca não apenas pela sua infraestrutura global robusta, mas também pela capacidade de inovação constante e adaptação às necessidades do mercado. 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Isso a torna uma escolha preferida para </a:t>
            </a:r>
            <a:br>
              <a:rPr kumimoji="0" lang="pt-PT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pt-PT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empresas de todos</a:t>
            </a:r>
            <a:br>
              <a:rPr kumimoji="0" lang="pt-PT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pt-PT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os tamanhos e setores. 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1BC150-F04A-1D58-B3A9-FCC7163F1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7" name="Picture 7" descr="A group of colorful icons&#10;&#10;Description automatically generated">
            <a:extLst>
              <a:ext uri="{FF2B5EF4-FFF2-40B4-BE49-F238E27FC236}">
                <a16:creationId xmlns:a16="http://schemas.microsoft.com/office/drawing/2014/main" id="{33992F93-384E-D8B9-EA62-2F0FB329B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2"/>
          <a:stretch>
            <a:fillRect/>
          </a:stretch>
        </p:blipFill>
        <p:spPr bwMode="auto">
          <a:xfrm>
            <a:off x="631557" y="4077036"/>
            <a:ext cx="2894983" cy="103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A diagram of a diagram with arrows pointing to a cube&#10;&#10;Description automatically generated with medium confidence">
            <a:extLst>
              <a:ext uri="{FF2B5EF4-FFF2-40B4-BE49-F238E27FC236}">
                <a16:creationId xmlns:a16="http://schemas.microsoft.com/office/drawing/2014/main" id="{DC48D493-C8DB-028A-336F-44183840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40" y="2966628"/>
            <a:ext cx="4168766" cy="205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6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59243" y="2505610"/>
            <a:ext cx="6832709" cy="144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>
              <a:buSzPts val="16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Iremos desenvolver habilidades técnicas da maior Cloud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mercado a AWS. </a:t>
            </a:r>
            <a:b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desde a história à expertise técnica. </a:t>
            </a:r>
            <a:b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curso abrange desde a visão global da AWS até tópicos avançados como: computação sem servidor, bancos de dados gerenciados, segurança na nuvem e automação.  Teremos muito Hands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explorando os recurso da AWS e aprimorando as habilidades com serviços avançados.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PT" sz="28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Conhecimento básico em tecnologia</a:t>
            </a:r>
            <a:endParaRPr lang="pt-BR" dirty="0"/>
          </a:p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Familiariadade</a:t>
            </a: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8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8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endParaRPr lang="en-US" sz="28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Interesse </a:t>
            </a:r>
            <a:r>
              <a:rPr lang="en-US" sz="28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8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Cloud Computing</a:t>
            </a:r>
          </a:p>
          <a:p>
            <a:pPr marL="419100" indent="-342900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7BB7D6-497D-5E00-850D-A213CF0D1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4D555A0-887D-C200-6E6E-EBF99EE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1: Introdução à AWS e Conceitos Básicos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Visão geral da AWS: história, infraestrutura global, e modelo de negócios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Conceitos fundamentais: regiões, zonas de disponibilidade, serviços gerenciados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Configuração da conta AWS e práticas de segurança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 bem vindo a AWS </a:t>
            </a:r>
            <a:r>
              <a:rPr lang="pt-BR" sz="1800" b="1" dirty="0">
                <a:solidFill>
                  <a:srgbClr val="040A24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/>
              <a:buChar char="q"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História da AWS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Introdução à AWS e Conceitos Básicos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150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Fundada em 1994 somente como uma </a:t>
            </a:r>
            <a:r>
              <a:rPr lang="pt-BR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loja de livros na internet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tornou uma gigante da tecnologia sob o comando de seu fundador </a:t>
            </a:r>
            <a:r>
              <a:rPr lang="pt-BR" sz="24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Jeff Bezos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 da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Picture 6" descr="Men sitting at a desk looking at a computer&#10;&#10;Description automatically generated">
            <a:extLst>
              <a:ext uri="{FF2B5EF4-FFF2-40B4-BE49-F238E27FC236}">
                <a16:creationId xmlns:a16="http://schemas.microsoft.com/office/drawing/2014/main" id="{DF6058AF-CA3E-4F35-8199-9FAB0CD1F3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r="6292" b="1"/>
          <a:stretch/>
        </p:blipFill>
        <p:spPr>
          <a:xfrm>
            <a:off x="736189" y="2990112"/>
            <a:ext cx="2758678" cy="1956539"/>
          </a:xfrm>
          <a:prstGeom prst="rect">
            <a:avLst/>
          </a:prstGeom>
        </p:spPr>
      </p:pic>
      <p:sp>
        <p:nvSpPr>
          <p:cNvPr id="8" name="Google Shape;203;g109ffa863cd_0_328">
            <a:extLst>
              <a:ext uri="{FF2B5EF4-FFF2-40B4-BE49-F238E27FC236}">
                <a16:creationId xmlns:a16="http://schemas.microsoft.com/office/drawing/2014/main" id="{EA8B6B2E-F160-1F34-E32B-E3BDE79C565A}"/>
              </a:ext>
            </a:extLst>
          </p:cNvPr>
          <p:cNvSpPr txBox="1"/>
          <p:nvPr/>
        </p:nvSpPr>
        <p:spPr>
          <a:xfrm>
            <a:off x="3587857" y="2990111"/>
            <a:ext cx="3863868" cy="215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ele quem decidiu batizar a empresa em referência à região, mais especificamente ao </a:t>
            </a:r>
            <a:r>
              <a:rPr lang="pt-PT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rio Amazonas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>
          <a:extLst>
            <a:ext uri="{FF2B5EF4-FFF2-40B4-BE49-F238E27FC236}">
              <a16:creationId xmlns:a16="http://schemas.microsoft.com/office/drawing/2014/main" id="{63E4DE96-D47B-BD1D-3A76-7020DF56C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A2B55390-E1EA-14BB-8E50-6EA6401740D6}"/>
              </a:ext>
            </a:extLst>
          </p:cNvPr>
          <p:cNvSpPr txBox="1"/>
          <p:nvPr/>
        </p:nvSpPr>
        <p:spPr>
          <a:xfrm>
            <a:off x="565525" y="1481050"/>
            <a:ext cx="8016900" cy="150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pt-PT" sz="2400" dirty="0"/>
              <a:t>O nome foi escolhido após </a:t>
            </a:r>
            <a:r>
              <a:rPr lang="pt-PT" sz="2400" dirty="0" err="1"/>
              <a:t>Bezos</a:t>
            </a:r>
            <a:r>
              <a:rPr lang="pt-PT" sz="2400" dirty="0"/>
              <a:t> buscar palavras com a letra "A" no dicionário e ver que "Amazon" era descrito como o "</a:t>
            </a:r>
            <a:r>
              <a:rPr lang="pt-PT" sz="2400" b="1" dirty="0"/>
              <a:t>maior rio da Terra</a:t>
            </a:r>
            <a:r>
              <a:rPr lang="pt-PT" sz="2400" dirty="0"/>
              <a:t>“,</a:t>
            </a:r>
            <a:endParaRPr lang="pt-BR" sz="4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99FA72A6-0439-7EA9-EAF0-841ED4EB6E94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 da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09053A9-C270-1394-8B20-7C0105F42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FCEEE63-019F-2471-E93D-3373E96AE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8" name="Google Shape;203;g109ffa863cd_0_328">
            <a:extLst>
              <a:ext uri="{FF2B5EF4-FFF2-40B4-BE49-F238E27FC236}">
                <a16:creationId xmlns:a16="http://schemas.microsoft.com/office/drawing/2014/main" id="{4133FCCC-7F29-D079-E87E-BB83EDA75F36}"/>
              </a:ext>
            </a:extLst>
          </p:cNvPr>
          <p:cNvSpPr txBox="1"/>
          <p:nvPr/>
        </p:nvSpPr>
        <p:spPr>
          <a:xfrm>
            <a:off x="3587857" y="2990111"/>
            <a:ext cx="3863868" cy="215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PT" sz="2400" dirty="0"/>
              <a:t>escreveu </a:t>
            </a:r>
            <a:r>
              <a:rPr lang="pt-PT" sz="2400" dirty="0" err="1"/>
              <a:t>Brad</a:t>
            </a:r>
            <a:r>
              <a:rPr lang="pt-PT" sz="2400" dirty="0"/>
              <a:t> Stone, autor do livro "A Loja de Tudo: </a:t>
            </a:r>
            <a:r>
              <a:rPr lang="pt-PT" sz="2400" dirty="0" err="1"/>
              <a:t>Jeff</a:t>
            </a:r>
            <a:r>
              <a:rPr lang="pt-PT" sz="2400" dirty="0"/>
              <a:t> </a:t>
            </a:r>
            <a:r>
              <a:rPr lang="pt-PT" sz="2400" dirty="0" err="1"/>
              <a:t>Bezos</a:t>
            </a:r>
            <a:r>
              <a:rPr lang="pt-PT" sz="2400" dirty="0"/>
              <a:t> e a era da Amazon".</a:t>
            </a:r>
            <a:endParaRPr lang="en-GB" sz="2400" dirty="0"/>
          </a:p>
        </p:txBody>
      </p:sp>
      <p:pic>
        <p:nvPicPr>
          <p:cNvPr id="2" name="Picture 1" descr="A person pushing a shopping cart full of books&#10;&#10;Description automatically generated">
            <a:extLst>
              <a:ext uri="{FF2B5EF4-FFF2-40B4-BE49-F238E27FC236}">
                <a16:creationId xmlns:a16="http://schemas.microsoft.com/office/drawing/2014/main" id="{1D9186BC-A47B-02C6-EBD2-3FE42CCACD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1" y="3149575"/>
            <a:ext cx="2623275" cy="19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>
          <a:extLst>
            <a:ext uri="{FF2B5EF4-FFF2-40B4-BE49-F238E27FC236}">
              <a16:creationId xmlns:a16="http://schemas.microsoft.com/office/drawing/2014/main" id="{4E6BEBE7-2834-4F78-8542-8471C5016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296A5D77-61B1-197E-D966-77E4B1E9B59A}"/>
              </a:ext>
            </a:extLst>
          </p:cNvPr>
          <p:cNvSpPr txBox="1"/>
          <p:nvPr/>
        </p:nvSpPr>
        <p:spPr>
          <a:xfrm>
            <a:off x="2727702" y="1313617"/>
            <a:ext cx="6416298" cy="150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Curiosidade </a:t>
            </a:r>
            <a:r>
              <a:rPr lang="pt-PT" sz="2400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nome: </a:t>
            </a:r>
            <a:r>
              <a:rPr lang="pt-PT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Cadabra</a:t>
            </a:r>
            <a:r>
              <a:rPr lang="pt-PT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Amazon</a:t>
            </a:r>
            <a:br>
              <a:rPr lang="pt-PT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Jeff</a:t>
            </a:r>
            <a:r>
              <a:rPr lang="pt-PT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Bezos</a:t>
            </a:r>
            <a:r>
              <a:rPr lang="pt-PT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substituiu a palavra </a:t>
            </a:r>
            <a:r>
              <a:rPr lang="pt-PT" sz="2400" kern="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Cadabra</a:t>
            </a:r>
            <a:r>
              <a:rPr lang="pt-PT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Amazon.</a:t>
            </a:r>
            <a:endParaRPr lang="en-GB" sz="240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1CBC274A-E2EB-7D4A-11AF-A904BF535B9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 da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4D5514-B2E1-9509-C305-881ED479E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8CC422BA-AC7A-E19E-DE81-6F8FD915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8" name="Google Shape;203;g109ffa863cd_0_328">
            <a:extLst>
              <a:ext uri="{FF2B5EF4-FFF2-40B4-BE49-F238E27FC236}">
                <a16:creationId xmlns:a16="http://schemas.microsoft.com/office/drawing/2014/main" id="{698FC59D-EFE3-1538-67E0-91F08DF0381A}"/>
              </a:ext>
            </a:extLst>
          </p:cNvPr>
          <p:cNvSpPr txBox="1"/>
          <p:nvPr/>
        </p:nvSpPr>
        <p:spPr>
          <a:xfrm>
            <a:off x="2735294" y="2727082"/>
            <a:ext cx="4493780" cy="215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Inicialmente, </a:t>
            </a:r>
            <a:r>
              <a:rPr lang="pt-P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Bezos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escolheu o nome "</a:t>
            </a:r>
            <a:r>
              <a:rPr lang="pt-PT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Cadabra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como uma abreviação de "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Abracadabra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associando-se à magia e à variedade de produtos disponíveis na plataforma. </a:t>
            </a:r>
            <a:endParaRPr lang="en-GB" sz="3200" dirty="0"/>
          </a:p>
        </p:txBody>
      </p:sp>
      <p:pic>
        <p:nvPicPr>
          <p:cNvPr id="4" name="Picture 3" descr="A person in a suit&#10;&#10;Description automatically generated">
            <a:extLst>
              <a:ext uri="{FF2B5EF4-FFF2-40B4-BE49-F238E27FC236}">
                <a16:creationId xmlns:a16="http://schemas.microsoft.com/office/drawing/2014/main" id="{AA763DF7-34D7-D0BF-67FC-632D894F96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8" y="1380732"/>
            <a:ext cx="2157164" cy="34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a21747ac3f2fefcc97223b252ccb63a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d12346cfa61b1f954f013205c72b1c6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1ECA5DCB-8CA8-4FDC-BC52-E976C4B7F6D7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1036</Words>
  <Application>Microsoft Office PowerPoint</Application>
  <PresentationFormat>On-screen Show (16:9)</PresentationFormat>
  <Paragraphs>83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Century Gothic</vt:lpstr>
      <vt:lpstr>Wingdings</vt:lpstr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86</cp:revision>
  <dcterms:modified xsi:type="dcterms:W3CDTF">2024-03-16T18:46:55Z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