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1" r:id="rId6"/>
    <p:sldId id="258" r:id="rId7"/>
    <p:sldId id="262" r:id="rId8"/>
    <p:sldId id="263" r:id="rId9"/>
    <p:sldId id="269" r:id="rId10"/>
    <p:sldId id="278" r:id="rId11"/>
    <p:sldId id="264" r:id="rId12"/>
    <p:sldId id="266" r:id="rId13"/>
    <p:sldId id="272" r:id="rId14"/>
    <p:sldId id="277" r:id="rId15"/>
    <p:sldId id="276" r:id="rId16"/>
    <p:sldId id="273" r:id="rId17"/>
    <p:sldId id="279" r:id="rId18"/>
    <p:sldId id="268" r:id="rId19"/>
    <p:sldId id="274" r:id="rId20"/>
    <p:sldId id="275" r:id="rId21"/>
    <p:sldId id="260" r:id="rId2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48" autoAdjust="0"/>
  </p:normalViewPr>
  <p:slideViewPr>
    <p:cSldViewPr snapToGrid="0">
      <p:cViewPr varScale="1">
        <p:scale>
          <a:sx n="81" d="100"/>
          <a:sy n="81" d="100"/>
        </p:scale>
        <p:origin x="10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D737B-2B96-4E3F-AA55-F200F35330B4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AAC55D-3B0C-4451-9016-D5933C3AC1A3}">
      <dgm:prSet/>
      <dgm:spPr/>
      <dgm:t>
        <a:bodyPr/>
        <a:lstStyle/>
        <a:p>
          <a:r>
            <a:rPr lang="es-CO" b="1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cs typeface="Aldhabi" panose="020B0604020202020204" pitchFamily="2" charset="-78"/>
            </a:rPr>
            <a:t>1. </a:t>
          </a:r>
          <a:r>
            <a:rPr lang="es-CO" b="1" dirty="0">
              <a:solidFill>
                <a:schemeClr val="accent1">
                  <a:lumMod val="75000"/>
                </a:schemeClr>
              </a:solidFill>
            </a:rPr>
            <a:t>Situación problema</a:t>
          </a:r>
          <a:endParaRPr 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C2A9C44B-B75E-44DD-952D-3D552AE1C2E6}" type="parTrans" cxnId="{12E35D05-CDAF-4D71-82FC-3020D49B5F8F}">
      <dgm:prSet/>
      <dgm:spPr/>
      <dgm:t>
        <a:bodyPr/>
        <a:lstStyle/>
        <a:p>
          <a:endParaRPr lang="en-US" b="1">
            <a:solidFill>
              <a:schemeClr val="accent1">
                <a:lumMod val="75000"/>
              </a:schemeClr>
            </a:solidFill>
          </a:endParaRPr>
        </a:p>
      </dgm:t>
    </dgm:pt>
    <dgm:pt modelId="{0A4EA385-ACC5-4810-A1EB-C5899AFFD4AF}" type="sibTrans" cxnId="{12E35D05-CDAF-4D71-82FC-3020D49B5F8F}">
      <dgm:prSet/>
      <dgm:spPr/>
      <dgm:t>
        <a:bodyPr/>
        <a:lstStyle/>
        <a:p>
          <a:endParaRPr lang="en-US" b="1">
            <a:solidFill>
              <a:schemeClr val="accent1">
                <a:lumMod val="75000"/>
              </a:schemeClr>
            </a:solidFill>
          </a:endParaRPr>
        </a:p>
      </dgm:t>
    </dgm:pt>
    <dgm:pt modelId="{9CCBB2CB-8157-420B-B86C-21784B2DA66C}">
      <dgm:prSet/>
      <dgm:spPr/>
      <dgm:t>
        <a:bodyPr/>
        <a:lstStyle/>
        <a:p>
          <a:r>
            <a:rPr lang="es-CO" b="1" dirty="0">
              <a:solidFill>
                <a:schemeClr val="accent1">
                  <a:lumMod val="75000"/>
                </a:schemeClr>
              </a:solidFill>
            </a:rPr>
            <a:t>2. Objetivos</a:t>
          </a:r>
          <a:endParaRPr 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5CD71FFC-690C-4729-8ED9-CAABA25C59B7}" type="parTrans" cxnId="{0C0E249F-422F-43A2-80A8-CCE7458E9D21}">
      <dgm:prSet/>
      <dgm:spPr/>
      <dgm:t>
        <a:bodyPr/>
        <a:lstStyle/>
        <a:p>
          <a:endParaRPr lang="en-US" b="1">
            <a:solidFill>
              <a:schemeClr val="accent1">
                <a:lumMod val="75000"/>
              </a:schemeClr>
            </a:solidFill>
          </a:endParaRPr>
        </a:p>
      </dgm:t>
    </dgm:pt>
    <dgm:pt modelId="{023593ED-F180-4511-A0FA-26328275CC8D}" type="sibTrans" cxnId="{0C0E249F-422F-43A2-80A8-CCE7458E9D21}">
      <dgm:prSet/>
      <dgm:spPr/>
      <dgm:t>
        <a:bodyPr/>
        <a:lstStyle/>
        <a:p>
          <a:endParaRPr lang="en-US" b="1">
            <a:solidFill>
              <a:schemeClr val="accent1">
                <a:lumMod val="75000"/>
              </a:schemeClr>
            </a:solidFill>
          </a:endParaRPr>
        </a:p>
      </dgm:t>
    </dgm:pt>
    <dgm:pt modelId="{CD770821-E435-4194-AFAC-707C068D4A5C}">
      <dgm:prSet/>
      <dgm:spPr/>
      <dgm:t>
        <a:bodyPr/>
        <a:lstStyle/>
        <a:p>
          <a:r>
            <a:rPr lang="es-CO" b="1" dirty="0">
              <a:solidFill>
                <a:schemeClr val="accent1">
                  <a:lumMod val="75000"/>
                </a:schemeClr>
              </a:solidFill>
            </a:rPr>
            <a:t>3. Fundamentación teórica </a:t>
          </a:r>
          <a:endParaRPr 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B1E90E4C-359A-44D4-B01A-D8E4EAD47E38}" type="parTrans" cxnId="{17D454DF-595B-44B4-BD28-12EB1FA44642}">
      <dgm:prSet/>
      <dgm:spPr/>
      <dgm:t>
        <a:bodyPr/>
        <a:lstStyle/>
        <a:p>
          <a:endParaRPr lang="en-US" b="1">
            <a:solidFill>
              <a:schemeClr val="accent1">
                <a:lumMod val="75000"/>
              </a:schemeClr>
            </a:solidFill>
          </a:endParaRPr>
        </a:p>
      </dgm:t>
    </dgm:pt>
    <dgm:pt modelId="{61DFC9D9-BF39-4E50-A086-7FAADE37E607}" type="sibTrans" cxnId="{17D454DF-595B-44B4-BD28-12EB1FA44642}">
      <dgm:prSet/>
      <dgm:spPr/>
      <dgm:t>
        <a:bodyPr/>
        <a:lstStyle/>
        <a:p>
          <a:endParaRPr lang="en-US" b="1">
            <a:solidFill>
              <a:schemeClr val="accent1">
                <a:lumMod val="75000"/>
              </a:schemeClr>
            </a:solidFill>
          </a:endParaRPr>
        </a:p>
      </dgm:t>
    </dgm:pt>
    <dgm:pt modelId="{189B6D32-5FF2-4281-A064-39365ECC58A7}">
      <dgm:prSet/>
      <dgm:spPr/>
      <dgm:t>
        <a:bodyPr/>
        <a:lstStyle/>
        <a:p>
          <a:r>
            <a:rPr lang="es-CO" b="1" dirty="0">
              <a:solidFill>
                <a:schemeClr val="accent1">
                  <a:lumMod val="75000"/>
                </a:schemeClr>
              </a:solidFill>
            </a:rPr>
            <a:t>4. Metodología</a:t>
          </a:r>
          <a:endParaRPr 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01A42DFD-31D4-4AE3-971F-DCE61616BA6F}" type="parTrans" cxnId="{B8B1C387-29F6-4D15-99BE-368D9E92DDC6}">
      <dgm:prSet/>
      <dgm:spPr/>
      <dgm:t>
        <a:bodyPr/>
        <a:lstStyle/>
        <a:p>
          <a:endParaRPr lang="en-US" b="1">
            <a:solidFill>
              <a:schemeClr val="accent1">
                <a:lumMod val="75000"/>
              </a:schemeClr>
            </a:solidFill>
          </a:endParaRPr>
        </a:p>
      </dgm:t>
    </dgm:pt>
    <dgm:pt modelId="{E68313A2-1444-46CA-8441-8A0135DAF0CB}" type="sibTrans" cxnId="{B8B1C387-29F6-4D15-99BE-368D9E92DDC6}">
      <dgm:prSet/>
      <dgm:spPr/>
      <dgm:t>
        <a:bodyPr/>
        <a:lstStyle/>
        <a:p>
          <a:endParaRPr lang="en-US" b="1">
            <a:solidFill>
              <a:schemeClr val="accent1">
                <a:lumMod val="75000"/>
              </a:schemeClr>
            </a:solidFill>
          </a:endParaRPr>
        </a:p>
      </dgm:t>
    </dgm:pt>
    <dgm:pt modelId="{8AEE17EB-24D6-4490-95DE-AB4CA3EC7C13}">
      <dgm:prSet/>
      <dgm:spPr/>
      <dgm:t>
        <a:bodyPr/>
        <a:lstStyle/>
        <a:p>
          <a:r>
            <a:rPr lang="es-CO" b="1" dirty="0">
              <a:solidFill>
                <a:schemeClr val="accent1">
                  <a:lumMod val="75000"/>
                </a:schemeClr>
              </a:solidFill>
            </a:rPr>
            <a:t>5. Resultados</a:t>
          </a:r>
          <a:endParaRPr 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7CF59115-49C4-4F5C-B82A-E749E48031DF}" type="parTrans" cxnId="{F3DF4C8B-1767-43F5-805A-E8EAA3CCB549}">
      <dgm:prSet/>
      <dgm:spPr/>
      <dgm:t>
        <a:bodyPr/>
        <a:lstStyle/>
        <a:p>
          <a:endParaRPr lang="en-US" b="1">
            <a:solidFill>
              <a:schemeClr val="accent1">
                <a:lumMod val="75000"/>
              </a:schemeClr>
            </a:solidFill>
          </a:endParaRPr>
        </a:p>
      </dgm:t>
    </dgm:pt>
    <dgm:pt modelId="{44B00503-62E1-4804-ABB0-A9C8D187A3D8}" type="sibTrans" cxnId="{F3DF4C8B-1767-43F5-805A-E8EAA3CCB549}">
      <dgm:prSet/>
      <dgm:spPr/>
      <dgm:t>
        <a:bodyPr/>
        <a:lstStyle/>
        <a:p>
          <a:endParaRPr lang="en-US" b="1">
            <a:solidFill>
              <a:schemeClr val="accent1">
                <a:lumMod val="75000"/>
              </a:schemeClr>
            </a:solidFill>
          </a:endParaRPr>
        </a:p>
      </dgm:t>
    </dgm:pt>
    <dgm:pt modelId="{DB23CFDE-CA2D-4424-9DCE-3C699A559102}">
      <dgm:prSet/>
      <dgm:spPr/>
      <dgm:t>
        <a:bodyPr/>
        <a:lstStyle/>
        <a:p>
          <a:r>
            <a:rPr lang="es-CO" b="1" dirty="0">
              <a:solidFill>
                <a:schemeClr val="accent1">
                  <a:lumMod val="75000"/>
                </a:schemeClr>
              </a:solidFill>
            </a:rPr>
            <a:t>6. Conclusiones</a:t>
          </a:r>
          <a:endParaRPr 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FE9EA6D3-D158-4CD9-BBAF-7757A58044A6}" type="parTrans" cxnId="{C21889F0-7420-4B7C-88D2-8E92F192D289}">
      <dgm:prSet/>
      <dgm:spPr/>
      <dgm:t>
        <a:bodyPr/>
        <a:lstStyle/>
        <a:p>
          <a:endParaRPr lang="en-US" b="1">
            <a:solidFill>
              <a:schemeClr val="accent1">
                <a:lumMod val="75000"/>
              </a:schemeClr>
            </a:solidFill>
          </a:endParaRPr>
        </a:p>
      </dgm:t>
    </dgm:pt>
    <dgm:pt modelId="{4BC8F952-A12D-4C47-AD5A-F0407714DA2D}" type="sibTrans" cxnId="{C21889F0-7420-4B7C-88D2-8E92F192D289}">
      <dgm:prSet/>
      <dgm:spPr/>
      <dgm:t>
        <a:bodyPr/>
        <a:lstStyle/>
        <a:p>
          <a:endParaRPr lang="en-US" b="1">
            <a:solidFill>
              <a:schemeClr val="accent1">
                <a:lumMod val="75000"/>
              </a:schemeClr>
            </a:solidFill>
          </a:endParaRPr>
        </a:p>
      </dgm:t>
    </dgm:pt>
    <dgm:pt modelId="{EA025F8E-47BE-44C1-A15B-D387DCF3893A}">
      <dgm:prSet/>
      <dgm:spPr/>
      <dgm:t>
        <a:bodyPr/>
        <a:lstStyle/>
        <a:p>
          <a:r>
            <a:rPr lang="es-CO" b="1" dirty="0">
              <a:solidFill>
                <a:schemeClr val="accent1">
                  <a:lumMod val="75000"/>
                </a:schemeClr>
              </a:solidFill>
            </a:rPr>
            <a:t>7. Referencias</a:t>
          </a:r>
          <a:endParaRPr lang="en-US" b="1" dirty="0">
            <a:solidFill>
              <a:schemeClr val="accent1">
                <a:lumMod val="75000"/>
              </a:schemeClr>
            </a:solidFill>
          </a:endParaRPr>
        </a:p>
      </dgm:t>
    </dgm:pt>
    <dgm:pt modelId="{5CC484A9-E9BD-474F-B932-930887ABBF26}" type="parTrans" cxnId="{0326A415-CD98-4B57-AD66-F42BEE9FFE53}">
      <dgm:prSet/>
      <dgm:spPr/>
      <dgm:t>
        <a:bodyPr/>
        <a:lstStyle/>
        <a:p>
          <a:endParaRPr lang="en-US" b="1">
            <a:solidFill>
              <a:schemeClr val="accent1">
                <a:lumMod val="75000"/>
              </a:schemeClr>
            </a:solidFill>
          </a:endParaRPr>
        </a:p>
      </dgm:t>
    </dgm:pt>
    <dgm:pt modelId="{D836BD02-FDCC-4282-B84D-7EA7D5C1B657}" type="sibTrans" cxnId="{0326A415-CD98-4B57-AD66-F42BEE9FFE53}">
      <dgm:prSet/>
      <dgm:spPr/>
      <dgm:t>
        <a:bodyPr/>
        <a:lstStyle/>
        <a:p>
          <a:endParaRPr lang="en-US" b="1">
            <a:solidFill>
              <a:schemeClr val="accent1">
                <a:lumMod val="75000"/>
              </a:schemeClr>
            </a:solidFill>
          </a:endParaRPr>
        </a:p>
      </dgm:t>
    </dgm:pt>
    <dgm:pt modelId="{6D90C546-480F-4920-A982-3D91E6F9B8F2}" type="pres">
      <dgm:prSet presAssocID="{0D7D737B-2B96-4E3F-AA55-F200F35330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F65C803-C48A-4848-A221-934EF5BA625D}" type="pres">
      <dgm:prSet presAssocID="{4CAAC55D-3B0C-4451-9016-D5933C3AC1A3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47323D-F735-4283-A25A-FAA0584F1BEC}" type="pres">
      <dgm:prSet presAssocID="{0A4EA385-ACC5-4810-A1EB-C5899AFFD4AF}" presName="spacer" presStyleCnt="0"/>
      <dgm:spPr/>
    </dgm:pt>
    <dgm:pt modelId="{FEA1082E-72AE-4167-BBA8-9AAD1E480751}" type="pres">
      <dgm:prSet presAssocID="{9CCBB2CB-8157-420B-B86C-21784B2DA66C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986F8A-9816-41C0-B215-DB12692F8C62}" type="pres">
      <dgm:prSet presAssocID="{023593ED-F180-4511-A0FA-26328275CC8D}" presName="spacer" presStyleCnt="0"/>
      <dgm:spPr/>
    </dgm:pt>
    <dgm:pt modelId="{82DFBC98-BC4A-440E-9099-DF80CBBF98D3}" type="pres">
      <dgm:prSet presAssocID="{CD770821-E435-4194-AFAC-707C068D4A5C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ED2FA2-FD9A-455A-AA4E-EB1F7E4EDA9E}" type="pres">
      <dgm:prSet presAssocID="{61DFC9D9-BF39-4E50-A086-7FAADE37E607}" presName="spacer" presStyleCnt="0"/>
      <dgm:spPr/>
    </dgm:pt>
    <dgm:pt modelId="{9D6A479C-4659-4E81-90C3-414BAEC8CBCF}" type="pres">
      <dgm:prSet presAssocID="{189B6D32-5FF2-4281-A064-39365ECC58A7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B9CEAED-D4E5-49C6-90D3-422F0023CC01}" type="pres">
      <dgm:prSet presAssocID="{E68313A2-1444-46CA-8441-8A0135DAF0CB}" presName="spacer" presStyleCnt="0"/>
      <dgm:spPr/>
    </dgm:pt>
    <dgm:pt modelId="{44407208-C208-40BB-B98B-857A6FD5808C}" type="pres">
      <dgm:prSet presAssocID="{8AEE17EB-24D6-4490-95DE-AB4CA3EC7C13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0BE26D-4513-4688-9805-752085F03F74}" type="pres">
      <dgm:prSet presAssocID="{44B00503-62E1-4804-ABB0-A9C8D187A3D8}" presName="spacer" presStyleCnt="0"/>
      <dgm:spPr/>
    </dgm:pt>
    <dgm:pt modelId="{EF4F2D0E-6214-4F88-B943-2D718692534A}" type="pres">
      <dgm:prSet presAssocID="{DB23CFDE-CA2D-4424-9DCE-3C699A559102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2B72B2C-9716-46BE-96A5-47FEA12FF330}" type="pres">
      <dgm:prSet presAssocID="{4BC8F952-A12D-4C47-AD5A-F0407714DA2D}" presName="spacer" presStyleCnt="0"/>
      <dgm:spPr/>
    </dgm:pt>
    <dgm:pt modelId="{A1CF622B-C6B1-4F34-9E3B-D8FF8E01AF0B}" type="pres">
      <dgm:prSet presAssocID="{EA025F8E-47BE-44C1-A15B-D387DCF3893A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2E6D31D-F290-4393-AA3C-A059CC51183F}" type="presOf" srcId="{DB23CFDE-CA2D-4424-9DCE-3C699A559102}" destId="{EF4F2D0E-6214-4F88-B943-2D718692534A}" srcOrd="0" destOrd="0" presId="urn:microsoft.com/office/officeart/2005/8/layout/vList2"/>
    <dgm:cxn modelId="{0C0E249F-422F-43A2-80A8-CCE7458E9D21}" srcId="{0D7D737B-2B96-4E3F-AA55-F200F35330B4}" destId="{9CCBB2CB-8157-420B-B86C-21784B2DA66C}" srcOrd="1" destOrd="0" parTransId="{5CD71FFC-690C-4729-8ED9-CAABA25C59B7}" sibTransId="{023593ED-F180-4511-A0FA-26328275CC8D}"/>
    <dgm:cxn modelId="{7EDE22F0-49DA-466F-9E05-62BE7A118F0E}" type="presOf" srcId="{8AEE17EB-24D6-4490-95DE-AB4CA3EC7C13}" destId="{44407208-C208-40BB-B98B-857A6FD5808C}" srcOrd="0" destOrd="0" presId="urn:microsoft.com/office/officeart/2005/8/layout/vList2"/>
    <dgm:cxn modelId="{F3DF4C8B-1767-43F5-805A-E8EAA3CCB549}" srcId="{0D7D737B-2B96-4E3F-AA55-F200F35330B4}" destId="{8AEE17EB-24D6-4490-95DE-AB4CA3EC7C13}" srcOrd="4" destOrd="0" parTransId="{7CF59115-49C4-4F5C-B82A-E749E48031DF}" sibTransId="{44B00503-62E1-4804-ABB0-A9C8D187A3D8}"/>
    <dgm:cxn modelId="{B8B1C387-29F6-4D15-99BE-368D9E92DDC6}" srcId="{0D7D737B-2B96-4E3F-AA55-F200F35330B4}" destId="{189B6D32-5FF2-4281-A064-39365ECC58A7}" srcOrd="3" destOrd="0" parTransId="{01A42DFD-31D4-4AE3-971F-DCE61616BA6F}" sibTransId="{E68313A2-1444-46CA-8441-8A0135DAF0CB}"/>
    <dgm:cxn modelId="{C21889F0-7420-4B7C-88D2-8E92F192D289}" srcId="{0D7D737B-2B96-4E3F-AA55-F200F35330B4}" destId="{DB23CFDE-CA2D-4424-9DCE-3C699A559102}" srcOrd="5" destOrd="0" parTransId="{FE9EA6D3-D158-4CD9-BBAF-7757A58044A6}" sibTransId="{4BC8F952-A12D-4C47-AD5A-F0407714DA2D}"/>
    <dgm:cxn modelId="{DDF43E73-6EA7-4784-BA2A-E4F326735494}" type="presOf" srcId="{0D7D737B-2B96-4E3F-AA55-F200F35330B4}" destId="{6D90C546-480F-4920-A982-3D91E6F9B8F2}" srcOrd="0" destOrd="0" presId="urn:microsoft.com/office/officeart/2005/8/layout/vList2"/>
    <dgm:cxn modelId="{7316DDAC-6844-4D5D-97A1-E82C8A335420}" type="presOf" srcId="{189B6D32-5FF2-4281-A064-39365ECC58A7}" destId="{9D6A479C-4659-4E81-90C3-414BAEC8CBCF}" srcOrd="0" destOrd="0" presId="urn:microsoft.com/office/officeart/2005/8/layout/vList2"/>
    <dgm:cxn modelId="{D4AA2EE0-7995-4AFB-B8A3-D379E911373B}" type="presOf" srcId="{EA025F8E-47BE-44C1-A15B-D387DCF3893A}" destId="{A1CF622B-C6B1-4F34-9E3B-D8FF8E01AF0B}" srcOrd="0" destOrd="0" presId="urn:microsoft.com/office/officeart/2005/8/layout/vList2"/>
    <dgm:cxn modelId="{567D8050-CA75-4AA2-A9CC-44A7E0BCD0C9}" type="presOf" srcId="{4CAAC55D-3B0C-4451-9016-D5933C3AC1A3}" destId="{2F65C803-C48A-4848-A221-934EF5BA625D}" srcOrd="0" destOrd="0" presId="urn:microsoft.com/office/officeart/2005/8/layout/vList2"/>
    <dgm:cxn modelId="{12E35D05-CDAF-4D71-82FC-3020D49B5F8F}" srcId="{0D7D737B-2B96-4E3F-AA55-F200F35330B4}" destId="{4CAAC55D-3B0C-4451-9016-D5933C3AC1A3}" srcOrd="0" destOrd="0" parTransId="{C2A9C44B-B75E-44DD-952D-3D552AE1C2E6}" sibTransId="{0A4EA385-ACC5-4810-A1EB-C5899AFFD4AF}"/>
    <dgm:cxn modelId="{897DFC38-E1A6-4151-95B1-C20BBB159917}" type="presOf" srcId="{9CCBB2CB-8157-420B-B86C-21784B2DA66C}" destId="{FEA1082E-72AE-4167-BBA8-9AAD1E480751}" srcOrd="0" destOrd="0" presId="urn:microsoft.com/office/officeart/2005/8/layout/vList2"/>
    <dgm:cxn modelId="{17D454DF-595B-44B4-BD28-12EB1FA44642}" srcId="{0D7D737B-2B96-4E3F-AA55-F200F35330B4}" destId="{CD770821-E435-4194-AFAC-707C068D4A5C}" srcOrd="2" destOrd="0" parTransId="{B1E90E4C-359A-44D4-B01A-D8E4EAD47E38}" sibTransId="{61DFC9D9-BF39-4E50-A086-7FAADE37E607}"/>
    <dgm:cxn modelId="{0326A415-CD98-4B57-AD66-F42BEE9FFE53}" srcId="{0D7D737B-2B96-4E3F-AA55-F200F35330B4}" destId="{EA025F8E-47BE-44C1-A15B-D387DCF3893A}" srcOrd="6" destOrd="0" parTransId="{5CC484A9-E9BD-474F-B932-930887ABBF26}" sibTransId="{D836BD02-FDCC-4282-B84D-7EA7D5C1B657}"/>
    <dgm:cxn modelId="{ED7CD15E-5782-4AD1-9C42-15E8ED2D0084}" type="presOf" srcId="{CD770821-E435-4194-AFAC-707C068D4A5C}" destId="{82DFBC98-BC4A-440E-9099-DF80CBBF98D3}" srcOrd="0" destOrd="0" presId="urn:microsoft.com/office/officeart/2005/8/layout/vList2"/>
    <dgm:cxn modelId="{570DA03F-4835-4DA2-9584-56A202FF61AC}" type="presParOf" srcId="{6D90C546-480F-4920-A982-3D91E6F9B8F2}" destId="{2F65C803-C48A-4848-A221-934EF5BA625D}" srcOrd="0" destOrd="0" presId="urn:microsoft.com/office/officeart/2005/8/layout/vList2"/>
    <dgm:cxn modelId="{4E79DFDD-DF91-4F53-B22F-A0DED231ED4D}" type="presParOf" srcId="{6D90C546-480F-4920-A982-3D91E6F9B8F2}" destId="{D347323D-F735-4283-A25A-FAA0584F1BEC}" srcOrd="1" destOrd="0" presId="urn:microsoft.com/office/officeart/2005/8/layout/vList2"/>
    <dgm:cxn modelId="{F557671E-C924-47D3-9A03-544C2787EECA}" type="presParOf" srcId="{6D90C546-480F-4920-A982-3D91E6F9B8F2}" destId="{FEA1082E-72AE-4167-BBA8-9AAD1E480751}" srcOrd="2" destOrd="0" presId="urn:microsoft.com/office/officeart/2005/8/layout/vList2"/>
    <dgm:cxn modelId="{DD853EB3-9E2E-49E0-B7D6-C95B408FE3C5}" type="presParOf" srcId="{6D90C546-480F-4920-A982-3D91E6F9B8F2}" destId="{22986F8A-9816-41C0-B215-DB12692F8C62}" srcOrd="3" destOrd="0" presId="urn:microsoft.com/office/officeart/2005/8/layout/vList2"/>
    <dgm:cxn modelId="{B1DA869B-C343-4FC3-97EE-73999B8721D4}" type="presParOf" srcId="{6D90C546-480F-4920-A982-3D91E6F9B8F2}" destId="{82DFBC98-BC4A-440E-9099-DF80CBBF98D3}" srcOrd="4" destOrd="0" presId="urn:microsoft.com/office/officeart/2005/8/layout/vList2"/>
    <dgm:cxn modelId="{17FDBAC8-0B22-4104-8D01-1AB66F4AAEB5}" type="presParOf" srcId="{6D90C546-480F-4920-A982-3D91E6F9B8F2}" destId="{57ED2FA2-FD9A-455A-AA4E-EB1F7E4EDA9E}" srcOrd="5" destOrd="0" presId="urn:microsoft.com/office/officeart/2005/8/layout/vList2"/>
    <dgm:cxn modelId="{E0CCCE19-429E-4939-9BD4-834C503F7E21}" type="presParOf" srcId="{6D90C546-480F-4920-A982-3D91E6F9B8F2}" destId="{9D6A479C-4659-4E81-90C3-414BAEC8CBCF}" srcOrd="6" destOrd="0" presId="urn:microsoft.com/office/officeart/2005/8/layout/vList2"/>
    <dgm:cxn modelId="{1BCD4E42-96BD-41ED-8DD1-08D182B9C389}" type="presParOf" srcId="{6D90C546-480F-4920-A982-3D91E6F9B8F2}" destId="{6B9CEAED-D4E5-49C6-90D3-422F0023CC01}" srcOrd="7" destOrd="0" presId="urn:microsoft.com/office/officeart/2005/8/layout/vList2"/>
    <dgm:cxn modelId="{E235C486-BD39-4071-9D29-D0BFA80C5E02}" type="presParOf" srcId="{6D90C546-480F-4920-A982-3D91E6F9B8F2}" destId="{44407208-C208-40BB-B98B-857A6FD5808C}" srcOrd="8" destOrd="0" presId="urn:microsoft.com/office/officeart/2005/8/layout/vList2"/>
    <dgm:cxn modelId="{DB4AC808-BAF1-4189-9687-93E64F2042D0}" type="presParOf" srcId="{6D90C546-480F-4920-A982-3D91E6F9B8F2}" destId="{B60BE26D-4513-4688-9805-752085F03F74}" srcOrd="9" destOrd="0" presId="urn:microsoft.com/office/officeart/2005/8/layout/vList2"/>
    <dgm:cxn modelId="{CACC2B11-594B-4663-897E-01EDF1E8ABC0}" type="presParOf" srcId="{6D90C546-480F-4920-A982-3D91E6F9B8F2}" destId="{EF4F2D0E-6214-4F88-B943-2D718692534A}" srcOrd="10" destOrd="0" presId="urn:microsoft.com/office/officeart/2005/8/layout/vList2"/>
    <dgm:cxn modelId="{08F95D68-9464-4879-9AEC-0AA9B7E68D39}" type="presParOf" srcId="{6D90C546-480F-4920-A982-3D91E6F9B8F2}" destId="{12B72B2C-9716-46BE-96A5-47FEA12FF330}" srcOrd="11" destOrd="0" presId="urn:microsoft.com/office/officeart/2005/8/layout/vList2"/>
    <dgm:cxn modelId="{355D030E-1141-4281-BA6C-0FBC7D0E57CD}" type="presParOf" srcId="{6D90C546-480F-4920-A982-3D91E6F9B8F2}" destId="{A1CF622B-C6B1-4F34-9E3B-D8FF8E01AF0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5C803-C48A-4848-A221-934EF5BA625D}">
      <dsp:nvSpPr>
        <dsp:cNvPr id="0" name=""/>
        <dsp:cNvSpPr/>
      </dsp:nvSpPr>
      <dsp:spPr>
        <a:xfrm>
          <a:off x="0" y="525"/>
          <a:ext cx="701237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b="1" kern="1200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cs typeface="Aldhabi" panose="020B0604020202020204" pitchFamily="2" charset="-78"/>
            </a:rPr>
            <a:t>1. </a:t>
          </a:r>
          <a:r>
            <a:rPr lang="es-CO" sz="2600" b="1" kern="1200" dirty="0">
              <a:solidFill>
                <a:schemeClr val="accent1">
                  <a:lumMod val="75000"/>
                </a:schemeClr>
              </a:solidFill>
            </a:rPr>
            <a:t>Situación problema</a:t>
          </a:r>
          <a:endParaRPr lang="en-US" sz="26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9700" y="30225"/>
        <a:ext cx="6952970" cy="549000"/>
      </dsp:txXfrm>
    </dsp:sp>
    <dsp:sp modelId="{FEA1082E-72AE-4167-BBA8-9AAD1E480751}">
      <dsp:nvSpPr>
        <dsp:cNvPr id="0" name=""/>
        <dsp:cNvSpPr/>
      </dsp:nvSpPr>
      <dsp:spPr>
        <a:xfrm>
          <a:off x="0" y="683805"/>
          <a:ext cx="7012370" cy="608400"/>
        </a:xfrm>
        <a:prstGeom prst="roundRect">
          <a:avLst/>
        </a:prstGeom>
        <a:solidFill>
          <a:schemeClr val="accent2">
            <a:hueOff val="-101951"/>
            <a:satOff val="5423"/>
            <a:lumOff val="1568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b="1" kern="1200" dirty="0">
              <a:solidFill>
                <a:schemeClr val="accent1">
                  <a:lumMod val="75000"/>
                </a:schemeClr>
              </a:solidFill>
            </a:rPr>
            <a:t>2. Objetivos</a:t>
          </a:r>
          <a:endParaRPr lang="en-US" sz="26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9700" y="713505"/>
        <a:ext cx="6952970" cy="549000"/>
      </dsp:txXfrm>
    </dsp:sp>
    <dsp:sp modelId="{82DFBC98-BC4A-440E-9099-DF80CBBF98D3}">
      <dsp:nvSpPr>
        <dsp:cNvPr id="0" name=""/>
        <dsp:cNvSpPr/>
      </dsp:nvSpPr>
      <dsp:spPr>
        <a:xfrm>
          <a:off x="0" y="1367085"/>
          <a:ext cx="7012370" cy="608400"/>
        </a:xfrm>
        <a:prstGeom prst="roundRect">
          <a:avLst/>
        </a:prstGeom>
        <a:solidFill>
          <a:schemeClr val="accent2">
            <a:hueOff val="-203903"/>
            <a:satOff val="10845"/>
            <a:lumOff val="313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b="1" kern="1200" dirty="0">
              <a:solidFill>
                <a:schemeClr val="accent1">
                  <a:lumMod val="75000"/>
                </a:schemeClr>
              </a:solidFill>
            </a:rPr>
            <a:t>3. Fundamentación teórica </a:t>
          </a:r>
          <a:endParaRPr lang="en-US" sz="26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9700" y="1396785"/>
        <a:ext cx="6952970" cy="549000"/>
      </dsp:txXfrm>
    </dsp:sp>
    <dsp:sp modelId="{9D6A479C-4659-4E81-90C3-414BAEC8CBCF}">
      <dsp:nvSpPr>
        <dsp:cNvPr id="0" name=""/>
        <dsp:cNvSpPr/>
      </dsp:nvSpPr>
      <dsp:spPr>
        <a:xfrm>
          <a:off x="0" y="2050365"/>
          <a:ext cx="7012370" cy="608400"/>
        </a:xfrm>
        <a:prstGeom prst="roundRect">
          <a:avLst/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b="1" kern="1200" dirty="0">
              <a:solidFill>
                <a:schemeClr val="accent1">
                  <a:lumMod val="75000"/>
                </a:schemeClr>
              </a:solidFill>
            </a:rPr>
            <a:t>4. Metodología</a:t>
          </a:r>
          <a:endParaRPr lang="en-US" sz="26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9700" y="2080065"/>
        <a:ext cx="6952970" cy="549000"/>
      </dsp:txXfrm>
    </dsp:sp>
    <dsp:sp modelId="{44407208-C208-40BB-B98B-857A6FD5808C}">
      <dsp:nvSpPr>
        <dsp:cNvPr id="0" name=""/>
        <dsp:cNvSpPr/>
      </dsp:nvSpPr>
      <dsp:spPr>
        <a:xfrm>
          <a:off x="0" y="2733645"/>
          <a:ext cx="7012370" cy="608400"/>
        </a:xfrm>
        <a:prstGeom prst="roundRect">
          <a:avLst/>
        </a:prstGeom>
        <a:solidFill>
          <a:schemeClr val="accent2">
            <a:hueOff val="-407806"/>
            <a:satOff val="21690"/>
            <a:lumOff val="627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b="1" kern="1200" dirty="0">
              <a:solidFill>
                <a:schemeClr val="accent1">
                  <a:lumMod val="75000"/>
                </a:schemeClr>
              </a:solidFill>
            </a:rPr>
            <a:t>5. Resultados</a:t>
          </a:r>
          <a:endParaRPr lang="en-US" sz="26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9700" y="2763345"/>
        <a:ext cx="6952970" cy="549000"/>
      </dsp:txXfrm>
    </dsp:sp>
    <dsp:sp modelId="{EF4F2D0E-6214-4F88-B943-2D718692534A}">
      <dsp:nvSpPr>
        <dsp:cNvPr id="0" name=""/>
        <dsp:cNvSpPr/>
      </dsp:nvSpPr>
      <dsp:spPr>
        <a:xfrm>
          <a:off x="0" y="3416925"/>
          <a:ext cx="7012370" cy="608400"/>
        </a:xfrm>
        <a:prstGeom prst="roundRect">
          <a:avLst/>
        </a:prstGeom>
        <a:solidFill>
          <a:schemeClr val="accent2">
            <a:hueOff val="-509757"/>
            <a:satOff val="27113"/>
            <a:lumOff val="784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b="1" kern="1200" dirty="0">
              <a:solidFill>
                <a:schemeClr val="accent1">
                  <a:lumMod val="75000"/>
                </a:schemeClr>
              </a:solidFill>
            </a:rPr>
            <a:t>6. Conclusiones</a:t>
          </a:r>
          <a:endParaRPr lang="en-US" sz="26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9700" y="3446625"/>
        <a:ext cx="6952970" cy="549000"/>
      </dsp:txXfrm>
    </dsp:sp>
    <dsp:sp modelId="{A1CF622B-C6B1-4F34-9E3B-D8FF8E01AF0B}">
      <dsp:nvSpPr>
        <dsp:cNvPr id="0" name=""/>
        <dsp:cNvSpPr/>
      </dsp:nvSpPr>
      <dsp:spPr>
        <a:xfrm>
          <a:off x="0" y="4100205"/>
          <a:ext cx="7012370" cy="608400"/>
        </a:xfrm>
        <a:prstGeom prst="roundRect">
          <a:avLst/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600" b="1" kern="1200" dirty="0">
              <a:solidFill>
                <a:schemeClr val="accent1">
                  <a:lumMod val="75000"/>
                </a:schemeClr>
              </a:solidFill>
            </a:rPr>
            <a:t>7. Referencias</a:t>
          </a:r>
          <a:endParaRPr lang="en-US" sz="26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9700" y="4129905"/>
        <a:ext cx="6952970" cy="54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18/10/2020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94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timainfinito.com/tag/belbin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-5704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42672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500" dirty="0">
                <a:solidFill>
                  <a:schemeClr val="bg1"/>
                </a:solidFill>
              </a:rPr>
              <a:t>GYLUS COMMENT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472" y="5110215"/>
            <a:ext cx="3633382" cy="144121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Gabriela Sofia lara Moreno </a:t>
            </a:r>
          </a:p>
          <a:p>
            <a:pPr rtl="0"/>
            <a:r>
              <a:rPr lang="es-ES" dirty="0">
                <a:solidFill>
                  <a:srgbClr val="7CEBFF"/>
                </a:solidFill>
              </a:rPr>
              <a:t>Luisa Fernanda Monsalve serrano</a:t>
            </a:r>
          </a:p>
          <a:p>
            <a:pPr rtl="0"/>
            <a:r>
              <a:rPr lang="es-ES" dirty="0">
                <a:solidFill>
                  <a:srgbClr val="7CEBFF"/>
                </a:solidFill>
              </a:rPr>
              <a:t>Silvia marcela coy Lizarazo</a:t>
            </a:r>
          </a:p>
          <a:p>
            <a:pPr rtl="0"/>
            <a:r>
              <a:rPr lang="es-ES" dirty="0">
                <a:solidFill>
                  <a:srgbClr val="7CEBFF"/>
                </a:solidFill>
              </a:rPr>
              <a:t>Yireth Dayanna aldana garzón				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AFF7E9-B272-4CC4-9AD1-4981646C2157}"/>
              </a:ext>
            </a:extLst>
          </p:cNvPr>
          <p:cNvSpPr txBox="1"/>
          <p:nvPr/>
        </p:nvSpPr>
        <p:spPr>
          <a:xfrm>
            <a:off x="9268774" y="5651929"/>
            <a:ext cx="29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3"/>
                </a:solidFill>
              </a:rPr>
              <a:t>Matemáticas Discretas II</a:t>
            </a:r>
          </a:p>
          <a:p>
            <a:r>
              <a:rPr lang="es-CO" dirty="0">
                <a:solidFill>
                  <a:schemeClr val="accent3"/>
                </a:solidFill>
              </a:rPr>
              <a:t>Estructuras de Datos</a:t>
            </a:r>
          </a:p>
        </p:txBody>
      </p:sp>
      <p:pic>
        <p:nvPicPr>
          <p:cNvPr id="12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AF788DB-DFCF-44CC-B898-73F1FA98C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526" y="665111"/>
            <a:ext cx="2131624" cy="8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20CB4E-2F20-4D86-A495-741CBBB6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2618330"/>
            <a:ext cx="3081576" cy="8867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Resultados</a:t>
            </a:r>
          </a:p>
        </p:txBody>
      </p:sp>
      <p:pic>
        <p:nvPicPr>
          <p:cNvPr id="6" name="Imagen 5" descr="Imagen que contiene botella, firmar, foto, verde&#10;&#10;Descripción generada automáticamente">
            <a:extLst>
              <a:ext uri="{FF2B5EF4-FFF2-40B4-BE49-F238E27FC236}">
                <a16:creationId xmlns:a16="http://schemas.microsoft.com/office/drawing/2014/main" id="{0552D11A-D49A-4AE9-96E6-0016E1C1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39" y="756637"/>
            <a:ext cx="4521493" cy="2305075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04C5F9E3-83B0-4A20-BBAF-AFCADD99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47" y="3930032"/>
            <a:ext cx="4623767" cy="233973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D1688F2-0447-425F-85E7-7971FEC23890}"/>
              </a:ext>
            </a:extLst>
          </p:cNvPr>
          <p:cNvSpPr txBox="1"/>
          <p:nvPr/>
        </p:nvSpPr>
        <p:spPr>
          <a:xfrm>
            <a:off x="5155096" y="1444487"/>
            <a:ext cx="244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Negativas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BB1913-FF0F-48AF-A0A3-D9D9F2C287B0}"/>
              </a:ext>
            </a:extLst>
          </p:cNvPr>
          <p:cNvSpPr txBox="1"/>
          <p:nvPr/>
        </p:nvSpPr>
        <p:spPr>
          <a:xfrm>
            <a:off x="967409" y="4822062"/>
            <a:ext cx="241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Positivas</a:t>
            </a:r>
          </a:p>
        </p:txBody>
      </p:sp>
    </p:spTree>
    <p:extLst>
      <p:ext uri="{BB962C8B-B14F-4D97-AF65-F5344CB8AC3E}">
        <p14:creationId xmlns:p14="http://schemas.microsoft.com/office/powerpoint/2010/main" val="134025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20CB4E-2F20-4D86-A495-741CBBB6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2618330"/>
            <a:ext cx="3081576" cy="8867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Resultados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4C04C0-F690-4EC5-B933-3474C20AC6C1}"/>
              </a:ext>
            </a:extLst>
          </p:cNvPr>
          <p:cNvSpPr txBox="1"/>
          <p:nvPr/>
        </p:nvSpPr>
        <p:spPr>
          <a:xfrm>
            <a:off x="1372846" y="5639489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Top 10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2574BE-5FDA-4EF9-8774-558CDBA2163E}"/>
              </a:ext>
            </a:extLst>
          </p:cNvPr>
          <p:cNvSpPr txBox="1"/>
          <p:nvPr/>
        </p:nvSpPr>
        <p:spPr>
          <a:xfrm>
            <a:off x="5077499" y="5651901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Top -10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DA5F84-D55D-45A0-B902-F436A2AD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71" y="1086701"/>
            <a:ext cx="3384997" cy="43823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C20AE3D-A2F5-4618-B509-2E46CEABA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68" y="1036761"/>
            <a:ext cx="3292120" cy="46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9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20CB4E-2F20-4D86-A495-741CBBB6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2618330"/>
            <a:ext cx="3081576" cy="8867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Resultados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70B901-EC2E-4AA5-9EB3-E9B540EFB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67" y="895827"/>
            <a:ext cx="4235174" cy="285226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09D1F75-491E-42D1-8870-458F5ACD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531" y="4048291"/>
            <a:ext cx="4011792" cy="25520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A1CF00-6836-4A54-BBD4-83CDE9EBC23F}"/>
              </a:ext>
            </a:extLst>
          </p:cNvPr>
          <p:cNvSpPr txBox="1"/>
          <p:nvPr/>
        </p:nvSpPr>
        <p:spPr>
          <a:xfrm>
            <a:off x="4645641" y="1285461"/>
            <a:ext cx="290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Gráfica porcentaje de las estrellas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005375-AFE3-414D-9939-5B796752DE8E}"/>
              </a:ext>
            </a:extLst>
          </p:cNvPr>
          <p:cNvSpPr txBox="1"/>
          <p:nvPr/>
        </p:nvSpPr>
        <p:spPr>
          <a:xfrm>
            <a:off x="4370542" y="6390565"/>
            <a:ext cx="110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Positivos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CFBE4E3-9DF6-443F-B2D9-75F9FC7A0C9C}"/>
              </a:ext>
            </a:extLst>
          </p:cNvPr>
          <p:cNvSpPr txBox="1"/>
          <p:nvPr/>
        </p:nvSpPr>
        <p:spPr>
          <a:xfrm>
            <a:off x="5872173" y="6415681"/>
            <a:ext cx="197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Negativos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ABE6A42-D221-4415-8DC4-FA048D21AFC7}"/>
              </a:ext>
            </a:extLst>
          </p:cNvPr>
          <p:cNvSpPr txBox="1"/>
          <p:nvPr/>
        </p:nvSpPr>
        <p:spPr>
          <a:xfrm>
            <a:off x="622852" y="4738165"/>
            <a:ext cx="204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Gráfica comentarios</a:t>
            </a:r>
          </a:p>
        </p:txBody>
      </p:sp>
    </p:spTree>
    <p:extLst>
      <p:ext uri="{BB962C8B-B14F-4D97-AF65-F5344CB8AC3E}">
        <p14:creationId xmlns:p14="http://schemas.microsoft.com/office/powerpoint/2010/main" val="72775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20CB4E-2F20-4D86-A495-741CBBB6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0A4237-EC9D-43CB-9C9E-CB45D2EE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04" y="1104067"/>
            <a:ext cx="5417263" cy="480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5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A56981F2-287B-4FF9-ADF9-BA62CF2D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E6E7F8-5C2E-457B-A088-FB12156D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248962-1908-4D22-807D-CA75395E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2790605"/>
            <a:ext cx="10518938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1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5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5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58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7" name="Rectangle 60">
            <a:extLst>
              <a:ext uri="{FF2B5EF4-FFF2-40B4-BE49-F238E27FC236}">
                <a16:creationId xmlns:a16="http://schemas.microsoft.com/office/drawing/2014/main" id="{8B369A81-9E15-4957-AD6B-3A86B37A8B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20CB4E-2F20-4D86-A495-741CBBB6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0672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Resultados</a:t>
            </a: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1EA1E9B-0D7E-462D-9B42-159C8B98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723899"/>
            <a:ext cx="10966702" cy="400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88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5E99FA-492C-4C5E-9893-0F326B1B6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20CB4E-2F20-4D86-A495-741CBBB6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Conclusiones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94CC37-7C55-4E02-BE25-BE2C0F8EF92B}"/>
              </a:ext>
            </a:extLst>
          </p:cNvPr>
          <p:cNvSpPr txBox="1"/>
          <p:nvPr/>
        </p:nvSpPr>
        <p:spPr>
          <a:xfrm>
            <a:off x="6755769" y="1033390"/>
            <a:ext cx="4989698" cy="5089114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logró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desarrollar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un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algoritmo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capaz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evaluar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los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sentimientos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generados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por los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usuarios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de la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empresa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Alkosto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Ktronix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frente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a la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sección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tecnología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el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área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celulares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Por medio de la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gráfica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estrellas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se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puede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analizar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los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productos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y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atención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al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cliente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generan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una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polaridad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positiva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o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negativa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logró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desarrollar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un 100% de la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totalidad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que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refiere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al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proyecto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El Proyecto se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puede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seguir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mejorando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, hasta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alcanzar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el 100%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requerido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541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495E99FA-492C-4C5E-9893-0F326B1B6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6677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62DD94-6BF0-4BCF-AE51-333DD277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3094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8FF7E-5478-4E0E-88C1-AD3916FFE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7406" y="653912"/>
            <a:ext cx="7085929" cy="562934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 </a:t>
            </a:r>
            <a:r>
              <a:rPr lang="en-US" sz="1400" dirty="0"/>
              <a:t>D. J. Calatrava, “Desarrollo de una </a:t>
            </a:r>
            <a:r>
              <a:rPr lang="en-US" sz="1400" dirty="0" err="1"/>
              <a:t>solución</a:t>
            </a:r>
            <a:r>
              <a:rPr lang="en-US" sz="1400" dirty="0"/>
              <a:t> para la </a:t>
            </a:r>
            <a:r>
              <a:rPr lang="en-US" sz="1400" dirty="0" err="1"/>
              <a:t>visualización</a:t>
            </a:r>
            <a:r>
              <a:rPr lang="en-US" sz="1400" dirty="0"/>
              <a:t> y </a:t>
            </a:r>
            <a:r>
              <a:rPr lang="en-US" sz="1400" dirty="0" err="1"/>
              <a:t>análisis</a:t>
            </a:r>
            <a:r>
              <a:rPr lang="en-US" sz="1400" dirty="0"/>
              <a:t> de </a:t>
            </a:r>
            <a:r>
              <a:rPr lang="en-US" sz="1400" dirty="0" err="1"/>
              <a:t>sentimiento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base a los </a:t>
            </a:r>
            <a:r>
              <a:rPr lang="en-US" sz="1400" dirty="0" err="1"/>
              <a:t>mensajes</a:t>
            </a:r>
            <a:r>
              <a:rPr lang="en-US" sz="1400" dirty="0"/>
              <a:t> que </a:t>
            </a:r>
            <a:r>
              <a:rPr lang="en-US" sz="1400" dirty="0" err="1"/>
              <a:t>realizan</a:t>
            </a:r>
            <a:r>
              <a:rPr lang="en-US" sz="1400" dirty="0"/>
              <a:t> los </a:t>
            </a:r>
            <a:r>
              <a:rPr lang="en-US" sz="1400" dirty="0" err="1"/>
              <a:t>usuarios</a:t>
            </a:r>
            <a:r>
              <a:rPr lang="en-US" sz="1400" dirty="0"/>
              <a:t> a una </a:t>
            </a:r>
            <a:r>
              <a:rPr lang="en-US" sz="1400" dirty="0" err="1"/>
              <a:t>empresa</a:t>
            </a:r>
            <a:r>
              <a:rPr lang="en-US" sz="1400" dirty="0"/>
              <a:t> </a:t>
            </a:r>
            <a:r>
              <a:rPr lang="en-US" sz="1400" dirty="0" err="1"/>
              <a:t>mediante</a:t>
            </a:r>
            <a:r>
              <a:rPr lang="en-US" sz="1400" dirty="0"/>
              <a:t> una red social,” Proyecto de </a:t>
            </a:r>
            <a:r>
              <a:rPr lang="en-US" sz="1400" dirty="0" err="1"/>
              <a:t>grado</a:t>
            </a:r>
            <a:r>
              <a:rPr lang="en-US" sz="1400" dirty="0"/>
              <a:t>, </a:t>
            </a:r>
            <a:r>
              <a:rPr lang="en-US" sz="1400" dirty="0" err="1"/>
              <a:t>Dpto</a:t>
            </a:r>
            <a:r>
              <a:rPr lang="en-US" sz="1400" dirty="0"/>
              <a:t>. Ing. </a:t>
            </a:r>
            <a:r>
              <a:rPr lang="en-US" sz="1400" dirty="0" err="1"/>
              <a:t>Sistem</a:t>
            </a:r>
            <a:r>
              <a:rPr lang="en-US" sz="1400" dirty="0"/>
              <a:t>., Univ. de las </a:t>
            </a:r>
            <a:r>
              <a:rPr lang="en-US" sz="1400" dirty="0" err="1"/>
              <a:t>Américas</a:t>
            </a:r>
            <a:r>
              <a:rPr lang="en-US" sz="1400" dirty="0"/>
              <a:t>, Quito, Ecuador, 2019. Disponible </a:t>
            </a:r>
            <a:r>
              <a:rPr lang="en-US" sz="1400" dirty="0" err="1"/>
              <a:t>en</a:t>
            </a:r>
            <a:r>
              <a:rPr lang="en-US" sz="1400" dirty="0"/>
              <a:t> http://dspace.udla.edu.ec/handle/33000/10600.</a:t>
            </a:r>
          </a:p>
          <a:p>
            <a:pPr marL="0" indent="0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 A. I. </a:t>
            </a:r>
            <a:r>
              <a:rPr lang="en-US" sz="1400" dirty="0" err="1"/>
              <a:t>Yañez</a:t>
            </a:r>
            <a:r>
              <a:rPr lang="en-US" sz="1400" dirty="0"/>
              <a:t>, “Sistema Deep Learning para el </a:t>
            </a:r>
            <a:r>
              <a:rPr lang="en-US" sz="1400" dirty="0" err="1"/>
              <a:t>análisis</a:t>
            </a:r>
            <a:r>
              <a:rPr lang="en-US" sz="1400" dirty="0"/>
              <a:t> de </a:t>
            </a:r>
            <a:r>
              <a:rPr lang="en-US" sz="1400" dirty="0" err="1"/>
              <a:t>sentimientos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opiniones</a:t>
            </a:r>
            <a:r>
              <a:rPr lang="en-US" sz="1400" dirty="0"/>
              <a:t> de </a:t>
            </a:r>
            <a:r>
              <a:rPr lang="en-US" sz="1400" dirty="0" err="1"/>
              <a:t>productos</a:t>
            </a:r>
            <a:r>
              <a:rPr lang="en-US" sz="1400" dirty="0"/>
              <a:t> para la </a:t>
            </a:r>
            <a:r>
              <a:rPr lang="en-US" sz="1400" dirty="0" err="1"/>
              <a:t>ordenación</a:t>
            </a:r>
            <a:r>
              <a:rPr lang="en-US" sz="1400" dirty="0"/>
              <a:t> de </a:t>
            </a:r>
            <a:r>
              <a:rPr lang="en-US" sz="1400" dirty="0" err="1"/>
              <a:t>resultados</a:t>
            </a:r>
            <a:r>
              <a:rPr lang="en-US" sz="1400" dirty="0"/>
              <a:t> de un </a:t>
            </a:r>
            <a:r>
              <a:rPr lang="en-US" sz="1400" dirty="0" err="1"/>
              <a:t>buscador</a:t>
            </a:r>
            <a:r>
              <a:rPr lang="en-US" sz="1400" dirty="0"/>
              <a:t> </a:t>
            </a:r>
            <a:r>
              <a:rPr lang="en-US" sz="1400" dirty="0" err="1"/>
              <a:t>semántico</a:t>
            </a:r>
            <a:r>
              <a:rPr lang="en-US" sz="1400" dirty="0"/>
              <a:t>,” Proyecto de </a:t>
            </a:r>
            <a:r>
              <a:rPr lang="en-US" sz="1400" dirty="0" err="1"/>
              <a:t>grado</a:t>
            </a:r>
            <a:r>
              <a:rPr lang="en-US" sz="1400" dirty="0"/>
              <a:t>, </a:t>
            </a:r>
            <a:r>
              <a:rPr lang="en-US" sz="1400" dirty="0" err="1"/>
              <a:t>Dpto</a:t>
            </a:r>
            <a:r>
              <a:rPr lang="en-US" sz="1400" dirty="0"/>
              <a:t>. Ing. Inform., Univ. de La </a:t>
            </a:r>
            <a:r>
              <a:rPr lang="en-US" sz="1400" dirty="0" err="1"/>
              <a:t>Coruña</a:t>
            </a:r>
            <a:r>
              <a:rPr lang="en-US" sz="1400" dirty="0"/>
              <a:t>, La </a:t>
            </a:r>
            <a:r>
              <a:rPr lang="en-US" sz="1400" dirty="0" err="1"/>
              <a:t>Coruña</a:t>
            </a:r>
            <a:r>
              <a:rPr lang="en-US" sz="1400" dirty="0"/>
              <a:t>, </a:t>
            </a:r>
            <a:r>
              <a:rPr lang="en-US" sz="1400" dirty="0" err="1"/>
              <a:t>España</a:t>
            </a:r>
            <a:r>
              <a:rPr lang="en-US" sz="1400" dirty="0"/>
              <a:t>, 2019. Disponible </a:t>
            </a:r>
            <a:r>
              <a:rPr lang="en-US" sz="1400" dirty="0" err="1"/>
              <a:t>en</a:t>
            </a:r>
            <a:r>
              <a:rPr lang="en-US" sz="1400" dirty="0"/>
              <a:t> http://hdl.handle.net/2183/25152.</a:t>
            </a:r>
          </a:p>
          <a:p>
            <a:pPr marL="0" indent="0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F. N. Machado, “</a:t>
            </a:r>
            <a:r>
              <a:rPr lang="en-US" sz="1400" dirty="0" err="1"/>
              <a:t>Análisis</a:t>
            </a:r>
            <a:r>
              <a:rPr lang="en-US" sz="1400" dirty="0"/>
              <a:t> de </a:t>
            </a:r>
            <a:r>
              <a:rPr lang="en-US" sz="1400" dirty="0" err="1"/>
              <a:t>sentimientos</a:t>
            </a:r>
            <a:r>
              <a:rPr lang="en-US" sz="1400" dirty="0"/>
              <a:t> </a:t>
            </a:r>
            <a:r>
              <a:rPr lang="en-US" sz="1400" dirty="0" err="1"/>
              <a:t>basado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opiniones</a:t>
            </a:r>
            <a:r>
              <a:rPr lang="en-US" sz="1400" dirty="0"/>
              <a:t> </a:t>
            </a:r>
            <a:r>
              <a:rPr lang="en-US" sz="1400" dirty="0" err="1"/>
              <a:t>turísticas</a:t>
            </a:r>
            <a:r>
              <a:rPr lang="en-US" sz="1400" dirty="0"/>
              <a:t>,” Proyecto de </a:t>
            </a:r>
            <a:r>
              <a:rPr lang="en-US" sz="1400" dirty="0" err="1"/>
              <a:t>grado</a:t>
            </a:r>
            <a:r>
              <a:rPr lang="en-US" sz="1400" dirty="0"/>
              <a:t>, </a:t>
            </a:r>
            <a:r>
              <a:rPr lang="en-US" sz="1400" dirty="0" err="1"/>
              <a:t>Dpto</a:t>
            </a:r>
            <a:r>
              <a:rPr lang="en-US" sz="1400" dirty="0"/>
              <a:t>. Ing. Inform., Univ. de La Laguna, La San Cristóbal de La Laguna, </a:t>
            </a:r>
            <a:r>
              <a:rPr lang="en-US" sz="1400" dirty="0" err="1"/>
              <a:t>España</a:t>
            </a:r>
            <a:r>
              <a:rPr lang="en-US" sz="1400" dirty="0"/>
              <a:t>, 2018. Disponible </a:t>
            </a:r>
            <a:r>
              <a:rPr lang="en-US" sz="1400" dirty="0" err="1"/>
              <a:t>en</a:t>
            </a:r>
            <a:r>
              <a:rPr lang="en-US" sz="1400" dirty="0"/>
              <a:t> https://riull.ull.es/</a:t>
            </a:r>
            <a:r>
              <a:rPr lang="en-US" sz="1400" dirty="0" err="1"/>
              <a:t>xmlui</a:t>
            </a:r>
            <a:r>
              <a:rPr lang="en-US" sz="1400" dirty="0"/>
              <a:t>/bitstream/handle/915/10412/Analisis%20de%20sentimientos%20basado%20en%20opiniones%20turisticas..pdf?sequence=1&amp;isAllowed=y.</a:t>
            </a:r>
          </a:p>
          <a:p>
            <a:pPr marL="0" indent="0"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 V. A. Hernández, “</a:t>
            </a:r>
            <a:r>
              <a:rPr lang="en-US" sz="1400" dirty="0" err="1"/>
              <a:t>Identificación</a:t>
            </a:r>
            <a:r>
              <a:rPr lang="en-US" sz="1400" dirty="0"/>
              <a:t> de la </a:t>
            </a:r>
            <a:r>
              <a:rPr lang="en-US" sz="1400" dirty="0" err="1"/>
              <a:t>presencia</a:t>
            </a:r>
            <a:r>
              <a:rPr lang="en-US" sz="1400" dirty="0"/>
              <a:t> de </a:t>
            </a:r>
            <a:r>
              <a:rPr lang="en-US" sz="1400" dirty="0" err="1"/>
              <a:t>ironía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el </a:t>
            </a:r>
            <a:r>
              <a:rPr lang="en-US" sz="1400" dirty="0" err="1"/>
              <a:t>texto</a:t>
            </a:r>
            <a:r>
              <a:rPr lang="en-US" sz="1400" dirty="0"/>
              <a:t> </a:t>
            </a:r>
            <a:r>
              <a:rPr lang="en-US" sz="1400" dirty="0" err="1"/>
              <a:t>generado</a:t>
            </a:r>
            <a:r>
              <a:rPr lang="en-US" sz="1400" dirty="0"/>
              <a:t> por </a:t>
            </a:r>
            <a:r>
              <a:rPr lang="en-US" sz="1400" dirty="0" err="1"/>
              <a:t>usuarios</a:t>
            </a:r>
            <a:r>
              <a:rPr lang="en-US" sz="1400" dirty="0"/>
              <a:t> de Twitter </a:t>
            </a:r>
            <a:r>
              <a:rPr lang="en-US" sz="1400" dirty="0" err="1"/>
              <a:t>utilizando</a:t>
            </a:r>
            <a:r>
              <a:rPr lang="en-US" sz="1400" dirty="0"/>
              <a:t> </a:t>
            </a:r>
            <a:r>
              <a:rPr lang="en-US" sz="1400" dirty="0" err="1"/>
              <a:t>técnicas</a:t>
            </a:r>
            <a:r>
              <a:rPr lang="en-US" sz="1400" dirty="0"/>
              <a:t> de Opinion Mining y Machine Learning,” Proyecto de </a:t>
            </a:r>
            <a:r>
              <a:rPr lang="en-US" sz="1400" dirty="0" err="1"/>
              <a:t>grado</a:t>
            </a:r>
            <a:r>
              <a:rPr lang="en-US" sz="1400" dirty="0"/>
              <a:t>, </a:t>
            </a:r>
            <a:r>
              <a:rPr lang="en-US" sz="1400" dirty="0" err="1"/>
              <a:t>Dpto</a:t>
            </a:r>
            <a:r>
              <a:rPr lang="en-US" sz="1400" dirty="0"/>
              <a:t>. Ing. </a:t>
            </a:r>
            <a:r>
              <a:rPr lang="en-US" sz="1400" dirty="0" err="1"/>
              <a:t>Indust</a:t>
            </a:r>
            <a:r>
              <a:rPr lang="en-US" sz="1400" dirty="0"/>
              <a:t>. Y Civil, Univ. de Chile, Santiago de Chile, Chile, 2015. Disponible </a:t>
            </a:r>
            <a:r>
              <a:rPr lang="en-US" sz="1400" dirty="0" err="1"/>
              <a:t>en</a:t>
            </a:r>
            <a:r>
              <a:rPr lang="en-US" sz="1400" dirty="0"/>
              <a:t> http://repositorio.uchile.cl/handle/2250/134793.</a:t>
            </a:r>
          </a:p>
          <a:p>
            <a:pPr marL="0" indent="0">
              <a:lnSpc>
                <a:spcPct val="90000"/>
              </a:lnSpc>
            </a:pPr>
            <a:r>
              <a:rPr lang="en-US" sz="1400" dirty="0"/>
              <a:t> 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 G. A. Molina, “</a:t>
            </a:r>
            <a:r>
              <a:rPr lang="en-US" sz="1400" dirty="0" err="1"/>
              <a:t>Influencia</a:t>
            </a:r>
            <a:r>
              <a:rPr lang="en-US" sz="1400" dirty="0"/>
              <a:t> de las </a:t>
            </a:r>
            <a:r>
              <a:rPr lang="en-US" sz="1400" dirty="0" err="1"/>
              <a:t>expresiones</a:t>
            </a:r>
            <a:r>
              <a:rPr lang="en-US" sz="1400" dirty="0"/>
              <a:t> </a:t>
            </a:r>
            <a:r>
              <a:rPr lang="en-US" sz="1400" dirty="0" err="1"/>
              <a:t>idiomáticas</a:t>
            </a:r>
            <a:r>
              <a:rPr lang="en-US" sz="1400" dirty="0"/>
              <a:t> </a:t>
            </a:r>
            <a:r>
              <a:rPr lang="en-US" sz="1400" dirty="0" err="1"/>
              <a:t>propias</a:t>
            </a:r>
            <a:r>
              <a:rPr lang="en-US" sz="1400" dirty="0"/>
              <a:t> de una </a:t>
            </a:r>
            <a:r>
              <a:rPr lang="en-US" sz="1400" dirty="0" err="1"/>
              <a:t>jerga</a:t>
            </a:r>
            <a:r>
              <a:rPr lang="en-US" sz="1400" dirty="0"/>
              <a:t> </a:t>
            </a:r>
            <a:r>
              <a:rPr lang="en-US" sz="1400" dirty="0" err="1"/>
              <a:t>sobre</a:t>
            </a:r>
            <a:r>
              <a:rPr lang="en-US" sz="1400" dirty="0"/>
              <a:t> </a:t>
            </a:r>
            <a:r>
              <a:rPr lang="en-US" sz="1400" dirty="0" err="1"/>
              <a:t>algoritmos</a:t>
            </a:r>
            <a:r>
              <a:rPr lang="en-US" sz="1400" dirty="0"/>
              <a:t> de </a:t>
            </a:r>
            <a:r>
              <a:rPr lang="en-US" sz="1400" dirty="0" err="1"/>
              <a:t>análisis</a:t>
            </a:r>
            <a:r>
              <a:rPr lang="en-US" sz="1400" dirty="0"/>
              <a:t> de </a:t>
            </a:r>
            <a:r>
              <a:rPr lang="en-US" sz="1400" dirty="0" err="1"/>
              <a:t>sentimientos</a:t>
            </a:r>
            <a:r>
              <a:rPr lang="en-US" sz="1400" dirty="0"/>
              <a:t>,” Proyecto de </a:t>
            </a:r>
            <a:r>
              <a:rPr lang="en-US" sz="1400" dirty="0" err="1"/>
              <a:t>grado</a:t>
            </a:r>
            <a:r>
              <a:rPr lang="en-US" sz="1400" dirty="0"/>
              <a:t>, </a:t>
            </a:r>
            <a:r>
              <a:rPr lang="en-US" sz="1400" dirty="0" err="1"/>
              <a:t>Dpto</a:t>
            </a:r>
            <a:r>
              <a:rPr lang="en-US" sz="1400" dirty="0"/>
              <a:t>. Ing. </a:t>
            </a:r>
            <a:r>
              <a:rPr lang="en-US" sz="1400" dirty="0" err="1"/>
              <a:t>Siste</a:t>
            </a:r>
            <a:r>
              <a:rPr lang="en-US" sz="1400" dirty="0"/>
              <a:t>. Compu., Univ. </a:t>
            </a:r>
            <a:r>
              <a:rPr lang="en-US" sz="1400" dirty="0" err="1"/>
              <a:t>Católica</a:t>
            </a:r>
            <a:r>
              <a:rPr lang="en-US" sz="1400" dirty="0"/>
              <a:t> de Santiago de Guayaquil, Guayaquil, Ecuador, 2017. Disponible </a:t>
            </a:r>
            <a:r>
              <a:rPr lang="en-US" sz="1400" dirty="0" err="1"/>
              <a:t>en</a:t>
            </a:r>
            <a:r>
              <a:rPr lang="en-US" sz="1400" dirty="0"/>
              <a:t> http://repositorio.ucsg.edu.ec/handle/3317/7649. 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A. A. Córdoba “</a:t>
            </a:r>
            <a:r>
              <a:rPr lang="en-US" sz="1400" dirty="0" err="1"/>
              <a:t>Diseño</a:t>
            </a:r>
            <a:r>
              <a:rPr lang="en-US" sz="1400" dirty="0"/>
              <a:t> y </a:t>
            </a:r>
            <a:r>
              <a:rPr lang="en-US" sz="1400" dirty="0" err="1"/>
              <a:t>construcción</a:t>
            </a:r>
            <a:r>
              <a:rPr lang="en-US" sz="1400" dirty="0"/>
              <a:t> de un </a:t>
            </a:r>
            <a:r>
              <a:rPr lang="en-US" sz="1400" dirty="0" err="1"/>
              <a:t>sistema</a:t>
            </a:r>
            <a:r>
              <a:rPr lang="en-US" sz="1400" dirty="0"/>
              <a:t> web de </a:t>
            </a:r>
            <a:r>
              <a:rPr lang="en-US" sz="1400" dirty="0" err="1"/>
              <a:t>análisis</a:t>
            </a:r>
            <a:r>
              <a:rPr lang="en-US" sz="1400" dirty="0"/>
              <a:t> de </a:t>
            </a:r>
            <a:r>
              <a:rPr lang="en-US" sz="1400" dirty="0" err="1"/>
              <a:t>opiniones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Twitter </a:t>
            </a:r>
            <a:r>
              <a:rPr lang="en-US" sz="1400" dirty="0" err="1"/>
              <a:t>integrando</a:t>
            </a:r>
            <a:r>
              <a:rPr lang="en-US" sz="1400" dirty="0"/>
              <a:t> </a:t>
            </a:r>
            <a:r>
              <a:rPr lang="en-US" sz="1400" dirty="0" err="1"/>
              <a:t>algoritmos</a:t>
            </a:r>
            <a:r>
              <a:rPr lang="en-US" sz="1400" dirty="0"/>
              <a:t> de data mining,” Proyecto de </a:t>
            </a:r>
            <a:r>
              <a:rPr lang="en-US" sz="1400" dirty="0" err="1"/>
              <a:t>grado</a:t>
            </a:r>
            <a:r>
              <a:rPr lang="en-US" sz="1400" dirty="0"/>
              <a:t> </a:t>
            </a:r>
            <a:r>
              <a:rPr lang="en-US" sz="1400" dirty="0" err="1"/>
              <a:t>Dpto</a:t>
            </a:r>
            <a:r>
              <a:rPr lang="en-US" sz="1400" dirty="0"/>
              <a:t>. Ing. </a:t>
            </a:r>
            <a:r>
              <a:rPr lang="en-US" sz="1400" dirty="0" err="1"/>
              <a:t>Indust</a:t>
            </a:r>
            <a:r>
              <a:rPr lang="en-US" sz="1400" dirty="0"/>
              <a:t>. Y Civil, Univ. de Chile, Santiago de Chile, Chile, 2015. Disponible </a:t>
            </a:r>
            <a:r>
              <a:rPr lang="en-US" sz="1400" dirty="0" err="1"/>
              <a:t>en</a:t>
            </a:r>
            <a:r>
              <a:rPr lang="en-US" sz="1400" dirty="0"/>
              <a:t> http://repositorio.uchile.cl/handle/2250/137899.</a:t>
            </a:r>
          </a:p>
          <a:p>
            <a:pPr>
              <a:lnSpc>
                <a:spcPct val="9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2014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Gracias!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282ACC-46CA-44D5-BFEF-DEE7035A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CO" b="1" dirty="0">
                <a:solidFill>
                  <a:srgbClr val="FFFEFF"/>
                </a:solidFill>
              </a:rPr>
              <a:t>Agenda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AC77448-3448-4BA3-9803-2AC0A8E95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754672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28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6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64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Situación problema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A9AF2B-34CA-4070-A92B-CCB57121F2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6" r="3082" b="1"/>
          <a:stretch/>
        </p:blipFill>
        <p:spPr>
          <a:xfrm>
            <a:off x="657225" y="2361056"/>
            <a:ext cx="3305175" cy="3649219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9063FB-F7FD-4DE3-8651-E3D8C26EE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5325" y="2180496"/>
            <a:ext cx="710548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¿Como </a:t>
            </a:r>
            <a:r>
              <a:rPr lang="en-US" dirty="0" err="1"/>
              <a:t>extraer</a:t>
            </a:r>
            <a:r>
              <a:rPr lang="en-US" dirty="0"/>
              <a:t> e </a:t>
            </a:r>
            <a:r>
              <a:rPr lang="en-US" dirty="0" err="1"/>
              <a:t>identificar</a:t>
            </a:r>
            <a:r>
              <a:rPr lang="en-US" dirty="0"/>
              <a:t> la </a:t>
            </a:r>
            <a:r>
              <a:rPr lang="en-US" dirty="0" err="1"/>
              <a:t>polaridad</a:t>
            </a:r>
            <a:r>
              <a:rPr lang="en-US" dirty="0"/>
              <a:t> de los </a:t>
            </a:r>
            <a:r>
              <a:rPr lang="en-US" dirty="0" err="1"/>
              <a:t>comentarios</a:t>
            </a:r>
            <a:r>
              <a:rPr lang="en-US" dirty="0"/>
              <a:t> </a:t>
            </a:r>
            <a:r>
              <a:rPr lang="en-US" dirty="0" err="1"/>
              <a:t>realizados</a:t>
            </a:r>
            <a:r>
              <a:rPr lang="en-US" dirty="0"/>
              <a:t> por los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de los </a:t>
            </a:r>
            <a:r>
              <a:rPr lang="en-US" dirty="0" err="1"/>
              <a:t>productos</a:t>
            </a:r>
            <a:r>
              <a:rPr lang="en-US" dirty="0"/>
              <a:t> de </a:t>
            </a:r>
            <a:r>
              <a:rPr lang="en-US" dirty="0" err="1"/>
              <a:t>tecnología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plataforma</a:t>
            </a:r>
            <a:r>
              <a:rPr lang="en-US" dirty="0"/>
              <a:t> de </a:t>
            </a:r>
            <a:r>
              <a:rPr lang="en-US" dirty="0" err="1"/>
              <a:t>Alkosto</a:t>
            </a:r>
            <a:r>
              <a:rPr lang="en-US" dirty="0"/>
              <a:t>/</a:t>
            </a:r>
            <a:r>
              <a:rPr lang="en-US" dirty="0" err="1"/>
              <a:t>Ktronix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CB783-68EF-4CC7-ABD3-6EFA338D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77F07-9C53-4A31-8572-5A0ECC39C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Desarrollar un algoritmo que por medio del Procesamiento de Lenguaje Natural (NLP) realice un análisis de sentimientos a partir de comentarios de clientes sobre productos de tecnología de Alkosto/Ktronix, con el fin de clasificar de manera automática los comentarios con una connotación positiva o negativa.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5A7854C-74F2-403C-856E-A9458CC3497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4" y="1495740"/>
            <a:ext cx="6807765" cy="4105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55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CB783-68EF-4CC7-ABD3-6EFA338D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Objetivos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7" descr="Imagen que contiene lego, juguete, interior, tabla&#10;&#10;Descripción generada automáticamente">
            <a:extLst>
              <a:ext uri="{FF2B5EF4-FFF2-40B4-BE49-F238E27FC236}">
                <a16:creationId xmlns:a16="http://schemas.microsoft.com/office/drawing/2014/main" id="{9220AC97-32FE-44CA-B3CD-F977061D69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15413"/>
          <a:stretch/>
        </p:blipFill>
        <p:spPr>
          <a:xfrm>
            <a:off x="657225" y="2789946"/>
            <a:ext cx="4962525" cy="279143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77F07-9C53-4A31-8572-5A0ECC39C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5805" y="2180496"/>
            <a:ext cx="527500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err="1"/>
              <a:t>Investigar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de los </a:t>
            </a:r>
            <a:r>
              <a:rPr lang="en-US" dirty="0" err="1"/>
              <a:t>temas</a:t>
            </a:r>
            <a:r>
              <a:rPr lang="en-US" dirty="0"/>
              <a:t> </a:t>
            </a:r>
            <a:r>
              <a:rPr lang="en-US" dirty="0" err="1"/>
              <a:t>involucrados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proyecto</a:t>
            </a:r>
            <a:r>
              <a:rPr lang="en-US" dirty="0"/>
              <a:t> con el fin de </a:t>
            </a:r>
            <a:r>
              <a:rPr lang="en-US" dirty="0" err="1"/>
              <a:t>especificar</a:t>
            </a:r>
            <a:r>
              <a:rPr lang="en-US" dirty="0"/>
              <a:t> los </a:t>
            </a:r>
            <a:r>
              <a:rPr lang="en-US" dirty="0" err="1"/>
              <a:t>requerimientos</a:t>
            </a:r>
            <a:r>
              <a:rPr lang="en-US" dirty="0"/>
              <a:t> y </a:t>
            </a:r>
            <a:r>
              <a:rPr lang="en-US" dirty="0" err="1"/>
              <a:t>presentar</a:t>
            </a:r>
            <a:r>
              <a:rPr lang="en-US" dirty="0"/>
              <a:t> una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funcional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Adquirir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necesarios</a:t>
            </a:r>
            <a:r>
              <a:rPr lang="en-US" dirty="0"/>
              <a:t> para un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sentimientos</a:t>
            </a:r>
            <a:r>
              <a:rPr lang="en-US" dirty="0"/>
              <a:t> </a:t>
            </a:r>
            <a:r>
              <a:rPr lang="en-US" dirty="0" err="1"/>
              <a:t>adecuado</a:t>
            </a:r>
            <a:r>
              <a:rPr lang="en-US" dirty="0"/>
              <a:t> por medio de la </a:t>
            </a:r>
            <a:r>
              <a:rPr lang="en-US" dirty="0" err="1"/>
              <a:t>técnica</a:t>
            </a:r>
            <a:r>
              <a:rPr lang="en-US" dirty="0"/>
              <a:t> "Web Scraping".</a:t>
            </a:r>
          </a:p>
          <a:p>
            <a:pPr lvl="0"/>
            <a:r>
              <a:rPr lang="en-US" dirty="0" err="1"/>
              <a:t>Analizar</a:t>
            </a:r>
            <a:r>
              <a:rPr lang="en-US" dirty="0"/>
              <a:t> y </a:t>
            </a:r>
            <a:r>
              <a:rPr lang="en-US" dirty="0" err="1"/>
              <a:t>preparar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adquiridos</a:t>
            </a:r>
            <a:r>
              <a:rPr lang="en-US" dirty="0"/>
              <a:t> para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Aplicar</a:t>
            </a:r>
            <a:r>
              <a:rPr lang="en-US" dirty="0"/>
              <a:t> una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dinámica</a:t>
            </a:r>
            <a:r>
              <a:rPr lang="en-US" dirty="0"/>
              <a:t> del NLP a los </a:t>
            </a:r>
            <a:r>
              <a:rPr lang="en-US" dirty="0" err="1"/>
              <a:t>comentarios</a:t>
            </a:r>
            <a:r>
              <a:rPr lang="en-US" dirty="0"/>
              <a:t> de los </a:t>
            </a:r>
            <a:r>
              <a:rPr lang="en-US" dirty="0" err="1"/>
              <a:t>clientes</a:t>
            </a:r>
            <a:r>
              <a:rPr lang="en-US" dirty="0"/>
              <a:t> para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polaridad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Analizar</a:t>
            </a:r>
            <a:r>
              <a:rPr lang="en-US" dirty="0"/>
              <a:t> los </a:t>
            </a:r>
            <a:r>
              <a:rPr lang="en-US" dirty="0" err="1"/>
              <a:t>resultados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sus </a:t>
            </a:r>
            <a:r>
              <a:rPr lang="en-US" dirty="0" err="1"/>
              <a:t>patrones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780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E210E-3774-43CA-B474-0B27B0E1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Fundamentación teórica</a:t>
            </a:r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33C9E1E-8222-4A6C-AE8C-65EE792A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890" y="1992655"/>
            <a:ext cx="5872417" cy="476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6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F32EC0-1EB6-4BA9-A08F-1AFAD9D7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1563386"/>
            <a:ext cx="6518800" cy="402535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BAE03E-99B0-40A6-9EC8-215D9D0B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Regresión Logística</a:t>
            </a:r>
          </a:p>
        </p:txBody>
      </p:sp>
    </p:spTree>
    <p:extLst>
      <p:ext uri="{BB962C8B-B14F-4D97-AF65-F5344CB8AC3E}">
        <p14:creationId xmlns:p14="http://schemas.microsoft.com/office/powerpoint/2010/main" val="412975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703D7-BC11-4042-99FE-9EA2628B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Herramientas</a:t>
            </a:r>
          </a:p>
        </p:txBody>
      </p:sp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353D93F7-CB59-4C21-B3C7-9DAB0FCF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453" y="1944354"/>
            <a:ext cx="8116264" cy="47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B369A81-9E15-4957-AD6B-3A86B37A8B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42D0D9-D0E5-4547-A33C-7D26F1D5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51" y="5276322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Metodología</a:t>
            </a:r>
          </a:p>
        </p:txBody>
      </p:sp>
      <p:pic>
        <p:nvPicPr>
          <p:cNvPr id="9" name="Picture 4" descr="Icono de lupa para acampar - Descargar PNG/SVG transparente">
            <a:extLst>
              <a:ext uri="{FF2B5EF4-FFF2-40B4-BE49-F238E27FC236}">
                <a16:creationId xmlns:a16="http://schemas.microsoft.com/office/drawing/2014/main" id="{2BEA421A-378A-4E1C-89D2-C41F028C7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13" y="1378638"/>
            <a:ext cx="1535424" cy="1535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Requerimientos png » PNG Image">
            <a:extLst>
              <a:ext uri="{FF2B5EF4-FFF2-40B4-BE49-F238E27FC236}">
                <a16:creationId xmlns:a16="http://schemas.microsoft.com/office/drawing/2014/main" id="{E85961F0-4F0C-4F86-B56E-BEE1FF36E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501" y="1459977"/>
            <a:ext cx="1452705" cy="15381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Data image png 1 » PNG Image">
            <a:extLst>
              <a:ext uri="{FF2B5EF4-FFF2-40B4-BE49-F238E27FC236}">
                <a16:creationId xmlns:a16="http://schemas.microsoft.com/office/drawing/2014/main" id="{538773DB-BB75-4A38-AF58-F470C908B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793" y="3548305"/>
            <a:ext cx="2134150" cy="15259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Base de datos Iconos - Descarga gratuita, PNG y SVG">
            <a:extLst>
              <a:ext uri="{FF2B5EF4-FFF2-40B4-BE49-F238E27FC236}">
                <a16:creationId xmlns:a16="http://schemas.microsoft.com/office/drawing/2014/main" id="{A7508545-1494-4B56-8F17-AB446EF83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444" y="3650534"/>
            <a:ext cx="1538158" cy="15381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Bot Icono Basico PNG transparente - StickPNG">
            <a:extLst>
              <a:ext uri="{FF2B5EF4-FFF2-40B4-BE49-F238E27FC236}">
                <a16:creationId xmlns:a16="http://schemas.microsoft.com/office/drawing/2014/main" id="{F6E06124-6682-493D-B72D-B0BB2019F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281" y="1274070"/>
            <a:ext cx="1724065" cy="172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202BE19F-A90D-4258-9EF7-4CBE82EC0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67" y="3865368"/>
            <a:ext cx="11715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Pictograma Web Página - Gráficos vectoriales gratis en Pixabay">
            <a:extLst>
              <a:ext uri="{FF2B5EF4-FFF2-40B4-BE49-F238E27FC236}">
                <a16:creationId xmlns:a16="http://schemas.microsoft.com/office/drawing/2014/main" id="{EF1A12A8-0B48-4FC5-B885-CBC9BF6BC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655" y="1600048"/>
            <a:ext cx="1450261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3E59DFE-4490-4E7E-A2AB-5007EC7EABC1}"/>
              </a:ext>
            </a:extLst>
          </p:cNvPr>
          <p:cNvCxnSpPr>
            <a:cxnSpLocks/>
          </p:cNvCxnSpPr>
          <p:nvPr/>
        </p:nvCxnSpPr>
        <p:spPr>
          <a:xfrm>
            <a:off x="2205428" y="2146350"/>
            <a:ext cx="961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CC4D408-B1A5-4A6F-844F-3F25F3D86974}"/>
              </a:ext>
            </a:extLst>
          </p:cNvPr>
          <p:cNvCxnSpPr>
            <a:cxnSpLocks/>
          </p:cNvCxnSpPr>
          <p:nvPr/>
        </p:nvCxnSpPr>
        <p:spPr>
          <a:xfrm>
            <a:off x="4876206" y="2229056"/>
            <a:ext cx="861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D83BC6E-26A3-42D4-A0E3-8824E9116874}"/>
              </a:ext>
            </a:extLst>
          </p:cNvPr>
          <p:cNvCxnSpPr>
            <a:cxnSpLocks/>
          </p:cNvCxnSpPr>
          <p:nvPr/>
        </p:nvCxnSpPr>
        <p:spPr>
          <a:xfrm>
            <a:off x="7699513" y="2319185"/>
            <a:ext cx="99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4CA799E8-231C-4D00-B5DF-4B0523A84867}"/>
              </a:ext>
            </a:extLst>
          </p:cNvPr>
          <p:cNvCxnSpPr>
            <a:cxnSpLocks/>
          </p:cNvCxnSpPr>
          <p:nvPr/>
        </p:nvCxnSpPr>
        <p:spPr>
          <a:xfrm flipV="1">
            <a:off x="10733676" y="2321687"/>
            <a:ext cx="4465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BA372C8-7121-4A2D-A55D-FCCEC55A677F}"/>
              </a:ext>
            </a:extLst>
          </p:cNvPr>
          <p:cNvCxnSpPr/>
          <p:nvPr/>
        </p:nvCxnSpPr>
        <p:spPr>
          <a:xfrm>
            <a:off x="11180210" y="2319185"/>
            <a:ext cx="0" cy="204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5D68E45-3776-4803-BFFC-71FD6139A27B}"/>
              </a:ext>
            </a:extLst>
          </p:cNvPr>
          <p:cNvCxnSpPr>
            <a:cxnSpLocks/>
          </p:cNvCxnSpPr>
          <p:nvPr/>
        </p:nvCxnSpPr>
        <p:spPr>
          <a:xfrm flipH="1" flipV="1">
            <a:off x="10956943" y="4364168"/>
            <a:ext cx="223267" cy="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CC8A4B30-5783-4B5E-91A4-9E8BB5294A6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5598" y="4311263"/>
            <a:ext cx="627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l análisis de datos como una solución de negocios IoT - CIC">
            <a:extLst>
              <a:ext uri="{FF2B5EF4-FFF2-40B4-BE49-F238E27FC236}">
                <a16:creationId xmlns:a16="http://schemas.microsoft.com/office/drawing/2014/main" id="{40440945-C129-43CD-9760-BCD9A966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817" y="3511481"/>
            <a:ext cx="2290223" cy="188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1931B28-1072-43ED-A68C-4FC2FBA09A87}"/>
              </a:ext>
            </a:extLst>
          </p:cNvPr>
          <p:cNvCxnSpPr>
            <a:cxnSpLocks/>
          </p:cNvCxnSpPr>
          <p:nvPr/>
        </p:nvCxnSpPr>
        <p:spPr>
          <a:xfrm flipH="1">
            <a:off x="5282042" y="4364168"/>
            <a:ext cx="696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B976D927-2452-4F5F-BA08-9320ECA877A1}"/>
              </a:ext>
            </a:extLst>
          </p:cNvPr>
          <p:cNvCxnSpPr>
            <a:cxnSpLocks/>
          </p:cNvCxnSpPr>
          <p:nvPr/>
        </p:nvCxnSpPr>
        <p:spPr>
          <a:xfrm flipH="1">
            <a:off x="2029245" y="4460680"/>
            <a:ext cx="657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175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Panorámica</PresentationFormat>
  <Paragraphs>63</Paragraphs>
  <Slides>18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Aldhabi</vt:lpstr>
      <vt:lpstr>Arial</vt:lpstr>
      <vt:lpstr>Arial Narrow</vt:lpstr>
      <vt:lpstr>Calibri</vt:lpstr>
      <vt:lpstr>Gill Sans MT</vt:lpstr>
      <vt:lpstr>Wingdings 2</vt:lpstr>
      <vt:lpstr>Dividendo</vt:lpstr>
      <vt:lpstr>GYLUS COMMENT</vt:lpstr>
      <vt:lpstr>Agenda</vt:lpstr>
      <vt:lpstr>Situación problema</vt:lpstr>
      <vt:lpstr>Objetivos</vt:lpstr>
      <vt:lpstr>Objetivos</vt:lpstr>
      <vt:lpstr>Fundamentación teórica</vt:lpstr>
      <vt:lpstr>Regresión Logística</vt:lpstr>
      <vt:lpstr>Herramientas</vt:lpstr>
      <vt:lpstr>Metodología</vt:lpstr>
      <vt:lpstr>Resultados</vt:lpstr>
      <vt:lpstr>Resultados</vt:lpstr>
      <vt:lpstr>Resultados</vt:lpstr>
      <vt:lpstr>Resultados</vt:lpstr>
      <vt:lpstr>Resultados</vt:lpstr>
      <vt:lpstr>Resultados</vt:lpstr>
      <vt:lpstr>Conclusiones</vt:lpstr>
      <vt:lpstr>referencias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2020-10-17T23:43:05Z</dcterms:created>
  <dcterms:modified xsi:type="dcterms:W3CDTF">2020-10-19T02:18:41Z</dcterms:modified>
</cp:coreProperties>
</file>