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821" autoAdjust="0"/>
  </p:normalViewPr>
  <p:slideViewPr>
    <p:cSldViewPr snapToGrid="0" snapToObjects="1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0EC47B3-48B3-4958-879A-2423F6E9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15E7C-3175-4C2C-9228-68A0E8B4F0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1227-5C59-4A9A-BD66-D0D9B10BC4E7}" type="datetime1">
              <a:rPr lang="es-ES" smtClean="0"/>
              <a:t>07/07/2019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3E50F4-02DF-43AF-AB96-FE58CA955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66F933-9878-4A76-903C-6078085C1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5AB16-6275-4571-986E-626A6F89F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16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4D74-94F3-41B4-AE37-A6D9EE1F64B1}" type="datetime1">
              <a:rPr lang="es-ES" smtClean="0"/>
              <a:pPr/>
              <a:t>07/07/2019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F6278-56B1-4573-9216-141BA73ED97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1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01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41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F6278-56B1-4573-9216-141BA73ED97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00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4D620-AF9B-44F9-914F-BA1F1B4759C0}"/>
              </a:ext>
            </a:extLst>
          </p:cNvPr>
          <p:cNvSpPr/>
          <p:nvPr userDrawn="1"/>
        </p:nvSpPr>
        <p:spPr>
          <a:xfrm>
            <a:off x="42672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01B1473-4A32-4480-8D0E-E45BAABAE89F}"/>
              </a:ext>
            </a:extLst>
          </p:cNvPr>
          <p:cNvSpPr/>
          <p:nvPr userDrawn="1"/>
        </p:nvSpPr>
        <p:spPr>
          <a:xfrm>
            <a:off x="60960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3BE92A-B011-4D2F-A4A4-1EA9EBB57E5A}"/>
              </a:ext>
            </a:extLst>
          </p:cNvPr>
          <p:cNvSpPr/>
          <p:nvPr userDrawn="1"/>
        </p:nvSpPr>
        <p:spPr>
          <a:xfrm>
            <a:off x="42672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70BAB3-6B7B-4750-8530-3A27FAA36546}"/>
              </a:ext>
            </a:extLst>
          </p:cNvPr>
          <p:cNvSpPr/>
          <p:nvPr userDrawn="1"/>
        </p:nvSpPr>
        <p:spPr>
          <a:xfrm>
            <a:off x="60960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7E57AB-2E34-468C-BC9D-A80C8DD900A6}"/>
              </a:ext>
            </a:extLst>
          </p:cNvPr>
          <p:cNvSpPr/>
          <p:nvPr userDrawn="1"/>
        </p:nvSpPr>
        <p:spPr>
          <a:xfrm>
            <a:off x="24384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81BA38-2A0E-4F5E-925F-F0D08FB13C7F}"/>
              </a:ext>
            </a:extLst>
          </p:cNvPr>
          <p:cNvSpPr/>
          <p:nvPr userDrawn="1"/>
        </p:nvSpPr>
        <p:spPr>
          <a:xfrm>
            <a:off x="24384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25C28F-E566-4931-843A-7AACFF507E88}"/>
              </a:ext>
            </a:extLst>
          </p:cNvPr>
          <p:cNvSpPr/>
          <p:nvPr userDrawn="1"/>
        </p:nvSpPr>
        <p:spPr>
          <a:xfrm>
            <a:off x="79248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83B49B4-28C7-4290-866E-DFE815052070}"/>
              </a:ext>
            </a:extLst>
          </p:cNvPr>
          <p:cNvSpPr/>
          <p:nvPr userDrawn="1"/>
        </p:nvSpPr>
        <p:spPr>
          <a:xfrm>
            <a:off x="79248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0F1611E-6791-4AA5-B85C-4FA9496C8ECC}"/>
              </a:ext>
            </a:extLst>
          </p:cNvPr>
          <p:cNvSpPr/>
          <p:nvPr userDrawn="1"/>
        </p:nvSpPr>
        <p:spPr>
          <a:xfrm>
            <a:off x="9753600" y="1600200"/>
            <a:ext cx="1828800" cy="18288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3CC5EDC-22AA-488B-B198-68A50B792069}"/>
              </a:ext>
            </a:extLst>
          </p:cNvPr>
          <p:cNvSpPr/>
          <p:nvPr userDrawn="1"/>
        </p:nvSpPr>
        <p:spPr>
          <a:xfrm>
            <a:off x="97536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D121A8E-94B0-42E5-A4F5-5E19CF652210}"/>
              </a:ext>
            </a:extLst>
          </p:cNvPr>
          <p:cNvSpPr/>
          <p:nvPr userDrawn="1"/>
        </p:nvSpPr>
        <p:spPr>
          <a:xfrm>
            <a:off x="609600" y="1600200"/>
            <a:ext cx="1828800" cy="1828800"/>
          </a:xfrm>
          <a:prstGeom prst="rect">
            <a:avLst/>
          </a:prstGeom>
          <a:solidFill>
            <a:srgbClr val="FD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B3948C-B243-492A-B2B6-ADADCE493671}"/>
              </a:ext>
            </a:extLst>
          </p:cNvPr>
          <p:cNvSpPr/>
          <p:nvPr userDrawn="1"/>
        </p:nvSpPr>
        <p:spPr>
          <a:xfrm>
            <a:off x="609600" y="34290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3A2A81A-099D-4A7F-9F85-23E9435B3D0C}"/>
              </a:ext>
            </a:extLst>
          </p:cNvPr>
          <p:cNvSpPr/>
          <p:nvPr userDrawn="1"/>
        </p:nvSpPr>
        <p:spPr>
          <a:xfrm>
            <a:off x="609600" y="-228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8A4303A-7D93-40B0-B651-29CEEA7F4340}"/>
              </a:ext>
            </a:extLst>
          </p:cNvPr>
          <p:cNvSpPr/>
          <p:nvPr userDrawn="1"/>
        </p:nvSpPr>
        <p:spPr>
          <a:xfrm>
            <a:off x="2441448" y="-228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45F1DD1-F54A-4F9C-ABB5-79390F1CB164}"/>
              </a:ext>
            </a:extLst>
          </p:cNvPr>
          <p:cNvSpPr/>
          <p:nvPr userDrawn="1"/>
        </p:nvSpPr>
        <p:spPr>
          <a:xfrm>
            <a:off x="42702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A0900FB-96F3-4495-92A6-94A915BF7BD1}"/>
              </a:ext>
            </a:extLst>
          </p:cNvPr>
          <p:cNvSpPr/>
          <p:nvPr userDrawn="1"/>
        </p:nvSpPr>
        <p:spPr>
          <a:xfrm>
            <a:off x="60990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4233118-125A-46A7-B233-C30792649214}"/>
              </a:ext>
            </a:extLst>
          </p:cNvPr>
          <p:cNvSpPr/>
          <p:nvPr userDrawn="1"/>
        </p:nvSpPr>
        <p:spPr>
          <a:xfrm>
            <a:off x="7927848" y="-228600"/>
            <a:ext cx="1828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70D653F-85D1-499F-89CE-9E069E19A123}"/>
              </a:ext>
            </a:extLst>
          </p:cNvPr>
          <p:cNvSpPr/>
          <p:nvPr userDrawn="1"/>
        </p:nvSpPr>
        <p:spPr>
          <a:xfrm>
            <a:off x="97566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B42D977-D3ED-4DF1-B38F-5237A2F22566}"/>
              </a:ext>
            </a:extLst>
          </p:cNvPr>
          <p:cNvSpPr/>
          <p:nvPr userDrawn="1"/>
        </p:nvSpPr>
        <p:spPr>
          <a:xfrm>
            <a:off x="609600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125E9A-5F44-459E-854A-06DAEA69D007}"/>
              </a:ext>
            </a:extLst>
          </p:cNvPr>
          <p:cNvSpPr/>
          <p:nvPr userDrawn="1"/>
        </p:nvSpPr>
        <p:spPr>
          <a:xfrm>
            <a:off x="2441448" y="5257800"/>
            <a:ext cx="18288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F7D84D-CBA5-4CF7-85D2-57673C75F93E}"/>
              </a:ext>
            </a:extLst>
          </p:cNvPr>
          <p:cNvSpPr/>
          <p:nvPr userDrawn="1"/>
        </p:nvSpPr>
        <p:spPr>
          <a:xfrm>
            <a:off x="42702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68A0796-4C04-4A64-B2CE-22230FCD10F9}"/>
              </a:ext>
            </a:extLst>
          </p:cNvPr>
          <p:cNvSpPr/>
          <p:nvPr userDrawn="1"/>
        </p:nvSpPr>
        <p:spPr>
          <a:xfrm>
            <a:off x="60990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6CE728D-C95A-4F9F-A0D1-829823DBA1C0}"/>
              </a:ext>
            </a:extLst>
          </p:cNvPr>
          <p:cNvSpPr/>
          <p:nvPr userDrawn="1"/>
        </p:nvSpPr>
        <p:spPr>
          <a:xfrm>
            <a:off x="7927848" y="525780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E96C18-518C-4F34-BF9F-51104FDD2D25}"/>
              </a:ext>
            </a:extLst>
          </p:cNvPr>
          <p:cNvSpPr/>
          <p:nvPr userDrawn="1"/>
        </p:nvSpPr>
        <p:spPr>
          <a:xfrm>
            <a:off x="9756648" y="52578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5D55A72-38BF-44CD-B5AF-0525F43B527E}"/>
              </a:ext>
            </a:extLst>
          </p:cNvPr>
          <p:cNvSpPr/>
          <p:nvPr userDrawn="1"/>
        </p:nvSpPr>
        <p:spPr>
          <a:xfrm>
            <a:off x="11585448" y="-228600"/>
            <a:ext cx="1828800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B4BA3E0-575E-452F-9634-5A32F801B701}"/>
              </a:ext>
            </a:extLst>
          </p:cNvPr>
          <p:cNvSpPr/>
          <p:nvPr userDrawn="1"/>
        </p:nvSpPr>
        <p:spPr>
          <a:xfrm>
            <a:off x="11585448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4039F2C-F8AB-416F-A900-DA3727505E3D}"/>
              </a:ext>
            </a:extLst>
          </p:cNvPr>
          <p:cNvSpPr/>
          <p:nvPr userDrawn="1"/>
        </p:nvSpPr>
        <p:spPr>
          <a:xfrm>
            <a:off x="11585448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944A2B3-4B8E-4C21-9AAA-DA3CF2AE5D71}"/>
              </a:ext>
            </a:extLst>
          </p:cNvPr>
          <p:cNvSpPr/>
          <p:nvPr userDrawn="1"/>
        </p:nvSpPr>
        <p:spPr>
          <a:xfrm>
            <a:off x="115854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1D3BF9E-D73A-49B7-81CD-BE460ACB10B7}"/>
              </a:ext>
            </a:extLst>
          </p:cNvPr>
          <p:cNvSpPr/>
          <p:nvPr userDrawn="1"/>
        </p:nvSpPr>
        <p:spPr>
          <a:xfrm>
            <a:off x="-1225296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C1CE43B-39F6-4B06-8384-1FD29B4675F6}"/>
              </a:ext>
            </a:extLst>
          </p:cNvPr>
          <p:cNvSpPr/>
          <p:nvPr userDrawn="1"/>
        </p:nvSpPr>
        <p:spPr>
          <a:xfrm>
            <a:off x="-1225296" y="1600200"/>
            <a:ext cx="1828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0856DC-46AF-4C27-85CD-40BD3F4C225F}"/>
              </a:ext>
            </a:extLst>
          </p:cNvPr>
          <p:cNvSpPr/>
          <p:nvPr userDrawn="1"/>
        </p:nvSpPr>
        <p:spPr>
          <a:xfrm>
            <a:off x="-1225296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FE5F041-595C-4452-B161-EB200B286B30}"/>
              </a:ext>
            </a:extLst>
          </p:cNvPr>
          <p:cNvSpPr/>
          <p:nvPr userDrawn="1"/>
        </p:nvSpPr>
        <p:spPr>
          <a:xfrm>
            <a:off x="-1225296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D733AC8-963F-4887-B6EC-1025926E684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9058" y="4197416"/>
            <a:ext cx="2353884" cy="0"/>
          </a:xfrm>
          <a:prstGeom prst="line">
            <a:avLst/>
          </a:prstGeom>
          <a:ln w="1270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19C909B-8722-4A38-AD58-E849DFA65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1104" y="2368616"/>
            <a:ext cx="3657600" cy="1706074"/>
          </a:xfrm>
          <a:prstGeom prst="rect">
            <a:avLst/>
          </a:prstGeom>
        </p:spPr>
        <p:txBody>
          <a:bodyPr rtlCol="0" anchor="ctr"/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título de diapositiva (1)</a:t>
            </a:r>
          </a:p>
        </p:txBody>
      </p:sp>
    </p:spTree>
    <p:extLst>
      <p:ext uri="{BB962C8B-B14F-4D97-AF65-F5344CB8AC3E}">
        <p14:creationId xmlns:p14="http://schemas.microsoft.com/office/powerpoint/2010/main" val="3958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4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8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9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8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9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4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8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9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2" grpId="0"/>
      <p:bldP spid="2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mbo 26">
            <a:extLst>
              <a:ext uri="{FF2B5EF4-FFF2-40B4-BE49-F238E27FC236}">
                <a16:creationId xmlns:a16="http://schemas.microsoft.com/office/drawing/2014/main" id="{239F7AA4-2D43-4BCB-BF16-CC8ED5C11C06}"/>
              </a:ext>
            </a:extLst>
          </p:cNvPr>
          <p:cNvSpPr>
            <a:spLocks noChangeAspect="1"/>
          </p:cNvSpPr>
          <p:nvPr userDrawn="1"/>
        </p:nvSpPr>
        <p:spPr>
          <a:xfrm>
            <a:off x="10661904" y="2577165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E36BE92B-B8B8-46ED-9916-9CF1DE781E51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4187952"/>
            <a:ext cx="1600200" cy="16002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1890491F-A8C8-4CD9-B9DA-66F985F0F939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941832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ombo 23">
            <a:extLst>
              <a:ext uri="{FF2B5EF4-FFF2-40B4-BE49-F238E27FC236}">
                <a16:creationId xmlns:a16="http://schemas.microsoft.com/office/drawing/2014/main" id="{45B9E38A-CAC0-440D-AE24-F2E889796CEF}"/>
              </a:ext>
            </a:extLst>
          </p:cNvPr>
          <p:cNvSpPr>
            <a:spLocks noChangeAspect="1"/>
          </p:cNvSpPr>
          <p:nvPr userDrawn="1"/>
        </p:nvSpPr>
        <p:spPr>
          <a:xfrm>
            <a:off x="1490472" y="4187952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41520CD4-77DD-4940-B859-B80C6B496A83}"/>
              </a:ext>
            </a:extLst>
          </p:cNvPr>
          <p:cNvSpPr>
            <a:spLocks noChangeAspect="1"/>
          </p:cNvSpPr>
          <p:nvPr userDrawn="1"/>
        </p:nvSpPr>
        <p:spPr>
          <a:xfrm>
            <a:off x="-84994" y="2570169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1BCDF2FB-7A60-4C66-8F7B-E075C795C1D5}"/>
              </a:ext>
            </a:extLst>
          </p:cNvPr>
          <p:cNvSpPr>
            <a:spLocks noChangeAspect="1"/>
          </p:cNvSpPr>
          <p:nvPr userDrawn="1"/>
        </p:nvSpPr>
        <p:spPr>
          <a:xfrm>
            <a:off x="1472184" y="941832"/>
            <a:ext cx="1600200" cy="1600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FEF2CCD-FA67-AD4C-90A4-337907350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2284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ACD5791-03B1-B448-A1F2-6E17E58441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51244"/>
          </a:xfrm>
          <a:prstGeom prst="rect">
            <a:avLst/>
          </a:prstGeom>
        </p:spPr>
      </p:pic>
      <p:sp>
        <p:nvSpPr>
          <p:cNvPr id="2" name="Gráfico 11">
            <a:extLst>
              <a:ext uri="{FF2B5EF4-FFF2-40B4-BE49-F238E27FC236}">
                <a16:creationId xmlns:a16="http://schemas.microsoft.com/office/drawing/2014/main" id="{F999B271-6869-6B49-92E2-BB4C25CD8AD6}"/>
              </a:ext>
            </a:extLst>
          </p:cNvPr>
          <p:cNvSpPr/>
          <p:nvPr/>
        </p:nvSpPr>
        <p:spPr>
          <a:xfrm>
            <a:off x="-197939" y="1673506"/>
            <a:ext cx="12577905" cy="3412175"/>
          </a:xfrm>
          <a:custGeom>
            <a:avLst/>
            <a:gdLst>
              <a:gd name="connsiteX0" fmla="*/ 12406774 w 12577905"/>
              <a:gd name="connsiteY0" fmla="*/ 179019 h 3412175"/>
              <a:gd name="connsiteX1" fmla="*/ 9347750 w 12577905"/>
              <a:gd name="connsiteY1" fmla="*/ 3238674 h 3412175"/>
              <a:gd name="connsiteX2" fmla="*/ 6289900 w 12577905"/>
              <a:gd name="connsiteY2" fmla="*/ 179019 h 3412175"/>
              <a:gd name="connsiteX3" fmla="*/ 3230876 w 12577905"/>
              <a:gd name="connsiteY3" fmla="*/ 3238674 h 3412175"/>
              <a:gd name="connsiteX4" fmla="*/ 179107 w 12577905"/>
              <a:gd name="connsiteY4" fmla="*/ 184671 h 341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05" h="3412175">
                <a:moveTo>
                  <a:pt x="12406774" y="179019"/>
                </a:moveTo>
                <a:lnTo>
                  <a:pt x="9347750" y="3238674"/>
                </a:lnTo>
                <a:lnTo>
                  <a:pt x="6289900" y="179019"/>
                </a:lnTo>
                <a:lnTo>
                  <a:pt x="3230876" y="3238674"/>
                </a:lnTo>
                <a:lnTo>
                  <a:pt x="179107" y="184671"/>
                </a:lnTo>
              </a:path>
            </a:pathLst>
          </a:custGeom>
          <a:noFill/>
          <a:ln w="213217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" name="Gráfico 9">
            <a:extLst>
              <a:ext uri="{FF2B5EF4-FFF2-40B4-BE49-F238E27FC236}">
                <a16:creationId xmlns:a16="http://schemas.microsoft.com/office/drawing/2014/main" id="{0D74884F-79A7-6A4E-A240-70D5AA177CA7}"/>
              </a:ext>
            </a:extLst>
          </p:cNvPr>
          <p:cNvSpPr/>
          <p:nvPr/>
        </p:nvSpPr>
        <p:spPr>
          <a:xfrm>
            <a:off x="-198116" y="1633376"/>
            <a:ext cx="12577951" cy="3416058"/>
          </a:xfrm>
          <a:custGeom>
            <a:avLst/>
            <a:gdLst>
              <a:gd name="connsiteX0" fmla="*/ 179413 w 12577950"/>
              <a:gd name="connsiteY0" fmla="*/ 3236854 h 3416057"/>
              <a:gd name="connsiteX1" fmla="*/ 3229086 w 12577950"/>
              <a:gd name="connsiteY1" fmla="*/ 179376 h 3416057"/>
              <a:gd name="connsiteX2" fmla="*/ 6301608 w 12577950"/>
              <a:gd name="connsiteY2" fmla="*/ 3236854 h 3416057"/>
              <a:gd name="connsiteX3" fmla="*/ 9351173 w 12577950"/>
              <a:gd name="connsiteY3" fmla="*/ 179376 h 3416057"/>
              <a:gd name="connsiteX4" fmla="*/ 12403515 w 12577950"/>
              <a:gd name="connsiteY4" fmla="*/ 3219561 h 34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50" h="3416057">
                <a:moveTo>
                  <a:pt x="179413" y="3236854"/>
                </a:moveTo>
                <a:lnTo>
                  <a:pt x="3229086" y="179376"/>
                </a:lnTo>
                <a:lnTo>
                  <a:pt x="6301608" y="3236854"/>
                </a:lnTo>
                <a:lnTo>
                  <a:pt x="9351173" y="179376"/>
                </a:lnTo>
                <a:lnTo>
                  <a:pt x="12403515" y="3219561"/>
                </a:lnTo>
              </a:path>
            </a:pathLst>
          </a:custGeom>
          <a:noFill/>
          <a:ln w="213399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1" name="Aumentar rombo">
            <a:extLst>
              <a:ext uri="{FF2B5EF4-FFF2-40B4-BE49-F238E27FC236}">
                <a16:creationId xmlns:a16="http://schemas.microsoft.com/office/drawing/2014/main" id="{754C3CA6-9BE1-470B-961A-F37FE53DA704}"/>
              </a:ext>
            </a:extLst>
          </p:cNvPr>
          <p:cNvSpPr/>
          <p:nvPr userDrawn="1"/>
        </p:nvSpPr>
        <p:spPr>
          <a:xfrm>
            <a:off x="1593682" y="-1149518"/>
            <a:ext cx="9004635" cy="900463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43ECAC71-F538-43BF-B124-4CD821EF7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7659" y="2968342"/>
            <a:ext cx="5486400" cy="7461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7F7B7238-9C5D-4CE1-9708-8B1762AFD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7461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DF32274B-4378-47A1-A6CE-EDCD56006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704" y="1325880"/>
            <a:ext cx="5486400" cy="749808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dirty="0"/>
              <a:t>Agregar un título de diapositiva (1)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AB59A1-06C5-4440-B3BE-11F6BC8D8749}"/>
              </a:ext>
            </a:extLst>
          </p:cNvPr>
          <p:cNvCxnSpPr>
            <a:cxnSpLocks/>
          </p:cNvCxnSpPr>
          <p:nvPr userDrawn="1"/>
        </p:nvCxnSpPr>
        <p:spPr>
          <a:xfrm>
            <a:off x="4107200" y="2511286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477A2E5-683D-4A17-B4ED-3D5532DE3B78}"/>
              </a:ext>
            </a:extLst>
          </p:cNvPr>
          <p:cNvCxnSpPr>
            <a:cxnSpLocks/>
          </p:cNvCxnSpPr>
          <p:nvPr userDrawn="1"/>
        </p:nvCxnSpPr>
        <p:spPr>
          <a:xfrm>
            <a:off x="4107200" y="4187952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8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9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4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9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6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7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8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9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13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5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6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7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8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9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13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5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6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7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8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9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1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6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7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8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9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0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1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13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5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6" presetClass="exit" presetSubtype="2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750"/>
                            </p:stCondLst>
                            <p:childTnLst>
                              <p:par>
                                <p:cTn id="253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5" grpId="0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5" grpId="11" animBg="1"/>
      <p:bldP spid="25" grpId="12" animBg="1"/>
      <p:bldP spid="25" grpId="13" animBg="1"/>
      <p:bldP spid="26" grpId="0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  <p:bldP spid="26" grpId="11" animBg="1"/>
      <p:bldP spid="26" grpId="12" animBg="1"/>
      <p:bldP spid="26" grpId="13" animBg="1"/>
      <p:bldP spid="24" grpId="0" animBg="1"/>
      <p:bldP spid="24" grpId="5" animBg="1"/>
      <p:bldP spid="24" grpId="7" animBg="1"/>
      <p:bldP spid="24" grpId="8" animBg="1"/>
      <p:bldP spid="24" grpId="9" animBg="1"/>
      <p:bldP spid="24" grpId="10" animBg="1"/>
      <p:bldP spid="24" grpId="11" animBg="1"/>
      <p:bldP spid="24" grpId="12" animBg="1"/>
      <p:bldP spid="24" grpId="13" animBg="1"/>
      <p:bldP spid="24" grpId="14" animBg="1"/>
      <p:bldP spid="23" grpId="0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2" grpId="0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1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37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2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3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42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2"/>
      <p:bldP spid="18" grpId="3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B4942A-59B3-4EF1-B5B5-9444C2AFAF93}" type="datetime1">
              <a:rPr lang="es-ES" smtClean="0"/>
              <a:pPr/>
              <a:t>07/07/2019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E685-2F8D-40EB-81E2-AAC0EAE5B52E}" type="datetime1">
              <a:rPr lang="es-ES" smtClean="0"/>
              <a:pPr/>
              <a:t>07/07/2019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A7089A9-38B1-4074-8EBB-BC9C204F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6" y="1696278"/>
            <a:ext cx="4147930" cy="2213113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es-ES" sz="4000" dirty="0"/>
              <a:t>Dirección de Estudios de Posgrado y Educación </a:t>
            </a:r>
            <a:br>
              <a:rPr lang="es-ES" sz="4000" dirty="0"/>
            </a:br>
            <a:r>
              <a:rPr lang="es-ES" sz="4000" dirty="0"/>
              <a:t>continua. </a:t>
            </a:r>
          </a:p>
        </p:txBody>
      </p:sp>
      <p:pic>
        <p:nvPicPr>
          <p:cNvPr id="3" name="Imagen 2" descr="Imagen que contiene objeto&#10;&#10;Descripción generada automáticamente">
            <a:extLst>
              <a:ext uri="{FF2B5EF4-FFF2-40B4-BE49-F238E27FC236}">
                <a16:creationId xmlns:a16="http://schemas.microsoft.com/office/drawing/2014/main" id="{10640D19-1B00-43D1-A9FD-102EBA3A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01" y="-113886"/>
            <a:ext cx="1683234" cy="15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460D9-574A-4524-9885-7FAC72C46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1 – 7 Julio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38068EC-8701-49CF-A4AC-5D0C33F6B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6058731-1267-4D78-BE19-23FEE65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Informe Semanal</a:t>
            </a:r>
          </a:p>
        </p:txBody>
      </p:sp>
    </p:spTree>
    <p:extLst>
      <p:ext uri="{BB962C8B-B14F-4D97-AF65-F5344CB8AC3E}">
        <p14:creationId xmlns:p14="http://schemas.microsoft.com/office/powerpoint/2010/main" val="8779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047112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4000" b="1" dirty="0">
                <a:latin typeface="Bell MT" panose="02020503060305020303" pitchFamily="18" charset="0"/>
                <a:ea typeface="STCaiyun" panose="020B0503020204020204" pitchFamily="2" charset="-122"/>
                <a:cs typeface="Arial" panose="020B0604020202020204" pitchFamily="34" charset="0"/>
              </a:rPr>
              <a:t>Trabaja duro en silencio</a:t>
            </a:r>
          </a:p>
          <a:p>
            <a:pPr algn="ctr" rtl="0"/>
            <a:r>
              <a:rPr lang="es-ES" sz="4000" b="1" dirty="0">
                <a:latin typeface="Bell MT" panose="02020503060305020303" pitchFamily="18" charset="0"/>
                <a:ea typeface="STCaiyun" panose="020B0503020204020204" pitchFamily="2" charset="-122"/>
                <a:cs typeface="Arial" panose="020B0604020202020204" pitchFamily="34" charset="0"/>
              </a:rPr>
              <a:t> y deja que tu éxito </a:t>
            </a:r>
          </a:p>
          <a:p>
            <a:pPr algn="ctr" rtl="0"/>
            <a:r>
              <a:rPr lang="es-ES" sz="4000" b="1" dirty="0">
                <a:latin typeface="Bell MT" panose="02020503060305020303" pitchFamily="18" charset="0"/>
                <a:ea typeface="STCaiyun" panose="020B0503020204020204" pitchFamily="2" charset="-122"/>
                <a:cs typeface="Arial" panose="020B0604020202020204" pitchFamily="34" charset="0"/>
              </a:rPr>
              <a:t>haga todo el ruido.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C6A6B8-D743-44E0-94BC-E2AD2071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91" y="889110"/>
            <a:ext cx="1565571" cy="14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EB65B4-0C95-4B40-90ED-DDD94CC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Miércoles </a:t>
            </a:r>
            <a:endParaRPr lang="es-NI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2A72DF-C20A-4C53-AD1E-3E8F1CEDD2E4}"/>
              </a:ext>
            </a:extLst>
          </p:cNvPr>
          <p:cNvSpPr/>
          <p:nvPr/>
        </p:nvSpPr>
        <p:spPr>
          <a:xfrm>
            <a:off x="3246538" y="813732"/>
            <a:ext cx="5897461" cy="750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pPr algn="just"/>
            <a:r>
              <a:rPr lang="es-NI" dirty="0"/>
              <a:t>Contestación de correo, Elaboración de carta para convalidación de clase para MIES, llamadas para visita a colegios, envió de correos a estudiantes de posgrado que finalizan en su totalidad, revisión de documentación pendiente de posgrado, contestación de Facebook, agendar citas para visita de canales para promocionar los cursos especializados. Atención a los clientes que nos visitan. </a:t>
            </a:r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1677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EB65B4-0C95-4B40-90ED-DDD94CC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Jueves </a:t>
            </a:r>
            <a:endParaRPr lang="es-NI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2A72DF-C20A-4C53-AD1E-3E8F1CEDD2E4}"/>
              </a:ext>
            </a:extLst>
          </p:cNvPr>
          <p:cNvSpPr/>
          <p:nvPr/>
        </p:nvSpPr>
        <p:spPr>
          <a:xfrm>
            <a:off x="3246538" y="813732"/>
            <a:ext cx="58974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9C99A2C-C6BE-425C-AE67-79CF07245C73}"/>
              </a:ext>
            </a:extLst>
          </p:cNvPr>
          <p:cNvSpPr/>
          <p:nvPr/>
        </p:nvSpPr>
        <p:spPr>
          <a:xfrm>
            <a:off x="3048000" y="1028343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pPr algn="just"/>
            <a:r>
              <a:rPr lang="es-NI" dirty="0"/>
              <a:t>Contestación de correos, Facebook y llamadas, impresión de asistencias de posgrado, reunión con la parte de coordinación, atención a los clientes que nos visitan, notificación a docentes que ya se les realizo pago Correos a estudiantes de posgrado notificando que no tendrán clase.</a:t>
            </a:r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63697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EB65B4-0C95-4B40-90ED-DDD94CC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Viernes</a:t>
            </a:r>
            <a:endParaRPr lang="es-NI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C927B90-A13A-48EA-AC4C-DA93720B1E61}"/>
              </a:ext>
            </a:extLst>
          </p:cNvPr>
          <p:cNvSpPr/>
          <p:nvPr/>
        </p:nvSpPr>
        <p:spPr>
          <a:xfrm>
            <a:off x="3048000" y="116684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r>
              <a:rPr lang="es-NI" dirty="0"/>
              <a:t>Contestación de correos, llamadas, Facebook.  Reunión con profesor Gonzalo y un futuro estudiante Hondureño que quiere  llevar la maestría de transporte. Envió para invitación de cursos a empresas como Coca cola, </a:t>
            </a:r>
            <a:r>
              <a:rPr lang="es-NI" dirty="0" err="1"/>
              <a:t>ultranic</a:t>
            </a:r>
            <a:r>
              <a:rPr lang="es-NI" dirty="0"/>
              <a:t>, </a:t>
            </a:r>
            <a:r>
              <a:rPr lang="es-NI" dirty="0" err="1"/>
              <a:t>indacasa</a:t>
            </a:r>
            <a:r>
              <a:rPr lang="es-NI" dirty="0"/>
              <a:t>, </a:t>
            </a:r>
            <a:r>
              <a:rPr lang="es-NI" dirty="0" err="1"/>
              <a:t>servipro</a:t>
            </a:r>
            <a:r>
              <a:rPr lang="es-NI" dirty="0"/>
              <a:t>  entre otras.</a:t>
            </a:r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80538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EB65B4-0C95-4B40-90ED-DDD94CCF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Domingo  </a:t>
            </a:r>
            <a:endParaRPr lang="es-NI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2A72DF-C20A-4C53-AD1E-3E8F1CEDD2E4}"/>
              </a:ext>
            </a:extLst>
          </p:cNvPr>
          <p:cNvSpPr/>
          <p:nvPr/>
        </p:nvSpPr>
        <p:spPr>
          <a:xfrm>
            <a:off x="3657599" y="1149292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A4D6BC-097B-4A92-85C7-F5A26A6119C2}"/>
              </a:ext>
            </a:extLst>
          </p:cNvPr>
          <p:cNvSpPr/>
          <p:nvPr/>
        </p:nvSpPr>
        <p:spPr>
          <a:xfrm>
            <a:off x="3048000" y="102834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r>
              <a:rPr lang="es-NI" dirty="0"/>
              <a:t>Contestación de correos, Facebook y llamadas, </a:t>
            </a:r>
          </a:p>
          <a:p>
            <a:r>
              <a:rPr lang="es-NI" dirty="0"/>
              <a:t>atención a los clientes que nos visitan, ir a los grupos a leer asistencias y actas de notas, revisar documentos que estaban en escritorio para archivar, arreglo de área de coordinación, archivo de actas y asistencias a ampo.</a:t>
            </a:r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40913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FDEB60-7DF1-4082-928C-8D4ACA738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6" r="8942" b="23747"/>
          <a:stretch/>
        </p:blipFill>
        <p:spPr>
          <a:xfrm>
            <a:off x="2908047" y="2268036"/>
            <a:ext cx="6375905" cy="21074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4B5E2A-4FE5-4FAB-B5D2-5FC6CA7F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737" y="418709"/>
            <a:ext cx="1682642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DF0E2"/>
      </a:lt2>
      <a:accent1>
        <a:srgbClr val="580201"/>
      </a:accent1>
      <a:accent2>
        <a:srgbClr val="AB0068"/>
      </a:accent2>
      <a:accent3>
        <a:srgbClr val="E00702"/>
      </a:accent3>
      <a:accent4>
        <a:srgbClr val="FF6C02"/>
      </a:accent4>
      <a:accent5>
        <a:srgbClr val="FEC106"/>
      </a:accent5>
      <a:accent6>
        <a:srgbClr val="FAE1C3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" id="{C39A0376-D6DB-46B8-9F13-4135EA71DFA7}" vid="{D886B1EC-2264-4771-ABF2-1EE4258744CB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" id="{C39A0376-D6DB-46B8-9F13-4135EA71DFA7}" vid="{E123D3F4-5B54-46E3-96B1-AB8E5D7120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Título animado geométrico</Template>
  <TotalTime>0</TotalTime>
  <Words>243</Words>
  <Application>Microsoft Office PowerPoint</Application>
  <PresentationFormat>Panorámica</PresentationFormat>
  <Paragraphs>97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Rockwell</vt:lpstr>
      <vt:lpstr>Tw Cen MT</vt:lpstr>
      <vt:lpstr>Tema de Office</vt:lpstr>
      <vt:lpstr>1_Tema de Office</vt:lpstr>
      <vt:lpstr>Dirección de Estudios de Posgrado y Educación  continua. </vt:lpstr>
      <vt:lpstr>Informe Semanal</vt:lpstr>
      <vt:lpstr>Presentación de PowerPoint</vt:lpstr>
      <vt:lpstr>Miércoles </vt:lpstr>
      <vt:lpstr>Jueves </vt:lpstr>
      <vt:lpstr>Viernes</vt:lpstr>
      <vt:lpstr>Domingo  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2019-07-05T22:08:39Z</dcterms:created>
  <dcterms:modified xsi:type="dcterms:W3CDTF">2019-07-07T20:19:02Z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2018-08-15T22:14:59.2979895Z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