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7" r:id="rId5"/>
    <p:sldId id="278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00FF"/>
    <a:srgbClr val="8877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>
        <p:scale>
          <a:sx n="75" d="100"/>
          <a:sy n="75" d="100"/>
        </p:scale>
        <p:origin x="-979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DD329-B98F-4AC1-B4B4-E0F462007CCC}" type="datetime1">
              <a:rPr lang="ro-RO" smtClean="0"/>
              <a:pPr rtl="0"/>
              <a:t>07.01.2020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1F726-0F1A-4785-AEDE-A650488E036C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=""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o-RO" smtClean="0"/>
              <a:pPr rtl="0"/>
              <a:t>1</a:t>
            </a:fld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o-RO" smtClean="0"/>
              <a:pPr rtl="0"/>
              <a:t>2</a:t>
            </a:fld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/>
            </a:lvl1pPr>
          </a:lstStyle>
          <a:p>
            <a:fld id="{801FB650-1410-4D24-999E-8A64D6CE3B97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14B7B6-056D-4FC5-9D24-F49FFECE5E4B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399B9-A5D3-4F73-86F4-75159F0C1C68}" type="datetime1">
              <a:rPr lang="ro-RO" noProof="0" smtClean="0"/>
              <a:pPr rtl="0"/>
              <a:t>07.01.2020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tă text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o-RO" sz="8000" noProof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1" name="Casetă text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o-RO" sz="8000" noProof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„</a:t>
            </a: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10" name="Substituent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 rtl="0">
              <a:buFontTx/>
              <a:buNone/>
              <a:defRPr>
                <a:latin typeface="+mj-lt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 rtl="0"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fld id="{B6E5F35F-F011-4206-AECE-10B753ABDB58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F7CDE7-0062-454A-83FC-B9540DB58D98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șă de nume cu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tă text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o-RO" sz="8000" noProof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4" name="Casetă text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o-RO" sz="8000" noProof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„</a:t>
            </a:r>
          </a:p>
        </p:txBody>
      </p:sp>
      <p:sp>
        <p:nvSpPr>
          <p:cNvPr id="16" name="Titlu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10" name="Substituent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defRPr>
            </a:lvl1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fld id="{73210823-D075-46BD-BD7A-E28900F1A475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10" name="Substituent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1A85AB-8BA6-4A19-8984-AFEF511585C3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BD8AC7-4546-4231-9973-60677A210EB7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  <p:sp>
        <p:nvSpPr>
          <p:cNvPr id="8" name="Titl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8FDE12-2942-4CBC-8DA0-07A5214342DE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E406AB-CE24-4C7D-B4D3-192A6C1B6DB8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147D9F-0A30-4FB1-8982-EDB2F772A7F8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B92A9D-BC25-4A92-B743-1C592EB5C9E2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327002-B0B8-4A4F-8BD6-0095805D5391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DDB756-9F75-4C77-A0B6-FAEF30F510FA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D6FA5D-CE3A-4AFE-BE33-127D3BCCE851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FA4A78-2551-47AC-995C-5F669D9BB322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ro-RO" noProof="0" dirty="0"/>
          </a:p>
        </p:txBody>
      </p:sp>
      <p:sp>
        <p:nvSpPr>
          <p:cNvPr id="14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F8F833-6802-4BD2-80C4-206ADFE7D33D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defRPr>
            </a:lvl1pPr>
          </a:lstStyle>
          <a:p>
            <a:fld id="{146D539C-458D-41E4-9660-02FDD704FEA0}" type="datetime1">
              <a:rPr lang="ro-RO" smtClean="0"/>
              <a:pPr/>
              <a:t>07.01.2020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lt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lt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lt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lt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lt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bmarshall.com/2015/04/09/python-4-bit-led-counter-on-raspberry-pi-2/" TargetMode="External"/><Relationship Id="rId2" Type="http://schemas.openxmlformats.org/officeDocument/2006/relationships/hyperlink" Target="http://cnic.ro/asc/referate/1%20Aprindere%20LED%20Citire%20Pushbutton/1.Citire%20stare%20pushbutton%20+Aprindere%20LED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rojects.drogon.net/raspberry-pi/gpio-examples/tux-crossing/gpio-examples-1-a-single-led/" TargetMode="External"/><Relationship Id="rId4" Type="http://schemas.openxmlformats.org/officeDocument/2006/relationships/hyperlink" Target="https://www.youtube.com/watch?v=FBok6NRJGe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3zuqp7" TargetMode="External"/><Relationship Id="rId2" Type="http://schemas.openxmlformats.org/officeDocument/2006/relationships/hyperlink" Target="https://tinyurl.com/wduq8dk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inyurl.com/rgelznn" TargetMode="External"/><Relationship Id="rId5" Type="http://schemas.openxmlformats.org/officeDocument/2006/relationships/hyperlink" Target="https://tinyurl.com/yx33f6c6" TargetMode="External"/><Relationship Id="rId4" Type="http://schemas.openxmlformats.org/officeDocument/2006/relationships/hyperlink" Target="https://tinyurl.com/w7kzq7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Dreptunghi 88">
            <a:extLst>
              <a:ext uri="{FF2B5EF4-FFF2-40B4-BE49-F238E27FC236}">
                <a16:creationId xmlns=""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=""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it-IT" sz="3600" dirty="0" smtClean="0"/>
              <a:t>Numarator zecimal reversibil pe 4 biti folosind Rpi si 4 led-uri (cu RPi)</a:t>
            </a:r>
            <a:endParaRPr lang="ro-RO" sz="3600" dirty="0">
              <a:latin typeface="+mj-lt"/>
            </a:endParaRPr>
          </a:p>
        </p:txBody>
      </p:sp>
      <p:cxnSp>
        <p:nvCxnSpPr>
          <p:cNvPr id="91" name="Conector drept 90">
            <a:extLst>
              <a:ext uri="{FF2B5EF4-FFF2-40B4-BE49-F238E27FC236}">
                <a16:creationId xmlns=""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u 2">
            <a:extLst>
              <a:ext uri="{FF2B5EF4-FFF2-40B4-BE49-F238E27FC236}">
                <a16:creationId xmlns=""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ro-RO" dirty="0" smtClean="0">
                <a:latin typeface="+mj-lt"/>
              </a:rPr>
              <a:t>SPINU VALERIA GABRIELA</a:t>
            </a:r>
          </a:p>
          <a:p>
            <a:pPr algn="ctr" rtl="0"/>
            <a:r>
              <a:rPr lang="ro-RO" dirty="0" smtClean="0"/>
              <a:t>GRUPA 351</a:t>
            </a:r>
            <a:endParaRPr lang="ro-RO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3723" y="1957754"/>
            <a:ext cx="6611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</a:t>
            </a:r>
            <a:r>
              <a:rPr lang="en-US" dirty="0" err="1" smtClean="0"/>
              <a:t>natura</a:t>
            </a:r>
            <a:r>
              <a:rPr lang="en-US" dirty="0" smtClean="0"/>
              <a:t>  </a:t>
            </a:r>
            <a:r>
              <a:rPr lang="en-US" dirty="0" err="1" smtClean="0"/>
              <a:t>usor</a:t>
            </a:r>
            <a:r>
              <a:rPr lang="en-US" dirty="0" smtClean="0"/>
              <a:t>-&gt;</a:t>
            </a:r>
            <a:r>
              <a:rPr lang="en-US" dirty="0" err="1" smtClean="0"/>
              <a:t>mediu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dirty="0" err="1" smtClean="0"/>
              <a:t>numarator</a:t>
            </a:r>
            <a:r>
              <a:rPr lang="en-US" dirty="0" smtClean="0"/>
              <a:t> se </a:t>
            </a:r>
            <a:r>
              <a:rPr lang="en-US" dirty="0" err="1" smtClean="0"/>
              <a:t>regaseste</a:t>
            </a:r>
            <a:r>
              <a:rPr lang="en-US" dirty="0" smtClean="0"/>
              <a:t> in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 de </a:t>
            </a:r>
            <a:r>
              <a:rPr lang="en-US" dirty="0" err="1" smtClean="0"/>
              <a:t>zi</a:t>
            </a:r>
            <a:r>
              <a:rPr lang="en-US" dirty="0" smtClean="0"/>
              <a:t> cu </a:t>
            </a:r>
            <a:r>
              <a:rPr lang="en-US" dirty="0" err="1" smtClean="0"/>
              <a:t>zi</a:t>
            </a:r>
            <a:r>
              <a:rPr lang="en-US" dirty="0" smtClean="0"/>
              <a:t>,  sub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 un upgrade al </a:t>
            </a:r>
            <a:r>
              <a:rPr lang="en-US" dirty="0" err="1" smtClean="0"/>
              <a:t>proiectului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introdus</a:t>
            </a:r>
            <a:r>
              <a:rPr lang="en-US" dirty="0" smtClean="0"/>
              <a:t> un </a:t>
            </a:r>
            <a:r>
              <a:rPr lang="en-US" dirty="0" err="1" smtClean="0"/>
              <a:t>buton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schimbe</a:t>
            </a:r>
            <a:r>
              <a:rPr lang="en-US" dirty="0" smtClean="0"/>
              <a:t> </a:t>
            </a:r>
            <a:r>
              <a:rPr lang="en-US" dirty="0" err="1" smtClean="0"/>
              <a:t>sensul</a:t>
            </a:r>
            <a:r>
              <a:rPr lang="en-US" dirty="0" smtClean="0"/>
              <a:t> de </a:t>
            </a:r>
            <a:r>
              <a:rPr lang="en-US" dirty="0" err="1" smtClean="0"/>
              <a:t>numarare</a:t>
            </a:r>
            <a:r>
              <a:rPr lang="en-US" dirty="0" smtClean="0"/>
              <a:t>, </a:t>
            </a:r>
            <a:r>
              <a:rPr lang="en-US" dirty="0" err="1" smtClean="0"/>
              <a:t>crescator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ro-RO" dirty="0" smtClean="0"/>
              <a:t>, sau sa adaugam un integrat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Realizarea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presupune</a:t>
            </a:r>
            <a:r>
              <a:rPr lang="en-US" dirty="0" smtClean="0"/>
              <a:t> un cost </a:t>
            </a:r>
            <a:r>
              <a:rPr lang="en-US" dirty="0" err="1" smtClean="0"/>
              <a:t>mediu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3723" y="2074985"/>
            <a:ext cx="8405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http://cnic.ro/asc/referate/1%20Aprindere%20LED%20Citire%20Pushbutton/1.Citire%20stare%20pushbutton%20+Aprindere%20LED.pdf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https://jamesbmarshall.com/2015/04/09/python-4-bit-led-counter-on-raspberry-pi-2/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https://www.youtube.com/watch?v=FBok6NRJGeQ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https://projects.drogon.net/raspberry-pi/gpio-examples/tux-crossing/gpio-examples-1-a-single-led/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Anexe</a:t>
            </a:r>
            <a:r>
              <a:rPr lang="en-US" dirty="0" smtClean="0"/>
              <a:t> -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20" y="1859280"/>
            <a:ext cx="795528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 time</a:t>
            </a:r>
          </a:p>
          <a:p>
            <a:r>
              <a:rPr lang="en-US" sz="1400" dirty="0" smtClean="0"/>
              <a:t>import </a:t>
            </a:r>
            <a:r>
              <a:rPr lang="en-US" sz="1400" dirty="0" err="1" smtClean="0"/>
              <a:t>RPi.GPIO</a:t>
            </a:r>
            <a:r>
              <a:rPr lang="en-US" sz="1400" dirty="0" smtClean="0"/>
              <a:t> as GPIO</a:t>
            </a:r>
          </a:p>
          <a:p>
            <a:r>
              <a:rPr lang="en-US" sz="1400" dirty="0" err="1" smtClean="0"/>
              <a:t>GPIO.setmode</a:t>
            </a:r>
            <a:r>
              <a:rPr lang="en-US" sz="1400" dirty="0" smtClean="0"/>
              <a:t>(GPIO.BCM)</a:t>
            </a:r>
          </a:p>
          <a:p>
            <a:r>
              <a:rPr lang="en-US" sz="1400" dirty="0" smtClean="0"/>
              <a:t>led1=17</a:t>
            </a:r>
          </a:p>
          <a:p>
            <a:r>
              <a:rPr lang="en-US" sz="1400" dirty="0" smtClean="0"/>
              <a:t>led2=18</a:t>
            </a:r>
          </a:p>
          <a:p>
            <a:r>
              <a:rPr lang="en-US" sz="1400" dirty="0" smtClean="0"/>
              <a:t>led3=27</a:t>
            </a:r>
          </a:p>
          <a:p>
            <a:r>
              <a:rPr lang="en-US" sz="1400" dirty="0" smtClean="0"/>
              <a:t>led4=22</a:t>
            </a:r>
          </a:p>
          <a:p>
            <a:r>
              <a:rPr lang="en-US" sz="1400" dirty="0" err="1" smtClean="0"/>
              <a:t>GPIO.setup</a:t>
            </a:r>
            <a:r>
              <a:rPr lang="en-US" sz="1400" dirty="0" smtClean="0"/>
              <a:t>(led1,GPIO.OUT)</a:t>
            </a:r>
          </a:p>
          <a:p>
            <a:r>
              <a:rPr lang="en-US" sz="1400" dirty="0" err="1" smtClean="0"/>
              <a:t>GPIO.setup</a:t>
            </a:r>
            <a:r>
              <a:rPr lang="en-US" sz="1400" dirty="0" smtClean="0"/>
              <a:t>(led2,GPIO.OUT)</a:t>
            </a:r>
          </a:p>
          <a:p>
            <a:r>
              <a:rPr lang="en-US" sz="1400" dirty="0" err="1" smtClean="0"/>
              <a:t>GPIO.setup</a:t>
            </a:r>
            <a:r>
              <a:rPr lang="en-US" sz="1400" dirty="0" smtClean="0"/>
              <a:t>(led3,GPIO.OUT)</a:t>
            </a:r>
          </a:p>
          <a:p>
            <a:r>
              <a:rPr lang="en-US" sz="1400" dirty="0" err="1" smtClean="0"/>
              <a:t>GPIO.setup</a:t>
            </a:r>
            <a:r>
              <a:rPr lang="en-US" sz="1400" dirty="0" smtClean="0"/>
              <a:t>(led4,GPIO.OUT)</a:t>
            </a:r>
          </a:p>
          <a:p>
            <a:r>
              <a:rPr lang="en-US" sz="1400" dirty="0" err="1" smtClean="0"/>
              <a:t>GPIO.output</a:t>
            </a:r>
            <a:r>
              <a:rPr lang="en-US" sz="1400" dirty="0" smtClean="0"/>
              <a:t>(led1,False)</a:t>
            </a:r>
          </a:p>
          <a:p>
            <a:r>
              <a:rPr lang="en-US" sz="1400" dirty="0" err="1" smtClean="0"/>
              <a:t>GPIO.output</a:t>
            </a:r>
            <a:r>
              <a:rPr lang="en-US" sz="1400" dirty="0" smtClean="0"/>
              <a:t>(led2,False)</a:t>
            </a:r>
          </a:p>
          <a:p>
            <a:r>
              <a:rPr lang="en-US" sz="1400" dirty="0" err="1" smtClean="0"/>
              <a:t>GPIO.output</a:t>
            </a:r>
            <a:r>
              <a:rPr lang="en-US" sz="1400" dirty="0" smtClean="0"/>
              <a:t>(led3,False)</a:t>
            </a:r>
          </a:p>
          <a:p>
            <a:r>
              <a:rPr lang="en-US" sz="1400" dirty="0" err="1" smtClean="0"/>
              <a:t>GPIO.output</a:t>
            </a:r>
            <a:r>
              <a:rPr lang="en-US" sz="1400" dirty="0" smtClean="0"/>
              <a:t>(led4,False)</a:t>
            </a:r>
          </a:p>
          <a:p>
            <a:r>
              <a:rPr lang="en-US" sz="1400" dirty="0" smtClean="0"/>
              <a:t>count=0</a:t>
            </a:r>
          </a:p>
          <a:p>
            <a:r>
              <a:rPr lang="en-US" sz="1400" dirty="0" err="1" smtClean="0"/>
              <a:t>GPIO.setup</a:t>
            </a:r>
            <a:r>
              <a:rPr lang="en-US" sz="1400" dirty="0" smtClean="0"/>
              <a:t>(25,GPIO_IN, </a:t>
            </a:r>
            <a:r>
              <a:rPr lang="en-US" sz="1400" dirty="0" err="1" smtClean="0"/>
              <a:t>pull_up_down</a:t>
            </a:r>
            <a:r>
              <a:rPr lang="en-US" sz="1400" dirty="0" smtClean="0"/>
              <a:t>=GPIO.PUD_UP)</a:t>
            </a:r>
          </a:p>
          <a:p>
            <a:r>
              <a:rPr lang="en-US" sz="1400" dirty="0" smtClean="0"/>
              <a:t>def function(x):</a:t>
            </a:r>
          </a:p>
          <a:p>
            <a:r>
              <a:rPr lang="en-US" sz="1400" dirty="0" smtClean="0"/>
              <a:t>    if x</a:t>
            </a:r>
            <a:r>
              <a:rPr lang="en-US" sz="1400" dirty="0" smtClean="0"/>
              <a:t>==‘0’:</a:t>
            </a:r>
            <a:endParaRPr lang="en-US" sz="1400" dirty="0" smtClean="0"/>
          </a:p>
          <a:p>
            <a:r>
              <a:rPr lang="en-US" sz="1400" dirty="0" smtClean="0"/>
              <a:t>        return False</a:t>
            </a:r>
          </a:p>
          <a:p>
            <a:r>
              <a:rPr lang="en-US" sz="1400" dirty="0" smtClean="0"/>
              <a:t>    else:</a:t>
            </a:r>
          </a:p>
          <a:p>
            <a:r>
              <a:rPr lang="en-US" sz="1400" dirty="0" smtClean="0"/>
              <a:t>        return True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smtClean="0"/>
              <a:t>   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8720" y="1656080"/>
            <a:ext cx="59232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while True: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input_state</a:t>
            </a:r>
            <a:r>
              <a:rPr lang="en-US" sz="1400" dirty="0" smtClean="0"/>
              <a:t>=</a:t>
            </a:r>
            <a:r>
              <a:rPr lang="en-US" sz="1400" dirty="0" err="1" smtClean="0"/>
              <a:t>GPIO.input</a:t>
            </a:r>
            <a:r>
              <a:rPr lang="en-US" sz="1400" dirty="0" smtClean="0"/>
              <a:t>(25)</a:t>
            </a:r>
          </a:p>
          <a:p>
            <a:r>
              <a:rPr lang="en-US" sz="1400" dirty="0" smtClean="0"/>
              <a:t>    if </a:t>
            </a:r>
            <a:r>
              <a:rPr lang="en-US" sz="1400" dirty="0" err="1" smtClean="0"/>
              <a:t>input_state</a:t>
            </a:r>
            <a:r>
              <a:rPr lang="en-US" sz="1400" dirty="0" smtClean="0"/>
              <a:t> == False:</a:t>
            </a:r>
          </a:p>
          <a:p>
            <a:r>
              <a:rPr lang="en-US" sz="1400" dirty="0" smtClean="0"/>
              <a:t>       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range(15,-1,-1):</a:t>
            </a:r>
          </a:p>
          <a:p>
            <a:r>
              <a:rPr lang="en-US" sz="1400" dirty="0" smtClean="0"/>
              <a:t>            z=format(</a:t>
            </a:r>
            <a:r>
              <a:rPr lang="en-US" sz="1400" dirty="0" err="1" smtClean="0"/>
              <a:t>i</a:t>
            </a:r>
            <a:r>
              <a:rPr lang="en-US" sz="1400" dirty="0" smtClean="0"/>
              <a:t>, '04b')</a:t>
            </a:r>
            <a:br>
              <a:rPr lang="en-US" sz="1400" dirty="0" smtClean="0"/>
            </a:br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(led1,function(z[0]))</a:t>
            </a:r>
            <a:endParaRPr lang="en-US" sz="1400" dirty="0" smtClean="0"/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(led2</a:t>
            </a:r>
            <a:r>
              <a:rPr lang="en-US" sz="1400" dirty="0" smtClean="0"/>
              <a:t>, function(z[1]))</a:t>
            </a:r>
            <a:endParaRPr lang="en-US" sz="1400" dirty="0" smtClean="0"/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(led3,function(z[2]))</a:t>
            </a:r>
            <a:endParaRPr lang="en-US" sz="1400" dirty="0" smtClean="0"/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(led4,function(z[3]))</a:t>
            </a:r>
            <a:endParaRPr lang="en-US" sz="1400" dirty="0" smtClean="0"/>
          </a:p>
          <a:p>
            <a:r>
              <a:rPr lang="en-US" sz="1400" dirty="0" smtClean="0"/>
              <a:t>            print('Count -'+ </a:t>
            </a:r>
            <a:r>
              <a:rPr lang="en-US" sz="1400" dirty="0" err="1" smtClean="0"/>
              <a:t>str</a:t>
            </a:r>
            <a:r>
              <a:rPr lang="en-US" sz="1400" dirty="0" smtClean="0"/>
              <a:t>(count))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time.sleep</a:t>
            </a:r>
            <a:r>
              <a:rPr lang="en-US" sz="1400" dirty="0" smtClean="0"/>
              <a:t>(1)</a:t>
            </a:r>
          </a:p>
          <a:p>
            <a:r>
              <a:rPr lang="en-US" sz="1400" dirty="0" smtClean="0"/>
              <a:t>        break</a:t>
            </a:r>
          </a:p>
          <a:p>
            <a:r>
              <a:rPr lang="en-US" sz="1400" dirty="0" smtClean="0"/>
              <a:t>    else:</a:t>
            </a:r>
          </a:p>
          <a:p>
            <a:r>
              <a:rPr lang="en-US" sz="1400" dirty="0" smtClean="0"/>
              <a:t>       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range(0,16):</a:t>
            </a:r>
          </a:p>
          <a:p>
            <a:r>
              <a:rPr lang="en-US" sz="1400" dirty="0" smtClean="0"/>
              <a:t>            z=format(</a:t>
            </a:r>
            <a:r>
              <a:rPr lang="en-US" sz="1400" dirty="0" err="1" smtClean="0"/>
              <a:t>i</a:t>
            </a:r>
            <a:r>
              <a:rPr lang="en-US" sz="1400" dirty="0" smtClean="0"/>
              <a:t>, '04b')</a:t>
            </a:r>
            <a:br>
              <a:rPr lang="en-US" sz="1400" dirty="0" smtClean="0"/>
            </a:br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(led1,function(z[0</a:t>
            </a:r>
            <a:r>
              <a:rPr lang="en-US" sz="1400" dirty="0" smtClean="0"/>
              <a:t>]))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(led2, function(z[1]))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(led3,function(z[2]))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GPIO.output</a:t>
            </a:r>
            <a:r>
              <a:rPr lang="en-US" sz="1400" dirty="0" smtClean="0"/>
              <a:t>(led4,function(z[3]))</a:t>
            </a:r>
            <a:endParaRPr lang="en-US" sz="1400" dirty="0" smtClean="0"/>
          </a:p>
          <a:p>
            <a:r>
              <a:rPr lang="en-US" sz="1400" dirty="0" smtClean="0"/>
              <a:t>            print('Count -'+ </a:t>
            </a:r>
            <a:r>
              <a:rPr lang="en-US" sz="1400" dirty="0" err="1" smtClean="0"/>
              <a:t>str</a:t>
            </a:r>
            <a:r>
              <a:rPr lang="en-US" sz="1400" dirty="0" smtClean="0"/>
              <a:t>(count))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time.sleep</a:t>
            </a:r>
            <a:r>
              <a:rPr lang="en-US" sz="1400" dirty="0" smtClean="0"/>
              <a:t>(1)</a:t>
            </a:r>
          </a:p>
          <a:p>
            <a:r>
              <a:rPr lang="en-US" sz="1400" dirty="0" smtClean="0"/>
              <a:t>        break</a:t>
            </a:r>
          </a:p>
          <a:p>
            <a:r>
              <a:rPr lang="en-US" sz="1400" dirty="0" err="1" smtClean="0"/>
              <a:t>GPIO.cleanup</a:t>
            </a:r>
            <a:r>
              <a:rPr lang="en-US" sz="1400" dirty="0" smtClean="0"/>
              <a:t>()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48" y="633046"/>
            <a:ext cx="6282266" cy="1456267"/>
          </a:xfrm>
        </p:spPr>
        <p:txBody>
          <a:bodyPr rtlCol="0">
            <a:normAutofit/>
          </a:bodyPr>
          <a:lstStyle/>
          <a:p>
            <a:r>
              <a:rPr lang="ro-RO" dirty="0" smtClean="0"/>
              <a:t>CUPRINS</a:t>
            </a:r>
            <a:endParaRPr lang="ro-RO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48" y="2165513"/>
            <a:ext cx="6282266" cy="3649133"/>
          </a:xfrm>
        </p:spPr>
        <p:txBody>
          <a:bodyPr rtlCol="0">
            <a:norm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ro-RO" sz="2000" b="1" dirty="0" smtClean="0"/>
              <a:t>Introducere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Schema bloc a </a:t>
            </a:r>
            <a:r>
              <a:rPr lang="en-US" sz="2000" b="1" dirty="0" err="1" smtClean="0"/>
              <a:t>proiectului</a:t>
            </a:r>
            <a:endParaRPr lang="ro-RO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Schema </a:t>
            </a:r>
            <a:r>
              <a:rPr lang="en-US" sz="2000" b="1" dirty="0" err="1" smtClean="0"/>
              <a:t>electrica</a:t>
            </a:r>
            <a:endParaRPr lang="ro-RO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ro-RO" sz="2000" b="1" dirty="0" smtClean="0"/>
              <a:t>Costuri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000" b="1" dirty="0" smtClean="0"/>
              <a:t>Concluzii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000" b="1" dirty="0" smtClean="0"/>
              <a:t>Bibligrafie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000" b="1" dirty="0" smtClean="0"/>
              <a:t>Anexe</a:t>
            </a:r>
          </a:p>
          <a:p>
            <a:pPr marL="342900" indent="-342900">
              <a:buFont typeface="+mj-lt"/>
              <a:buAutoNum type="arabicPeriod"/>
            </a:pPr>
            <a:endParaRPr lang="ro-RO" dirty="0">
              <a:latin typeface="+mj-lt"/>
              <a:cs typeface="Times New Roman" panose="02020603050405020304" pitchFamily="18" charset="0"/>
            </a:endParaRPr>
          </a:p>
          <a:p>
            <a:pPr rtl="0"/>
            <a:endParaRPr lang="ro-RO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Element grafic 6" descr="Pictograma antenă">
            <a:extLst>
              <a:ext uri="{FF2B5EF4-FFF2-40B4-BE49-F238E27FC236}">
                <a16:creationId xmlns=""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8554" y="2039815"/>
            <a:ext cx="5416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Acest proiect doreste sa aduca in atentie realizarea unui numarator reversibil pe 4 biti. Numaratoarele sunt circuite care evolueaza periodic de la o stare la alta. Numaratorul reversibi  numara atat in sens direct cat si in sens invers.</a:t>
            </a:r>
          </a:p>
          <a:p>
            <a:endParaRPr lang="ro-RO" dirty="0" smtClean="0"/>
          </a:p>
          <a:p>
            <a:r>
              <a:rPr lang="ro-RO" dirty="0" smtClean="0"/>
              <a:t>Pentru realizarea acestui proiect este necesara o  placuta raspberry py, 4 leduri ,4 rezistente de  330 Ohmi si  fire de legatura.</a:t>
            </a:r>
          </a:p>
          <a:p>
            <a:endParaRPr lang="ro-RO" dirty="0" smtClean="0"/>
          </a:p>
          <a:p>
            <a:r>
              <a:rPr lang="ro-RO" dirty="0" smtClean="0"/>
              <a:t>Limbajul in care va fi programat acest circuit este Python, folosind biblioteci ca time, RPi cu modulul GPIO.</a:t>
            </a:r>
            <a:endParaRPr lang="en-US" dirty="0"/>
          </a:p>
        </p:txBody>
      </p:sp>
      <p:pic>
        <p:nvPicPr>
          <p:cNvPr id="7" name="Picture 6" descr="DizzyMarriedDrongo-size_restrict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25" y="628063"/>
            <a:ext cx="3425166" cy="1927567"/>
          </a:xfrm>
          <a:prstGeom prst="rect">
            <a:avLst/>
          </a:prstGeom>
        </p:spPr>
      </p:pic>
      <p:pic>
        <p:nvPicPr>
          <p:cNvPr id="8" name="Picture 7" descr="giph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85" y="2846309"/>
            <a:ext cx="3048000" cy="2286000"/>
          </a:xfrm>
          <a:prstGeom prst="rect">
            <a:avLst/>
          </a:prstGeom>
        </p:spPr>
      </p:pic>
      <p:pic>
        <p:nvPicPr>
          <p:cNvPr id="9" name="Picture 8" descr="vVr1H8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112" y="3066061"/>
            <a:ext cx="1836420" cy="31546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Capitolul 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Schema bloc a proiectului</a:t>
            </a:r>
          </a:p>
          <a:p>
            <a:r>
              <a:rPr lang="ro-RO" dirty="0" smtClean="0"/>
              <a:t>Schema electrica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bloc a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1026" name="AutoShape 2" descr="Imagini pentru comput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ini pentru comput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poza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64" y="2428475"/>
            <a:ext cx="3069046" cy="2301785"/>
          </a:xfrm>
          <a:prstGeom prst="rect">
            <a:avLst/>
          </a:prstGeom>
        </p:spPr>
      </p:pic>
      <p:pic>
        <p:nvPicPr>
          <p:cNvPr id="7" name="Picture 6" descr="poz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6" y="2409093"/>
            <a:ext cx="2133600" cy="2133600"/>
          </a:xfrm>
          <a:prstGeom prst="rect">
            <a:avLst/>
          </a:prstGeom>
        </p:spPr>
      </p:pic>
      <p:pic>
        <p:nvPicPr>
          <p:cNvPr id="8" name="Picture 7" descr="poza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663" y="2356340"/>
            <a:ext cx="3966718" cy="221669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016369" y="4009292"/>
            <a:ext cx="2262554" cy="51581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93169" y="3915508"/>
            <a:ext cx="2262554" cy="51581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08" y="211015"/>
            <a:ext cx="10131425" cy="1456267"/>
          </a:xfrm>
        </p:spPr>
        <p:txBody>
          <a:bodyPr/>
          <a:lstStyle/>
          <a:p>
            <a:r>
              <a:rPr lang="en-US" b="1" dirty="0" smtClean="0"/>
              <a:t>Schema </a:t>
            </a:r>
            <a:r>
              <a:rPr lang="en-US" b="1" dirty="0" err="1" smtClean="0"/>
              <a:t>electrica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118" y="1899603"/>
            <a:ext cx="6893603" cy="414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23840" y="4135120"/>
            <a:ext cx="2346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LED1 = GPIO17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LED2 = GPIO18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LED3 = GPIO27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LED4 = GPIO22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PushButton = GPIO25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8194" name="Picture 2" descr="Imagini pentru gpio raspberry pi 3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3960" y="0"/>
            <a:ext cx="5715000" cy="3581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Capitolul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Costul unui astfel de proiect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9982" y="453001"/>
          <a:ext cx="11152919" cy="578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073"/>
                <a:gridCol w="834491"/>
                <a:gridCol w="950036"/>
                <a:gridCol w="757461"/>
                <a:gridCol w="1450730"/>
                <a:gridCol w="5707128"/>
              </a:tblGrid>
              <a:tr h="8518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Denumire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produs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Pret</a:t>
                      </a:r>
                      <a:r>
                        <a:rPr lang="ro-RO" sz="1400" dirty="0" smtClean="0"/>
                        <a:t> unitar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Cantitate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Pret 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Link-</a:t>
                      </a:r>
                      <a:r>
                        <a:rPr lang="en-US" sz="1400" dirty="0" err="1" smtClean="0"/>
                        <a:t>ul</a:t>
                      </a:r>
                      <a:r>
                        <a:rPr lang="en-US" sz="1400" baseline="0" dirty="0" smtClean="0"/>
                        <a:t> site-</a:t>
                      </a:r>
                      <a:r>
                        <a:rPr lang="en-US" sz="1400" baseline="0" dirty="0" err="1" smtClean="0"/>
                        <a:t>ului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unde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poate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cumparat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Caracteristici</a:t>
                      </a:r>
                      <a:endParaRPr lang="en-US" sz="1400" dirty="0"/>
                    </a:p>
                  </a:txBody>
                  <a:tcPr/>
                </a:tc>
              </a:tr>
              <a:tr h="11713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smtClean="0"/>
                        <a:t>Raspberry Pi 3 Model B+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174,00 lei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200" dirty="0" smtClean="0"/>
                        <a:t>174,00</a:t>
                      </a:r>
                      <a:r>
                        <a:rPr lang="ro-RO" sz="1200" baseline="0" dirty="0" smtClean="0"/>
                        <a:t> lei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hlinkClick r:id="rId2"/>
                        </a:rPr>
                        <a:t>https://tinyurl.com/wduq8dk</a:t>
                      </a:r>
                      <a:r>
                        <a:rPr lang="ro-RO" sz="1200" kern="12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sz="1200" kern="1200" dirty="0" smtClean="0"/>
                        <a:t>Procesor: Broadcom BCM2837B0;Arhitectură procesor: Cortex - A53, 64 biți;</a:t>
                      </a:r>
                    </a:p>
                    <a:p>
                      <a:pPr fontAlgn="base"/>
                      <a:r>
                        <a:rPr lang="vi-VN" sz="1200" kern="1200" dirty="0" smtClean="0"/>
                        <a:t>Frecvență procesor: 1.4 GHz, quad-core;Memorie RAM: 1GB LPDDR2 SDRAM;</a:t>
                      </a:r>
                    </a:p>
                    <a:p>
                      <a:pPr fontAlgn="base"/>
                      <a:r>
                        <a:rPr lang="vi-VN" sz="1200" kern="1200" dirty="0" smtClean="0"/>
                        <a:t>Conectivitate WiFi: 2.4GHz și 5 GHz, IEEE 802.11 b/g/n/ac;Conectivitate Bluetooth 4.2, BLE;Conectivitate Ethernet: Gigabit, maxim 300Mbps, prin HUB USB2.0;</a:t>
                      </a:r>
                    </a:p>
                    <a:p>
                      <a:pPr fontAlgn="base"/>
                      <a:r>
                        <a:rPr lang="vi-VN" sz="1200" kern="1200" dirty="0" smtClean="0"/>
                        <a:t>Porturi USB: 4 x USB 2.0;</a:t>
                      </a:r>
                      <a:endParaRPr lang="vi-VN" sz="1200" b="1" i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5550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Breadboard 830 </a:t>
                      </a:r>
                      <a:r>
                        <a:rPr lang="en-US" sz="1200" kern="1200" dirty="0" err="1" smtClean="0"/>
                        <a:t>puncte</a:t>
                      </a:r>
                      <a:r>
                        <a:rPr lang="en-US" sz="1200" kern="1200" dirty="0" smtClean="0"/>
                        <a:t> MB-102</a:t>
                      </a:r>
                      <a:endParaRPr lang="en-US" sz="12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9,96 lei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200" dirty="0" smtClean="0"/>
                        <a:t>9,96 lei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hlinkClick r:id="rId3"/>
                        </a:rPr>
                        <a:t>https://tinyurl.com/yx3zuqp7</a:t>
                      </a:r>
                      <a:r>
                        <a:rPr lang="ro-RO" sz="1200" kern="12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kern="1200" dirty="0" smtClean="0"/>
                        <a:t>Dimensiuni: 16.5 x 5.4 x 0.85cm;Număr de puncte: 830;Diametru fir necesar: 0.8mm.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</a:tr>
              <a:tr h="6359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LED 3mm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0,25 lei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200" dirty="0" smtClean="0"/>
                        <a:t>1,00</a:t>
                      </a:r>
                      <a:r>
                        <a:rPr lang="ro-RO" sz="1200" baseline="0" dirty="0" smtClean="0"/>
                        <a:t> lei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hlinkClick r:id="rId4"/>
                        </a:rPr>
                        <a:t>https://tinyurl.com/w7kzq7w</a:t>
                      </a:r>
                      <a:r>
                        <a:rPr lang="ro-RO" sz="1200" kern="12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/>
                        <a:t>Intensitate</a:t>
                      </a:r>
                      <a:r>
                        <a:rPr lang="en-US" sz="1200" kern="1200" dirty="0" smtClean="0"/>
                        <a:t>: 4,500mcd</a:t>
                      </a:r>
                      <a:r>
                        <a:rPr lang="en-US" sz="1100" kern="1200" dirty="0" smtClean="0"/>
                        <a:t>;</a:t>
                      </a:r>
                      <a:r>
                        <a:rPr lang="en-US" sz="1100" kern="1200" baseline="0" dirty="0" smtClean="0"/>
                        <a:t>  </a:t>
                      </a:r>
                      <a:r>
                        <a:rPr lang="en-US" sz="1200" kern="1200" dirty="0" err="1" smtClean="0"/>
                        <a:t>Frecventa</a:t>
                      </a:r>
                      <a:r>
                        <a:rPr lang="en-US" sz="1200" kern="1200" dirty="0" smtClean="0"/>
                        <a:t> </a:t>
                      </a:r>
                      <a:r>
                        <a:rPr lang="en-US" sz="1200" kern="1200" dirty="0" err="1" smtClean="0"/>
                        <a:t>culoare</a:t>
                      </a:r>
                      <a:r>
                        <a:rPr lang="en-US" sz="1200" kern="1200" dirty="0" smtClean="0"/>
                        <a:t>: 620-628nm</a:t>
                      </a:r>
                      <a:r>
                        <a:rPr lang="en-US" sz="1100" kern="1200" dirty="0" smtClean="0"/>
                        <a:t>;</a:t>
                      </a:r>
                      <a:r>
                        <a:rPr lang="en-US" sz="1100" kern="1200" baseline="0" dirty="0" smtClean="0"/>
                        <a:t> </a:t>
                      </a:r>
                      <a:r>
                        <a:rPr lang="en-US" sz="1200" kern="1200" dirty="0" err="1" smtClean="0"/>
                        <a:t>Unghi</a:t>
                      </a:r>
                      <a:r>
                        <a:rPr lang="en-US" sz="1200" kern="1200" dirty="0" smtClean="0"/>
                        <a:t> de </a:t>
                      </a:r>
                      <a:r>
                        <a:rPr lang="en-US" sz="1200" kern="1200" dirty="0" err="1" smtClean="0"/>
                        <a:t>vedere</a:t>
                      </a:r>
                      <a:r>
                        <a:rPr lang="en-US" sz="1200" kern="1200" dirty="0" smtClean="0"/>
                        <a:t>: 18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kern="1200" dirty="0" err="1" smtClean="0"/>
                        <a:t>Lentila</a:t>
                      </a:r>
                      <a:r>
                        <a:rPr lang="en-US" sz="1200" kern="1200" dirty="0" smtClean="0"/>
                        <a:t>: Water Clear</a:t>
                      </a:r>
                      <a:endParaRPr lang="en-US" sz="1100" b="1" dirty="0"/>
                    </a:p>
                  </a:txBody>
                  <a:tcPr/>
                </a:tc>
              </a:tr>
              <a:tr h="11713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1200" dirty="0" smtClean="0"/>
                        <a:t>1/4W330R REZISTENTA CARBON 330Ohmi, 0.25W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0.10 Lei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200" dirty="0" smtClean="0"/>
                        <a:t>0,40 lei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hlinkClick r:id="rId5"/>
                        </a:rPr>
                        <a:t>https://tinyurl.com/yx33f6c6</a:t>
                      </a:r>
                      <a:r>
                        <a:rPr lang="en-US" sz="1200" kern="12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1200" dirty="0" smtClean="0"/>
                        <a:t>1/4W330R REZISTENTA CARBON 330Ohmi, 0.25W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</a:tr>
              <a:tr h="9583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kern="1200" dirty="0" smtClean="0"/>
                        <a:t>10 x Fire </a:t>
                      </a:r>
                      <a:r>
                        <a:rPr lang="en-US" sz="1200" kern="1200" dirty="0" err="1" smtClean="0"/>
                        <a:t>Dupont</a:t>
                      </a:r>
                      <a:r>
                        <a:rPr lang="en-US" sz="1200" kern="1200" dirty="0" smtClean="0"/>
                        <a:t> mama-</a:t>
                      </a:r>
                      <a:r>
                        <a:rPr lang="en-US" sz="1200" kern="1200" dirty="0" err="1" smtClean="0"/>
                        <a:t>tata</a:t>
                      </a:r>
                      <a:r>
                        <a:rPr lang="en-US" sz="1200" kern="1200" dirty="0" smtClean="0"/>
                        <a:t> 20cm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4,91 lei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200" dirty="0" smtClean="0"/>
                        <a:t>4,91 lei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hlinkClick r:id="rId6"/>
                        </a:rPr>
                        <a:t>https://tinyurl.com/rgelznn</a:t>
                      </a:r>
                      <a:r>
                        <a:rPr lang="en-US" sz="1200" kern="12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10 x Fire </a:t>
                      </a:r>
                      <a:r>
                        <a:rPr lang="en-US" sz="1200" kern="1200" dirty="0" err="1" smtClean="0"/>
                        <a:t>Dupont</a:t>
                      </a:r>
                      <a:r>
                        <a:rPr lang="en-US" sz="1200" kern="1200" dirty="0" smtClean="0"/>
                        <a:t> mama-</a:t>
                      </a:r>
                      <a:r>
                        <a:rPr lang="en-US" sz="1200" kern="1200" dirty="0" err="1" smtClean="0"/>
                        <a:t>tata</a:t>
                      </a:r>
                      <a:r>
                        <a:rPr lang="en-US" sz="1200" kern="1200" dirty="0" smtClean="0"/>
                        <a:t> 20cm</a:t>
                      </a:r>
                    </a:p>
                    <a:p>
                      <a:endParaRPr lang="en-US" sz="1200" dirty="0" smtClean="0"/>
                    </a:p>
                    <a:p>
                      <a:endParaRPr lang="en-US" sz="1200" b="1" dirty="0" smtClean="0"/>
                    </a:p>
                  </a:txBody>
                  <a:tcPr/>
                </a:tc>
              </a:tr>
              <a:tr h="4259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r>
                        <a:rPr lang="ro-RO" sz="1400" dirty="0" smtClean="0"/>
                        <a:t> </a:t>
                      </a:r>
                      <a:r>
                        <a:rPr lang="ro-RO" sz="1400" baseline="0" dirty="0" smtClean="0"/>
                        <a:t> GENERAL</a:t>
                      </a:r>
                      <a:endParaRPr lang="en-US" sz="14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smtClean="0"/>
                        <a:t> 190,27 Lei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Capitolul ii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0"/>
            <a:ext cx="10131428" cy="1342065"/>
          </a:xfrm>
        </p:spPr>
        <p:txBody>
          <a:bodyPr>
            <a:normAutofit/>
          </a:bodyPr>
          <a:lstStyle/>
          <a:p>
            <a:r>
              <a:rPr lang="ro-RO" dirty="0" smtClean="0"/>
              <a:t>Co</a:t>
            </a:r>
            <a:r>
              <a:rPr lang="en-US" dirty="0" err="1" smtClean="0"/>
              <a:t>ncluzii</a:t>
            </a:r>
            <a:endParaRPr lang="en-US" dirty="0" smtClean="0"/>
          </a:p>
          <a:p>
            <a:r>
              <a:rPr lang="en-US" dirty="0" err="1" smtClean="0"/>
              <a:t>Bibliografie</a:t>
            </a:r>
            <a:endParaRPr lang="en-US" dirty="0" smtClean="0"/>
          </a:p>
          <a:p>
            <a:r>
              <a:rPr lang="en-US" dirty="0" err="1" smtClean="0"/>
              <a:t>anexe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89606788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6428_TF89606788.potx" id="{ED54C208-2903-4086-819C-91E5C1BF13BF}" vid="{BC7A7D45-658A-4E7F-9BDE-C21E0EBD2A7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tf89606788</Template>
  <TotalTime>0</TotalTime>
  <Words>457</Words>
  <Application>Microsoft Office PowerPoint</Application>
  <PresentationFormat>Custom</PresentationFormat>
  <Paragraphs>135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tf89606788</vt:lpstr>
      <vt:lpstr>Numarator zecimal reversibil pe 4 biti folosind Rpi si 4 led-uri (cu RPi)</vt:lpstr>
      <vt:lpstr>CUPRINS</vt:lpstr>
      <vt:lpstr>introDUCERE</vt:lpstr>
      <vt:lpstr>Capitolul i</vt:lpstr>
      <vt:lpstr>Schema bloc a proiectului</vt:lpstr>
      <vt:lpstr>Schema electrica</vt:lpstr>
      <vt:lpstr>Capitolul ii</vt:lpstr>
      <vt:lpstr>Slide 8</vt:lpstr>
      <vt:lpstr>Capitolul iiI</vt:lpstr>
      <vt:lpstr>concluzii</vt:lpstr>
      <vt:lpstr>bibliografie</vt:lpstr>
      <vt:lpstr>Anexe - codul sursa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2020-01-03T17:33:35Z</dcterms:created>
  <dcterms:modified xsi:type="dcterms:W3CDTF">2020-01-07T20:57:38Z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