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9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0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270D-E630-4F18-90AC-FAC6C9EB30BF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0D8C-F21D-4E70-9719-A04456D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Gradual Change in Mutation Rate in NIMR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transition mutation rate between the non-mutator and the mutator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13808"/>
            <a:ext cx="173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Instead of: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610098" y="2802577"/>
            <a:ext cx="1092530" cy="9678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</a:t>
            </a:r>
          </a:p>
          <a:p>
            <a:pPr algn="ctr"/>
            <a:r>
              <a:rPr lang="en-US" sz="1200" dirty="0" smtClean="0"/>
              <a:t>-</a:t>
            </a:r>
          </a:p>
          <a:p>
            <a:pPr algn="ctr"/>
            <a:r>
              <a:rPr lang="en-US" sz="1200" dirty="0" smtClean="0"/>
              <a:t>mutator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6155376" y="2802577"/>
            <a:ext cx="1092530" cy="9678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Mutator</a:t>
            </a:r>
            <a:endParaRPr lang="en-US" sz="1200" dirty="0"/>
          </a:p>
        </p:txBody>
      </p:sp>
      <p:cxnSp>
        <p:nvCxnSpPr>
          <p:cNvPr id="7" name="Curved Connector 6"/>
          <p:cNvCxnSpPr>
            <a:stCxn id="4" idx="0"/>
            <a:endCxn id="4" idx="7"/>
          </p:cNvCxnSpPr>
          <p:nvPr/>
        </p:nvCxnSpPr>
        <p:spPr>
          <a:xfrm rot="16200000" flipH="1">
            <a:off x="4278628" y="2680311"/>
            <a:ext cx="141737" cy="386268"/>
          </a:xfrm>
          <a:prstGeom prst="curvedConnector3">
            <a:avLst>
              <a:gd name="adj1" fmla="val -3498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6823907" y="2680312"/>
            <a:ext cx="141737" cy="386268"/>
          </a:xfrm>
          <a:prstGeom prst="curvedConnector3">
            <a:avLst>
              <a:gd name="adj1" fmla="val -3498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4702628" y="3286497"/>
            <a:ext cx="145274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725570" y="313352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570" y="3133527"/>
                <a:ext cx="18575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555863" y="3391172"/>
                <a:ext cx="291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863" y="3391172"/>
                <a:ext cx="291555" cy="276999"/>
              </a:xfrm>
              <a:prstGeom prst="rect">
                <a:avLst/>
              </a:prstGeom>
              <a:blipFill>
                <a:blip r:embed="rId3"/>
                <a:stretch>
                  <a:fillRect l="-18750" r="-1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38200" y="4213762"/>
            <a:ext cx="224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we have: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3548742" y="5169564"/>
            <a:ext cx="1092530" cy="9678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</a:t>
            </a:r>
          </a:p>
          <a:p>
            <a:pPr algn="ctr"/>
            <a:r>
              <a:rPr lang="en-US" sz="1200" dirty="0" smtClean="0"/>
              <a:t>-</a:t>
            </a:r>
          </a:p>
          <a:p>
            <a:pPr algn="ctr"/>
            <a:r>
              <a:rPr lang="en-US" sz="1200" dirty="0" smtClean="0"/>
              <a:t>mutator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8843476" y="5169562"/>
            <a:ext cx="1092530" cy="9678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Mutator</a:t>
            </a:r>
            <a:endParaRPr lang="en-US" sz="1200" dirty="0"/>
          </a:p>
        </p:txBody>
      </p:sp>
      <p:cxnSp>
        <p:nvCxnSpPr>
          <p:cNvPr id="20" name="Curved Connector 19"/>
          <p:cNvCxnSpPr>
            <a:stCxn id="18" idx="0"/>
            <a:endCxn id="18" idx="7"/>
          </p:cNvCxnSpPr>
          <p:nvPr/>
        </p:nvCxnSpPr>
        <p:spPr>
          <a:xfrm rot="16200000" flipH="1">
            <a:off x="4217272" y="5047298"/>
            <a:ext cx="141737" cy="386268"/>
          </a:xfrm>
          <a:prstGeom prst="curvedConnector3">
            <a:avLst>
              <a:gd name="adj1" fmla="val -3498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9512007" y="5047297"/>
            <a:ext cx="141737" cy="386268"/>
          </a:xfrm>
          <a:prstGeom prst="curvedConnector3">
            <a:avLst>
              <a:gd name="adj1" fmla="val -3498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649682" y="5460801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682" y="5460801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243963" y="5738910"/>
                <a:ext cx="291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963" y="5738910"/>
                <a:ext cx="291555" cy="276999"/>
              </a:xfrm>
              <a:prstGeom prst="rect">
                <a:avLst/>
              </a:prstGeom>
              <a:blipFill>
                <a:blip r:embed="rId5"/>
                <a:stretch>
                  <a:fillRect l="-18750" r="-1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285373" y="29051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9496" y="206196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14375" y="207444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96109" y="5169562"/>
            <a:ext cx="1092530" cy="9678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Transition</a:t>
            </a:r>
            <a:endParaRPr lang="en-US" sz="1100" dirty="0"/>
          </a:p>
        </p:txBody>
      </p:sp>
      <p:cxnSp>
        <p:nvCxnSpPr>
          <p:cNvPr id="32" name="Curved Connector 31"/>
          <p:cNvCxnSpPr>
            <a:stCxn id="29" idx="0"/>
            <a:endCxn id="29" idx="7"/>
          </p:cNvCxnSpPr>
          <p:nvPr/>
        </p:nvCxnSpPr>
        <p:spPr>
          <a:xfrm rot="16200000" flipH="1">
            <a:off x="6864639" y="5047296"/>
            <a:ext cx="141737" cy="386268"/>
          </a:xfrm>
          <a:prstGeom prst="curvedConnector3">
            <a:avLst>
              <a:gd name="adj1" fmla="val -266015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4349496" y="446332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698601" y="44704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60936" y="49242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</a:t>
            </a:r>
            <a:endParaRPr lang="en-US" dirty="0"/>
          </a:p>
        </p:txBody>
      </p:sp>
      <p:cxnSp>
        <p:nvCxnSpPr>
          <p:cNvPr id="40" name="Curved Connector 39"/>
          <p:cNvCxnSpPr>
            <a:stCxn id="18" idx="7"/>
            <a:endCxn id="29" idx="1"/>
          </p:cNvCxnSpPr>
          <p:nvPr/>
        </p:nvCxnSpPr>
        <p:spPr>
          <a:xfrm rot="5400000" flipH="1" flipV="1">
            <a:off x="5418689" y="4373885"/>
            <a:ext cx="2" cy="1874831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8089195" y="4373884"/>
            <a:ext cx="2" cy="1874831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9" idx="3"/>
            <a:endCxn id="18" idx="5"/>
          </p:cNvCxnSpPr>
          <p:nvPr/>
        </p:nvCxnSpPr>
        <p:spPr>
          <a:xfrm rot="5400000">
            <a:off x="5418690" y="5058250"/>
            <a:ext cx="2" cy="1874831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9" idx="3"/>
            <a:endCxn id="29" idx="5"/>
          </p:cNvCxnSpPr>
          <p:nvPr/>
        </p:nvCxnSpPr>
        <p:spPr>
          <a:xfrm rot="5400000">
            <a:off x="8066058" y="5058249"/>
            <a:ext cx="12700" cy="1874831"/>
          </a:xfrm>
          <a:prstGeom prst="curvedConnector3">
            <a:avLst>
              <a:gd name="adj1" fmla="val 671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944" y="599566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73162" y="601590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34903" y="49114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14125" y="444083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65582" y="6154015"/>
            <a:ext cx="1353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mutation rate is the geometric mean between µ and </a:t>
            </a:r>
            <a:r>
              <a:rPr lang="el-GR" sz="1100" dirty="0" smtClean="0"/>
              <a:t>τµ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17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Rate of Adaptation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53" y="1690688"/>
            <a:ext cx="27432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46" y="1690688"/>
            <a:ext cx="27432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177" y="1690688"/>
            <a:ext cx="2743200" cy="1828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13522" y="2173184"/>
            <a:ext cx="397823" cy="5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3521" y="2655680"/>
            <a:ext cx="397823" cy="59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11344" y="2037652"/>
            <a:ext cx="13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two mutation rates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511343" y="2450183"/>
            <a:ext cx="138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two mutation rates</a:t>
            </a:r>
          </a:p>
          <a:p>
            <a:r>
              <a:rPr lang="en-US" sz="1200" dirty="0" smtClean="0"/>
              <a:t>+ transition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2458" y="4152553"/>
            <a:ext cx="56014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main differences: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shift of the curve towards the right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higher ratio of </a:t>
            </a:r>
            <a:r>
              <a:rPr lang="en-US" sz="2800" dirty="0" err="1" smtClean="0"/>
              <a:t>epigenetic:random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9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Markovian steady state explains the lower rate of adaptation for random switching rate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3" t="581" r="6003" b="-581"/>
          <a:stretch/>
        </p:blipFill>
        <p:spPr>
          <a:xfrm>
            <a:off x="308945" y="1849583"/>
            <a:ext cx="6132120" cy="4088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65" y="2332945"/>
            <a:ext cx="3441679" cy="949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0775" y="3524291"/>
            <a:ext cx="516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for matrix for delta = 0.99 and gamma = 0.5: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83055" y="4135188"/>
                <a:ext cx="5029005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495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495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055" y="4135188"/>
                <a:ext cx="5029005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639320" y="5171704"/>
            <a:ext cx="24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Markovian Steady State: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086717" y="5217870"/>
                <a:ext cx="20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17" y="5217870"/>
                <a:ext cx="2023824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5318" y="5943960"/>
            <a:ext cx="1149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 random </a:t>
            </a:r>
            <a:r>
              <a:rPr lang="en-US" b="1" dirty="0" err="1" smtClean="0"/>
              <a:t>swiching</a:t>
            </a:r>
            <a:r>
              <a:rPr lang="en-US" b="1" dirty="0" smtClean="0"/>
              <a:t> rate, the proportion of mutators is lower since a large proportion of the population will be in the transition category.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78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Gradual Change in Mutation Rate in NIMR</vt:lpstr>
      <vt:lpstr>One transition mutation rate between the non-mutator and the mutator</vt:lpstr>
      <vt:lpstr>Calculated Rate of Adaptation</vt:lpstr>
      <vt:lpstr>Markovian steady state explains the lower rate of adaptation for random switching rate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 Change in Mutation Rate in NIMR</dc:title>
  <dc:creator>Gabriela Lobinska</dc:creator>
  <cp:lastModifiedBy>Gabriela Lobinska</cp:lastModifiedBy>
  <cp:revision>6</cp:revision>
  <dcterms:created xsi:type="dcterms:W3CDTF">2021-06-30T08:23:36Z</dcterms:created>
  <dcterms:modified xsi:type="dcterms:W3CDTF">2021-06-30T09:28:06Z</dcterms:modified>
</cp:coreProperties>
</file>