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Balmy" charset="1" panose="00000000000000000000"/>
      <p:regular r:id="rId27"/>
    </p:embeddedFont>
    <p:embeddedFont>
      <p:font typeface="Balsamiq Sans" charset="1" panose="02000603000000000000"/>
      <p:regular r:id="rId28"/>
    </p:embeddedFont>
    <p:embeddedFont>
      <p:font typeface="Balsamiq Sans Bold" charset="1" panose="02000603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CA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86809">
            <a:off x="838781" y="659339"/>
            <a:ext cx="16529397" cy="11735872"/>
          </a:xfrm>
          <a:custGeom>
            <a:avLst/>
            <a:gdLst/>
            <a:ahLst/>
            <a:cxnLst/>
            <a:rect r="r" b="b" t="t" l="l"/>
            <a:pathLst>
              <a:path h="11735872" w="16529397">
                <a:moveTo>
                  <a:pt x="0" y="0"/>
                </a:moveTo>
                <a:lnTo>
                  <a:pt x="16529397" y="0"/>
                </a:lnTo>
                <a:lnTo>
                  <a:pt x="16529397" y="11735872"/>
                </a:lnTo>
                <a:lnTo>
                  <a:pt x="0" y="11735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20420">
            <a:off x="15967419" y="1571006"/>
            <a:ext cx="2138349" cy="4015679"/>
          </a:xfrm>
          <a:custGeom>
            <a:avLst/>
            <a:gdLst/>
            <a:ahLst/>
            <a:cxnLst/>
            <a:rect r="r" b="b" t="t" l="l"/>
            <a:pathLst>
              <a:path h="4015679" w="2138349">
                <a:moveTo>
                  <a:pt x="0" y="0"/>
                </a:moveTo>
                <a:lnTo>
                  <a:pt x="2138349" y="0"/>
                </a:lnTo>
                <a:lnTo>
                  <a:pt x="2138349" y="4015679"/>
                </a:lnTo>
                <a:lnTo>
                  <a:pt x="0" y="40156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08216">
            <a:off x="-512544" y="8739581"/>
            <a:ext cx="2237064" cy="1037439"/>
          </a:xfrm>
          <a:custGeom>
            <a:avLst/>
            <a:gdLst/>
            <a:ahLst/>
            <a:cxnLst/>
            <a:rect r="r" b="b" t="t" l="l"/>
            <a:pathLst>
              <a:path h="1037439" w="2237064">
                <a:moveTo>
                  <a:pt x="0" y="0"/>
                </a:moveTo>
                <a:lnTo>
                  <a:pt x="2237065" y="0"/>
                </a:lnTo>
                <a:lnTo>
                  <a:pt x="2237065" y="1037438"/>
                </a:lnTo>
                <a:lnTo>
                  <a:pt x="0" y="10374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248731">
            <a:off x="1495463" y="1287347"/>
            <a:ext cx="6655925" cy="797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2"/>
              </a:lnSpc>
            </a:pPr>
            <a:r>
              <a:rPr lang="en-US" sz="6028">
                <a:solidFill>
                  <a:srgbClr val="866954"/>
                </a:solidFill>
                <a:latin typeface="Balmy"/>
                <a:ea typeface="Balmy"/>
                <a:cs typeface="Balmy"/>
                <a:sym typeface="Balmy"/>
              </a:rPr>
              <a:t>Backend para Site de Organização Pessoal de Leitura: Desenvolvimento e Otimização de Recursos</a:t>
            </a:r>
          </a:p>
          <a:p>
            <a:pPr algn="ctr">
              <a:lnSpc>
                <a:spcPts val="699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248731">
            <a:off x="10321895" y="2140549"/>
            <a:ext cx="5733650" cy="8401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12"/>
              </a:lnSpc>
            </a:pPr>
            <a:r>
              <a:rPr lang="en-US" sz="5700">
                <a:solidFill>
                  <a:srgbClr val="866954"/>
                </a:solidFill>
                <a:latin typeface="Balmy"/>
                <a:ea typeface="Balmy"/>
                <a:cs typeface="Balmy"/>
                <a:sym typeface="Balmy"/>
              </a:rPr>
              <a:t>Autora: Gabriela Fernandes Almeida</a:t>
            </a:r>
          </a:p>
          <a:p>
            <a:pPr algn="ctr">
              <a:lnSpc>
                <a:spcPts val="6612"/>
              </a:lnSpc>
            </a:pPr>
          </a:p>
          <a:p>
            <a:pPr algn="ctr">
              <a:lnSpc>
                <a:spcPts val="6612"/>
              </a:lnSpc>
            </a:pPr>
            <a:r>
              <a:rPr lang="en-US" sz="5700">
                <a:solidFill>
                  <a:srgbClr val="866954"/>
                </a:solidFill>
                <a:latin typeface="Balmy"/>
                <a:ea typeface="Balmy"/>
                <a:cs typeface="Balmy"/>
                <a:sym typeface="Balmy"/>
              </a:rPr>
              <a:t>Orientadora: Prof. Dra. Bianca Maria Pedrosa</a:t>
            </a:r>
          </a:p>
          <a:p>
            <a:pPr algn="ctr">
              <a:lnSpc>
                <a:spcPts val="6612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F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6610" y="235946"/>
            <a:ext cx="14994780" cy="1585507"/>
            <a:chOff x="0" y="0"/>
            <a:chExt cx="3949242" cy="4175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49242" cy="417582"/>
            </a:xfrm>
            <a:custGeom>
              <a:avLst/>
              <a:gdLst/>
              <a:ahLst/>
              <a:cxnLst/>
              <a:rect r="r" b="b" t="t" l="l"/>
              <a:pathLst>
                <a:path h="417582" w="3949242">
                  <a:moveTo>
                    <a:pt x="26332" y="0"/>
                  </a:moveTo>
                  <a:lnTo>
                    <a:pt x="3922911" y="0"/>
                  </a:lnTo>
                  <a:cubicBezTo>
                    <a:pt x="3937453" y="0"/>
                    <a:pt x="3949242" y="11789"/>
                    <a:pt x="3949242" y="26332"/>
                  </a:cubicBezTo>
                  <a:lnTo>
                    <a:pt x="3949242" y="391250"/>
                  </a:lnTo>
                  <a:cubicBezTo>
                    <a:pt x="3949242" y="405793"/>
                    <a:pt x="3937453" y="417582"/>
                    <a:pt x="3922911" y="417582"/>
                  </a:cubicBezTo>
                  <a:lnTo>
                    <a:pt x="26332" y="417582"/>
                  </a:lnTo>
                  <a:cubicBezTo>
                    <a:pt x="11789" y="417582"/>
                    <a:pt x="0" y="405793"/>
                    <a:pt x="0" y="391250"/>
                  </a:cubicBezTo>
                  <a:lnTo>
                    <a:pt x="0" y="26332"/>
                  </a:lnTo>
                  <a:cubicBezTo>
                    <a:pt x="0" y="11789"/>
                    <a:pt x="11789" y="0"/>
                    <a:pt x="26332" y="0"/>
                  </a:cubicBezTo>
                  <a:close/>
                </a:path>
              </a:pathLst>
            </a:custGeom>
            <a:solidFill>
              <a:srgbClr val="AD8B7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49242" cy="4556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46610" y="2065447"/>
            <a:ext cx="15026505" cy="7784816"/>
          </a:xfrm>
          <a:custGeom>
            <a:avLst/>
            <a:gdLst/>
            <a:ahLst/>
            <a:cxnLst/>
            <a:rect r="r" b="b" t="t" l="l"/>
            <a:pathLst>
              <a:path h="7784816" w="15026505">
                <a:moveTo>
                  <a:pt x="0" y="0"/>
                </a:moveTo>
                <a:lnTo>
                  <a:pt x="15026505" y="0"/>
                </a:lnTo>
                <a:lnTo>
                  <a:pt x="15026505" y="7784815"/>
                </a:lnTo>
                <a:lnTo>
                  <a:pt x="0" y="77848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28515" y="432135"/>
            <a:ext cx="9204173" cy="120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7993">
                <a:solidFill>
                  <a:srgbClr val="FFFFFF"/>
                </a:solidFill>
                <a:latin typeface="Balmy"/>
                <a:ea typeface="Balmy"/>
                <a:cs typeface="Balmy"/>
                <a:sym typeface="Balmy"/>
              </a:rPr>
              <a:t>Modelo de objeto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CA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8839" y="1341507"/>
            <a:ext cx="17810323" cy="8724586"/>
            <a:chOff x="0" y="0"/>
            <a:chExt cx="4690785" cy="22978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90785" cy="2297833"/>
            </a:xfrm>
            <a:custGeom>
              <a:avLst/>
              <a:gdLst/>
              <a:ahLst/>
              <a:cxnLst/>
              <a:rect r="r" b="b" t="t" l="l"/>
              <a:pathLst>
                <a:path h="2297833" w="4690785">
                  <a:moveTo>
                    <a:pt x="22169" y="0"/>
                  </a:moveTo>
                  <a:lnTo>
                    <a:pt x="4668615" y="0"/>
                  </a:lnTo>
                  <a:cubicBezTo>
                    <a:pt x="4674495" y="0"/>
                    <a:pt x="4680134" y="2336"/>
                    <a:pt x="4684292" y="6493"/>
                  </a:cubicBezTo>
                  <a:cubicBezTo>
                    <a:pt x="4688449" y="10651"/>
                    <a:pt x="4690785" y="16289"/>
                    <a:pt x="4690785" y="22169"/>
                  </a:cubicBezTo>
                  <a:lnTo>
                    <a:pt x="4690785" y="2275664"/>
                  </a:lnTo>
                  <a:cubicBezTo>
                    <a:pt x="4690785" y="2281544"/>
                    <a:pt x="4688449" y="2287183"/>
                    <a:pt x="4684292" y="2291340"/>
                  </a:cubicBezTo>
                  <a:cubicBezTo>
                    <a:pt x="4680134" y="2295498"/>
                    <a:pt x="4674495" y="2297833"/>
                    <a:pt x="4668615" y="2297833"/>
                  </a:cubicBezTo>
                  <a:lnTo>
                    <a:pt x="22169" y="2297833"/>
                  </a:lnTo>
                  <a:cubicBezTo>
                    <a:pt x="9925" y="2297833"/>
                    <a:pt x="0" y="2287908"/>
                    <a:pt x="0" y="2275664"/>
                  </a:cubicBezTo>
                  <a:lnTo>
                    <a:pt x="0" y="22169"/>
                  </a:lnTo>
                  <a:cubicBezTo>
                    <a:pt x="0" y="9925"/>
                    <a:pt x="9925" y="0"/>
                    <a:pt x="2216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90785" cy="2335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765210"/>
            <a:ext cx="16241606" cy="7877179"/>
          </a:xfrm>
          <a:custGeom>
            <a:avLst/>
            <a:gdLst/>
            <a:ahLst/>
            <a:cxnLst/>
            <a:rect r="r" b="b" t="t" l="l"/>
            <a:pathLst>
              <a:path h="7877179" w="16241606">
                <a:moveTo>
                  <a:pt x="0" y="0"/>
                </a:moveTo>
                <a:lnTo>
                  <a:pt x="16241606" y="0"/>
                </a:lnTo>
                <a:lnTo>
                  <a:pt x="16241606" y="7877179"/>
                </a:lnTo>
                <a:lnTo>
                  <a:pt x="0" y="78771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17713" y="0"/>
            <a:ext cx="13810015" cy="1387458"/>
            <a:chOff x="0" y="0"/>
            <a:chExt cx="3637206" cy="3654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37206" cy="365421"/>
            </a:xfrm>
            <a:custGeom>
              <a:avLst/>
              <a:gdLst/>
              <a:ahLst/>
              <a:cxnLst/>
              <a:rect r="r" b="b" t="t" l="l"/>
              <a:pathLst>
                <a:path h="365421" w="3637206">
                  <a:moveTo>
                    <a:pt x="28591" y="0"/>
                  </a:moveTo>
                  <a:lnTo>
                    <a:pt x="3608615" y="0"/>
                  </a:lnTo>
                  <a:cubicBezTo>
                    <a:pt x="3616197" y="0"/>
                    <a:pt x="3623470" y="3012"/>
                    <a:pt x="3628832" y="8374"/>
                  </a:cubicBezTo>
                  <a:cubicBezTo>
                    <a:pt x="3634193" y="13736"/>
                    <a:pt x="3637206" y="21008"/>
                    <a:pt x="3637206" y="28591"/>
                  </a:cubicBezTo>
                  <a:lnTo>
                    <a:pt x="3637206" y="336830"/>
                  </a:lnTo>
                  <a:cubicBezTo>
                    <a:pt x="3637206" y="344413"/>
                    <a:pt x="3634193" y="351685"/>
                    <a:pt x="3628832" y="357047"/>
                  </a:cubicBezTo>
                  <a:cubicBezTo>
                    <a:pt x="3623470" y="362409"/>
                    <a:pt x="3616197" y="365421"/>
                    <a:pt x="3608615" y="365421"/>
                  </a:cubicBezTo>
                  <a:lnTo>
                    <a:pt x="28591" y="365421"/>
                  </a:lnTo>
                  <a:cubicBezTo>
                    <a:pt x="21008" y="365421"/>
                    <a:pt x="13736" y="362409"/>
                    <a:pt x="8374" y="357047"/>
                  </a:cubicBezTo>
                  <a:cubicBezTo>
                    <a:pt x="3012" y="351685"/>
                    <a:pt x="0" y="344413"/>
                    <a:pt x="0" y="336830"/>
                  </a:cubicBezTo>
                  <a:lnTo>
                    <a:pt x="0" y="28591"/>
                  </a:lnTo>
                  <a:cubicBezTo>
                    <a:pt x="0" y="21008"/>
                    <a:pt x="3012" y="13736"/>
                    <a:pt x="8374" y="8374"/>
                  </a:cubicBezTo>
                  <a:cubicBezTo>
                    <a:pt x="13736" y="3012"/>
                    <a:pt x="21008" y="0"/>
                    <a:pt x="28591" y="0"/>
                  </a:cubicBezTo>
                  <a:close/>
                </a:path>
              </a:pathLst>
            </a:custGeom>
            <a:solidFill>
              <a:srgbClr val="AD8B7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637206" cy="403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155621" y="245471"/>
            <a:ext cx="12989641" cy="857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4"/>
              </a:lnSpc>
            </a:pPr>
            <a:r>
              <a:rPr lang="en-US" sz="5693">
                <a:solidFill>
                  <a:srgbClr val="FFFFFF"/>
                </a:solidFill>
                <a:latin typeface="Balmy"/>
                <a:ea typeface="Balmy"/>
                <a:cs typeface="Balmy"/>
                <a:sym typeface="Balmy"/>
              </a:rPr>
              <a:t>Arquitetura do Sistema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662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77136" y="-754323"/>
            <a:ext cx="2978653" cy="2978653"/>
          </a:xfrm>
          <a:custGeom>
            <a:avLst/>
            <a:gdLst/>
            <a:ahLst/>
            <a:cxnLst/>
            <a:rect r="r" b="b" t="t" l="l"/>
            <a:pathLst>
              <a:path h="2978653" w="2978653">
                <a:moveTo>
                  <a:pt x="0" y="0"/>
                </a:moveTo>
                <a:lnTo>
                  <a:pt x="2978653" y="0"/>
                </a:lnTo>
                <a:lnTo>
                  <a:pt x="2978653" y="2978653"/>
                </a:lnTo>
                <a:lnTo>
                  <a:pt x="0" y="2978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55724" y="8481898"/>
            <a:ext cx="2978653" cy="2978653"/>
          </a:xfrm>
          <a:custGeom>
            <a:avLst/>
            <a:gdLst/>
            <a:ahLst/>
            <a:cxnLst/>
            <a:rect r="r" b="b" t="t" l="l"/>
            <a:pathLst>
              <a:path h="2978653" w="2978653">
                <a:moveTo>
                  <a:pt x="0" y="0"/>
                </a:moveTo>
                <a:lnTo>
                  <a:pt x="2978653" y="0"/>
                </a:lnTo>
                <a:lnTo>
                  <a:pt x="2978653" y="2978653"/>
                </a:lnTo>
                <a:lnTo>
                  <a:pt x="0" y="2978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55293" y="-364891"/>
            <a:ext cx="2789758" cy="1687803"/>
          </a:xfrm>
          <a:custGeom>
            <a:avLst/>
            <a:gdLst/>
            <a:ahLst/>
            <a:cxnLst/>
            <a:rect r="r" b="b" t="t" l="l"/>
            <a:pathLst>
              <a:path h="1687803" w="2789758">
                <a:moveTo>
                  <a:pt x="0" y="0"/>
                </a:moveTo>
                <a:lnTo>
                  <a:pt x="2789758" y="0"/>
                </a:lnTo>
                <a:lnTo>
                  <a:pt x="2789758" y="1687804"/>
                </a:lnTo>
                <a:lnTo>
                  <a:pt x="0" y="1687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77136" y="8813011"/>
            <a:ext cx="3178412" cy="1473989"/>
          </a:xfrm>
          <a:custGeom>
            <a:avLst/>
            <a:gdLst/>
            <a:ahLst/>
            <a:cxnLst/>
            <a:rect r="r" b="b" t="t" l="l"/>
            <a:pathLst>
              <a:path h="1473989" w="3178412">
                <a:moveTo>
                  <a:pt x="0" y="0"/>
                </a:moveTo>
                <a:lnTo>
                  <a:pt x="3178412" y="0"/>
                </a:lnTo>
                <a:lnTo>
                  <a:pt x="3178412" y="1473989"/>
                </a:lnTo>
                <a:lnTo>
                  <a:pt x="0" y="14739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16784" y="1332438"/>
            <a:ext cx="6054433" cy="120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7993">
                <a:solidFill>
                  <a:srgbClr val="FDFBE2"/>
                </a:solidFill>
                <a:latin typeface="Balmy"/>
                <a:ea typeface="Balmy"/>
                <a:cs typeface="Balmy"/>
                <a:sym typeface="Balmy"/>
              </a:rPr>
              <a:t>Resultados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75136" y="3055060"/>
            <a:ext cx="12613043" cy="572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0936" indent="-280468" lvl="1">
              <a:lnSpc>
                <a:spcPts val="3013"/>
              </a:lnSpc>
              <a:buFont typeface="Arial"/>
              <a:buChar char="•"/>
            </a:pPr>
            <a:r>
              <a:rPr lang="en-US" sz="2598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Funcionamento Completo: Backend funcional com CRUD de livros, metas de leitura e avaliações.</a:t>
            </a:r>
          </a:p>
          <a:p>
            <a:pPr algn="l">
              <a:lnSpc>
                <a:spcPts val="3013"/>
              </a:lnSpc>
            </a:pPr>
          </a:p>
          <a:p>
            <a:pPr algn="l" marL="560936" indent="-280468" lvl="1">
              <a:lnSpc>
                <a:spcPts val="3013"/>
              </a:lnSpc>
              <a:buFont typeface="Arial"/>
              <a:buChar char="•"/>
            </a:pPr>
            <a:r>
              <a:rPr lang="en-US" sz="2598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Segurança e Privacidade: Autenticação com Firebase e armazenamento de dados no Firebase Firestore.</a:t>
            </a:r>
          </a:p>
          <a:p>
            <a:pPr algn="l">
              <a:lnSpc>
                <a:spcPts val="3013"/>
              </a:lnSpc>
            </a:pPr>
          </a:p>
          <a:p>
            <a:pPr algn="l" marL="560936" indent="-280468" lvl="1">
              <a:lnSpc>
                <a:spcPts val="3013"/>
              </a:lnSpc>
              <a:buFont typeface="Arial"/>
              <a:buChar char="•"/>
            </a:pPr>
            <a:r>
              <a:rPr lang="en-US" sz="2598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Testes de API com Insomnia: Validação das operações de criação, atualização, recuperação e exclusão de dados.</a:t>
            </a:r>
          </a:p>
          <a:p>
            <a:pPr algn="l">
              <a:lnSpc>
                <a:spcPts val="3013"/>
              </a:lnSpc>
            </a:pPr>
          </a:p>
          <a:p>
            <a:pPr algn="l" marL="560936" indent="-280468" lvl="1">
              <a:lnSpc>
                <a:spcPts val="3013"/>
              </a:lnSpc>
              <a:buFont typeface="Arial"/>
              <a:buChar char="•"/>
            </a:pPr>
            <a:r>
              <a:rPr lang="en-US" sz="2598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Atendimento aos Objetivos: Desenvolvimento de um sistema flexível e seguro para gestão de leituras.</a:t>
            </a:r>
          </a:p>
          <a:p>
            <a:pPr algn="l">
              <a:lnSpc>
                <a:spcPts val="3013"/>
              </a:lnSpc>
            </a:pPr>
          </a:p>
          <a:p>
            <a:pPr algn="l" marL="560936" indent="-280468" lvl="1">
              <a:lnSpc>
                <a:spcPts val="3013"/>
              </a:lnSpc>
              <a:buFont typeface="Arial"/>
              <a:buChar char="•"/>
            </a:pPr>
            <a:r>
              <a:rPr lang="en-US" sz="2598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Escalabilidade: Base sólida para futuras funcionalidades e integração com frontend.</a:t>
            </a:r>
          </a:p>
          <a:p>
            <a:pPr algn="l">
              <a:lnSpc>
                <a:spcPts val="3013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83236" y="4170742"/>
            <a:ext cx="1836081" cy="1945516"/>
          </a:xfrm>
          <a:custGeom>
            <a:avLst/>
            <a:gdLst/>
            <a:ahLst/>
            <a:cxnLst/>
            <a:rect r="r" b="b" t="t" l="l"/>
            <a:pathLst>
              <a:path h="1945516" w="1836081">
                <a:moveTo>
                  <a:pt x="0" y="0"/>
                </a:moveTo>
                <a:lnTo>
                  <a:pt x="1836081" y="0"/>
                </a:lnTo>
                <a:lnTo>
                  <a:pt x="1836081" y="1945516"/>
                </a:lnTo>
                <a:lnTo>
                  <a:pt x="0" y="19455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CA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17713" y="0"/>
            <a:ext cx="15052573" cy="1705322"/>
            <a:chOff x="0" y="0"/>
            <a:chExt cx="3964464" cy="449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4464" cy="449138"/>
            </a:xfrm>
            <a:custGeom>
              <a:avLst/>
              <a:gdLst/>
              <a:ahLst/>
              <a:cxnLst/>
              <a:rect r="r" b="b" t="t" l="l"/>
              <a:pathLst>
                <a:path h="449138" w="3964464">
                  <a:moveTo>
                    <a:pt x="26231" y="0"/>
                  </a:moveTo>
                  <a:lnTo>
                    <a:pt x="3938233" y="0"/>
                  </a:lnTo>
                  <a:cubicBezTo>
                    <a:pt x="3952720" y="0"/>
                    <a:pt x="3964464" y="11744"/>
                    <a:pt x="3964464" y="26231"/>
                  </a:cubicBezTo>
                  <a:lnTo>
                    <a:pt x="3964464" y="422908"/>
                  </a:lnTo>
                  <a:cubicBezTo>
                    <a:pt x="3964464" y="437395"/>
                    <a:pt x="3952720" y="449138"/>
                    <a:pt x="3938233" y="449138"/>
                  </a:cubicBezTo>
                  <a:lnTo>
                    <a:pt x="26231" y="449138"/>
                  </a:lnTo>
                  <a:cubicBezTo>
                    <a:pt x="11744" y="449138"/>
                    <a:pt x="0" y="437395"/>
                    <a:pt x="0" y="422908"/>
                  </a:cubicBezTo>
                  <a:lnTo>
                    <a:pt x="0" y="26231"/>
                  </a:lnTo>
                  <a:cubicBezTo>
                    <a:pt x="0" y="11744"/>
                    <a:pt x="11744" y="0"/>
                    <a:pt x="26231" y="0"/>
                  </a:cubicBezTo>
                  <a:close/>
                </a:path>
              </a:pathLst>
            </a:custGeom>
            <a:solidFill>
              <a:srgbClr val="AD8B7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64464" cy="487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46610" y="1941269"/>
            <a:ext cx="15261337" cy="8031279"/>
          </a:xfrm>
          <a:custGeom>
            <a:avLst/>
            <a:gdLst/>
            <a:ahLst/>
            <a:cxnLst/>
            <a:rect r="r" b="b" t="t" l="l"/>
            <a:pathLst>
              <a:path h="8031279" w="15261337">
                <a:moveTo>
                  <a:pt x="0" y="0"/>
                </a:moveTo>
                <a:lnTo>
                  <a:pt x="15261337" y="0"/>
                </a:lnTo>
                <a:lnTo>
                  <a:pt x="15261337" y="8031278"/>
                </a:lnTo>
                <a:lnTo>
                  <a:pt x="0" y="80312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55621" y="245471"/>
            <a:ext cx="12989641" cy="1695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4"/>
              </a:lnSpc>
            </a:pPr>
            <a:r>
              <a:rPr lang="en-US" sz="5693">
                <a:solidFill>
                  <a:srgbClr val="FFFFFF"/>
                </a:solidFill>
                <a:latin typeface="Balmy"/>
                <a:ea typeface="Balmy"/>
                <a:cs typeface="Balmy"/>
                <a:sym typeface="Balmy"/>
              </a:rPr>
              <a:t>Resultado - Teste cadastro de usuário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CA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17713" y="0"/>
            <a:ext cx="13810015" cy="1387458"/>
            <a:chOff x="0" y="0"/>
            <a:chExt cx="3637206" cy="3654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37206" cy="365421"/>
            </a:xfrm>
            <a:custGeom>
              <a:avLst/>
              <a:gdLst/>
              <a:ahLst/>
              <a:cxnLst/>
              <a:rect r="r" b="b" t="t" l="l"/>
              <a:pathLst>
                <a:path h="365421" w="3637206">
                  <a:moveTo>
                    <a:pt x="28591" y="0"/>
                  </a:moveTo>
                  <a:lnTo>
                    <a:pt x="3608615" y="0"/>
                  </a:lnTo>
                  <a:cubicBezTo>
                    <a:pt x="3616197" y="0"/>
                    <a:pt x="3623470" y="3012"/>
                    <a:pt x="3628832" y="8374"/>
                  </a:cubicBezTo>
                  <a:cubicBezTo>
                    <a:pt x="3634193" y="13736"/>
                    <a:pt x="3637206" y="21008"/>
                    <a:pt x="3637206" y="28591"/>
                  </a:cubicBezTo>
                  <a:lnTo>
                    <a:pt x="3637206" y="336830"/>
                  </a:lnTo>
                  <a:cubicBezTo>
                    <a:pt x="3637206" y="344413"/>
                    <a:pt x="3634193" y="351685"/>
                    <a:pt x="3628832" y="357047"/>
                  </a:cubicBezTo>
                  <a:cubicBezTo>
                    <a:pt x="3623470" y="362409"/>
                    <a:pt x="3616197" y="365421"/>
                    <a:pt x="3608615" y="365421"/>
                  </a:cubicBezTo>
                  <a:lnTo>
                    <a:pt x="28591" y="365421"/>
                  </a:lnTo>
                  <a:cubicBezTo>
                    <a:pt x="21008" y="365421"/>
                    <a:pt x="13736" y="362409"/>
                    <a:pt x="8374" y="357047"/>
                  </a:cubicBezTo>
                  <a:cubicBezTo>
                    <a:pt x="3012" y="351685"/>
                    <a:pt x="0" y="344413"/>
                    <a:pt x="0" y="336830"/>
                  </a:cubicBezTo>
                  <a:lnTo>
                    <a:pt x="0" y="28591"/>
                  </a:lnTo>
                  <a:cubicBezTo>
                    <a:pt x="0" y="21008"/>
                    <a:pt x="3012" y="13736"/>
                    <a:pt x="8374" y="8374"/>
                  </a:cubicBezTo>
                  <a:cubicBezTo>
                    <a:pt x="13736" y="3012"/>
                    <a:pt x="21008" y="0"/>
                    <a:pt x="28591" y="0"/>
                  </a:cubicBezTo>
                  <a:close/>
                </a:path>
              </a:pathLst>
            </a:custGeom>
            <a:solidFill>
              <a:srgbClr val="AD8B7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637206" cy="403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155621" y="245471"/>
            <a:ext cx="12989641" cy="857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4"/>
              </a:lnSpc>
            </a:pPr>
            <a:r>
              <a:rPr lang="en-US" sz="5693">
                <a:solidFill>
                  <a:srgbClr val="FFFFFF"/>
                </a:solidFill>
                <a:latin typeface="Balmy"/>
                <a:ea typeface="Balmy"/>
                <a:cs typeface="Balmy"/>
                <a:sym typeface="Balmy"/>
              </a:rPr>
              <a:t>Resultado - Teste cadastro de livro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69127" y="1874443"/>
            <a:ext cx="17149746" cy="7095707"/>
          </a:xfrm>
          <a:custGeom>
            <a:avLst/>
            <a:gdLst/>
            <a:ahLst/>
            <a:cxnLst/>
            <a:rect r="r" b="b" t="t" l="l"/>
            <a:pathLst>
              <a:path h="7095707" w="17149746">
                <a:moveTo>
                  <a:pt x="0" y="0"/>
                </a:moveTo>
                <a:lnTo>
                  <a:pt x="17149746" y="0"/>
                </a:lnTo>
                <a:lnTo>
                  <a:pt x="17149746" y="7095707"/>
                </a:lnTo>
                <a:lnTo>
                  <a:pt x="0" y="70957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662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55724" y="8481898"/>
            <a:ext cx="2978653" cy="2978653"/>
          </a:xfrm>
          <a:custGeom>
            <a:avLst/>
            <a:gdLst/>
            <a:ahLst/>
            <a:cxnLst/>
            <a:rect r="r" b="b" t="t" l="l"/>
            <a:pathLst>
              <a:path h="2978653" w="2978653">
                <a:moveTo>
                  <a:pt x="0" y="0"/>
                </a:moveTo>
                <a:lnTo>
                  <a:pt x="2978653" y="0"/>
                </a:lnTo>
                <a:lnTo>
                  <a:pt x="2978653" y="2978653"/>
                </a:lnTo>
                <a:lnTo>
                  <a:pt x="0" y="2978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5293" y="-364891"/>
            <a:ext cx="2789758" cy="1687803"/>
          </a:xfrm>
          <a:custGeom>
            <a:avLst/>
            <a:gdLst/>
            <a:ahLst/>
            <a:cxnLst/>
            <a:rect r="r" b="b" t="t" l="l"/>
            <a:pathLst>
              <a:path h="1687803" w="2789758">
                <a:moveTo>
                  <a:pt x="0" y="0"/>
                </a:moveTo>
                <a:lnTo>
                  <a:pt x="2789758" y="0"/>
                </a:lnTo>
                <a:lnTo>
                  <a:pt x="2789758" y="1687804"/>
                </a:lnTo>
                <a:lnTo>
                  <a:pt x="0" y="1687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77136" y="8813011"/>
            <a:ext cx="3178412" cy="1473989"/>
          </a:xfrm>
          <a:custGeom>
            <a:avLst/>
            <a:gdLst/>
            <a:ahLst/>
            <a:cxnLst/>
            <a:rect r="r" b="b" t="t" l="l"/>
            <a:pathLst>
              <a:path h="1473989" w="3178412">
                <a:moveTo>
                  <a:pt x="0" y="0"/>
                </a:moveTo>
                <a:lnTo>
                  <a:pt x="3178412" y="0"/>
                </a:lnTo>
                <a:lnTo>
                  <a:pt x="3178412" y="1473989"/>
                </a:lnTo>
                <a:lnTo>
                  <a:pt x="0" y="14739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9317" y="430983"/>
            <a:ext cx="10545691" cy="120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7993">
                <a:solidFill>
                  <a:srgbClr val="FDFBE2"/>
                </a:solidFill>
                <a:latin typeface="Balmy"/>
                <a:ea typeface="Balmy"/>
                <a:cs typeface="Balmy"/>
                <a:sym typeface="Balmy"/>
              </a:rPr>
              <a:t>Resultados - Testes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21658" y="1645467"/>
            <a:ext cx="12667165" cy="1184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9148" indent="-289574" lvl="1">
              <a:lnSpc>
                <a:spcPts val="3111"/>
              </a:lnSpc>
              <a:buFont typeface="Arial"/>
              <a:buChar char="•"/>
            </a:pPr>
            <a:r>
              <a:rPr lang="en-US" sz="2682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Testes Unitários com Jest: Garantia da execução correta de funcionalidades.</a:t>
            </a:r>
          </a:p>
          <a:p>
            <a:pPr algn="l">
              <a:lnSpc>
                <a:spcPts val="3111"/>
              </a:lnSpc>
            </a:pPr>
          </a:p>
          <a:p>
            <a:pPr algn="l">
              <a:lnSpc>
                <a:spcPts val="3111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83236" y="4170742"/>
            <a:ext cx="1836081" cy="1945516"/>
          </a:xfrm>
          <a:custGeom>
            <a:avLst/>
            <a:gdLst/>
            <a:ahLst/>
            <a:cxnLst/>
            <a:rect r="r" b="b" t="t" l="l"/>
            <a:pathLst>
              <a:path h="1945516" w="1836081">
                <a:moveTo>
                  <a:pt x="0" y="0"/>
                </a:moveTo>
                <a:lnTo>
                  <a:pt x="1836081" y="0"/>
                </a:lnTo>
                <a:lnTo>
                  <a:pt x="1836081" y="1945516"/>
                </a:lnTo>
                <a:lnTo>
                  <a:pt x="0" y="19455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409459"/>
            <a:ext cx="15541407" cy="6588681"/>
          </a:xfrm>
          <a:custGeom>
            <a:avLst/>
            <a:gdLst/>
            <a:ahLst/>
            <a:cxnLst/>
            <a:rect r="r" b="b" t="t" l="l"/>
            <a:pathLst>
              <a:path h="6588681" w="15541407">
                <a:moveTo>
                  <a:pt x="0" y="0"/>
                </a:moveTo>
                <a:lnTo>
                  <a:pt x="15541407" y="0"/>
                </a:lnTo>
                <a:lnTo>
                  <a:pt x="15541407" y="6588681"/>
                </a:lnTo>
                <a:lnTo>
                  <a:pt x="0" y="658868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327" y="141864"/>
            <a:ext cx="1973331" cy="2090947"/>
          </a:xfrm>
          <a:custGeom>
            <a:avLst/>
            <a:gdLst/>
            <a:ahLst/>
            <a:cxnLst/>
            <a:rect r="r" b="b" t="t" l="l"/>
            <a:pathLst>
              <a:path h="2090947" w="1973331">
                <a:moveTo>
                  <a:pt x="0" y="0"/>
                </a:moveTo>
                <a:lnTo>
                  <a:pt x="1973331" y="0"/>
                </a:lnTo>
                <a:lnTo>
                  <a:pt x="1973331" y="2090947"/>
                </a:lnTo>
                <a:lnTo>
                  <a:pt x="0" y="20909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662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55724" y="8481898"/>
            <a:ext cx="2978653" cy="2978653"/>
          </a:xfrm>
          <a:custGeom>
            <a:avLst/>
            <a:gdLst/>
            <a:ahLst/>
            <a:cxnLst/>
            <a:rect r="r" b="b" t="t" l="l"/>
            <a:pathLst>
              <a:path h="2978653" w="2978653">
                <a:moveTo>
                  <a:pt x="0" y="0"/>
                </a:moveTo>
                <a:lnTo>
                  <a:pt x="2978653" y="0"/>
                </a:lnTo>
                <a:lnTo>
                  <a:pt x="2978653" y="2978653"/>
                </a:lnTo>
                <a:lnTo>
                  <a:pt x="0" y="2978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483095">
            <a:off x="16265317" y="-280110"/>
            <a:ext cx="2789758" cy="1687803"/>
          </a:xfrm>
          <a:custGeom>
            <a:avLst/>
            <a:gdLst/>
            <a:ahLst/>
            <a:cxnLst/>
            <a:rect r="r" b="b" t="t" l="l"/>
            <a:pathLst>
              <a:path h="1687803" w="2789758">
                <a:moveTo>
                  <a:pt x="0" y="0"/>
                </a:moveTo>
                <a:lnTo>
                  <a:pt x="2789758" y="0"/>
                </a:lnTo>
                <a:lnTo>
                  <a:pt x="2789758" y="1687804"/>
                </a:lnTo>
                <a:lnTo>
                  <a:pt x="0" y="1687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77136" y="8813011"/>
            <a:ext cx="3178412" cy="1473989"/>
          </a:xfrm>
          <a:custGeom>
            <a:avLst/>
            <a:gdLst/>
            <a:ahLst/>
            <a:cxnLst/>
            <a:rect r="r" b="b" t="t" l="l"/>
            <a:pathLst>
              <a:path h="1473989" w="3178412">
                <a:moveTo>
                  <a:pt x="0" y="0"/>
                </a:moveTo>
                <a:lnTo>
                  <a:pt x="3178412" y="0"/>
                </a:lnTo>
                <a:lnTo>
                  <a:pt x="3178412" y="1473989"/>
                </a:lnTo>
                <a:lnTo>
                  <a:pt x="0" y="14739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2070" y="292034"/>
            <a:ext cx="2536626" cy="2687815"/>
          </a:xfrm>
          <a:custGeom>
            <a:avLst/>
            <a:gdLst/>
            <a:ahLst/>
            <a:cxnLst/>
            <a:rect r="r" b="b" t="t" l="l"/>
            <a:pathLst>
              <a:path h="2687815" w="2536626">
                <a:moveTo>
                  <a:pt x="0" y="0"/>
                </a:moveTo>
                <a:lnTo>
                  <a:pt x="2536626" y="0"/>
                </a:lnTo>
                <a:lnTo>
                  <a:pt x="2536626" y="2687816"/>
                </a:lnTo>
                <a:lnTo>
                  <a:pt x="0" y="26878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2070" y="2924368"/>
            <a:ext cx="16357342" cy="5888643"/>
          </a:xfrm>
          <a:custGeom>
            <a:avLst/>
            <a:gdLst/>
            <a:ahLst/>
            <a:cxnLst/>
            <a:rect r="r" b="b" t="t" l="l"/>
            <a:pathLst>
              <a:path h="5888643" w="16357342">
                <a:moveTo>
                  <a:pt x="0" y="0"/>
                </a:moveTo>
                <a:lnTo>
                  <a:pt x="16357342" y="0"/>
                </a:lnTo>
                <a:lnTo>
                  <a:pt x="16357342" y="5888643"/>
                </a:lnTo>
                <a:lnTo>
                  <a:pt x="0" y="588864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90836" y="301559"/>
            <a:ext cx="11065912" cy="120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7993">
                <a:solidFill>
                  <a:srgbClr val="FDFBE2"/>
                </a:solidFill>
                <a:latin typeface="Balmy"/>
                <a:ea typeface="Balmy"/>
                <a:cs typeface="Balmy"/>
                <a:sym typeface="Balmy"/>
              </a:rPr>
              <a:t>Resultados - pipeline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90836" y="1038225"/>
            <a:ext cx="11829161" cy="157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1"/>
              </a:lnSpc>
            </a:pPr>
          </a:p>
          <a:p>
            <a:pPr algn="l" marL="579148" indent="-289574" lvl="1">
              <a:lnSpc>
                <a:spcPts val="3111"/>
              </a:lnSpc>
              <a:buFont typeface="Arial"/>
              <a:buChar char="•"/>
            </a:pPr>
            <a:r>
              <a:rPr lang="en-US" sz="2682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Integração com Github Actions: Execução automatizada de testes entre branches para controle de qualidade.</a:t>
            </a:r>
          </a:p>
          <a:p>
            <a:pPr algn="l">
              <a:lnSpc>
                <a:spcPts val="3111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662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77136" y="-754323"/>
            <a:ext cx="2978653" cy="2978653"/>
          </a:xfrm>
          <a:custGeom>
            <a:avLst/>
            <a:gdLst/>
            <a:ahLst/>
            <a:cxnLst/>
            <a:rect r="r" b="b" t="t" l="l"/>
            <a:pathLst>
              <a:path h="2978653" w="2978653">
                <a:moveTo>
                  <a:pt x="0" y="0"/>
                </a:moveTo>
                <a:lnTo>
                  <a:pt x="2978653" y="0"/>
                </a:lnTo>
                <a:lnTo>
                  <a:pt x="2978653" y="2978653"/>
                </a:lnTo>
                <a:lnTo>
                  <a:pt x="0" y="2978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55724" y="8481898"/>
            <a:ext cx="2978653" cy="2978653"/>
          </a:xfrm>
          <a:custGeom>
            <a:avLst/>
            <a:gdLst/>
            <a:ahLst/>
            <a:cxnLst/>
            <a:rect r="r" b="b" t="t" l="l"/>
            <a:pathLst>
              <a:path h="2978653" w="2978653">
                <a:moveTo>
                  <a:pt x="0" y="0"/>
                </a:moveTo>
                <a:lnTo>
                  <a:pt x="2978653" y="0"/>
                </a:lnTo>
                <a:lnTo>
                  <a:pt x="2978653" y="2978653"/>
                </a:lnTo>
                <a:lnTo>
                  <a:pt x="0" y="2978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55293" y="-364891"/>
            <a:ext cx="2789758" cy="1687803"/>
          </a:xfrm>
          <a:custGeom>
            <a:avLst/>
            <a:gdLst/>
            <a:ahLst/>
            <a:cxnLst/>
            <a:rect r="r" b="b" t="t" l="l"/>
            <a:pathLst>
              <a:path h="1687803" w="2789758">
                <a:moveTo>
                  <a:pt x="0" y="0"/>
                </a:moveTo>
                <a:lnTo>
                  <a:pt x="2789758" y="0"/>
                </a:lnTo>
                <a:lnTo>
                  <a:pt x="2789758" y="1687804"/>
                </a:lnTo>
                <a:lnTo>
                  <a:pt x="0" y="1687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77136" y="8813011"/>
            <a:ext cx="3178412" cy="1473989"/>
          </a:xfrm>
          <a:custGeom>
            <a:avLst/>
            <a:gdLst/>
            <a:ahLst/>
            <a:cxnLst/>
            <a:rect r="r" b="b" t="t" l="l"/>
            <a:pathLst>
              <a:path h="1473989" w="3178412">
                <a:moveTo>
                  <a:pt x="0" y="0"/>
                </a:moveTo>
                <a:lnTo>
                  <a:pt x="3178412" y="0"/>
                </a:lnTo>
                <a:lnTo>
                  <a:pt x="3178412" y="1473989"/>
                </a:lnTo>
                <a:lnTo>
                  <a:pt x="0" y="14739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596643" y="725196"/>
            <a:ext cx="6054433" cy="120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7993">
                <a:solidFill>
                  <a:srgbClr val="FDFBE2"/>
                </a:solidFill>
                <a:latin typeface="Balmy"/>
                <a:ea typeface="Balmy"/>
                <a:cs typeface="Balmy"/>
                <a:sym typeface="Balmy"/>
              </a:rPr>
              <a:t>Resultados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04950" y="2881821"/>
            <a:ext cx="15040101" cy="4648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0204" indent="-310102" lvl="1">
              <a:lnSpc>
                <a:spcPts val="3332"/>
              </a:lnSpc>
              <a:buFont typeface="Arial"/>
              <a:buChar char="•"/>
            </a:pPr>
            <a:r>
              <a:rPr lang="en-US" sz="2872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Facilidade de Integração: A API foi projetada de forma a permitir fácil integração com o frontend. As rotas são claras e bem definidas.</a:t>
            </a:r>
          </a:p>
          <a:p>
            <a:pPr algn="l">
              <a:lnSpc>
                <a:spcPts val="3332"/>
              </a:lnSpc>
            </a:pPr>
          </a:p>
          <a:p>
            <a:pPr algn="l" marL="620204" indent="-310102" lvl="1">
              <a:lnSpc>
                <a:spcPts val="3332"/>
              </a:lnSpc>
              <a:buFont typeface="Arial"/>
              <a:buChar char="•"/>
            </a:pPr>
            <a:r>
              <a:rPr lang="en-US" sz="2872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Consistência nas Respostas: As respostas das rotas seguem um padrão consistente, o que torna a interação com o sistema mais previsível e facilita a manutenção e o desenvolvimento de novas funcionalidades.</a:t>
            </a:r>
          </a:p>
          <a:p>
            <a:pPr algn="l">
              <a:lnSpc>
                <a:spcPts val="3332"/>
              </a:lnSpc>
            </a:pPr>
          </a:p>
          <a:p>
            <a:pPr algn="l" marL="620204" indent="-310102" lvl="1">
              <a:lnSpc>
                <a:spcPts val="3332"/>
              </a:lnSpc>
              <a:buFont typeface="Arial"/>
              <a:buChar char="•"/>
            </a:pPr>
            <a:r>
              <a:rPr lang="en-US" sz="2872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Testabilidade: A aplicação foi desenvolvida com testes unitários e de integração, permitindo validar funcionalidades com facilidade e garantindo que o sistema continue funcionando conforme esperado durante o ciclo de desenvolvimento.</a:t>
            </a:r>
          </a:p>
          <a:p>
            <a:pPr algn="l">
              <a:lnSpc>
                <a:spcPts val="3332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65195" y="2881821"/>
            <a:ext cx="1836081" cy="1945516"/>
          </a:xfrm>
          <a:custGeom>
            <a:avLst/>
            <a:gdLst/>
            <a:ahLst/>
            <a:cxnLst/>
            <a:rect r="r" b="b" t="t" l="l"/>
            <a:pathLst>
              <a:path h="1945516" w="1836081">
                <a:moveTo>
                  <a:pt x="0" y="0"/>
                </a:moveTo>
                <a:lnTo>
                  <a:pt x="1836081" y="0"/>
                </a:lnTo>
                <a:lnTo>
                  <a:pt x="1836081" y="1945516"/>
                </a:lnTo>
                <a:lnTo>
                  <a:pt x="0" y="19455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CA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5400000">
            <a:off x="3979583" y="-2630930"/>
            <a:ext cx="10328834" cy="15590694"/>
          </a:xfrm>
          <a:custGeom>
            <a:avLst/>
            <a:gdLst/>
            <a:ahLst/>
            <a:cxnLst/>
            <a:rect r="r" b="b" t="t" l="l"/>
            <a:pathLst>
              <a:path h="15590694" w="10328834">
                <a:moveTo>
                  <a:pt x="10328834" y="15590694"/>
                </a:moveTo>
                <a:lnTo>
                  <a:pt x="0" y="15590694"/>
                </a:lnTo>
                <a:lnTo>
                  <a:pt x="0" y="0"/>
                </a:lnTo>
                <a:lnTo>
                  <a:pt x="10328834" y="0"/>
                </a:lnTo>
                <a:lnTo>
                  <a:pt x="10328834" y="1559069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21887" y="779439"/>
            <a:ext cx="6679154" cy="129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1"/>
              </a:lnSpc>
            </a:pPr>
            <a:r>
              <a:rPr lang="en-US" sz="8690">
                <a:solidFill>
                  <a:srgbClr val="866954"/>
                </a:solidFill>
                <a:latin typeface="Balmy"/>
                <a:ea typeface="Balmy"/>
                <a:cs typeface="Balmy"/>
                <a:sym typeface="Balmy"/>
              </a:rPr>
              <a:t>Conclusão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21887" y="2080888"/>
            <a:ext cx="11798585" cy="7168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2179" indent="-331090" lvl="1">
              <a:lnSpc>
                <a:spcPts val="3557"/>
              </a:lnSpc>
              <a:buFont typeface="Arial"/>
              <a:buChar char="•"/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Objetivo do Projeto: Desenvolvimento de uma plataforma para organização, acompanhamento e avaliação de leituras pessoais.</a:t>
            </a:r>
          </a:p>
          <a:p>
            <a:pPr algn="l">
              <a:lnSpc>
                <a:spcPts val="3557"/>
              </a:lnSpc>
            </a:pPr>
          </a:p>
          <a:p>
            <a:pPr algn="l" marL="662179" indent="-331090" lvl="1">
              <a:lnSpc>
                <a:spcPts val="3557"/>
              </a:lnSpc>
              <a:buFont typeface="Arial"/>
              <a:buChar char="•"/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Tecnologias estudadas: Node.js, Express, Firebase e Jest;</a:t>
            </a:r>
          </a:p>
          <a:p>
            <a:pPr algn="l">
              <a:lnSpc>
                <a:spcPts val="3557"/>
              </a:lnSpc>
            </a:pPr>
          </a:p>
          <a:p>
            <a:pPr algn="l" marL="662179" indent="-331090" lvl="1">
              <a:lnSpc>
                <a:spcPts val="3557"/>
              </a:lnSpc>
              <a:buFont typeface="Arial"/>
              <a:buChar char="•"/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Funcionalidades Implementadas: CRUD de livros, autenticação de usuários, armazenamento de arquivos, metas de leitura e avaliações;</a:t>
            </a:r>
          </a:p>
          <a:p>
            <a:pPr algn="l">
              <a:lnSpc>
                <a:spcPts val="3557"/>
              </a:lnSpc>
            </a:pPr>
          </a:p>
          <a:p>
            <a:pPr algn="l" marL="662179" indent="-331090" lvl="1">
              <a:lnSpc>
                <a:spcPts val="3557"/>
              </a:lnSpc>
              <a:buFont typeface="Arial"/>
              <a:buChar char="•"/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Desenvolvimento Incremental;</a:t>
            </a:r>
          </a:p>
          <a:p>
            <a:pPr algn="l">
              <a:lnSpc>
                <a:spcPts val="3557"/>
              </a:lnSpc>
            </a:pPr>
          </a:p>
          <a:p>
            <a:pPr algn="l" marL="662179" indent="-331090" lvl="1">
              <a:lnSpc>
                <a:spcPts val="3557"/>
              </a:lnSpc>
              <a:buFont typeface="Arial"/>
              <a:buChar char="•"/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Testes e Automação: Jest e Github Actions;</a:t>
            </a:r>
          </a:p>
          <a:p>
            <a:pPr algn="l">
              <a:lnSpc>
                <a:spcPts val="3557"/>
              </a:lnSpc>
            </a:pPr>
          </a:p>
          <a:p>
            <a:pPr algn="l">
              <a:lnSpc>
                <a:spcPts val="3557"/>
              </a:lnSpc>
            </a:pPr>
          </a:p>
          <a:p>
            <a:pPr algn="l">
              <a:lnSpc>
                <a:spcPts val="3557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CA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5400000">
            <a:off x="3979583" y="-2630930"/>
            <a:ext cx="10328834" cy="15590694"/>
          </a:xfrm>
          <a:custGeom>
            <a:avLst/>
            <a:gdLst/>
            <a:ahLst/>
            <a:cxnLst/>
            <a:rect r="r" b="b" t="t" l="l"/>
            <a:pathLst>
              <a:path h="15590694" w="10328834">
                <a:moveTo>
                  <a:pt x="10328834" y="15590694"/>
                </a:moveTo>
                <a:lnTo>
                  <a:pt x="0" y="15590694"/>
                </a:lnTo>
                <a:lnTo>
                  <a:pt x="0" y="0"/>
                </a:lnTo>
                <a:lnTo>
                  <a:pt x="10328834" y="0"/>
                </a:lnTo>
                <a:lnTo>
                  <a:pt x="10328834" y="1559069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21887" y="779439"/>
            <a:ext cx="6679154" cy="129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1"/>
              </a:lnSpc>
            </a:pPr>
            <a:r>
              <a:rPr lang="en-US" sz="8690">
                <a:solidFill>
                  <a:srgbClr val="866954"/>
                </a:solidFill>
                <a:latin typeface="Balmy"/>
                <a:ea typeface="Balmy"/>
                <a:cs typeface="Balmy"/>
                <a:sym typeface="Balmy"/>
              </a:rPr>
              <a:t>Conclusão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95267" y="2485442"/>
            <a:ext cx="10864674" cy="493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2179" indent="-331090" lvl="1">
              <a:lnSpc>
                <a:spcPts val="3557"/>
              </a:lnSpc>
              <a:buFont typeface="Arial"/>
              <a:buChar char="•"/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Sistema funcional, permite aos usuários gerenciar e acompanhar suas leituras.</a:t>
            </a:r>
          </a:p>
          <a:p>
            <a:pPr algn="l">
              <a:lnSpc>
                <a:spcPts val="3557"/>
              </a:lnSpc>
            </a:pPr>
          </a:p>
          <a:p>
            <a:pPr algn="l" marL="662179" indent="-331090" lvl="1">
              <a:lnSpc>
                <a:spcPts val="3557"/>
              </a:lnSpc>
              <a:buFont typeface="Arial"/>
              <a:buChar char="•"/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Base sólida para futuras expansões, incluindo integração com frontend.</a:t>
            </a:r>
          </a:p>
          <a:p>
            <a:pPr algn="l">
              <a:lnSpc>
                <a:spcPts val="3557"/>
              </a:lnSpc>
            </a:pPr>
          </a:p>
          <a:p>
            <a:pPr algn="l" marL="662179" indent="-331090" lvl="1">
              <a:lnSpc>
                <a:spcPts val="3557"/>
              </a:lnSpc>
              <a:buFont typeface="Arial"/>
              <a:buChar char="•"/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Aprofundamento dos conhecimentos em Node.js, Express e Firebase;</a:t>
            </a:r>
          </a:p>
          <a:p>
            <a:pPr algn="l">
              <a:lnSpc>
                <a:spcPts val="3557"/>
              </a:lnSpc>
            </a:pPr>
          </a:p>
          <a:p>
            <a:pPr algn="l" marL="662179" indent="-331090" lvl="1">
              <a:lnSpc>
                <a:spcPts val="3557"/>
              </a:lnSpc>
              <a:buFont typeface="Arial"/>
              <a:buChar char="•"/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Aplicação de boas práticas de testes e automação para controle de qualidade.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CA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5400000">
            <a:off x="3097364" y="-2562782"/>
            <a:ext cx="10061293" cy="15186858"/>
          </a:xfrm>
          <a:custGeom>
            <a:avLst/>
            <a:gdLst/>
            <a:ahLst/>
            <a:cxnLst/>
            <a:rect r="r" b="b" t="t" l="l"/>
            <a:pathLst>
              <a:path h="15186858" w="10061293">
                <a:moveTo>
                  <a:pt x="10061293" y="15186857"/>
                </a:moveTo>
                <a:lnTo>
                  <a:pt x="0" y="15186857"/>
                </a:lnTo>
                <a:lnTo>
                  <a:pt x="0" y="0"/>
                </a:lnTo>
                <a:lnTo>
                  <a:pt x="10061293" y="0"/>
                </a:lnTo>
                <a:lnTo>
                  <a:pt x="10061293" y="1518685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48898" y="8422262"/>
            <a:ext cx="1672076" cy="1672076"/>
          </a:xfrm>
          <a:custGeom>
            <a:avLst/>
            <a:gdLst/>
            <a:ahLst/>
            <a:cxnLst/>
            <a:rect r="r" b="b" t="t" l="l"/>
            <a:pathLst>
              <a:path h="1672076" w="1672076">
                <a:moveTo>
                  <a:pt x="0" y="0"/>
                </a:moveTo>
                <a:lnTo>
                  <a:pt x="1672076" y="0"/>
                </a:lnTo>
                <a:lnTo>
                  <a:pt x="1672076" y="1672076"/>
                </a:lnTo>
                <a:lnTo>
                  <a:pt x="0" y="1672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811915">
            <a:off x="3277925" y="1310966"/>
            <a:ext cx="1647075" cy="428239"/>
          </a:xfrm>
          <a:custGeom>
            <a:avLst/>
            <a:gdLst/>
            <a:ahLst/>
            <a:cxnLst/>
            <a:rect r="r" b="b" t="t" l="l"/>
            <a:pathLst>
              <a:path h="428239" w="1647075">
                <a:moveTo>
                  <a:pt x="0" y="0"/>
                </a:moveTo>
                <a:lnTo>
                  <a:pt x="1647075" y="0"/>
                </a:lnTo>
                <a:lnTo>
                  <a:pt x="1647075" y="428239"/>
                </a:lnTo>
                <a:lnTo>
                  <a:pt x="0" y="4282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01456" y="1076388"/>
            <a:ext cx="6054433" cy="129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1"/>
              </a:lnSpc>
            </a:pPr>
            <a:r>
              <a:rPr lang="en-US" sz="8690">
                <a:solidFill>
                  <a:srgbClr val="866954"/>
                </a:solidFill>
                <a:latin typeface="Balmy"/>
                <a:ea typeface="Balmy"/>
                <a:cs typeface="Balmy"/>
                <a:sym typeface="Balmy"/>
              </a:rPr>
              <a:t>Introdução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7302" y="2733499"/>
            <a:ext cx="11012309" cy="5035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2190" indent="-341095" lvl="1">
              <a:lnSpc>
                <a:spcPts val="3665"/>
              </a:lnSpc>
              <a:buFont typeface="Arial"/>
              <a:buChar char="•"/>
            </a:pPr>
            <a:r>
              <a:rPr lang="en-US" sz="3159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Importância da leitura para o desenvolvimento acadêmico e pessoal.</a:t>
            </a:r>
          </a:p>
          <a:p>
            <a:pPr algn="l" marL="682190" indent="-341095" lvl="1">
              <a:lnSpc>
                <a:spcPts val="3665"/>
              </a:lnSpc>
              <a:buFont typeface="Arial"/>
              <a:buChar char="•"/>
            </a:pPr>
            <a:r>
              <a:rPr lang="en-US" sz="3159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Popularização dos e-books e facilidade de acesso à leitura.</a:t>
            </a:r>
          </a:p>
          <a:p>
            <a:pPr algn="l" marL="682190" indent="-341095" lvl="1">
              <a:lnSpc>
                <a:spcPts val="3665"/>
              </a:lnSpc>
              <a:buFont typeface="Arial"/>
              <a:buChar char="•"/>
            </a:pPr>
            <a:r>
              <a:rPr lang="en-US" sz="3159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Desafios enfrentados por leitores: organização e acompanhamento do progresso.</a:t>
            </a:r>
          </a:p>
          <a:p>
            <a:pPr algn="l" marL="682190" indent="-341095" lvl="1">
              <a:lnSpc>
                <a:spcPts val="3665"/>
              </a:lnSpc>
              <a:buFont typeface="Arial"/>
              <a:buChar char="•"/>
            </a:pPr>
            <a:r>
              <a:rPr lang="en-US" sz="3159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Proposta: desenvolvimento de uma aplicação para organização de leituras pessoais.</a:t>
            </a:r>
          </a:p>
          <a:p>
            <a:pPr algn="l" marL="682190" indent="-341095" lvl="1">
              <a:lnSpc>
                <a:spcPts val="3665"/>
              </a:lnSpc>
              <a:buFont typeface="Arial"/>
              <a:buChar char="•"/>
            </a:pPr>
            <a:r>
              <a:rPr lang="en-US" sz="3159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Objetivo: facilitar a gestão e incentivar o hábito da leitura de forma contínua e enriquecedora.</a:t>
            </a:r>
          </a:p>
          <a:p>
            <a:pPr algn="l">
              <a:lnSpc>
                <a:spcPts val="3665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-5217687">
            <a:off x="10520647" y="1312627"/>
            <a:ext cx="1647075" cy="428239"/>
          </a:xfrm>
          <a:custGeom>
            <a:avLst/>
            <a:gdLst/>
            <a:ahLst/>
            <a:cxnLst/>
            <a:rect r="r" b="b" t="t" l="l"/>
            <a:pathLst>
              <a:path h="428239" w="1647075">
                <a:moveTo>
                  <a:pt x="0" y="0"/>
                </a:moveTo>
                <a:lnTo>
                  <a:pt x="1647075" y="0"/>
                </a:lnTo>
                <a:lnTo>
                  <a:pt x="1647075" y="428239"/>
                </a:lnTo>
                <a:lnTo>
                  <a:pt x="0" y="4282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669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1857" y="278120"/>
            <a:ext cx="15444287" cy="11467383"/>
          </a:xfrm>
          <a:custGeom>
            <a:avLst/>
            <a:gdLst/>
            <a:ahLst/>
            <a:cxnLst/>
            <a:rect r="r" b="b" t="t" l="l"/>
            <a:pathLst>
              <a:path h="11467383" w="15444287">
                <a:moveTo>
                  <a:pt x="0" y="0"/>
                </a:moveTo>
                <a:lnTo>
                  <a:pt x="15444286" y="0"/>
                </a:lnTo>
                <a:lnTo>
                  <a:pt x="15444286" y="11467383"/>
                </a:lnTo>
                <a:lnTo>
                  <a:pt x="0" y="11467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41245" y="4392551"/>
            <a:ext cx="1760640" cy="6520889"/>
          </a:xfrm>
          <a:custGeom>
            <a:avLst/>
            <a:gdLst/>
            <a:ahLst/>
            <a:cxnLst/>
            <a:rect r="r" b="b" t="t" l="l"/>
            <a:pathLst>
              <a:path h="6520889" w="1760640">
                <a:moveTo>
                  <a:pt x="0" y="0"/>
                </a:moveTo>
                <a:lnTo>
                  <a:pt x="1760639" y="0"/>
                </a:lnTo>
                <a:lnTo>
                  <a:pt x="1760639" y="6520888"/>
                </a:lnTo>
                <a:lnTo>
                  <a:pt x="0" y="65208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9394" y="952233"/>
            <a:ext cx="6892437" cy="120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7993">
                <a:solidFill>
                  <a:srgbClr val="866954"/>
                </a:solidFill>
                <a:latin typeface="Balmy"/>
                <a:ea typeface="Balmy"/>
                <a:cs typeface="Balmy"/>
                <a:sym typeface="Balmy"/>
              </a:rPr>
              <a:t>Bibliografia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83988" y="3802210"/>
            <a:ext cx="6926511" cy="2692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7"/>
              </a:lnSpc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 I K G Sudiartha et al 2020 J. Phys.: Conf. Ser. 1569 032092. Data Structure Comparison Between MySql Relational Database and Firebase Database NoSql on Mobile Based Tourist Tracking Application.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785157" y="9321942"/>
            <a:ext cx="2080987" cy="965058"/>
          </a:xfrm>
          <a:custGeom>
            <a:avLst/>
            <a:gdLst/>
            <a:ahLst/>
            <a:cxnLst/>
            <a:rect r="r" b="b" t="t" l="l"/>
            <a:pathLst>
              <a:path h="965058" w="2080987">
                <a:moveTo>
                  <a:pt x="0" y="0"/>
                </a:moveTo>
                <a:lnTo>
                  <a:pt x="2080986" y="0"/>
                </a:lnTo>
                <a:lnTo>
                  <a:pt x="2080986" y="965058"/>
                </a:lnTo>
                <a:lnTo>
                  <a:pt x="0" y="9650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38436" y="9028916"/>
            <a:ext cx="6926511" cy="90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7"/>
              </a:lnSpc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Introdução Express/Node. MDN Web Docs.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38378" y="2164414"/>
            <a:ext cx="6926511" cy="1796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7"/>
              </a:lnSpc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KRUG, Flávia S. (2015). A Importância da Leitura na Formação do Leitor. REI - Revista de Educação do Ideau, Uruguai, v.10, n. 22.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38378" y="4402076"/>
            <a:ext cx="6926511" cy="2244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7"/>
              </a:lnSpc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PRESSMAN, Roger; MAXIM, Bruce. Engenharia de Software: Uma abordagem profissional. 9 ed. Porto Alegre. AMGH Editora Ltda., 2021. 1305 p.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83988" y="6991007"/>
            <a:ext cx="6926511" cy="134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7"/>
              </a:lnSpc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TDD: fundamentos do desenvolvimento orientado a testes. DEVMEDIA.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38378" y="6991007"/>
            <a:ext cx="6926511" cy="1796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7"/>
              </a:lnSpc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BANGARE, S. L.; GUPTA, S.; DALAL, M.; INAMDAR, A. Using Node.Js to Build High Speed and Scalable Backend Database Server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83988" y="8797288"/>
            <a:ext cx="6926511" cy="45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7"/>
              </a:lnSpc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O que é Jest?. COODESH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83988" y="1995929"/>
            <a:ext cx="6926511" cy="134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7"/>
              </a:lnSpc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Introdução ao Padrão MVC: Primeiros passos na Arquitetura MVC. DEVMEDIA.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83988" y="1326695"/>
            <a:ext cx="6926511" cy="45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7"/>
              </a:lnSpc>
            </a:pPr>
            <a:r>
              <a:rPr lang="en-US" sz="3067">
                <a:solidFill>
                  <a:srgbClr val="866954"/>
                </a:solidFill>
                <a:latin typeface="Balsamiq Sans"/>
                <a:ea typeface="Balsamiq Sans"/>
                <a:cs typeface="Balsamiq Sans"/>
                <a:sym typeface="Balsamiq Sans"/>
              </a:rPr>
              <a:t>O que é arquitetura MVC? COODESH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662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58392" y="3979988"/>
            <a:ext cx="12171216" cy="2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39"/>
              </a:lnSpc>
            </a:pPr>
            <a:r>
              <a:rPr lang="en-US" sz="16068">
                <a:solidFill>
                  <a:srgbClr val="FDFBE2"/>
                </a:solidFill>
                <a:latin typeface="Balmy"/>
                <a:ea typeface="Balmy"/>
                <a:cs typeface="Balmy"/>
                <a:sym typeface="Balmy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62967" y="-852629"/>
            <a:ext cx="2978653" cy="2978653"/>
          </a:xfrm>
          <a:custGeom>
            <a:avLst/>
            <a:gdLst/>
            <a:ahLst/>
            <a:cxnLst/>
            <a:rect r="r" b="b" t="t" l="l"/>
            <a:pathLst>
              <a:path h="2978653" w="2978653">
                <a:moveTo>
                  <a:pt x="0" y="0"/>
                </a:moveTo>
                <a:lnTo>
                  <a:pt x="2978653" y="0"/>
                </a:lnTo>
                <a:lnTo>
                  <a:pt x="2978653" y="2978653"/>
                </a:lnTo>
                <a:lnTo>
                  <a:pt x="0" y="29786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80647" y="8153560"/>
            <a:ext cx="2978653" cy="2978653"/>
          </a:xfrm>
          <a:custGeom>
            <a:avLst/>
            <a:gdLst/>
            <a:ahLst/>
            <a:cxnLst/>
            <a:rect r="r" b="b" t="t" l="l"/>
            <a:pathLst>
              <a:path h="2978653" w="2978653">
                <a:moveTo>
                  <a:pt x="0" y="0"/>
                </a:moveTo>
                <a:lnTo>
                  <a:pt x="2978653" y="0"/>
                </a:lnTo>
                <a:lnTo>
                  <a:pt x="2978653" y="2978654"/>
                </a:lnTo>
                <a:lnTo>
                  <a:pt x="0" y="2978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586224"/>
            <a:ext cx="2231431" cy="2231431"/>
          </a:xfrm>
          <a:custGeom>
            <a:avLst/>
            <a:gdLst/>
            <a:ahLst/>
            <a:cxnLst/>
            <a:rect r="r" b="b" t="t" l="l"/>
            <a:pathLst>
              <a:path h="2231431" w="2231431">
                <a:moveTo>
                  <a:pt x="0" y="0"/>
                </a:moveTo>
                <a:lnTo>
                  <a:pt x="2231431" y="0"/>
                </a:lnTo>
                <a:lnTo>
                  <a:pt x="2231431" y="2231431"/>
                </a:lnTo>
                <a:lnTo>
                  <a:pt x="0" y="2231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56569" y="1010308"/>
            <a:ext cx="2231431" cy="2231431"/>
          </a:xfrm>
          <a:custGeom>
            <a:avLst/>
            <a:gdLst/>
            <a:ahLst/>
            <a:cxnLst/>
            <a:rect r="r" b="b" t="t" l="l"/>
            <a:pathLst>
              <a:path h="2231431" w="2231431">
                <a:moveTo>
                  <a:pt x="0" y="0"/>
                </a:moveTo>
                <a:lnTo>
                  <a:pt x="2231431" y="0"/>
                </a:lnTo>
                <a:lnTo>
                  <a:pt x="2231431" y="2231431"/>
                </a:lnTo>
                <a:lnTo>
                  <a:pt x="0" y="2231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41620" y="7021778"/>
            <a:ext cx="1870714" cy="1131782"/>
          </a:xfrm>
          <a:custGeom>
            <a:avLst/>
            <a:gdLst/>
            <a:ahLst/>
            <a:cxnLst/>
            <a:rect r="r" b="b" t="t" l="l"/>
            <a:pathLst>
              <a:path h="1131782" w="1870714">
                <a:moveTo>
                  <a:pt x="0" y="0"/>
                </a:moveTo>
                <a:lnTo>
                  <a:pt x="1870714" y="0"/>
                </a:lnTo>
                <a:lnTo>
                  <a:pt x="1870714" y="1131782"/>
                </a:lnTo>
                <a:lnTo>
                  <a:pt x="0" y="11317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110922" y="-514137"/>
            <a:ext cx="1607122" cy="1542837"/>
          </a:xfrm>
          <a:custGeom>
            <a:avLst/>
            <a:gdLst/>
            <a:ahLst/>
            <a:cxnLst/>
            <a:rect r="r" b="b" t="t" l="l"/>
            <a:pathLst>
              <a:path h="1542837" w="1607122">
                <a:moveTo>
                  <a:pt x="0" y="0"/>
                </a:moveTo>
                <a:lnTo>
                  <a:pt x="1607122" y="0"/>
                </a:lnTo>
                <a:lnTo>
                  <a:pt x="1607122" y="1542837"/>
                </a:lnTo>
                <a:lnTo>
                  <a:pt x="0" y="15428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07361" y="9259762"/>
            <a:ext cx="1607122" cy="1542837"/>
          </a:xfrm>
          <a:custGeom>
            <a:avLst/>
            <a:gdLst/>
            <a:ahLst/>
            <a:cxnLst/>
            <a:rect r="r" b="b" t="t" l="l"/>
            <a:pathLst>
              <a:path h="1542837" w="1607122">
                <a:moveTo>
                  <a:pt x="0" y="0"/>
                </a:moveTo>
                <a:lnTo>
                  <a:pt x="1607122" y="0"/>
                </a:lnTo>
                <a:lnTo>
                  <a:pt x="1607122" y="1542838"/>
                </a:lnTo>
                <a:lnTo>
                  <a:pt x="0" y="15428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67441" y="1560133"/>
            <a:ext cx="1870714" cy="1131782"/>
          </a:xfrm>
          <a:custGeom>
            <a:avLst/>
            <a:gdLst/>
            <a:ahLst/>
            <a:cxnLst/>
            <a:rect r="r" b="b" t="t" l="l"/>
            <a:pathLst>
              <a:path h="1131782" w="1870714">
                <a:moveTo>
                  <a:pt x="0" y="0"/>
                </a:moveTo>
                <a:lnTo>
                  <a:pt x="1870714" y="0"/>
                </a:lnTo>
                <a:lnTo>
                  <a:pt x="1870714" y="1131782"/>
                </a:lnTo>
                <a:lnTo>
                  <a:pt x="0" y="11317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75463" y="4095298"/>
            <a:ext cx="911935" cy="1048202"/>
          </a:xfrm>
          <a:custGeom>
            <a:avLst/>
            <a:gdLst/>
            <a:ahLst/>
            <a:cxnLst/>
            <a:rect r="r" b="b" t="t" l="l"/>
            <a:pathLst>
              <a:path h="1048202" w="911935">
                <a:moveTo>
                  <a:pt x="0" y="0"/>
                </a:moveTo>
                <a:lnTo>
                  <a:pt x="911936" y="0"/>
                </a:lnTo>
                <a:lnTo>
                  <a:pt x="911936" y="1048202"/>
                </a:lnTo>
                <a:lnTo>
                  <a:pt x="0" y="1048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056569" y="5173549"/>
            <a:ext cx="911935" cy="1048202"/>
          </a:xfrm>
          <a:custGeom>
            <a:avLst/>
            <a:gdLst/>
            <a:ahLst/>
            <a:cxnLst/>
            <a:rect r="r" b="b" t="t" l="l"/>
            <a:pathLst>
              <a:path h="1048202" w="911935">
                <a:moveTo>
                  <a:pt x="0" y="0"/>
                </a:moveTo>
                <a:lnTo>
                  <a:pt x="911935" y="0"/>
                </a:lnTo>
                <a:lnTo>
                  <a:pt x="911935" y="1048202"/>
                </a:lnTo>
                <a:lnTo>
                  <a:pt x="0" y="1048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669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3851" y="278120"/>
            <a:ext cx="15444287" cy="11467383"/>
          </a:xfrm>
          <a:custGeom>
            <a:avLst/>
            <a:gdLst/>
            <a:ahLst/>
            <a:cxnLst/>
            <a:rect r="r" b="b" t="t" l="l"/>
            <a:pathLst>
              <a:path h="11467383" w="15444287">
                <a:moveTo>
                  <a:pt x="0" y="0"/>
                </a:moveTo>
                <a:lnTo>
                  <a:pt x="15444287" y="0"/>
                </a:lnTo>
                <a:lnTo>
                  <a:pt x="15444287" y="11467383"/>
                </a:lnTo>
                <a:lnTo>
                  <a:pt x="0" y="11467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380" y="4594827"/>
            <a:ext cx="1760640" cy="6520889"/>
          </a:xfrm>
          <a:custGeom>
            <a:avLst/>
            <a:gdLst/>
            <a:ahLst/>
            <a:cxnLst/>
            <a:rect r="r" b="b" t="t" l="l"/>
            <a:pathLst>
              <a:path h="6520889" w="1760640">
                <a:moveTo>
                  <a:pt x="0" y="0"/>
                </a:moveTo>
                <a:lnTo>
                  <a:pt x="1760640" y="0"/>
                </a:lnTo>
                <a:lnTo>
                  <a:pt x="1760640" y="6520889"/>
                </a:lnTo>
                <a:lnTo>
                  <a:pt x="0" y="65208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11842" y="768465"/>
            <a:ext cx="8048305" cy="120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7993">
                <a:solidFill>
                  <a:srgbClr val="866954"/>
                </a:solidFill>
                <a:latin typeface="Balmy"/>
                <a:ea typeface="Balmy"/>
                <a:cs typeface="Balmy"/>
                <a:sym typeface="Balmy"/>
              </a:rPr>
              <a:t>Justificativa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09020" y="3638457"/>
            <a:ext cx="6810924" cy="53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2179" indent="-331090" lvl="1">
              <a:lnSpc>
                <a:spcPts val="3557"/>
              </a:lnSpc>
              <a:buFont typeface="Arial"/>
              <a:buChar char="•"/>
            </a:pPr>
            <a:r>
              <a:rPr lang="en-US" sz="3067">
                <a:solidFill>
                  <a:srgbClr val="866255"/>
                </a:solidFill>
                <a:latin typeface="Balsamiq Sans"/>
                <a:ea typeface="Balsamiq Sans"/>
                <a:cs typeface="Balsamiq Sans"/>
                <a:sym typeface="Balsamiq Sans"/>
              </a:rPr>
              <a:t>A leitura é uma prática essencial para o desenvolvimento intelectual e pessoal.</a:t>
            </a:r>
          </a:p>
          <a:p>
            <a:pPr algn="just">
              <a:lnSpc>
                <a:spcPts val="3557"/>
              </a:lnSpc>
            </a:pPr>
          </a:p>
          <a:p>
            <a:pPr algn="just" marL="662179" indent="-331090" lvl="1">
              <a:lnSpc>
                <a:spcPts val="3557"/>
              </a:lnSpc>
              <a:buFont typeface="Arial"/>
              <a:buChar char="•"/>
            </a:pPr>
            <a:r>
              <a:rPr lang="en-US" sz="3067">
                <a:solidFill>
                  <a:srgbClr val="866255"/>
                </a:solidFill>
                <a:latin typeface="Balsamiq Sans"/>
                <a:ea typeface="Balsamiq Sans"/>
                <a:cs typeface="Balsamiq Sans"/>
                <a:sym typeface="Balsamiq Sans"/>
              </a:rPr>
              <a:t>Durante a pandemia, 73% das pessoas leram mais, destacando seu impacto positivo (CNN, 2024);</a:t>
            </a:r>
          </a:p>
          <a:p>
            <a:pPr algn="just">
              <a:lnSpc>
                <a:spcPts val="3557"/>
              </a:lnSpc>
            </a:pPr>
          </a:p>
          <a:p>
            <a:pPr algn="just" marL="662179" indent="-331090" lvl="1">
              <a:lnSpc>
                <a:spcPts val="3557"/>
              </a:lnSpc>
              <a:buFont typeface="Arial"/>
              <a:buChar char="•"/>
            </a:pPr>
            <a:r>
              <a:rPr lang="en-US" sz="3067">
                <a:solidFill>
                  <a:srgbClr val="866255"/>
                </a:solidFill>
                <a:latin typeface="Balsamiq Sans"/>
                <a:ea typeface="Balsamiq Sans"/>
                <a:cs typeface="Balsamiq Sans"/>
                <a:sym typeface="Balsamiq Sans"/>
              </a:rPr>
              <a:t>61% da população prefere a flexibilidade de aplicativos de leitura (Instituto Pró-Livro,</a:t>
            </a:r>
            <a:r>
              <a:rPr lang="en-US" sz="3067">
                <a:solidFill>
                  <a:srgbClr val="866255"/>
                </a:solidFill>
                <a:latin typeface="Balsamiq Sans"/>
                <a:ea typeface="Balsamiq Sans"/>
                <a:cs typeface="Balsamiq Sans"/>
                <a:sym typeface="Balsamiq Sans"/>
              </a:rPr>
              <a:t> 2024);</a:t>
            </a:r>
          </a:p>
          <a:p>
            <a:pPr algn="just">
              <a:lnSpc>
                <a:spcPts val="355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785157" y="9321942"/>
            <a:ext cx="2080987" cy="965058"/>
          </a:xfrm>
          <a:custGeom>
            <a:avLst/>
            <a:gdLst/>
            <a:ahLst/>
            <a:cxnLst/>
            <a:rect r="r" b="b" t="t" l="l"/>
            <a:pathLst>
              <a:path h="965058" w="2080987">
                <a:moveTo>
                  <a:pt x="0" y="0"/>
                </a:moveTo>
                <a:lnTo>
                  <a:pt x="2080986" y="0"/>
                </a:lnTo>
                <a:lnTo>
                  <a:pt x="2080986" y="965058"/>
                </a:lnTo>
                <a:lnTo>
                  <a:pt x="0" y="9650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73997" y="2912495"/>
            <a:ext cx="5255528" cy="394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3"/>
              </a:lnSpc>
            </a:pPr>
            <a:r>
              <a:rPr lang="en-US" sz="2598" b="true">
                <a:solidFill>
                  <a:srgbClr val="866255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Contexto e Relevância: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53549" y="2912495"/>
            <a:ext cx="5255528" cy="394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3"/>
              </a:lnSpc>
            </a:pPr>
            <a:r>
              <a:rPr lang="en-US" sz="2598" b="true">
                <a:solidFill>
                  <a:srgbClr val="866954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Objetivo e Foco do Projeto: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853840"/>
            <a:ext cx="6810924" cy="493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2179" indent="-331090" lvl="1">
              <a:lnSpc>
                <a:spcPts val="3557"/>
              </a:lnSpc>
              <a:buFont typeface="Arial"/>
              <a:buChar char="•"/>
            </a:pPr>
            <a:r>
              <a:rPr lang="en-US" sz="3067">
                <a:solidFill>
                  <a:srgbClr val="866255"/>
                </a:solidFill>
                <a:latin typeface="Balsamiq Sans"/>
                <a:ea typeface="Balsamiq Sans"/>
                <a:cs typeface="Balsamiq Sans"/>
                <a:sym typeface="Balsamiq Sans"/>
              </a:rPr>
              <a:t>Desenvolver um web-app para organizar leituras, permitindo catalogar livros, estabelecer metas e acompanhar o progresso.</a:t>
            </a:r>
          </a:p>
          <a:p>
            <a:pPr algn="just">
              <a:lnSpc>
                <a:spcPts val="3557"/>
              </a:lnSpc>
            </a:pPr>
          </a:p>
          <a:p>
            <a:pPr algn="just" marL="662179" indent="-331090" lvl="1">
              <a:lnSpc>
                <a:spcPts val="3557"/>
              </a:lnSpc>
              <a:buFont typeface="Arial"/>
              <a:buChar char="•"/>
            </a:pPr>
            <a:r>
              <a:rPr lang="en-US" sz="3067">
                <a:solidFill>
                  <a:srgbClr val="866255"/>
                </a:solidFill>
                <a:latin typeface="Balsamiq Sans"/>
                <a:ea typeface="Balsamiq Sans"/>
                <a:cs typeface="Balsamiq Sans"/>
                <a:sym typeface="Balsamiq Sans"/>
              </a:rPr>
              <a:t>O projeto foca no desenvolvimento do backend, envolvendo principalmente  programação e bancos de dados para criar um sistema eficiente.</a:t>
            </a:r>
          </a:p>
          <a:p>
            <a:pPr algn="just">
              <a:lnSpc>
                <a:spcPts val="355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662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77136" y="-754323"/>
            <a:ext cx="2978653" cy="2978653"/>
          </a:xfrm>
          <a:custGeom>
            <a:avLst/>
            <a:gdLst/>
            <a:ahLst/>
            <a:cxnLst/>
            <a:rect r="r" b="b" t="t" l="l"/>
            <a:pathLst>
              <a:path h="2978653" w="2978653">
                <a:moveTo>
                  <a:pt x="0" y="0"/>
                </a:moveTo>
                <a:lnTo>
                  <a:pt x="2978653" y="0"/>
                </a:lnTo>
                <a:lnTo>
                  <a:pt x="2978653" y="2978653"/>
                </a:lnTo>
                <a:lnTo>
                  <a:pt x="0" y="2978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703724" y="5661118"/>
            <a:ext cx="7841327" cy="1956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9384" indent="-289692" lvl="1">
              <a:lnSpc>
                <a:spcPts val="3112"/>
              </a:lnSpc>
              <a:buFont typeface="Arial"/>
              <a:buChar char="•"/>
            </a:pPr>
            <a:r>
              <a:rPr lang="en-US" sz="2683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Implementar sistema de autenticação;</a:t>
            </a:r>
          </a:p>
          <a:p>
            <a:pPr algn="l">
              <a:lnSpc>
                <a:spcPts val="3112"/>
              </a:lnSpc>
            </a:pPr>
          </a:p>
          <a:p>
            <a:pPr algn="l" marL="579384" indent="-289692" lvl="1">
              <a:lnSpc>
                <a:spcPts val="3112"/>
              </a:lnSpc>
              <a:buFont typeface="Arial"/>
              <a:buChar char="•"/>
            </a:pPr>
            <a:r>
              <a:rPr lang="en-US" sz="2683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Desenvolver funcionalidades principais;</a:t>
            </a:r>
          </a:p>
          <a:p>
            <a:pPr algn="l">
              <a:lnSpc>
                <a:spcPts val="3112"/>
              </a:lnSpc>
            </a:pPr>
          </a:p>
          <a:p>
            <a:pPr algn="l" marL="579384" indent="-289692" lvl="1">
              <a:lnSpc>
                <a:spcPts val="3112"/>
              </a:lnSpc>
              <a:buFont typeface="Arial"/>
              <a:buChar char="•"/>
            </a:pPr>
            <a:r>
              <a:rPr lang="en-US" sz="2683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Testar e validar o backend;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055724" y="8481898"/>
            <a:ext cx="2978653" cy="2978653"/>
          </a:xfrm>
          <a:custGeom>
            <a:avLst/>
            <a:gdLst/>
            <a:ahLst/>
            <a:cxnLst/>
            <a:rect r="r" b="b" t="t" l="l"/>
            <a:pathLst>
              <a:path h="2978653" w="2978653">
                <a:moveTo>
                  <a:pt x="0" y="0"/>
                </a:moveTo>
                <a:lnTo>
                  <a:pt x="2978653" y="0"/>
                </a:lnTo>
                <a:lnTo>
                  <a:pt x="2978653" y="2978653"/>
                </a:lnTo>
                <a:lnTo>
                  <a:pt x="0" y="2978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55293" y="-364891"/>
            <a:ext cx="2789758" cy="1687803"/>
          </a:xfrm>
          <a:custGeom>
            <a:avLst/>
            <a:gdLst/>
            <a:ahLst/>
            <a:cxnLst/>
            <a:rect r="r" b="b" t="t" l="l"/>
            <a:pathLst>
              <a:path h="1687803" w="2789758">
                <a:moveTo>
                  <a:pt x="0" y="0"/>
                </a:moveTo>
                <a:lnTo>
                  <a:pt x="2789758" y="0"/>
                </a:lnTo>
                <a:lnTo>
                  <a:pt x="2789758" y="1687804"/>
                </a:lnTo>
                <a:lnTo>
                  <a:pt x="0" y="1687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77136" y="8813011"/>
            <a:ext cx="3178412" cy="1473989"/>
          </a:xfrm>
          <a:custGeom>
            <a:avLst/>
            <a:gdLst/>
            <a:ahLst/>
            <a:cxnLst/>
            <a:rect r="r" b="b" t="t" l="l"/>
            <a:pathLst>
              <a:path h="1473989" w="3178412">
                <a:moveTo>
                  <a:pt x="0" y="0"/>
                </a:moveTo>
                <a:lnTo>
                  <a:pt x="3178412" y="0"/>
                </a:lnTo>
                <a:lnTo>
                  <a:pt x="3178412" y="1473989"/>
                </a:lnTo>
                <a:lnTo>
                  <a:pt x="0" y="14739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16784" y="1332438"/>
            <a:ext cx="6054433" cy="120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7993">
                <a:solidFill>
                  <a:srgbClr val="FDFBE2"/>
                </a:solidFill>
                <a:latin typeface="Balmy"/>
                <a:ea typeface="Balmy"/>
                <a:cs typeface="Balmy"/>
                <a:sym typeface="Balmy"/>
              </a:rPr>
              <a:t>Objetivos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445130"/>
            <a:ext cx="8149839" cy="2347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525" indent="-291263" lvl="1">
              <a:lnSpc>
                <a:spcPts val="3129"/>
              </a:lnSpc>
              <a:buFont typeface="Arial"/>
              <a:buChar char="•"/>
            </a:pPr>
            <a:r>
              <a:rPr lang="en-US" sz="2698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Compreender os hábitos de leitura dos usuário;</a:t>
            </a:r>
          </a:p>
          <a:p>
            <a:pPr algn="l">
              <a:lnSpc>
                <a:spcPts val="3129"/>
              </a:lnSpc>
            </a:pPr>
          </a:p>
          <a:p>
            <a:pPr algn="l" marL="582525" indent="-291263" lvl="1">
              <a:lnSpc>
                <a:spcPts val="3129"/>
              </a:lnSpc>
              <a:buFont typeface="Arial"/>
              <a:buChar char="•"/>
            </a:pPr>
            <a:r>
              <a:rPr lang="en-US" sz="2698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Pesquisar e selecionar tecnologias para o backend;</a:t>
            </a:r>
          </a:p>
          <a:p>
            <a:pPr algn="l">
              <a:lnSpc>
                <a:spcPts val="3129"/>
              </a:lnSpc>
            </a:pPr>
          </a:p>
          <a:p>
            <a:pPr algn="l" marL="582525" indent="-291263" lvl="1">
              <a:lnSpc>
                <a:spcPts val="3129"/>
              </a:lnSpc>
              <a:buFont typeface="Arial"/>
              <a:buChar char="•"/>
            </a:pPr>
            <a:r>
              <a:rPr lang="en-US" sz="2698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Projetar e implementar o banco de dados;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63194" y="2546922"/>
            <a:ext cx="11830689" cy="123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414" indent="-304207" lvl="1">
              <a:lnSpc>
                <a:spcPts val="3268"/>
              </a:lnSpc>
              <a:buFont typeface="Arial"/>
              <a:buChar char="•"/>
            </a:pPr>
            <a:r>
              <a:rPr lang="en-US" b="true" sz="2818">
                <a:solidFill>
                  <a:srgbClr val="FDFBE2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Objetivo Geral:</a:t>
            </a:r>
          </a:p>
          <a:p>
            <a:pPr algn="ctr">
              <a:lnSpc>
                <a:spcPts val="3268"/>
              </a:lnSpc>
            </a:pPr>
            <a:r>
              <a:rPr lang="en-US" sz="2818">
                <a:solidFill>
                  <a:srgbClr val="FDFBE2"/>
                </a:solidFill>
                <a:latin typeface="Balsamiq Sans"/>
                <a:ea typeface="Balsamiq Sans"/>
                <a:cs typeface="Balsamiq Sans"/>
                <a:sym typeface="Balsamiq Sans"/>
              </a:rPr>
              <a:t>Desenvolver o backend de um web-app organizador de leitura, visando facilitar a organização e o acompanhamento das leituras dos usuários.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63194" y="4396076"/>
            <a:ext cx="11368342" cy="404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2"/>
              </a:lnSpc>
            </a:pPr>
            <a:r>
              <a:rPr lang="en-US" sz="2718" b="true">
                <a:solidFill>
                  <a:srgbClr val="FDFBE2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Objetivos Especificos: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F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88012" y="2246475"/>
            <a:ext cx="7953832" cy="2575754"/>
            <a:chOff x="0" y="0"/>
            <a:chExt cx="2094836" cy="6783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4836" cy="678388"/>
            </a:xfrm>
            <a:custGeom>
              <a:avLst/>
              <a:gdLst/>
              <a:ahLst/>
              <a:cxnLst/>
              <a:rect r="r" b="b" t="t" l="l"/>
              <a:pathLst>
                <a:path h="678388" w="2094836">
                  <a:moveTo>
                    <a:pt x="49641" y="0"/>
                  </a:moveTo>
                  <a:lnTo>
                    <a:pt x="2045195" y="0"/>
                  </a:lnTo>
                  <a:cubicBezTo>
                    <a:pt x="2058361" y="0"/>
                    <a:pt x="2070987" y="5230"/>
                    <a:pt x="2080297" y="14540"/>
                  </a:cubicBezTo>
                  <a:cubicBezTo>
                    <a:pt x="2089606" y="23849"/>
                    <a:pt x="2094836" y="36476"/>
                    <a:pt x="2094836" y="49641"/>
                  </a:cubicBezTo>
                  <a:lnTo>
                    <a:pt x="2094836" y="628747"/>
                  </a:lnTo>
                  <a:cubicBezTo>
                    <a:pt x="2094836" y="641912"/>
                    <a:pt x="2089606" y="654539"/>
                    <a:pt x="2080297" y="663848"/>
                  </a:cubicBezTo>
                  <a:cubicBezTo>
                    <a:pt x="2070987" y="673158"/>
                    <a:pt x="2058361" y="678388"/>
                    <a:pt x="2045195" y="678388"/>
                  </a:cubicBezTo>
                  <a:lnTo>
                    <a:pt x="49641" y="678388"/>
                  </a:lnTo>
                  <a:cubicBezTo>
                    <a:pt x="36476" y="678388"/>
                    <a:pt x="23849" y="673158"/>
                    <a:pt x="14540" y="663848"/>
                  </a:cubicBezTo>
                  <a:cubicBezTo>
                    <a:pt x="5230" y="654539"/>
                    <a:pt x="0" y="641912"/>
                    <a:pt x="0" y="628747"/>
                  </a:cubicBezTo>
                  <a:lnTo>
                    <a:pt x="0" y="49641"/>
                  </a:lnTo>
                  <a:cubicBezTo>
                    <a:pt x="0" y="36476"/>
                    <a:pt x="5230" y="23849"/>
                    <a:pt x="14540" y="14540"/>
                  </a:cubicBezTo>
                  <a:cubicBezTo>
                    <a:pt x="23849" y="5230"/>
                    <a:pt x="36476" y="0"/>
                    <a:pt x="49641" y="0"/>
                  </a:cubicBezTo>
                  <a:close/>
                </a:path>
              </a:pathLst>
            </a:custGeom>
            <a:solidFill>
              <a:srgbClr val="AD8B7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94836" cy="716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6349" y="4234268"/>
            <a:ext cx="5644073" cy="1753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6"/>
              </a:lnSpc>
            </a:pPr>
            <a:r>
              <a:rPr lang="en-US" sz="5893">
                <a:solidFill>
                  <a:srgbClr val="866255"/>
                </a:solidFill>
                <a:latin typeface="Balmy"/>
                <a:ea typeface="Balmy"/>
                <a:cs typeface="Balmy"/>
                <a:sym typeface="Balmy"/>
              </a:rPr>
              <a:t> A Leitura </a:t>
            </a:r>
          </a:p>
          <a:p>
            <a:pPr algn="l">
              <a:lnSpc>
                <a:spcPts val="6836"/>
              </a:lnSpc>
            </a:pPr>
            <a:r>
              <a:rPr lang="en-US" sz="5893">
                <a:solidFill>
                  <a:srgbClr val="866255"/>
                </a:solidFill>
                <a:latin typeface="Balmy"/>
                <a:ea typeface="Balmy"/>
                <a:cs typeface="Balmy"/>
                <a:sym typeface="Balmy"/>
              </a:rPr>
              <a:t>e Seus Desafios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868963" y="5524927"/>
            <a:ext cx="7972881" cy="3432860"/>
            <a:chOff x="0" y="0"/>
            <a:chExt cx="2099854" cy="904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99854" cy="904128"/>
            </a:xfrm>
            <a:custGeom>
              <a:avLst/>
              <a:gdLst/>
              <a:ahLst/>
              <a:cxnLst/>
              <a:rect r="r" b="b" t="t" l="l"/>
              <a:pathLst>
                <a:path h="904128" w="2099854">
                  <a:moveTo>
                    <a:pt x="49523" y="0"/>
                  </a:moveTo>
                  <a:lnTo>
                    <a:pt x="2050331" y="0"/>
                  </a:lnTo>
                  <a:cubicBezTo>
                    <a:pt x="2063465" y="0"/>
                    <a:pt x="2076061" y="5218"/>
                    <a:pt x="2085349" y="14505"/>
                  </a:cubicBezTo>
                  <a:cubicBezTo>
                    <a:pt x="2094636" y="23792"/>
                    <a:pt x="2099854" y="36388"/>
                    <a:pt x="2099854" y="49523"/>
                  </a:cubicBezTo>
                  <a:lnTo>
                    <a:pt x="2099854" y="854605"/>
                  </a:lnTo>
                  <a:cubicBezTo>
                    <a:pt x="2099854" y="867739"/>
                    <a:pt x="2094636" y="880336"/>
                    <a:pt x="2085349" y="889623"/>
                  </a:cubicBezTo>
                  <a:cubicBezTo>
                    <a:pt x="2076061" y="898910"/>
                    <a:pt x="2063465" y="904128"/>
                    <a:pt x="2050331" y="904128"/>
                  </a:cubicBezTo>
                  <a:lnTo>
                    <a:pt x="49523" y="904128"/>
                  </a:lnTo>
                  <a:cubicBezTo>
                    <a:pt x="36388" y="904128"/>
                    <a:pt x="23792" y="898910"/>
                    <a:pt x="14505" y="889623"/>
                  </a:cubicBezTo>
                  <a:cubicBezTo>
                    <a:pt x="5218" y="880336"/>
                    <a:pt x="0" y="867739"/>
                    <a:pt x="0" y="854605"/>
                  </a:cubicBezTo>
                  <a:lnTo>
                    <a:pt x="0" y="49523"/>
                  </a:lnTo>
                  <a:cubicBezTo>
                    <a:pt x="0" y="36388"/>
                    <a:pt x="5218" y="23792"/>
                    <a:pt x="14505" y="14505"/>
                  </a:cubicBezTo>
                  <a:cubicBezTo>
                    <a:pt x="23792" y="5218"/>
                    <a:pt x="36388" y="0"/>
                    <a:pt x="49523" y="0"/>
                  </a:cubicBezTo>
                  <a:close/>
                </a:path>
              </a:pathLst>
            </a:custGeom>
            <a:solidFill>
              <a:srgbClr val="AD8B7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099854" cy="942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0" id="10"/>
          <p:cNvSpPr/>
          <p:nvPr/>
        </p:nvSpPr>
        <p:spPr>
          <a:xfrm flipH="true">
            <a:off x="5850422" y="5106487"/>
            <a:ext cx="1260322" cy="0"/>
          </a:xfrm>
          <a:prstGeom prst="line">
            <a:avLst/>
          </a:prstGeom>
          <a:ln cap="flat" w="38100">
            <a:solidFill>
              <a:srgbClr val="8669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7083133" y="3534352"/>
            <a:ext cx="38100" cy="3848953"/>
          </a:xfrm>
          <a:prstGeom prst="line">
            <a:avLst/>
          </a:prstGeom>
          <a:ln cap="flat" w="38100">
            <a:solidFill>
              <a:srgbClr val="8669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7064084" y="3534352"/>
            <a:ext cx="1823929" cy="0"/>
          </a:xfrm>
          <a:prstGeom prst="line">
            <a:avLst/>
          </a:prstGeom>
          <a:ln cap="flat" w="38100">
            <a:solidFill>
              <a:srgbClr val="8669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7083133" y="7364444"/>
            <a:ext cx="1804880" cy="0"/>
          </a:xfrm>
          <a:prstGeom prst="line">
            <a:avLst/>
          </a:prstGeom>
          <a:ln cap="flat" w="38100">
            <a:solidFill>
              <a:srgbClr val="8669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9251363" y="2560288"/>
            <a:ext cx="7099242" cy="201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2742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 A prática da leitura se expandiu para os formatos digitais, como e-books (PDFs, ePUBs), adaptando-se à era tecnológica e oferecendo maior acessibilidade e flexibilidade aos leitores.</a:t>
            </a:r>
          </a:p>
        </p:txBody>
      </p:sp>
      <p:sp>
        <p:nvSpPr>
          <p:cNvPr name="Freeform 15" id="15"/>
          <p:cNvSpPr/>
          <p:nvPr/>
        </p:nvSpPr>
        <p:spPr>
          <a:xfrm flipH="false" flipV="true" rot="-4294346">
            <a:off x="16127467" y="-378313"/>
            <a:ext cx="2070377" cy="2958681"/>
          </a:xfrm>
          <a:custGeom>
            <a:avLst/>
            <a:gdLst/>
            <a:ahLst/>
            <a:cxnLst/>
            <a:rect r="r" b="b" t="t" l="l"/>
            <a:pathLst>
              <a:path h="2958681" w="2070377">
                <a:moveTo>
                  <a:pt x="0" y="2958681"/>
                </a:moveTo>
                <a:lnTo>
                  <a:pt x="2070377" y="2958681"/>
                </a:lnTo>
                <a:lnTo>
                  <a:pt x="2070377" y="0"/>
                </a:lnTo>
                <a:lnTo>
                  <a:pt x="0" y="0"/>
                </a:lnTo>
                <a:lnTo>
                  <a:pt x="0" y="2958681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790319" y="-493363"/>
            <a:ext cx="2372336" cy="2764753"/>
          </a:xfrm>
          <a:custGeom>
            <a:avLst/>
            <a:gdLst/>
            <a:ahLst/>
            <a:cxnLst/>
            <a:rect r="r" b="b" t="t" l="l"/>
            <a:pathLst>
              <a:path h="2764753" w="2372336">
                <a:moveTo>
                  <a:pt x="0" y="0"/>
                </a:moveTo>
                <a:lnTo>
                  <a:pt x="2372336" y="0"/>
                </a:lnTo>
                <a:lnTo>
                  <a:pt x="2372336" y="2764753"/>
                </a:lnTo>
                <a:lnTo>
                  <a:pt x="0" y="27647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492842" y="5927903"/>
            <a:ext cx="7073454" cy="321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9"/>
              </a:lnSpc>
            </a:pPr>
            <a:r>
              <a:rPr lang="en-US" sz="2732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Desafios para os Leitores: </a:t>
            </a:r>
          </a:p>
          <a:p>
            <a:pPr algn="l" marL="589989" indent="-294995" lvl="1">
              <a:lnSpc>
                <a:spcPts val="3169"/>
              </a:lnSpc>
              <a:buFont typeface="Arial"/>
              <a:buChar char="•"/>
            </a:pPr>
            <a:r>
              <a:rPr lang="en-US" sz="2732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Falta de ferramentas para catalogar livros e controlar o progresso.</a:t>
            </a:r>
          </a:p>
          <a:p>
            <a:pPr algn="l" marL="589989" indent="-294995" lvl="1">
              <a:lnSpc>
                <a:spcPts val="3169"/>
              </a:lnSpc>
              <a:buFont typeface="Arial"/>
              <a:buChar char="•"/>
            </a:pPr>
            <a:r>
              <a:rPr lang="en-US" sz="2732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Dificuldade em estabelecer e acompanhar metas de leitura.</a:t>
            </a:r>
          </a:p>
          <a:p>
            <a:pPr algn="l" marL="589989" indent="-294995" lvl="1">
              <a:lnSpc>
                <a:spcPts val="3169"/>
              </a:lnSpc>
              <a:buFont typeface="Arial"/>
              <a:buChar char="•"/>
            </a:pPr>
            <a:r>
              <a:rPr lang="en-US" sz="2732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Gestão de bibliotecas pessoais em múltiplos dispositivos e plataformas.</a:t>
            </a:r>
          </a:p>
          <a:p>
            <a:pPr algn="l">
              <a:lnSpc>
                <a:spcPts val="316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25398" y="588649"/>
            <a:ext cx="9478325" cy="237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72"/>
              </a:lnSpc>
            </a:pPr>
            <a:r>
              <a:rPr lang="en-US" sz="7993">
                <a:solidFill>
                  <a:srgbClr val="866255"/>
                </a:solidFill>
                <a:latin typeface="Balmy"/>
                <a:ea typeface="Balmy"/>
                <a:cs typeface="Balmy"/>
                <a:sym typeface="Balmy"/>
              </a:rPr>
              <a:t>Fundamentação</a:t>
            </a:r>
          </a:p>
          <a:p>
            <a:pPr algn="l">
              <a:lnSpc>
                <a:spcPts val="9272"/>
              </a:lnSpc>
            </a:pPr>
            <a:r>
              <a:rPr lang="en-US" sz="7993">
                <a:solidFill>
                  <a:srgbClr val="866255"/>
                </a:solidFill>
                <a:latin typeface="Balmy"/>
                <a:ea typeface="Balmy"/>
                <a:cs typeface="Balmy"/>
                <a:sym typeface="Balmy"/>
              </a:rPr>
              <a:t>Teórica: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F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68963" y="1275153"/>
            <a:ext cx="7972881" cy="3868347"/>
            <a:chOff x="0" y="0"/>
            <a:chExt cx="2099854" cy="10188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9854" cy="1018824"/>
            </a:xfrm>
            <a:custGeom>
              <a:avLst/>
              <a:gdLst/>
              <a:ahLst/>
              <a:cxnLst/>
              <a:rect r="r" b="b" t="t" l="l"/>
              <a:pathLst>
                <a:path h="1018824" w="2099854">
                  <a:moveTo>
                    <a:pt x="49523" y="0"/>
                  </a:moveTo>
                  <a:lnTo>
                    <a:pt x="2050331" y="0"/>
                  </a:lnTo>
                  <a:cubicBezTo>
                    <a:pt x="2063465" y="0"/>
                    <a:pt x="2076061" y="5218"/>
                    <a:pt x="2085349" y="14505"/>
                  </a:cubicBezTo>
                  <a:cubicBezTo>
                    <a:pt x="2094636" y="23792"/>
                    <a:pt x="2099854" y="36388"/>
                    <a:pt x="2099854" y="49523"/>
                  </a:cubicBezTo>
                  <a:lnTo>
                    <a:pt x="2099854" y="969301"/>
                  </a:lnTo>
                  <a:cubicBezTo>
                    <a:pt x="2099854" y="982435"/>
                    <a:pt x="2094636" y="995032"/>
                    <a:pt x="2085349" y="1004319"/>
                  </a:cubicBezTo>
                  <a:cubicBezTo>
                    <a:pt x="2076061" y="1013606"/>
                    <a:pt x="2063465" y="1018824"/>
                    <a:pt x="2050331" y="1018824"/>
                  </a:cubicBezTo>
                  <a:lnTo>
                    <a:pt x="49523" y="1018824"/>
                  </a:lnTo>
                  <a:cubicBezTo>
                    <a:pt x="36388" y="1018824"/>
                    <a:pt x="23792" y="1013606"/>
                    <a:pt x="14505" y="1004319"/>
                  </a:cubicBezTo>
                  <a:cubicBezTo>
                    <a:pt x="5218" y="995032"/>
                    <a:pt x="0" y="982435"/>
                    <a:pt x="0" y="969301"/>
                  </a:cubicBezTo>
                  <a:lnTo>
                    <a:pt x="0" y="49523"/>
                  </a:lnTo>
                  <a:cubicBezTo>
                    <a:pt x="0" y="36388"/>
                    <a:pt x="5218" y="23792"/>
                    <a:pt x="14505" y="14505"/>
                  </a:cubicBezTo>
                  <a:cubicBezTo>
                    <a:pt x="23792" y="5218"/>
                    <a:pt x="36388" y="0"/>
                    <a:pt x="49523" y="0"/>
                  </a:cubicBezTo>
                  <a:close/>
                </a:path>
              </a:pathLst>
            </a:custGeom>
            <a:solidFill>
              <a:srgbClr val="AD8B7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99854" cy="10569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3501900"/>
            <a:ext cx="6330659" cy="3862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48"/>
              </a:lnSpc>
            </a:pPr>
            <a:r>
              <a:rPr lang="en-US" sz="6593">
                <a:solidFill>
                  <a:srgbClr val="866255"/>
                </a:solidFill>
                <a:latin typeface="Balmy"/>
                <a:ea typeface="Balmy"/>
                <a:cs typeface="Balmy"/>
                <a:sym typeface="Balmy"/>
              </a:rPr>
              <a:t>Modelo de desenvolvimento e arquitetura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4294346">
            <a:off x="14612493" y="8744964"/>
            <a:ext cx="2070377" cy="2958681"/>
          </a:xfrm>
          <a:custGeom>
            <a:avLst/>
            <a:gdLst/>
            <a:ahLst/>
            <a:cxnLst/>
            <a:rect r="r" b="b" t="t" l="l"/>
            <a:pathLst>
              <a:path h="2958681" w="2070377">
                <a:moveTo>
                  <a:pt x="0" y="0"/>
                </a:moveTo>
                <a:lnTo>
                  <a:pt x="2070378" y="0"/>
                </a:lnTo>
                <a:lnTo>
                  <a:pt x="2070378" y="2958681"/>
                </a:lnTo>
                <a:lnTo>
                  <a:pt x="0" y="29586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868963" y="5524927"/>
            <a:ext cx="7972881" cy="3086100"/>
            <a:chOff x="0" y="0"/>
            <a:chExt cx="2099854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99854" cy="812800"/>
            </a:xfrm>
            <a:custGeom>
              <a:avLst/>
              <a:gdLst/>
              <a:ahLst/>
              <a:cxnLst/>
              <a:rect r="r" b="b" t="t" l="l"/>
              <a:pathLst>
                <a:path h="812800" w="2099854">
                  <a:moveTo>
                    <a:pt x="49523" y="0"/>
                  </a:moveTo>
                  <a:lnTo>
                    <a:pt x="2050331" y="0"/>
                  </a:lnTo>
                  <a:cubicBezTo>
                    <a:pt x="2063465" y="0"/>
                    <a:pt x="2076061" y="5218"/>
                    <a:pt x="2085349" y="14505"/>
                  </a:cubicBezTo>
                  <a:cubicBezTo>
                    <a:pt x="2094636" y="23792"/>
                    <a:pt x="2099854" y="36388"/>
                    <a:pt x="2099854" y="49523"/>
                  </a:cubicBezTo>
                  <a:lnTo>
                    <a:pt x="2099854" y="763277"/>
                  </a:lnTo>
                  <a:cubicBezTo>
                    <a:pt x="2099854" y="776412"/>
                    <a:pt x="2094636" y="789008"/>
                    <a:pt x="2085349" y="798295"/>
                  </a:cubicBezTo>
                  <a:cubicBezTo>
                    <a:pt x="2076061" y="807582"/>
                    <a:pt x="2063465" y="812800"/>
                    <a:pt x="2050331" y="812800"/>
                  </a:cubicBezTo>
                  <a:lnTo>
                    <a:pt x="49523" y="812800"/>
                  </a:lnTo>
                  <a:cubicBezTo>
                    <a:pt x="36388" y="812800"/>
                    <a:pt x="23792" y="807582"/>
                    <a:pt x="14505" y="798295"/>
                  </a:cubicBezTo>
                  <a:cubicBezTo>
                    <a:pt x="5218" y="789008"/>
                    <a:pt x="0" y="776412"/>
                    <a:pt x="0" y="763277"/>
                  </a:cubicBezTo>
                  <a:lnTo>
                    <a:pt x="0" y="49523"/>
                  </a:lnTo>
                  <a:cubicBezTo>
                    <a:pt x="0" y="36388"/>
                    <a:pt x="5218" y="23792"/>
                    <a:pt x="14505" y="14505"/>
                  </a:cubicBezTo>
                  <a:cubicBezTo>
                    <a:pt x="23792" y="5218"/>
                    <a:pt x="36388" y="0"/>
                    <a:pt x="49523" y="0"/>
                  </a:cubicBezTo>
                  <a:close/>
                </a:path>
              </a:pathLst>
            </a:custGeom>
            <a:solidFill>
              <a:srgbClr val="AD8B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9985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H="true" flipV="true">
            <a:off x="6330659" y="5423647"/>
            <a:ext cx="771524" cy="35182"/>
          </a:xfrm>
          <a:prstGeom prst="line">
            <a:avLst/>
          </a:prstGeom>
          <a:ln cap="flat" w="38100">
            <a:solidFill>
              <a:srgbClr val="8669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 flipV="true">
            <a:off x="7083133" y="3534352"/>
            <a:ext cx="38100" cy="3848953"/>
          </a:xfrm>
          <a:prstGeom prst="line">
            <a:avLst/>
          </a:prstGeom>
          <a:ln cap="flat" w="38100">
            <a:solidFill>
              <a:srgbClr val="8669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7064084" y="3534352"/>
            <a:ext cx="1804880" cy="0"/>
          </a:xfrm>
          <a:prstGeom prst="line">
            <a:avLst/>
          </a:prstGeom>
          <a:ln cap="flat" w="38100">
            <a:solidFill>
              <a:srgbClr val="8669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7083133" y="7364444"/>
            <a:ext cx="1804880" cy="0"/>
          </a:xfrm>
          <a:prstGeom prst="line">
            <a:avLst/>
          </a:prstGeom>
          <a:ln cap="flat" w="38100">
            <a:solidFill>
              <a:srgbClr val="8669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9038719" y="2096350"/>
            <a:ext cx="7633369" cy="278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996" indent="-291998" lvl="1">
              <a:lnSpc>
                <a:spcPts val="3137"/>
              </a:lnSpc>
              <a:buFont typeface="Arial"/>
              <a:buChar char="•"/>
            </a:pPr>
            <a:r>
              <a:rPr lang="en-US" sz="2704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Desenvolvimento em ciclos, permitindo a entrega contínua de funcionalidades.</a:t>
            </a:r>
          </a:p>
          <a:p>
            <a:pPr algn="l">
              <a:lnSpc>
                <a:spcPts val="3137"/>
              </a:lnSpc>
            </a:pPr>
          </a:p>
          <a:p>
            <a:pPr algn="l" marL="583996" indent="-291998" lvl="1">
              <a:lnSpc>
                <a:spcPts val="3137"/>
              </a:lnSpc>
              <a:buFont typeface="Arial"/>
              <a:buChar char="•"/>
            </a:pPr>
            <a:r>
              <a:rPr lang="en-US" sz="2704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Cada etapa inclui análise, design, implementação e testes, adaptando-se às necessidades emergentes.</a:t>
            </a:r>
          </a:p>
          <a:p>
            <a:pPr algn="l">
              <a:lnSpc>
                <a:spcPts val="3137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true" rot="-4294346">
            <a:off x="18178992" y="-544324"/>
            <a:ext cx="2070377" cy="2958681"/>
          </a:xfrm>
          <a:custGeom>
            <a:avLst/>
            <a:gdLst/>
            <a:ahLst/>
            <a:cxnLst/>
            <a:rect r="r" b="b" t="t" l="l"/>
            <a:pathLst>
              <a:path h="2958681" w="2070377">
                <a:moveTo>
                  <a:pt x="0" y="2958681"/>
                </a:moveTo>
                <a:lnTo>
                  <a:pt x="2070378" y="2958681"/>
                </a:lnTo>
                <a:lnTo>
                  <a:pt x="2070378" y="0"/>
                </a:lnTo>
                <a:lnTo>
                  <a:pt x="0" y="0"/>
                </a:lnTo>
                <a:lnTo>
                  <a:pt x="0" y="2958681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841845" y="-659374"/>
            <a:ext cx="2372336" cy="2764753"/>
          </a:xfrm>
          <a:custGeom>
            <a:avLst/>
            <a:gdLst/>
            <a:ahLst/>
            <a:cxnLst/>
            <a:rect r="r" b="b" t="t" l="l"/>
            <a:pathLst>
              <a:path h="2764753" w="2372336">
                <a:moveTo>
                  <a:pt x="0" y="0"/>
                </a:moveTo>
                <a:lnTo>
                  <a:pt x="2372336" y="0"/>
                </a:lnTo>
                <a:lnTo>
                  <a:pt x="2372336" y="2764753"/>
                </a:lnTo>
                <a:lnTo>
                  <a:pt x="0" y="27647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217966" y="8430851"/>
            <a:ext cx="2372336" cy="2764753"/>
          </a:xfrm>
          <a:custGeom>
            <a:avLst/>
            <a:gdLst/>
            <a:ahLst/>
            <a:cxnLst/>
            <a:rect r="r" b="b" t="t" l="l"/>
            <a:pathLst>
              <a:path h="2764753" w="2372336">
                <a:moveTo>
                  <a:pt x="0" y="0"/>
                </a:moveTo>
                <a:lnTo>
                  <a:pt x="2372337" y="0"/>
                </a:lnTo>
                <a:lnTo>
                  <a:pt x="2372337" y="2764753"/>
                </a:lnTo>
                <a:lnTo>
                  <a:pt x="0" y="27647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189426" y="6475370"/>
            <a:ext cx="7331955" cy="2299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0936" indent="-280468" lvl="1">
              <a:lnSpc>
                <a:spcPts val="3013"/>
              </a:lnSpc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Organização do backend em Model, View e Controller.</a:t>
            </a:r>
          </a:p>
          <a:p>
            <a:pPr algn="l">
              <a:lnSpc>
                <a:spcPts val="3013"/>
              </a:lnSpc>
            </a:pPr>
          </a:p>
          <a:p>
            <a:pPr algn="l" marL="560936" indent="-280468" lvl="1">
              <a:lnSpc>
                <a:spcPts val="3013"/>
              </a:lnSpc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Separação de responsabilidades: lógica de dados, interface e controle de fluxo.</a:t>
            </a:r>
          </a:p>
          <a:p>
            <a:pPr algn="l">
              <a:lnSpc>
                <a:spcPts val="3013"/>
              </a:lnSpc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7259300" y="5282114"/>
            <a:ext cx="1141609" cy="529421"/>
          </a:xfrm>
          <a:custGeom>
            <a:avLst/>
            <a:gdLst/>
            <a:ahLst/>
            <a:cxnLst/>
            <a:rect r="r" b="b" t="t" l="l"/>
            <a:pathLst>
              <a:path h="529421" w="1141609">
                <a:moveTo>
                  <a:pt x="0" y="0"/>
                </a:moveTo>
                <a:lnTo>
                  <a:pt x="1141609" y="0"/>
                </a:lnTo>
                <a:lnTo>
                  <a:pt x="1141609" y="529422"/>
                </a:lnTo>
                <a:lnTo>
                  <a:pt x="0" y="52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144000" y="1524021"/>
            <a:ext cx="7633369" cy="400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</a:pPr>
            <a:r>
              <a:rPr lang="en-US" sz="2704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Modelo Incremental: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038719" y="5821061"/>
            <a:ext cx="7633369" cy="400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</a:pPr>
            <a:r>
              <a:rPr lang="en-US" sz="2704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Arquitetura MVC: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F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68963" y="841703"/>
            <a:ext cx="7972881" cy="4301797"/>
            <a:chOff x="0" y="0"/>
            <a:chExt cx="2099854" cy="11329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9854" cy="1132984"/>
            </a:xfrm>
            <a:custGeom>
              <a:avLst/>
              <a:gdLst/>
              <a:ahLst/>
              <a:cxnLst/>
              <a:rect r="r" b="b" t="t" l="l"/>
              <a:pathLst>
                <a:path h="1132984" w="2099854">
                  <a:moveTo>
                    <a:pt x="49523" y="0"/>
                  </a:moveTo>
                  <a:lnTo>
                    <a:pt x="2050331" y="0"/>
                  </a:lnTo>
                  <a:cubicBezTo>
                    <a:pt x="2063465" y="0"/>
                    <a:pt x="2076061" y="5218"/>
                    <a:pt x="2085349" y="14505"/>
                  </a:cubicBezTo>
                  <a:cubicBezTo>
                    <a:pt x="2094636" y="23792"/>
                    <a:pt x="2099854" y="36388"/>
                    <a:pt x="2099854" y="49523"/>
                  </a:cubicBezTo>
                  <a:lnTo>
                    <a:pt x="2099854" y="1083461"/>
                  </a:lnTo>
                  <a:cubicBezTo>
                    <a:pt x="2099854" y="1096595"/>
                    <a:pt x="2094636" y="1109192"/>
                    <a:pt x="2085349" y="1118479"/>
                  </a:cubicBezTo>
                  <a:cubicBezTo>
                    <a:pt x="2076061" y="1127766"/>
                    <a:pt x="2063465" y="1132984"/>
                    <a:pt x="2050331" y="1132984"/>
                  </a:cubicBezTo>
                  <a:lnTo>
                    <a:pt x="49523" y="1132984"/>
                  </a:lnTo>
                  <a:cubicBezTo>
                    <a:pt x="36388" y="1132984"/>
                    <a:pt x="23792" y="1127766"/>
                    <a:pt x="14505" y="1118479"/>
                  </a:cubicBezTo>
                  <a:cubicBezTo>
                    <a:pt x="5218" y="1109192"/>
                    <a:pt x="0" y="1096595"/>
                    <a:pt x="0" y="1083461"/>
                  </a:cubicBezTo>
                  <a:lnTo>
                    <a:pt x="0" y="49523"/>
                  </a:lnTo>
                  <a:cubicBezTo>
                    <a:pt x="0" y="36388"/>
                    <a:pt x="5218" y="23792"/>
                    <a:pt x="14505" y="14505"/>
                  </a:cubicBezTo>
                  <a:cubicBezTo>
                    <a:pt x="23792" y="5218"/>
                    <a:pt x="36388" y="0"/>
                    <a:pt x="49523" y="0"/>
                  </a:cubicBezTo>
                  <a:close/>
                </a:path>
              </a:pathLst>
            </a:custGeom>
            <a:solidFill>
              <a:srgbClr val="AD8B7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99854" cy="1171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76226" y="3501900"/>
            <a:ext cx="6054433" cy="3862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48"/>
              </a:lnSpc>
            </a:pPr>
            <a:r>
              <a:rPr lang="en-US" sz="6593">
                <a:solidFill>
                  <a:srgbClr val="866255"/>
                </a:solidFill>
                <a:latin typeface="Balmy"/>
                <a:ea typeface="Balmy"/>
                <a:cs typeface="Balmy"/>
                <a:sym typeface="Balmy"/>
              </a:rPr>
              <a:t>Tecnologias e Soluções para Organização de Leituras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4294346">
            <a:off x="14612493" y="8744964"/>
            <a:ext cx="2070377" cy="2958681"/>
          </a:xfrm>
          <a:custGeom>
            <a:avLst/>
            <a:gdLst/>
            <a:ahLst/>
            <a:cxnLst/>
            <a:rect r="r" b="b" t="t" l="l"/>
            <a:pathLst>
              <a:path h="2958681" w="2070377">
                <a:moveTo>
                  <a:pt x="0" y="0"/>
                </a:moveTo>
                <a:lnTo>
                  <a:pt x="2070378" y="0"/>
                </a:lnTo>
                <a:lnTo>
                  <a:pt x="2070378" y="2958681"/>
                </a:lnTo>
                <a:lnTo>
                  <a:pt x="0" y="29586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868963" y="5524927"/>
            <a:ext cx="7972881" cy="3086100"/>
            <a:chOff x="0" y="0"/>
            <a:chExt cx="2099854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99854" cy="812800"/>
            </a:xfrm>
            <a:custGeom>
              <a:avLst/>
              <a:gdLst/>
              <a:ahLst/>
              <a:cxnLst/>
              <a:rect r="r" b="b" t="t" l="l"/>
              <a:pathLst>
                <a:path h="812800" w="2099854">
                  <a:moveTo>
                    <a:pt x="49523" y="0"/>
                  </a:moveTo>
                  <a:lnTo>
                    <a:pt x="2050331" y="0"/>
                  </a:lnTo>
                  <a:cubicBezTo>
                    <a:pt x="2063465" y="0"/>
                    <a:pt x="2076061" y="5218"/>
                    <a:pt x="2085349" y="14505"/>
                  </a:cubicBezTo>
                  <a:cubicBezTo>
                    <a:pt x="2094636" y="23792"/>
                    <a:pt x="2099854" y="36388"/>
                    <a:pt x="2099854" y="49523"/>
                  </a:cubicBezTo>
                  <a:lnTo>
                    <a:pt x="2099854" y="763277"/>
                  </a:lnTo>
                  <a:cubicBezTo>
                    <a:pt x="2099854" y="776412"/>
                    <a:pt x="2094636" y="789008"/>
                    <a:pt x="2085349" y="798295"/>
                  </a:cubicBezTo>
                  <a:cubicBezTo>
                    <a:pt x="2076061" y="807582"/>
                    <a:pt x="2063465" y="812800"/>
                    <a:pt x="2050331" y="812800"/>
                  </a:cubicBezTo>
                  <a:lnTo>
                    <a:pt x="49523" y="812800"/>
                  </a:lnTo>
                  <a:cubicBezTo>
                    <a:pt x="36388" y="812800"/>
                    <a:pt x="23792" y="807582"/>
                    <a:pt x="14505" y="798295"/>
                  </a:cubicBezTo>
                  <a:cubicBezTo>
                    <a:pt x="5218" y="789008"/>
                    <a:pt x="0" y="776412"/>
                    <a:pt x="0" y="763277"/>
                  </a:cubicBezTo>
                  <a:lnTo>
                    <a:pt x="0" y="49523"/>
                  </a:lnTo>
                  <a:cubicBezTo>
                    <a:pt x="0" y="36388"/>
                    <a:pt x="5218" y="23792"/>
                    <a:pt x="14505" y="14505"/>
                  </a:cubicBezTo>
                  <a:cubicBezTo>
                    <a:pt x="23792" y="5218"/>
                    <a:pt x="36388" y="0"/>
                    <a:pt x="49523" y="0"/>
                  </a:cubicBezTo>
                  <a:close/>
                </a:path>
              </a:pathLst>
            </a:custGeom>
            <a:solidFill>
              <a:srgbClr val="AD8B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9985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H="true" flipV="true">
            <a:off x="6330659" y="5423647"/>
            <a:ext cx="771524" cy="35182"/>
          </a:xfrm>
          <a:prstGeom prst="line">
            <a:avLst/>
          </a:prstGeom>
          <a:ln cap="flat" w="38100">
            <a:solidFill>
              <a:srgbClr val="8669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 flipV="true">
            <a:off x="7083133" y="3534352"/>
            <a:ext cx="38100" cy="3848953"/>
          </a:xfrm>
          <a:prstGeom prst="line">
            <a:avLst/>
          </a:prstGeom>
          <a:ln cap="flat" w="38100">
            <a:solidFill>
              <a:srgbClr val="8669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7064084" y="3534352"/>
            <a:ext cx="1804880" cy="0"/>
          </a:xfrm>
          <a:prstGeom prst="line">
            <a:avLst/>
          </a:prstGeom>
          <a:ln cap="flat" w="38100">
            <a:solidFill>
              <a:srgbClr val="8669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7083133" y="7364444"/>
            <a:ext cx="1804880" cy="0"/>
          </a:xfrm>
          <a:prstGeom prst="line">
            <a:avLst/>
          </a:prstGeom>
          <a:ln cap="flat" w="38100">
            <a:solidFill>
              <a:srgbClr val="8669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8888012" y="1038225"/>
            <a:ext cx="7633369" cy="397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996" indent="-291998" lvl="1">
              <a:lnSpc>
                <a:spcPts val="3137"/>
              </a:lnSpc>
              <a:buFont typeface="Arial"/>
              <a:buChar char="•"/>
            </a:pPr>
            <a:r>
              <a:rPr lang="en-US" sz="2704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 Node.js e Express: Plataforma e framework que facilitam o desenvolvimento de backends rápidos e escaláveis;</a:t>
            </a:r>
          </a:p>
          <a:p>
            <a:pPr algn="l">
              <a:lnSpc>
                <a:spcPts val="3137"/>
              </a:lnSpc>
            </a:pPr>
          </a:p>
          <a:p>
            <a:pPr algn="l" marL="583996" indent="-291998" lvl="1">
              <a:lnSpc>
                <a:spcPts val="3137"/>
              </a:lnSpc>
              <a:buFont typeface="Arial"/>
              <a:buChar char="•"/>
            </a:pPr>
            <a:r>
              <a:rPr lang="en-US" sz="2704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Firebase: Utilizado para armazenamento de dados (Firestore) e arquivos (Storage);</a:t>
            </a:r>
          </a:p>
          <a:p>
            <a:pPr algn="l">
              <a:lnSpc>
                <a:spcPts val="3137"/>
              </a:lnSpc>
            </a:pPr>
          </a:p>
          <a:p>
            <a:pPr algn="l" marL="583996" indent="-291998" lvl="1">
              <a:lnSpc>
                <a:spcPts val="3137"/>
              </a:lnSpc>
              <a:buFont typeface="Arial"/>
              <a:buChar char="•"/>
            </a:pPr>
            <a:r>
              <a:rPr lang="en-US" sz="2704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Jest: Ferramenta de testes unitários para garantir a qualidade do backend.</a:t>
            </a:r>
          </a:p>
          <a:p>
            <a:pPr algn="l">
              <a:lnSpc>
                <a:spcPts val="3137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true" rot="-4294346">
            <a:off x="18178992" y="-544324"/>
            <a:ext cx="2070377" cy="2958681"/>
          </a:xfrm>
          <a:custGeom>
            <a:avLst/>
            <a:gdLst/>
            <a:ahLst/>
            <a:cxnLst/>
            <a:rect r="r" b="b" t="t" l="l"/>
            <a:pathLst>
              <a:path h="2958681" w="2070377">
                <a:moveTo>
                  <a:pt x="0" y="2958681"/>
                </a:moveTo>
                <a:lnTo>
                  <a:pt x="2070378" y="2958681"/>
                </a:lnTo>
                <a:lnTo>
                  <a:pt x="2070378" y="0"/>
                </a:lnTo>
                <a:lnTo>
                  <a:pt x="0" y="0"/>
                </a:lnTo>
                <a:lnTo>
                  <a:pt x="0" y="2958681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841845" y="-659374"/>
            <a:ext cx="2372336" cy="2764753"/>
          </a:xfrm>
          <a:custGeom>
            <a:avLst/>
            <a:gdLst/>
            <a:ahLst/>
            <a:cxnLst/>
            <a:rect r="r" b="b" t="t" l="l"/>
            <a:pathLst>
              <a:path h="2764753" w="2372336">
                <a:moveTo>
                  <a:pt x="0" y="0"/>
                </a:moveTo>
                <a:lnTo>
                  <a:pt x="2372336" y="0"/>
                </a:lnTo>
                <a:lnTo>
                  <a:pt x="2372336" y="2764753"/>
                </a:lnTo>
                <a:lnTo>
                  <a:pt x="0" y="27647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217966" y="8430851"/>
            <a:ext cx="2372336" cy="2764753"/>
          </a:xfrm>
          <a:custGeom>
            <a:avLst/>
            <a:gdLst/>
            <a:ahLst/>
            <a:cxnLst/>
            <a:rect r="r" b="b" t="t" l="l"/>
            <a:pathLst>
              <a:path h="2764753" w="2372336">
                <a:moveTo>
                  <a:pt x="0" y="0"/>
                </a:moveTo>
                <a:lnTo>
                  <a:pt x="2372337" y="0"/>
                </a:lnTo>
                <a:lnTo>
                  <a:pt x="2372337" y="2764753"/>
                </a:lnTo>
                <a:lnTo>
                  <a:pt x="0" y="27647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189426" y="5918377"/>
            <a:ext cx="7331955" cy="2299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3"/>
              </a:lnSpc>
            </a:pPr>
            <a:r>
              <a:rPr lang="en-US" sz="2598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Desenvolvimento de Soluções Personalizadas:</a:t>
            </a:r>
          </a:p>
          <a:p>
            <a:pPr algn="l" marL="560936" indent="-280468" lvl="1">
              <a:lnSpc>
                <a:spcPts val="3013"/>
              </a:lnSpc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Cadastro e organização de livros.</a:t>
            </a:r>
          </a:p>
          <a:p>
            <a:pPr algn="l" marL="560936" indent="-280468" lvl="1">
              <a:lnSpc>
                <a:spcPts val="3013"/>
              </a:lnSpc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Estabelecimento de metas de leitura.</a:t>
            </a:r>
          </a:p>
          <a:p>
            <a:pPr algn="l" marL="560936" indent="-280468" lvl="1">
              <a:lnSpc>
                <a:spcPts val="3013"/>
              </a:lnSpc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Acompanhamento de progresso.</a:t>
            </a:r>
          </a:p>
          <a:p>
            <a:pPr algn="l" marL="560936" indent="-280468" lvl="1">
              <a:lnSpc>
                <a:spcPts val="3013"/>
              </a:lnSpc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Armazenamento de notas e comentários.</a:t>
            </a:r>
          </a:p>
          <a:p>
            <a:pPr algn="l">
              <a:lnSpc>
                <a:spcPts val="3013"/>
              </a:lnSpc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7259300" y="5282114"/>
            <a:ext cx="1141609" cy="529421"/>
          </a:xfrm>
          <a:custGeom>
            <a:avLst/>
            <a:gdLst/>
            <a:ahLst/>
            <a:cxnLst/>
            <a:rect r="r" b="b" t="t" l="l"/>
            <a:pathLst>
              <a:path h="529421" w="1141609">
                <a:moveTo>
                  <a:pt x="0" y="0"/>
                </a:moveTo>
                <a:lnTo>
                  <a:pt x="1141609" y="0"/>
                </a:lnTo>
                <a:lnTo>
                  <a:pt x="1141609" y="529422"/>
                </a:lnTo>
                <a:lnTo>
                  <a:pt x="0" y="52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CA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3130" y="2306103"/>
            <a:ext cx="17041741" cy="6795394"/>
          </a:xfrm>
          <a:custGeom>
            <a:avLst/>
            <a:gdLst/>
            <a:ahLst/>
            <a:cxnLst/>
            <a:rect r="r" b="b" t="t" l="l"/>
            <a:pathLst>
              <a:path h="6795394" w="17041741">
                <a:moveTo>
                  <a:pt x="0" y="0"/>
                </a:moveTo>
                <a:lnTo>
                  <a:pt x="17041740" y="0"/>
                </a:lnTo>
                <a:lnTo>
                  <a:pt x="17041740" y="6795394"/>
                </a:lnTo>
                <a:lnTo>
                  <a:pt x="0" y="67953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6610" y="235946"/>
            <a:ext cx="14994780" cy="1585507"/>
            <a:chOff x="0" y="0"/>
            <a:chExt cx="3949242" cy="4175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49242" cy="417582"/>
            </a:xfrm>
            <a:custGeom>
              <a:avLst/>
              <a:gdLst/>
              <a:ahLst/>
              <a:cxnLst/>
              <a:rect r="r" b="b" t="t" l="l"/>
              <a:pathLst>
                <a:path h="417582" w="3949242">
                  <a:moveTo>
                    <a:pt x="26332" y="0"/>
                  </a:moveTo>
                  <a:lnTo>
                    <a:pt x="3922911" y="0"/>
                  </a:lnTo>
                  <a:cubicBezTo>
                    <a:pt x="3937453" y="0"/>
                    <a:pt x="3949242" y="11789"/>
                    <a:pt x="3949242" y="26332"/>
                  </a:cubicBezTo>
                  <a:lnTo>
                    <a:pt x="3949242" y="391250"/>
                  </a:lnTo>
                  <a:cubicBezTo>
                    <a:pt x="3949242" y="405793"/>
                    <a:pt x="3937453" y="417582"/>
                    <a:pt x="3922911" y="417582"/>
                  </a:cubicBezTo>
                  <a:lnTo>
                    <a:pt x="26332" y="417582"/>
                  </a:lnTo>
                  <a:cubicBezTo>
                    <a:pt x="11789" y="417582"/>
                    <a:pt x="0" y="405793"/>
                    <a:pt x="0" y="391250"/>
                  </a:cubicBezTo>
                  <a:lnTo>
                    <a:pt x="0" y="26332"/>
                  </a:lnTo>
                  <a:cubicBezTo>
                    <a:pt x="0" y="11789"/>
                    <a:pt x="11789" y="0"/>
                    <a:pt x="26332" y="0"/>
                  </a:cubicBezTo>
                  <a:close/>
                </a:path>
              </a:pathLst>
            </a:custGeom>
            <a:solidFill>
              <a:srgbClr val="AD8B7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949242" cy="4556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447952" y="618798"/>
            <a:ext cx="11775979" cy="120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7993">
                <a:solidFill>
                  <a:srgbClr val="FFFFFF"/>
                </a:solidFill>
                <a:latin typeface="Balmy"/>
                <a:ea typeface="Balmy"/>
                <a:cs typeface="Balmy"/>
                <a:sym typeface="Balmy"/>
              </a:rPr>
              <a:t>Metodologia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CA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7082" y="-337903"/>
            <a:ext cx="21481611" cy="12083406"/>
          </a:xfrm>
          <a:custGeom>
            <a:avLst/>
            <a:gdLst/>
            <a:ahLst/>
            <a:cxnLst/>
            <a:rect r="r" b="b" t="t" l="l"/>
            <a:pathLst>
              <a:path h="12083406" w="21481611">
                <a:moveTo>
                  <a:pt x="0" y="0"/>
                </a:moveTo>
                <a:lnTo>
                  <a:pt x="21481611" y="0"/>
                </a:lnTo>
                <a:lnTo>
                  <a:pt x="21481611" y="12083406"/>
                </a:lnTo>
                <a:lnTo>
                  <a:pt x="0" y="1208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3049420" y="-2813074"/>
            <a:ext cx="10542460" cy="15913148"/>
          </a:xfrm>
          <a:custGeom>
            <a:avLst/>
            <a:gdLst/>
            <a:ahLst/>
            <a:cxnLst/>
            <a:rect r="r" b="b" t="t" l="l"/>
            <a:pathLst>
              <a:path h="15913148" w="10542460">
                <a:moveTo>
                  <a:pt x="10542460" y="15913148"/>
                </a:moveTo>
                <a:lnTo>
                  <a:pt x="0" y="15913148"/>
                </a:lnTo>
                <a:lnTo>
                  <a:pt x="0" y="0"/>
                </a:lnTo>
                <a:lnTo>
                  <a:pt x="10542460" y="0"/>
                </a:lnTo>
                <a:lnTo>
                  <a:pt x="10542460" y="1591314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90159" y="2105614"/>
            <a:ext cx="12976235" cy="6075773"/>
          </a:xfrm>
          <a:custGeom>
            <a:avLst/>
            <a:gdLst/>
            <a:ahLst/>
            <a:cxnLst/>
            <a:rect r="r" b="b" t="t" l="l"/>
            <a:pathLst>
              <a:path h="6075773" w="12976235">
                <a:moveTo>
                  <a:pt x="0" y="0"/>
                </a:moveTo>
                <a:lnTo>
                  <a:pt x="12976235" y="0"/>
                </a:lnTo>
                <a:lnTo>
                  <a:pt x="12976235" y="6075772"/>
                </a:lnTo>
                <a:lnTo>
                  <a:pt x="0" y="60757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90159" y="718589"/>
            <a:ext cx="11775979" cy="120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7993">
                <a:solidFill>
                  <a:srgbClr val="866954"/>
                </a:solidFill>
                <a:latin typeface="Balmy"/>
                <a:ea typeface="Balmy"/>
                <a:cs typeface="Balmy"/>
                <a:sym typeface="Balmy"/>
              </a:rPr>
              <a:t>Arquitetura MVC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DAGWdlhj-Gk</dc:identifier>
  <dcterms:modified xsi:type="dcterms:W3CDTF">2011-08-01T06:04:30Z</dcterms:modified>
  <cp:revision>1</cp:revision>
  <dc:title>Apresent.</dc:title>
</cp:coreProperties>
</file>