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93" r:id="rId4"/>
    <p:sldId id="262" r:id="rId5"/>
    <p:sldId id="259" r:id="rId6"/>
    <p:sldId id="260" r:id="rId7"/>
    <p:sldId id="269" r:id="rId8"/>
    <p:sldId id="261" r:id="rId9"/>
    <p:sldId id="272" r:id="rId10"/>
    <p:sldId id="264" r:id="rId11"/>
    <p:sldId id="263" r:id="rId12"/>
    <p:sldId id="266" r:id="rId13"/>
    <p:sldId id="274" r:id="rId14"/>
    <p:sldId id="276" r:id="rId15"/>
    <p:sldId id="292" r:id="rId16"/>
  </p:sldIdLst>
  <p:sldSz cx="9144000" cy="5143500" type="screen16x9"/>
  <p:notesSz cx="6858000" cy="9144000"/>
  <p:embeddedFontLst>
    <p:embeddedFont>
      <p:font typeface="Bree Serif" panose="020B0604020202020204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Didact Gothic" panose="020B0604020202020204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 Black" panose="020B0604020202020204" charset="0"/>
      <p:bold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  <p:embeddedFont>
      <p:font typeface="Roboto Mono Regular" panose="020B0604020202020204" charset="0"/>
      <p:regular r:id="rId35"/>
      <p:bold r:id="rId36"/>
      <p:italic r:id="rId37"/>
      <p:boldItalic r:id="rId38"/>
    </p:embeddedFont>
    <p:embeddedFont>
      <p:font typeface="Roboto Th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 BRICEÑO ANA GABRIELA" initials="SBAG" lastIdx="1" clrIdx="0">
    <p:extLst>
      <p:ext uri="{19B8F6BF-5375-455C-9EA6-DF929625EA0E}">
        <p15:presenceInfo xmlns:p15="http://schemas.microsoft.com/office/powerpoint/2012/main" userId="SILVA BRICEÑO ANA GABRI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6" autoAdjust="0"/>
  </p:normalViewPr>
  <p:slideViewPr>
    <p:cSldViewPr snapToGrid="0">
      <p:cViewPr varScale="1">
        <p:scale>
          <a:sx n="107" d="100"/>
          <a:sy n="107" d="100"/>
        </p:scale>
        <p:origin x="13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s/topics/virtualization/what-is-a-hypervis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dhat.com/es/topics/containers/containers-vs-vms" TargetMode="External"/><Relationship Id="rId5" Type="http://schemas.openxmlformats.org/officeDocument/2006/relationships/hyperlink" Target="https://www.trizclass.com/tutoriales/virtualizacion/arquitecturas-usadas-para-la-virtualizacion.html" TargetMode="External"/><Relationship Id="rId4" Type="http://schemas.openxmlformats.org/officeDocument/2006/relationships/hyperlink" Target="https://www.euston96.com/hiperviso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ston96.com/fisi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878986" y="3058374"/>
            <a:ext cx="3487989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1"/>
                </a:solidFill>
              </a:rPr>
              <a:t>SOFTWARE DE VIRTUALIZACIÓN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Juan Sebastián Mina 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Ana Gabriela Silva B.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556094" y="184831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</a:t>
            </a:r>
            <a:endParaRPr dirty="0"/>
          </a:p>
        </p:txBody>
      </p:sp>
      <p:sp>
        <p:nvSpPr>
          <p:cNvPr id="444" name="Google Shape;444;p27"/>
          <p:cNvSpPr/>
          <p:nvPr/>
        </p:nvSpPr>
        <p:spPr>
          <a:xfrm>
            <a:off x="556094" y="355923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15153" y="170331"/>
            <a:ext cx="8543365" cy="1079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es" baseline="-25000" dirty="0">
                <a:solidFill>
                  <a:srgbClr val="FFFFFF"/>
                </a:solidFill>
              </a:rPr>
            </a:br>
            <a:br>
              <a:rPr lang="es" dirty="0">
                <a:solidFill>
                  <a:srgbClr val="FFFFFF"/>
                </a:solidFill>
              </a:rPr>
            </a:br>
            <a:r>
              <a:rPr lang="es-ES" dirty="0"/>
              <a:t> EJEMPLOS DE SOLUCIONES DE CONTENEDORES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-1339782" y="1194354"/>
            <a:ext cx="67145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388500" y="3554151"/>
            <a:ext cx="2494094" cy="380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E2A47"/>
                </a:solidFill>
              </a:rPr>
              <a:t>DOCKER</a:t>
            </a:r>
            <a:endParaRPr sz="1600"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56094" y="1836081"/>
            <a:ext cx="2088494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E2A47"/>
                </a:solidFill>
              </a:rPr>
              <a:t>AWS DEG</a:t>
            </a:r>
            <a:endParaRPr sz="1600" dirty="0">
              <a:solidFill>
                <a:srgbClr val="0E2A47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856A7EA-2474-47E2-8D7F-743FC24B360C}"/>
              </a:ext>
            </a:extLst>
          </p:cNvPr>
          <p:cNvSpPr/>
          <p:nvPr/>
        </p:nvSpPr>
        <p:spPr>
          <a:xfrm>
            <a:off x="3567953" y="32675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Se convirtió en un estándar y que tiene grandes ventajas para desarrolladores como el uso de entornos controlados, imágenes de sistemas operativos, aplicaciones web, etc.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18F6AF5-7822-4BEB-B7BF-6597006039B9}"/>
              </a:ext>
            </a:extLst>
          </p:cNvPr>
          <p:cNvSpPr/>
          <p:nvPr/>
        </p:nvSpPr>
        <p:spPr>
          <a:xfrm>
            <a:off x="3567953" y="15495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Soporte para contenedores de Docker y </a:t>
            </a:r>
            <a:r>
              <a:rPr lang="es-ES" dirty="0" err="1">
                <a:solidFill>
                  <a:schemeClr val="bg1"/>
                </a:solidFill>
              </a:rPr>
              <a:t>Fargate</a:t>
            </a:r>
            <a:r>
              <a:rPr lang="es-ES" dirty="0">
                <a:solidFill>
                  <a:schemeClr val="bg1"/>
                </a:solidFill>
              </a:rPr>
              <a:t>, tiene su propio motor con el cual ejecuta contenedores que deslinda al usuario de tareas como la elección de instancias. </a:t>
            </a: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/>
              <a:t>CONTENEDORES VS MÁQUINAS VIRTUALES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3781349" y="3246841"/>
            <a:ext cx="1581299" cy="1478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b="1" dirty="0">
                <a:solidFill>
                  <a:srgbClr val="0E2A47"/>
                </a:solidFill>
              </a:rPr>
              <a:t>Contenedores: </a:t>
            </a:r>
            <a:r>
              <a:rPr lang="es-CO" dirty="0">
                <a:solidFill>
                  <a:srgbClr val="0E2A47"/>
                </a:solidFill>
              </a:rPr>
              <a:t>Funciones individuales que realizan tareas individuales.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O" b="1" dirty="0">
              <a:solidFill>
                <a:srgbClr val="0E2A47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</a:pPr>
            <a:r>
              <a:rPr lang="es-CO" b="1" dirty="0">
                <a:solidFill>
                  <a:srgbClr val="0E2A47"/>
                </a:solidFill>
              </a:rPr>
              <a:t>MV</a:t>
            </a:r>
            <a:r>
              <a:rPr lang="es-CO" dirty="0">
                <a:solidFill>
                  <a:srgbClr val="0E2A47"/>
                </a:solidFill>
              </a:rPr>
              <a:t>: </a:t>
            </a:r>
            <a:r>
              <a:rPr lang="es-ES" dirty="0">
                <a:solidFill>
                  <a:srgbClr val="0E2A47"/>
                </a:solidFill>
              </a:rPr>
              <a:t>Suelen tener su propio sistema operativo, lo cual les permite realizar varias funciones con uso intensivo de los recursos al mismo tiempo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25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5995328" y="3181487"/>
            <a:ext cx="1487694" cy="13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s-ES" sz="1000" dirty="0">
                <a:solidFill>
                  <a:srgbClr val="002060"/>
                </a:solidFill>
              </a:rPr>
              <a:t>La velocidad, la agilidad y la portabilidad de los contenedores los convierten en otra herramienta más para ayudar a agilizar el desarrollo de software</a:t>
            </a:r>
            <a:r>
              <a:rPr lang="es-ES" dirty="0"/>
              <a:t>.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656506" y="3597179"/>
            <a:ext cx="1496637" cy="106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Los contenedores se miden en megabytes. </a:t>
            </a:r>
            <a:r>
              <a:rPr lang="es-CO" sz="1050" dirty="0">
                <a:solidFill>
                  <a:srgbClr val="0E2A47"/>
                </a:solidFill>
              </a:rPr>
              <a:t>E</a:t>
            </a:r>
            <a:r>
              <a:rPr lang="es-CO" sz="1050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n cambio, las máquinas virtuales se miden en gigabytes</a:t>
            </a:r>
            <a:r>
              <a:rPr lang="es-CO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26475" y="20887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rgbClr val="002060"/>
                </a:solidFill>
              </a:rPr>
              <a:t>1            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4105348" y="178234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rgbClr val="002060"/>
                </a:solidFill>
              </a:rPr>
              <a:t>2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rgbClr val="002060"/>
                </a:solidFill>
              </a:rPr>
              <a:t>3</a:t>
            </a:r>
            <a:endParaRPr dirty="0">
              <a:solidFill>
                <a:srgbClr val="002060"/>
              </a:solidFill>
            </a:endParaRPr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011994" y="1906087"/>
            <a:ext cx="3848578" cy="1058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GRACIAS</a:t>
            </a:r>
            <a:r>
              <a:rPr lang="es" sz="4400" dirty="0"/>
              <a:t>.</a:t>
            </a:r>
            <a:endParaRPr sz="44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RESOURCES</a:t>
            </a:r>
            <a:endParaRPr dirty="0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body" idx="1"/>
          </p:nvPr>
        </p:nvSpPr>
        <p:spPr>
          <a:xfrm>
            <a:off x="739925" y="1371599"/>
            <a:ext cx="5544334" cy="285974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VIRTUALIZACIÓN ¿Qué es un hipervisor?. (2018). Recuperado 20 de enero de 2021, de </a:t>
            </a:r>
            <a:r>
              <a:rPr lang="es-ES" dirty="0" err="1">
                <a:solidFill>
                  <a:schemeClr val="bg1"/>
                </a:solidFill>
              </a:rPr>
              <a:t>RedHat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website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  <a:hlinkClick r:id="rId3"/>
              </a:rPr>
              <a:t>https://www.redhat.com/es/topics/virtualization</a:t>
            </a:r>
            <a:r>
              <a:rPr lang="es-ES" dirty="0">
                <a:hlinkClick r:id="rId3"/>
              </a:rPr>
              <a:t>/</a:t>
            </a:r>
            <a:r>
              <a:rPr lang="es-ES" dirty="0">
                <a:solidFill>
                  <a:schemeClr val="bg1"/>
                </a:solidFill>
                <a:hlinkClick r:id="rId3"/>
              </a:rPr>
              <a:t>what-is-a-hypervisor</a:t>
            </a:r>
            <a:endParaRPr lang="es-ES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Hipervisor. (2019). Recuperado 20 de enero de 2021, de Euston 96 </a:t>
            </a:r>
            <a:r>
              <a:rPr lang="es-CO" dirty="0" err="1">
                <a:solidFill>
                  <a:schemeClr val="bg1"/>
                </a:solidFill>
              </a:rPr>
              <a:t>website</a:t>
            </a:r>
            <a:r>
              <a:rPr lang="es-CO" dirty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  <a:hlinkClick r:id="rId4"/>
              </a:rPr>
              <a:t>https://www.euston96.com/hipervisor/</a:t>
            </a:r>
            <a:endParaRPr lang="es-CO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Arquitecturas usadas para la virtualización. (2013). Recuperado 20 de enero de 2021, de </a:t>
            </a:r>
            <a:r>
              <a:rPr lang="es-ES" dirty="0" err="1">
                <a:solidFill>
                  <a:schemeClr val="bg1"/>
                </a:solidFill>
              </a:rPr>
              <a:t>TrizClass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website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  <a:hlinkClick r:id="rId5"/>
              </a:rPr>
              <a:t>https://www.trizclass.com/tutoriales/virtualizacion/arquitecturas-usadas-para-la-virtualizacion.html</a:t>
            </a:r>
            <a:endParaRPr lang="es-ES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CONTENEDORES Los contenedores en comparación con las máquinas virtuales. (2019). Recuperado 20 de enero de 2021, de </a:t>
            </a:r>
            <a:r>
              <a:rPr lang="es-ES" dirty="0" err="1">
                <a:solidFill>
                  <a:schemeClr val="bg1"/>
                </a:solidFill>
              </a:rPr>
              <a:t>RedHat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website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  <a:hlinkClick r:id="rId6"/>
              </a:rPr>
              <a:t>https://www.redhat.com/es/topics/containers/containers-vs-vms</a:t>
            </a:r>
            <a:endParaRPr lang="es-ES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Diferencias entre contenedores de servicios y máquinas virtuales. (2009-2020). Recuperado 20 de enero de 2021, de Custom </a:t>
            </a:r>
            <a:r>
              <a:rPr lang="es-CO" dirty="0" err="1">
                <a:solidFill>
                  <a:schemeClr val="bg1"/>
                </a:solidFill>
              </a:rPr>
              <a:t>website</a:t>
            </a:r>
            <a:r>
              <a:rPr lang="es-CO" dirty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accent1"/>
                </a:solidFill>
              </a:rPr>
              <a:t>https://customprofessionalhosting.com/noticias/contenedores-de-servicios-vs-maquinas-virtuales/ </a:t>
            </a:r>
          </a:p>
          <a:p>
            <a:pPr marL="17780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s-CO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0" name="Google Shape;9660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FA45-2A5E-4302-BF8A-AC9CB622F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39" y="738111"/>
            <a:ext cx="8755292" cy="765075"/>
          </a:xfrm>
        </p:spPr>
        <p:txBody>
          <a:bodyPr anchor="ctr"/>
          <a:lstStyle/>
          <a:p>
            <a:r>
              <a:rPr lang="es-CO" dirty="0">
                <a:solidFill>
                  <a:schemeClr val="bg1"/>
                </a:solidFill>
              </a:rPr>
              <a:t>HIPERVISORES</a:t>
            </a:r>
          </a:p>
        </p:txBody>
      </p:sp>
      <p:cxnSp>
        <p:nvCxnSpPr>
          <p:cNvPr id="3" name="Google Shape;287;p23">
            <a:extLst>
              <a:ext uri="{FF2B5EF4-FFF2-40B4-BE49-F238E27FC236}">
                <a16:creationId xmlns:a16="http://schemas.microsoft.com/office/drawing/2014/main" id="{2C85B1B7-E0C2-4525-8E8F-377D87686BCB}"/>
              </a:ext>
            </a:extLst>
          </p:cNvPr>
          <p:cNvCxnSpPr>
            <a:cxnSpLocks/>
          </p:cNvCxnSpPr>
          <p:nvPr/>
        </p:nvCxnSpPr>
        <p:spPr>
          <a:xfrm>
            <a:off x="202639" y="1563174"/>
            <a:ext cx="87387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58;p22">
            <a:extLst>
              <a:ext uri="{FF2B5EF4-FFF2-40B4-BE49-F238E27FC236}">
                <a16:creationId xmlns:a16="http://schemas.microsoft.com/office/drawing/2014/main" id="{6E6221A7-F6A2-4288-9F26-C111AEE35401}"/>
              </a:ext>
            </a:extLst>
          </p:cNvPr>
          <p:cNvSpPr txBox="1">
            <a:spLocks/>
          </p:cNvSpPr>
          <p:nvPr/>
        </p:nvSpPr>
        <p:spPr>
          <a:xfrm>
            <a:off x="401446" y="1683150"/>
            <a:ext cx="8332428" cy="278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/>
            <a:r>
              <a:rPr lang="es-ES" sz="2400" dirty="0"/>
              <a:t>Un hipervisor, conocido también como monitor de máquina virtual, es un software que crea y ejecuta </a:t>
            </a: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máquinas virtuales </a:t>
            </a:r>
            <a:r>
              <a:rPr lang="es-ES" sz="2400" dirty="0"/>
              <a:t>y que, además, aísla su propio sistema operativo y recursos de ellas, y permite crearlas y gestionarlas.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8078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4" y="3304887"/>
            <a:ext cx="2762849" cy="4581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4" y="2603538"/>
            <a:ext cx="2764125" cy="48342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830782"/>
            <a:ext cx="2734056" cy="53061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60522" y="64481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/>
              <a:t>TIPOS DE HIPERVISORES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261439" y="1802999"/>
            <a:ext cx="2648672" cy="60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CO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 1 </a:t>
            </a:r>
            <a:r>
              <a:rPr lang="es-CO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hipervisor nativo o sin sistema operativo</a:t>
            </a:r>
            <a:endParaRPr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351282" y="3297966"/>
            <a:ext cx="2764125" cy="439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16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 3 - </a:t>
            </a:r>
            <a:r>
              <a:rPr lang="es-CO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hipervisores</a:t>
            </a:r>
            <a:r>
              <a:rPr lang="es-CO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híbridos</a:t>
            </a:r>
            <a:endParaRPr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433195" y="2672397"/>
            <a:ext cx="2160326" cy="313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 2 - </a:t>
            </a:r>
            <a:r>
              <a:rPr lang="es-CO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s-CO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hipervisor alojado</a:t>
            </a:r>
            <a:endParaRPr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7096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53CC9C-E817-4F71-A4E2-979B414C6529}"/>
              </a:ext>
            </a:extLst>
          </p:cNvPr>
          <p:cNvSpPr/>
          <p:nvPr/>
        </p:nvSpPr>
        <p:spPr>
          <a:xfrm>
            <a:off x="935873" y="2002499"/>
            <a:ext cx="186404" cy="1803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7318A2C-149A-4D1C-B010-12F1D82E5725}"/>
              </a:ext>
            </a:extLst>
          </p:cNvPr>
          <p:cNvSpPr/>
          <p:nvPr/>
        </p:nvSpPr>
        <p:spPr>
          <a:xfrm>
            <a:off x="945054" y="3405199"/>
            <a:ext cx="186404" cy="1803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9210D66-BB86-4884-AAB5-C34C7B62F244}"/>
              </a:ext>
            </a:extLst>
          </p:cNvPr>
          <p:cNvSpPr/>
          <p:nvPr/>
        </p:nvSpPr>
        <p:spPr>
          <a:xfrm>
            <a:off x="935873" y="2687111"/>
            <a:ext cx="186404" cy="1803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TIPOS DE HIPERVISORES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D0C98B8-A670-4224-AF03-8A4F6F7AC073}"/>
              </a:ext>
            </a:extLst>
          </p:cNvPr>
          <p:cNvSpPr txBox="1"/>
          <p:nvPr/>
        </p:nvSpPr>
        <p:spPr>
          <a:xfrm>
            <a:off x="196991" y="1398638"/>
            <a:ext cx="8750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bg1"/>
                </a:solidFill>
              </a:rPr>
              <a:t>Hipervisores de tipo 1:</a:t>
            </a:r>
            <a:r>
              <a:rPr lang="es-ES" dirty="0">
                <a:solidFill>
                  <a:schemeClr val="bg1"/>
                </a:solidFill>
              </a:rPr>
              <a:t> se ejecutan </a:t>
            </a:r>
            <a:r>
              <a:rPr lang="es-ES" b="1" dirty="0">
                <a:solidFill>
                  <a:schemeClr val="bg1"/>
                </a:solidFill>
              </a:rPr>
              <a:t>directamente sobre el hardware</a:t>
            </a:r>
            <a:r>
              <a:rPr lang="es-ES" dirty="0">
                <a:solidFill>
                  <a:schemeClr val="bg1"/>
                </a:solidFill>
              </a:rPr>
              <a:t>. Son conocidos como hipervisores nativos o </a:t>
            </a:r>
            <a:r>
              <a:rPr lang="es-ES" i="1" dirty="0">
                <a:solidFill>
                  <a:schemeClr val="bg1"/>
                </a:solidFill>
              </a:rPr>
              <a:t>«bare metal»</a:t>
            </a:r>
            <a:r>
              <a:rPr lang="es-ES" dirty="0">
                <a:solidFill>
                  <a:schemeClr val="bg1"/>
                </a:solidFill>
              </a:rPr>
              <a:t> (metal desnudo). Algunos ejemplos de este tipo de hipervisor son: el Oracle VM Server para x86, el Xen y el Microsoft Hyper-V.</a:t>
            </a: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q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bg1"/>
                </a:solidFill>
              </a:rPr>
              <a:t>Hipervisores de tipo 2:</a:t>
            </a:r>
            <a:r>
              <a:rPr lang="es-ES" dirty="0">
                <a:solidFill>
                  <a:schemeClr val="bg1"/>
                </a:solidFill>
              </a:rPr>
              <a:t> estos son </a:t>
            </a:r>
            <a:r>
              <a:rPr lang="es-ES" b="1" dirty="0">
                <a:solidFill>
                  <a:schemeClr val="bg1"/>
                </a:solidFill>
              </a:rPr>
              <a:t>ejecutados sobre el sistema operativo</a:t>
            </a:r>
            <a:r>
              <a:rPr lang="es-ES" dirty="0">
                <a:solidFill>
                  <a:schemeClr val="bg1"/>
                </a:solidFill>
              </a:rPr>
              <a:t> y son conocidos como </a:t>
            </a:r>
            <a:r>
              <a:rPr lang="es-ES" b="1" dirty="0">
                <a:solidFill>
                  <a:schemeClr val="bg1"/>
                </a:solidFill>
              </a:rPr>
              <a:t>hipervisores hospedados</a:t>
            </a:r>
            <a:r>
              <a:rPr lang="es-ES" dirty="0">
                <a:solidFill>
                  <a:schemeClr val="bg1"/>
                </a:solidFill>
              </a:rPr>
              <a:t>. En este caso tenemos los siguientes ejemplos de hipervisor: VMware Workstation y VirtualBox.</a:t>
            </a: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q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bg1"/>
                </a:solidFill>
              </a:rPr>
              <a:t>Hipervisores de tipo 3:</a:t>
            </a:r>
            <a:r>
              <a:rPr lang="es-ES" dirty="0">
                <a:solidFill>
                  <a:schemeClr val="bg1"/>
                </a:solidFill>
              </a:rPr>
              <a:t> se denominan hipervisores híbridos y son aquellos que se ejecutan en el hardware pero a la vez intercambian información y se comunican con el sistema operativo que actúa como host. En este caso algunos ejemplos son: Microsoft Virtual PC, y Parallels.</a:t>
            </a:r>
          </a:p>
          <a:p>
            <a:endParaRPr lang="es-CO" dirty="0"/>
          </a:p>
        </p:txBody>
      </p:sp>
      <p:sp>
        <p:nvSpPr>
          <p:cNvPr id="31" name="Google Shape;375;p25">
            <a:extLst>
              <a:ext uri="{FF2B5EF4-FFF2-40B4-BE49-F238E27FC236}">
                <a16:creationId xmlns:a16="http://schemas.microsoft.com/office/drawing/2014/main" id="{BF8E3507-D2CD-410B-8373-4079441E04F4}"/>
              </a:ext>
            </a:extLst>
          </p:cNvPr>
          <p:cNvSpPr/>
          <p:nvPr/>
        </p:nvSpPr>
        <p:spPr>
          <a:xfrm>
            <a:off x="7924799" y="3951800"/>
            <a:ext cx="1504338" cy="1471071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567464" y="104275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>
                    <a:lumMod val="75000"/>
                  </a:schemeClr>
                </a:solidFill>
              </a:rPr>
              <a:t>CARACTERÍSTICAS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508385" y="1782576"/>
            <a:ext cx="4431890" cy="2471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just"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bg1"/>
                </a:solidFill>
                <a:latin typeface="+mj-lt"/>
              </a:rPr>
              <a:t>Logra que un ordenador no sea infrautilizado</a:t>
            </a:r>
            <a:r>
              <a:rPr lang="es-ES" sz="1200" dirty="0">
                <a:solidFill>
                  <a:schemeClr val="bg1"/>
                </a:solidFill>
                <a:latin typeface="+mj-lt"/>
              </a:rPr>
              <a:t> pues gracias a la virtualización </a:t>
            </a:r>
            <a:r>
              <a:rPr lang="es-ES" sz="1200" b="1" dirty="0">
                <a:solidFill>
                  <a:schemeClr val="bg1"/>
                </a:solidFill>
                <a:latin typeface="+mj-lt"/>
              </a:rPr>
              <a:t>permite que un único equipo ejecute simultáneamente distintas maquinas virtuales</a:t>
            </a:r>
            <a:r>
              <a:rPr lang="es-ES" sz="1200" dirty="0">
                <a:solidFill>
                  <a:schemeClr val="bg1"/>
                </a:solidFill>
                <a:latin typeface="+mj-lt"/>
              </a:rPr>
              <a:t>, cada una con su sistema operativo, optimizando así el uso de los recursos del mismo.</a:t>
            </a:r>
          </a:p>
          <a:p>
            <a:pPr marL="114300" indent="0" algn="just"/>
            <a:endParaRPr lang="es-ES" sz="1200" dirty="0">
              <a:solidFill>
                <a:schemeClr val="bg1"/>
              </a:solidFill>
              <a:latin typeface="+mj-lt"/>
            </a:endParaRPr>
          </a:p>
          <a:p>
            <a:pPr marL="285750" indent="-171450" algn="just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  <a:latin typeface="+mj-lt"/>
              </a:rPr>
              <a:t>Generalmente el hipervisor es un </a:t>
            </a:r>
            <a:r>
              <a:rPr lang="es-ES" sz="12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s-ES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114300" indent="0" algn="just"/>
            <a:endParaRPr lang="es-ES" sz="1200" dirty="0">
              <a:solidFill>
                <a:schemeClr val="bg1"/>
              </a:solidFill>
              <a:latin typeface="+mj-lt"/>
            </a:endParaRPr>
          </a:p>
          <a:p>
            <a:pPr marL="285750" indent="-171450" algn="just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  <a:latin typeface="+mj-lt"/>
              </a:rPr>
              <a:t>En algunos aparatos como los teléfonos móviles, el hipervisor esta </a:t>
            </a:r>
            <a:r>
              <a:rPr lang="es-ES" sz="1200" b="1" dirty="0">
                <a:solidFill>
                  <a:schemeClr val="bg1"/>
                </a:solidFill>
                <a:latin typeface="+mj-lt"/>
              </a:rPr>
              <a:t>integrado</a:t>
            </a:r>
            <a:r>
              <a:rPr lang="es-ES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114300" indent="0" algn="just"/>
            <a:endParaRPr lang="es-ES" sz="1200" dirty="0">
              <a:solidFill>
                <a:schemeClr val="bg1"/>
              </a:solidFill>
              <a:latin typeface="+mj-lt"/>
            </a:endParaRPr>
          </a:p>
          <a:p>
            <a:pPr marL="285750" indent="-171450" algn="just"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bg1"/>
                </a:solidFill>
                <a:latin typeface="+mj-lt"/>
              </a:rPr>
              <a:t>Separa al sistema operativo de la maquina </a:t>
            </a:r>
            <a:r>
              <a:rPr lang="es-ES" sz="1200" b="1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física</a:t>
            </a:r>
            <a:r>
              <a:rPr lang="es-ES" sz="1200" dirty="0">
                <a:solidFill>
                  <a:schemeClr val="bg1"/>
                </a:solidFill>
                <a:latin typeface="+mj-lt"/>
              </a:rPr>
              <a:t> pues se ejecutará en una máquina virtual.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641206" y="1586028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/>
              <a:t>ARQUITECTURA (</a:t>
            </a:r>
            <a:r>
              <a:rPr lang="es-CO" b="1" dirty="0"/>
              <a:t>Arquitectura Unhosted)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23DF2C7-E9C7-43AF-9EBD-359EF7872FC0}"/>
              </a:ext>
            </a:extLst>
          </p:cNvPr>
          <p:cNvSpPr txBox="1"/>
          <p:nvPr/>
        </p:nvSpPr>
        <p:spPr>
          <a:xfrm>
            <a:off x="311700" y="1798300"/>
            <a:ext cx="41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 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arquitectura basada en hipervisor, instala la capa de virtualización directamente en un sistema operativo limpio. Debido a que cuenta con acceso directo a los recursos de hardware sin tener que pasar a través del sistema operativo, esta arquitectura resulta mas eficiente que la primera y ofrece una mayor escalabilidad, robustez y rendimiento.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7C42DE-1020-4E7B-9DD1-DD1429C6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560363"/>
            <a:ext cx="4214225" cy="25071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396918" y="1938305"/>
            <a:ext cx="4432029" cy="129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 DE SOFTWARE DE VIRTUALIZACIÓN</a:t>
            </a:r>
            <a:endParaRPr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/>
          <p:nvPr/>
        </p:nvSpPr>
        <p:spPr>
          <a:xfrm>
            <a:off x="895831" y="1047620"/>
            <a:ext cx="1790700" cy="18195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6784132" y="392376"/>
            <a:ext cx="2076000" cy="2179374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6"/>
          <p:cNvCxnSpPr>
            <a:cxnSpLocks/>
            <a:stCxn id="1063" idx="5"/>
          </p:cNvCxnSpPr>
          <p:nvPr/>
        </p:nvCxnSpPr>
        <p:spPr>
          <a:xfrm>
            <a:off x="2424289" y="2600660"/>
            <a:ext cx="1667358" cy="882909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6"/>
          <p:cNvCxnSpPr>
            <a:cxnSpLocks/>
          </p:cNvCxnSpPr>
          <p:nvPr/>
        </p:nvCxnSpPr>
        <p:spPr>
          <a:xfrm flipV="1">
            <a:off x="4931186" y="2143963"/>
            <a:ext cx="2051407" cy="1355025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6"/>
          <p:cNvCxnSpPr/>
          <p:nvPr/>
        </p:nvCxnSpPr>
        <p:spPr>
          <a:xfrm flipH="1">
            <a:off x="-872230" y="1978606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/>
          <p:nvPr/>
        </p:nvCxnSpPr>
        <p:spPr>
          <a:xfrm rot="10800000">
            <a:off x="8522472" y="1553413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3" name="Google Shape;1093;p36"/>
          <p:cNvSpPr txBox="1">
            <a:spLocks noGrp="1"/>
          </p:cNvSpPr>
          <p:nvPr>
            <p:ph type="ctrTitle" idx="4294967295"/>
          </p:nvPr>
        </p:nvSpPr>
        <p:spPr>
          <a:xfrm>
            <a:off x="918353" y="2186566"/>
            <a:ext cx="1730913" cy="393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VMWARE</a:t>
            </a:r>
            <a:br>
              <a:rPr lang="es" sz="1400" dirty="0">
                <a:solidFill>
                  <a:srgbClr val="0E2A47"/>
                </a:solidFill>
              </a:rPr>
            </a:br>
            <a:r>
              <a:rPr lang="es" sz="1100" dirty="0">
                <a:solidFill>
                  <a:srgbClr val="0E2A47"/>
                </a:solidFill>
              </a:rPr>
              <a:t>EMC corporación</a:t>
            </a:r>
            <a:br>
              <a:rPr lang="es" sz="1400" dirty="0">
                <a:solidFill>
                  <a:srgbClr val="0E2A47"/>
                </a:solidFill>
              </a:rPr>
            </a:b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4" name="Google Shape;1094;p36"/>
          <p:cNvSpPr txBox="1">
            <a:spLocks noGrp="1"/>
          </p:cNvSpPr>
          <p:nvPr>
            <p:ph type="ctrTitle" idx="4294967295"/>
          </p:nvPr>
        </p:nvSpPr>
        <p:spPr>
          <a:xfrm>
            <a:off x="3484575" y="3881549"/>
            <a:ext cx="2196976" cy="65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CO" sz="1600" dirty="0">
                <a:solidFill>
                  <a:srgbClr val="0E2A47"/>
                </a:solidFill>
              </a:rPr>
              <a:t>VirtualBox</a:t>
            </a:r>
            <a:br>
              <a:rPr lang="es-CO" sz="1400" dirty="0">
                <a:solidFill>
                  <a:srgbClr val="0E2A47"/>
                </a:solidFill>
              </a:rPr>
            </a:br>
            <a:r>
              <a:rPr lang="es-CO" sz="1100" dirty="0">
                <a:solidFill>
                  <a:srgbClr val="0E2A47"/>
                </a:solidFill>
              </a:rPr>
              <a:t>Oracle Corporation</a:t>
            </a:r>
            <a:br>
              <a:rPr lang="es-CO" sz="1400" dirty="0">
                <a:solidFill>
                  <a:srgbClr val="0E2A47"/>
                </a:solidFill>
              </a:rPr>
            </a:b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4" name="Google Shape;1094;p36">
            <a:extLst>
              <a:ext uri="{FF2B5EF4-FFF2-40B4-BE49-F238E27FC236}">
                <a16:creationId xmlns:a16="http://schemas.microsoft.com/office/drawing/2014/main" id="{7BC1489F-58B8-4FAE-9AA2-F4DB52C8404F}"/>
              </a:ext>
            </a:extLst>
          </p:cNvPr>
          <p:cNvSpPr txBox="1">
            <a:spLocks/>
          </p:cNvSpPr>
          <p:nvPr/>
        </p:nvSpPr>
        <p:spPr>
          <a:xfrm>
            <a:off x="6937079" y="1712035"/>
            <a:ext cx="1790700" cy="73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1400" dirty="0">
                <a:solidFill>
                  <a:srgbClr val="0E2A47"/>
                </a:solidFill>
              </a:rPr>
              <a:t>Microsoft Hyper-V-Server</a:t>
            </a:r>
            <a:br>
              <a:rPr lang="es-CO" sz="1400" dirty="0">
                <a:solidFill>
                  <a:srgbClr val="0E2A47"/>
                </a:solidFill>
              </a:rPr>
            </a:br>
            <a:r>
              <a:rPr lang="es-CO" sz="1100" dirty="0">
                <a:solidFill>
                  <a:srgbClr val="0E2A47"/>
                </a:solidFill>
              </a:rPr>
              <a:t>Microsoft</a:t>
            </a:r>
            <a:br>
              <a:rPr lang="es-CO" sz="1400" dirty="0">
                <a:solidFill>
                  <a:srgbClr val="0E2A47"/>
                </a:solidFill>
              </a:rPr>
            </a:br>
            <a:endParaRPr lang="es-CO" sz="1400" dirty="0">
              <a:solidFill>
                <a:srgbClr val="0E2A47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835B3D-E615-4C59-BDD7-F5E68F57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04" y="1365198"/>
            <a:ext cx="812753" cy="82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A24568-34EC-4BFB-BC76-598E7F416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78" y="3042114"/>
            <a:ext cx="756351" cy="7601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AF7AC2-26A6-4D1F-A97E-2F3F25BF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310367" y="791771"/>
            <a:ext cx="940607" cy="968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CONTENEDORES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27803E-17C9-4B2C-83D1-3BAD3D253771}"/>
              </a:ext>
            </a:extLst>
          </p:cNvPr>
          <p:cNvSpPr/>
          <p:nvPr/>
        </p:nvSpPr>
        <p:spPr>
          <a:xfrm>
            <a:off x="488577" y="1627515"/>
            <a:ext cx="3303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Los contenedores son aplicaciones y servicios autónomos que encapsulan todas las dependencias para que sean fácilmente implementables y actualizables. Incluidos los </a:t>
            </a:r>
            <a:r>
              <a:rPr lang="es-ES" dirty="0" err="1">
                <a:solidFill>
                  <a:schemeClr val="bg1"/>
                </a:solidFill>
              </a:rPr>
              <a:t>stacks</a:t>
            </a:r>
            <a:r>
              <a:rPr lang="es-ES" dirty="0">
                <a:solidFill>
                  <a:schemeClr val="bg1"/>
                </a:solidFill>
              </a:rPr>
              <a:t> de desarrollo. 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En los términos más simples, los contenedores son aplicaciones independientes, empaquetadas con sus dependencias, que TI puede implementar y actualizar fácilmente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FF401FE-D3F2-4961-8919-6926BCA0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88" y="1382506"/>
            <a:ext cx="4076666" cy="33706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754</Words>
  <Application>Microsoft Office PowerPoint</Application>
  <PresentationFormat>Presentación en pantalla (16:9)</PresentationFormat>
  <Paragraphs>61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7" baseType="lpstr">
      <vt:lpstr>Wingdings</vt:lpstr>
      <vt:lpstr>Bree Serif</vt:lpstr>
      <vt:lpstr>Didact Gothic</vt:lpstr>
      <vt:lpstr>Roboto Light</vt:lpstr>
      <vt:lpstr>Roboto Black</vt:lpstr>
      <vt:lpstr>Proxima Nova Semibold</vt:lpstr>
      <vt:lpstr>Proxima Nova</vt:lpstr>
      <vt:lpstr>Roboto Mono Regular</vt:lpstr>
      <vt:lpstr>Roboto Thin</vt:lpstr>
      <vt:lpstr>Calibri Light</vt:lpstr>
      <vt:lpstr>Arial</vt:lpstr>
      <vt:lpstr>WEB PROPOSAL</vt:lpstr>
      <vt:lpstr>SlidesGo Final Pages</vt:lpstr>
      <vt:lpstr>SOFTWARE DE VIRTUALIZACIÓN </vt:lpstr>
      <vt:lpstr>HIPERVISORES</vt:lpstr>
      <vt:lpstr>TIPOS DE HIPERVISORES</vt:lpstr>
      <vt:lpstr>TIPOS DE HIPERVISORES</vt:lpstr>
      <vt:lpstr>CARACTERÍSTICAS</vt:lpstr>
      <vt:lpstr>ARQUITECTURA (Arquitectura Unhosted)</vt:lpstr>
      <vt:lpstr>Presentación de PowerPoint</vt:lpstr>
      <vt:lpstr>VMWARE EMC corporación </vt:lpstr>
      <vt:lpstr>CONTENEDORES</vt:lpstr>
      <vt:lpstr>   EJEMPLOS DE SOLUCIONES DE CONTENEDORES</vt:lpstr>
      <vt:lpstr>CONTENEDORES VS MÁQUINAS VIRTUALES</vt:lpstr>
      <vt:lpstr>GRACIAS.</vt:lpstr>
      <vt:lpstr>RESOURCES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HIPERVISORES</dc:title>
  <cp:lastModifiedBy>SILVA BRICEÑO ANA GABRIELA</cp:lastModifiedBy>
  <cp:revision>21</cp:revision>
  <dcterms:modified xsi:type="dcterms:W3CDTF">2021-01-21T01:07:00Z</dcterms:modified>
</cp:coreProperties>
</file>