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5" r:id="rId9"/>
    <p:sldId id="260" r:id="rId10"/>
    <p:sldId id="266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30" autoAdjust="0"/>
  </p:normalViewPr>
  <p:slideViewPr>
    <p:cSldViewPr>
      <p:cViewPr varScale="1">
        <p:scale>
          <a:sx n="113" d="100"/>
          <a:sy n="113" d="100"/>
        </p:scale>
        <p:origin x="13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Amplitude da sazonalidade</a:t>
            </a:r>
          </a:p>
        </c:rich>
      </c:tx>
      <c:layout>
        <c:manualLayout>
          <c:xMode val="edge"/>
          <c:yMode val="edge"/>
          <c:x val="0.29106629054098659"/>
          <c:y val="2.251671245360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Plan1!$L$33</c:f>
              <c:strCache>
                <c:ptCount val="1"/>
                <c:pt idx="0">
                  <c:v>BR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Plan1!$K$34:$K$57</c:f>
              <c:numCache>
                <c:formatCode>General</c:formatCode>
                <c:ptCount val="6"/>
                <c:pt idx="0">
                  <c:v>2005</c:v>
                </c:pt>
                <c:pt idx="1">
                  <c:v>2008</c:v>
                </c:pt>
                <c:pt idx="2">
                  <c:v>2011</c:v>
                </c:pt>
                <c:pt idx="3">
                  <c:v>2014</c:v>
                </c:pt>
                <c:pt idx="4">
                  <c:v>2017</c:v>
                </c:pt>
                <c:pt idx="5">
                  <c:v>2020</c:v>
                </c:pt>
              </c:numCache>
              <c:extLst/>
            </c:numRef>
          </c:cat>
          <c:val>
            <c:numRef>
              <c:f>Plan1!$L$34:$L$57</c:f>
              <c:numCache>
                <c:formatCode>General</c:formatCode>
                <c:ptCount val="6"/>
                <c:pt idx="0">
                  <c:v>0.21503749860994201</c:v>
                </c:pt>
                <c:pt idx="1">
                  <c:v>0.18822860364583915</c:v>
                </c:pt>
                <c:pt idx="2">
                  <c:v>0.17309378994639402</c:v>
                </c:pt>
                <c:pt idx="3">
                  <c:v>0.17182268524246203</c:v>
                </c:pt>
                <c:pt idx="4">
                  <c:v>0.18249519257430113</c:v>
                </c:pt>
                <c:pt idx="5">
                  <c:v>0.17039073717172304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6F7E-4219-A4A9-536CD81BA90B}"/>
            </c:ext>
          </c:extLst>
        </c:ser>
        <c:ser>
          <c:idx val="1"/>
          <c:order val="1"/>
          <c:tx>
            <c:strRef>
              <c:f>Plan1!$M$33</c:f>
              <c:strCache>
                <c:ptCount val="1"/>
                <c:pt idx="0">
                  <c:v>MG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Plan1!$K$34:$K$57</c:f>
              <c:numCache>
                <c:formatCode>General</c:formatCode>
                <c:ptCount val="6"/>
                <c:pt idx="0">
                  <c:v>2005</c:v>
                </c:pt>
                <c:pt idx="1">
                  <c:v>2008</c:v>
                </c:pt>
                <c:pt idx="2">
                  <c:v>2011</c:v>
                </c:pt>
                <c:pt idx="3">
                  <c:v>2014</c:v>
                </c:pt>
                <c:pt idx="4">
                  <c:v>2017</c:v>
                </c:pt>
                <c:pt idx="5">
                  <c:v>2020</c:v>
                </c:pt>
              </c:numCache>
              <c:extLst/>
            </c:numRef>
          </c:cat>
          <c:val>
            <c:numRef>
              <c:f>Plan1!$M$34:$M$57</c:f>
              <c:numCache>
                <c:formatCode>General</c:formatCode>
                <c:ptCount val="6"/>
                <c:pt idx="0">
                  <c:v>0.22441096272815697</c:v>
                </c:pt>
                <c:pt idx="1">
                  <c:v>0.20206822628574894</c:v>
                </c:pt>
                <c:pt idx="2">
                  <c:v>0.20621293993800294</c:v>
                </c:pt>
                <c:pt idx="3">
                  <c:v>0.17774221868185702</c:v>
                </c:pt>
                <c:pt idx="4">
                  <c:v>0.20217278697672514</c:v>
                </c:pt>
                <c:pt idx="5">
                  <c:v>0.19058569267217795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6F7E-4219-A4A9-536CD81BA90B}"/>
            </c:ext>
          </c:extLst>
        </c:ser>
        <c:ser>
          <c:idx val="3"/>
          <c:order val="2"/>
          <c:tx>
            <c:strRef>
              <c:f>Plan1!$O$33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Plan1!$K$34:$K$57</c:f>
              <c:numCache>
                <c:formatCode>General</c:formatCode>
                <c:ptCount val="6"/>
                <c:pt idx="0">
                  <c:v>2005</c:v>
                </c:pt>
                <c:pt idx="1">
                  <c:v>2008</c:v>
                </c:pt>
                <c:pt idx="2">
                  <c:v>2011</c:v>
                </c:pt>
                <c:pt idx="3">
                  <c:v>2014</c:v>
                </c:pt>
                <c:pt idx="4">
                  <c:v>2017</c:v>
                </c:pt>
                <c:pt idx="5">
                  <c:v>2020</c:v>
                </c:pt>
              </c:numCache>
              <c:extLst/>
            </c:numRef>
          </c:cat>
          <c:val>
            <c:numRef>
              <c:f>Plan1!$O$34:$O$57</c:f>
              <c:numCache>
                <c:formatCode>General</c:formatCode>
                <c:ptCount val="6"/>
                <c:pt idx="0">
                  <c:v>0.40272348323325491</c:v>
                </c:pt>
                <c:pt idx="1">
                  <c:v>0.29473252635505209</c:v>
                </c:pt>
                <c:pt idx="2">
                  <c:v>0.28315521429440993</c:v>
                </c:pt>
                <c:pt idx="3">
                  <c:v>0.26614870634242505</c:v>
                </c:pt>
                <c:pt idx="4">
                  <c:v>0.27152076927410895</c:v>
                </c:pt>
                <c:pt idx="5">
                  <c:v>0.27813849448628114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6F7E-4219-A4A9-536CD81BA90B}"/>
            </c:ext>
          </c:extLst>
        </c:ser>
        <c:ser>
          <c:idx val="4"/>
          <c:order val="3"/>
          <c:tx>
            <c:strRef>
              <c:f>Plan1!$P$33</c:f>
              <c:strCache>
                <c:ptCount val="1"/>
                <c:pt idx="0">
                  <c:v>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Plan1!$K$34:$K$57</c:f>
              <c:numCache>
                <c:formatCode>General</c:formatCode>
                <c:ptCount val="6"/>
                <c:pt idx="0">
                  <c:v>2005</c:v>
                </c:pt>
                <c:pt idx="1">
                  <c:v>2008</c:v>
                </c:pt>
                <c:pt idx="2">
                  <c:v>2011</c:v>
                </c:pt>
                <c:pt idx="3">
                  <c:v>2014</c:v>
                </c:pt>
                <c:pt idx="4">
                  <c:v>2017</c:v>
                </c:pt>
                <c:pt idx="5">
                  <c:v>2020</c:v>
                </c:pt>
              </c:numCache>
              <c:extLst/>
            </c:numRef>
          </c:cat>
          <c:val>
            <c:numRef>
              <c:f>Plan1!$P$34:$P$57</c:f>
              <c:numCache>
                <c:formatCode>General</c:formatCode>
                <c:ptCount val="6"/>
                <c:pt idx="0">
                  <c:v>0.30757877213733198</c:v>
                </c:pt>
                <c:pt idx="1">
                  <c:v>0.27771402731097694</c:v>
                </c:pt>
                <c:pt idx="2">
                  <c:v>0.275141823323094</c:v>
                </c:pt>
                <c:pt idx="3">
                  <c:v>0.24056990787424204</c:v>
                </c:pt>
                <c:pt idx="4">
                  <c:v>0.25168537336655594</c:v>
                </c:pt>
                <c:pt idx="5">
                  <c:v>0.23273647610823101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6F7E-4219-A4A9-536CD81BA90B}"/>
            </c:ext>
          </c:extLst>
        </c:ser>
        <c:ser>
          <c:idx val="5"/>
          <c:order val="4"/>
          <c:tx>
            <c:strRef>
              <c:f>Plan1!$Q$33</c:f>
              <c:strCache>
                <c:ptCount val="1"/>
                <c:pt idx="0">
                  <c:v>SC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Plan1!$K$34:$K$57</c:f>
              <c:numCache>
                <c:formatCode>General</c:formatCode>
                <c:ptCount val="6"/>
                <c:pt idx="0">
                  <c:v>2005</c:v>
                </c:pt>
                <c:pt idx="1">
                  <c:v>2008</c:v>
                </c:pt>
                <c:pt idx="2">
                  <c:v>2011</c:v>
                </c:pt>
                <c:pt idx="3">
                  <c:v>2014</c:v>
                </c:pt>
                <c:pt idx="4">
                  <c:v>2017</c:v>
                </c:pt>
                <c:pt idx="5">
                  <c:v>2020</c:v>
                </c:pt>
              </c:numCache>
              <c:extLst/>
            </c:numRef>
          </c:cat>
          <c:val>
            <c:numRef>
              <c:f>Plan1!$Q$34:$Q$57</c:f>
              <c:numCache>
                <c:formatCode>General</c:formatCode>
                <c:ptCount val="6"/>
                <c:pt idx="0">
                  <c:v>0.38513131700346992</c:v>
                </c:pt>
                <c:pt idx="1">
                  <c:v>0.26452317630828392</c:v>
                </c:pt>
                <c:pt idx="2">
                  <c:v>0.24876864170192203</c:v>
                </c:pt>
                <c:pt idx="3">
                  <c:v>0.28121660870332399</c:v>
                </c:pt>
                <c:pt idx="4">
                  <c:v>0.26139086776690401</c:v>
                </c:pt>
                <c:pt idx="5">
                  <c:v>0.2444393359184881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6F7E-4219-A4A9-536CD81BA90B}"/>
            </c:ext>
          </c:extLst>
        </c:ser>
        <c:ser>
          <c:idx val="6"/>
          <c:order val="5"/>
          <c:tx>
            <c:strRef>
              <c:f>Plan1!$R$33</c:f>
              <c:strCache>
                <c:ptCount val="1"/>
                <c:pt idx="0">
                  <c:v>PR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Plan1!$K$34:$K$57</c:f>
              <c:numCache>
                <c:formatCode>General</c:formatCode>
                <c:ptCount val="6"/>
                <c:pt idx="0">
                  <c:v>2005</c:v>
                </c:pt>
                <c:pt idx="1">
                  <c:v>2008</c:v>
                </c:pt>
                <c:pt idx="2">
                  <c:v>2011</c:v>
                </c:pt>
                <c:pt idx="3">
                  <c:v>2014</c:v>
                </c:pt>
                <c:pt idx="4">
                  <c:v>2017</c:v>
                </c:pt>
                <c:pt idx="5">
                  <c:v>2020</c:v>
                </c:pt>
              </c:numCache>
              <c:extLst/>
            </c:numRef>
          </c:cat>
          <c:val>
            <c:numRef>
              <c:f>Plan1!$R$34:$R$57</c:f>
              <c:numCache>
                <c:formatCode>General</c:formatCode>
                <c:ptCount val="6"/>
                <c:pt idx="0">
                  <c:v>0.24136396048345299</c:v>
                </c:pt>
                <c:pt idx="1">
                  <c:v>0.20083950059780897</c:v>
                </c:pt>
                <c:pt idx="2">
                  <c:v>0.17533198084721513</c:v>
                </c:pt>
                <c:pt idx="3">
                  <c:v>0.17405052807994792</c:v>
                </c:pt>
                <c:pt idx="4">
                  <c:v>0.19494452993609812</c:v>
                </c:pt>
                <c:pt idx="5">
                  <c:v>0.16735772531455401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6F7E-4219-A4A9-536CD81BA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206440"/>
        <c:axId val="577298920"/>
      </c:lineChart>
      <c:catAx>
        <c:axId val="20020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298920"/>
        <c:crosses val="autoZero"/>
        <c:auto val="1"/>
        <c:lblAlgn val="ctr"/>
        <c:lblOffset val="100"/>
        <c:noMultiLvlLbl val="0"/>
      </c:catAx>
      <c:valAx>
        <c:axId val="57729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06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9D7D301-BC09-B19E-F382-8EBF26CFBD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FC7D3F4-B39B-55C0-B6DA-E88B4DC159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53E31AD-A732-DEBA-A9B3-C6743E2335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9E0E9038-C34F-B71D-4879-7C0194CF0D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64625CC9-3AD1-A3D5-702F-CB757EAA79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C5611230-60AB-9EDC-D03F-91836370C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282B7-3DFA-4F8B-B7FF-44BDDFED4B2C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6343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169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54832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54832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0470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78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602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9563" y="1196975"/>
            <a:ext cx="4214812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76775" y="1196975"/>
            <a:ext cx="421640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207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886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701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18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779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418C7D7F-0C45-11A0-FB69-E0EC7E565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0F0D613-8DF7-0DA0-B08B-81B2D4519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6975"/>
            <a:ext cx="8583612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28" name="Picture 6">
            <a:extLst>
              <a:ext uri="{FF2B5EF4-FFF2-40B4-BE49-F238E27FC236}">
                <a16:creationId xmlns:a16="http://schemas.microsoft.com/office/drawing/2014/main" id="{2AFDDA6D-949F-ED4B-F999-9F7366ECBC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946775"/>
            <a:ext cx="1354137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8">
            <a:extLst>
              <a:ext uri="{FF2B5EF4-FFF2-40B4-BE49-F238E27FC236}">
                <a16:creationId xmlns:a16="http://schemas.microsoft.com/office/drawing/2014/main" id="{B7168C76-8375-81A7-9071-AAE03B25C6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992813"/>
            <a:ext cx="12858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 sz="2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mic Sans MS" panose="030F0702030302020204" pitchFamily="66" charset="0"/>
        <a:buChar char="−"/>
        <a:defRPr kumimoji="1"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AAFAA64-D7A0-9F9D-DA0C-7B70B09F57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8493" y="346869"/>
            <a:ext cx="7847013" cy="24511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Modelagem simultânea da média e dispersão da produção nacional de leite.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44CE55-8762-553B-9C9D-6D849B325C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00113" y="3609975"/>
            <a:ext cx="6400800" cy="528638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dirty="0"/>
              <a:t>Orientador: Glauco Rodrigues Carvalho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16A89CB-C829-5DA5-108A-8398467C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068638"/>
            <a:ext cx="640080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r>
              <a:rPr kumimoji="1" lang="pt-BR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Bolsista: João Pedro Junqueira Schettino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EC11F1-083F-2362-448D-59F7BF4A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5143500"/>
            <a:ext cx="7312545" cy="80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kumimoji="1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Comic Sans MS" pitchFamily="66" charset="0"/>
              <a:buNone/>
              <a:defRPr kumimoji="1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algn="l" eaLnBrk="1" hangingPunct="1">
              <a:defRPr/>
            </a:pPr>
            <a:r>
              <a:rPr lang="pt-BR" sz="2200" dirty="0"/>
              <a:t>Área de Conhecimento: </a:t>
            </a:r>
            <a:r>
              <a:rPr lang="pt-BR" sz="2200" dirty="0">
                <a:solidFill>
                  <a:srgbClr val="FF0000"/>
                </a:solidFill>
              </a:rPr>
              <a:t>Métodos e Modelos Matemáticos, Econométricos e Estatísticos.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8DC00-291D-5F50-5AA3-05C8C06B3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138613"/>
            <a:ext cx="752792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kumimoji="1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Comic Sans MS" pitchFamily="66" charset="0"/>
              <a:buNone/>
              <a:defRPr kumimoji="1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kumimoji="1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1249363" indent="-1249363" algn="l" eaLnBrk="1" hangingPunct="1">
              <a:defRPr/>
            </a:pPr>
            <a:r>
              <a:rPr lang="pt-BR" sz="2200" dirty="0"/>
              <a:t>Projeto: </a:t>
            </a:r>
            <a:r>
              <a:rPr lang="pt-BR" sz="2200" dirty="0">
                <a:solidFill>
                  <a:srgbClr val="FF0000"/>
                </a:solidFill>
              </a:rPr>
              <a:t>Zoneamento pecuário de risco climático para produção de leite no Sudeste do Brasil.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D5056EA-9460-AAB9-2BAF-AD556B8F1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Resultados e Discussão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E29AB81-7A06-923A-A540-6FDC5D7C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Modelo final e previsões para 2022</a:t>
            </a:r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None/>
              <a:defRPr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3A20EF1-150D-9614-FB12-7DE9C4C8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99093"/>
              </p:ext>
            </p:extLst>
          </p:nvPr>
        </p:nvGraphicFramePr>
        <p:xfrm>
          <a:off x="1331640" y="2276872"/>
          <a:ext cx="6984776" cy="3466708"/>
        </p:xfrm>
        <a:graphic>
          <a:graphicData uri="http://schemas.openxmlformats.org/drawingml/2006/table">
            <a:tbl>
              <a:tblPr firstRow="1" firstCol="1" bandRow="1"/>
              <a:tblGrid>
                <a:gridCol w="1746194">
                  <a:extLst>
                    <a:ext uri="{9D8B030D-6E8A-4147-A177-3AD203B41FA5}">
                      <a16:colId xmlns:a16="http://schemas.microsoft.com/office/drawing/2014/main" val="1010278059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1271709056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728972960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391894662"/>
                    </a:ext>
                  </a:extLst>
                </a:gridCol>
              </a:tblGrid>
              <a:tr h="4952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Volume previsto (Milhões de litros)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Volume real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(Milhões de litro)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Erro percentual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88330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jan</a:t>
                      </a: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/22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2.156.735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2.075.711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-3,90%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48068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fev</a:t>
                      </a: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/22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1.891.149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1.868.943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-1,19%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667044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mar/22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1.977.000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1.939.145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-1,95%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94077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abr/22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1.767.885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90362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mai/22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1.773.578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09505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jun/22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1.736.690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02233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1.834.905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31088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ago/22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1.903.695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602887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set/22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1.948.383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219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out/22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2.068.177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49938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nov/22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2.124.400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01074"/>
                  </a:ext>
                </a:extLst>
              </a:tr>
              <a:tr h="247622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dez/22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2.181.023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6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9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B5B2504-1A88-0D68-BDA1-AE57B6BBD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Conclusões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C202FAE-7A73-E472-2E25-19E969AD3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980728"/>
            <a:ext cx="8583612" cy="45466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Foi possível estabelecer um modelo capaz de realizar previsões assertivas do volume de leite adquirido pela indústria. </a:t>
            </a:r>
          </a:p>
          <a:p>
            <a:pPr lvl="1" eaLnBrk="1" hangingPunct="1">
              <a:defRPr/>
            </a:pPr>
            <a:r>
              <a:rPr lang="pt-BR" dirty="0"/>
              <a:t>erro percentual médio foi de -0,04%</a:t>
            </a:r>
          </a:p>
          <a:p>
            <a:pPr lvl="1" eaLnBrk="1" hangingPunct="1">
              <a:defRPr/>
            </a:pPr>
            <a:r>
              <a:rPr lang="pt-BR" dirty="0"/>
              <a:t>erro absoluto percentual médio de 1,43%</a:t>
            </a:r>
          </a:p>
          <a:p>
            <a:pPr eaLnBrk="1" hangingPunct="1">
              <a:defRPr/>
            </a:pPr>
            <a:r>
              <a:rPr lang="pt-BR" dirty="0"/>
              <a:t>Levar em consideração a mudança da dinâmica da sazonalidade da produção de leite levou a uma melhoria significativa do modelo.</a:t>
            </a:r>
          </a:p>
          <a:p>
            <a:pPr eaLnBrk="1" hangingPunct="1">
              <a:defRPr/>
            </a:pPr>
            <a:r>
              <a:rPr lang="pt-BR" dirty="0"/>
              <a:t>Inclusão de variáveis climáticas podem auxiliar nas previsões e devem ser consideradas em estudos futuros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DE23204-EC08-CDA1-B5FA-C38AB3F0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Demais Atividades Realizadas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02A8919-31E3-B0BE-77F1-D9B715B2D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Modelagem da série temporal de preços pagos ao produtor.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Estudo da série de importação de laticínios. </a:t>
            </a:r>
          </a:p>
          <a:p>
            <a:pPr marL="0" indent="0" eaLnBrk="1" hangingPunct="1">
              <a:buNone/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Atualização do portal Web do Centro de Inteligência do Leite (</a:t>
            </a:r>
            <a:r>
              <a:rPr lang="pt-BR" dirty="0" err="1"/>
              <a:t>CILeite</a:t>
            </a:r>
            <a:r>
              <a:rPr lang="pt-BR" dirty="0"/>
              <a:t>).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E0FDBF2-A983-D78E-846F-19720028A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08062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Publicações </a:t>
            </a:r>
            <a:endParaRPr lang="pt-BR" sz="2000" u="sng" dirty="0">
              <a:solidFill>
                <a:srgbClr val="FF0000"/>
              </a:solidFill>
              <a:effectLst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3241946-62F4-CBE1-377F-BFDB70EAE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412875"/>
            <a:ext cx="8583612" cy="43307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Devido a sofisticação do tópico, publicações ainda não foram feitas, mas estão em processo de elaboração. </a:t>
            </a:r>
          </a:p>
          <a:p>
            <a:pPr marL="0" indent="0" eaLnBrk="1" hangingPunct="1">
              <a:buNone/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Concretização de um produto final, que realiza previsões de maneira automática.</a:t>
            </a:r>
          </a:p>
          <a:p>
            <a:pPr marL="0" indent="0" eaLnBrk="1" hangingPunct="1">
              <a:buNone/>
              <a:defRPr/>
            </a:pP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48F3B90-869E-23B1-44ED-E204E192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Estudo do Problema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C6E9FE6-567B-D948-0E17-4904105A1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Inexistência de dados atualizados em tempo real sobre a oferta de leite no Brasil.</a:t>
            </a:r>
          </a:p>
          <a:p>
            <a:pPr lvl="1" eaLnBrk="1" hangingPunct="1">
              <a:defRPr/>
            </a:pPr>
            <a:r>
              <a:rPr lang="pt-BR" dirty="0"/>
              <a:t>Dificuldade na tomada de decisão</a:t>
            </a:r>
          </a:p>
          <a:p>
            <a:pPr lvl="1" eaLnBrk="1" hangingPunct="1">
              <a:defRPr/>
            </a:pPr>
            <a:r>
              <a:rPr lang="pt-BR" dirty="0"/>
              <a:t>Impacto sobre os preços do leite</a:t>
            </a:r>
          </a:p>
          <a:p>
            <a:pPr eaLnBrk="1" hangingPunct="1">
              <a:defRPr/>
            </a:pPr>
            <a:r>
              <a:rPr lang="pt-BR" dirty="0"/>
              <a:t>Importantes estudos no tema</a:t>
            </a:r>
          </a:p>
          <a:p>
            <a:pPr lvl="1" eaLnBrk="1" hangingPunct="1">
              <a:defRPr/>
            </a:pPr>
            <a:r>
              <a:rPr lang="pt-BR" dirty="0" err="1"/>
              <a:t>Cowling</a:t>
            </a:r>
            <a:r>
              <a:rPr lang="pt-BR" dirty="0"/>
              <a:t> (1964), </a:t>
            </a:r>
            <a:r>
              <a:rPr lang="pt-BR" dirty="0" err="1"/>
              <a:t>Nerlove</a:t>
            </a:r>
            <a:r>
              <a:rPr lang="pt-BR" dirty="0"/>
              <a:t> (1979): definição de variáveis importantes e foco no número de vacas e produtividade</a:t>
            </a:r>
          </a:p>
          <a:p>
            <a:pPr lvl="1" eaLnBrk="1" hangingPunct="1">
              <a:defRPr/>
            </a:pPr>
            <a:r>
              <a:rPr lang="pt-BR" dirty="0"/>
              <a:t>Carvalho (2015): previsões anuais e para produção total. Não considerou a produção </a:t>
            </a:r>
            <a:r>
              <a:rPr lang="pt-BR"/>
              <a:t>mensal inspecionada.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C5DEF8A-85D6-0297-3D3C-EF05E845D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Objetivos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1B38EC6-E05D-EAB6-0A31-850A44899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Definir um modelo estatístico capaz de antever a quantidade de leite captada pela indústria de laticínios nos próximos 12 meses.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6234967-CF6F-3EBC-5CE3-EC1C035B7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Material e Métodos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E6F4CA0-EC9A-59EC-5D2E-1CA7D2A1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É preciso saber:</a:t>
            </a:r>
          </a:p>
          <a:p>
            <a:pPr eaLnBrk="1" hangingPunct="1">
              <a:defRPr/>
            </a:pPr>
            <a:endParaRPr lang="pt-BR" dirty="0"/>
          </a:p>
          <a:p>
            <a:pPr lvl="1" eaLnBrk="1" hangingPunct="1">
              <a:defRPr/>
            </a:pPr>
            <a:r>
              <a:rPr lang="pt-BR" dirty="0"/>
              <a:t>O que influencia a produção de leite </a:t>
            </a:r>
          </a:p>
          <a:p>
            <a:pPr eaLnBrk="1" hangingPunct="1">
              <a:defRPr/>
            </a:pPr>
            <a:endParaRPr lang="pt-BR" dirty="0"/>
          </a:p>
          <a:p>
            <a:pPr lvl="1" eaLnBrk="1" hangingPunct="1">
              <a:defRPr/>
            </a:pPr>
            <a:r>
              <a:rPr lang="pt-BR" dirty="0"/>
              <a:t>Peculiaridades da produção brasileira</a:t>
            </a:r>
          </a:p>
          <a:p>
            <a:pPr lvl="1" eaLnBrk="1" hangingPunct="1">
              <a:defRPr/>
            </a:pPr>
            <a:endParaRPr lang="pt-BR" dirty="0"/>
          </a:p>
          <a:p>
            <a:pPr lvl="1" eaLnBrk="1" hangingPunct="1">
              <a:defRPr/>
            </a:pPr>
            <a:r>
              <a:rPr lang="pt-BR" dirty="0"/>
              <a:t>Opções de modelos/métodos</a:t>
            </a:r>
          </a:p>
          <a:p>
            <a:pPr lvl="1" eaLnBrk="1" hangingPunct="1">
              <a:defRPr/>
            </a:pPr>
            <a:endParaRPr lang="pt-BR" dirty="0"/>
          </a:p>
          <a:p>
            <a:pPr marL="457200" lvl="1" indent="0" algn="ctr" eaLnBrk="1" hangingPunct="1">
              <a:buNone/>
              <a:defRPr/>
            </a:pPr>
            <a:r>
              <a:rPr lang="pt-BR" b="1" dirty="0">
                <a:solidFill>
                  <a:srgbClr val="0070C0"/>
                </a:solidFill>
              </a:rPr>
              <a:t>Sazonalidade, custo de produção, preço do leite, tendência, renda das famílias  </a:t>
            </a:r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None/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None/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6234967-CF6F-3EBC-5CE3-EC1C035B7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Material e Métodos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5" name="Rectangle 3">
                <a:extLst>
                  <a:ext uri="{FF2B5EF4-FFF2-40B4-BE49-F238E27FC236}">
                    <a16:creationId xmlns:a16="http://schemas.microsoft.com/office/drawing/2014/main" id="{3E6F4CA0-EC9A-59EC-5D2E-1CA7D2A12AB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r>
                  <a:rPr lang="pt-BR" dirty="0"/>
                  <a:t>Dinâmica da sazonalidade da produção  Brasileira</a:t>
                </a:r>
              </a:p>
              <a:p>
                <a:pPr marL="0" indent="0">
                  <a:spcBef>
                    <a:spcPts val="180"/>
                  </a:spcBef>
                  <a:spcAft>
                    <a:spcPts val="18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effectLst/>
                          <a:uFill>
                            <a:solidFill>
                              <a:srgbClr val="C0C0C0"/>
                            </a:solidFill>
                          </a:u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pt-BR" sz="1800" i="1">
                              <a:effectLst/>
                              <a:uFill>
                                <a:solidFill>
                                  <a:srgbClr val="C0C0C0"/>
                                </a:solidFill>
                              </a:u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>
                              <a:effectLst/>
                              <a:uFill>
                                <a:solidFill>
                                  <a:srgbClr val="C0C0C0"/>
                                </a:solidFill>
                              </a:u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d>
                      <m:r>
                        <a:rPr lang="pt-BR" sz="1800">
                          <a:effectLst/>
                          <a:uFill>
                            <a:solidFill>
                              <a:srgbClr val="C0C0C0"/>
                            </a:solidFill>
                          </a:u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800" i="1">
                              <a:effectLst/>
                              <a:uFill>
                                <a:solidFill>
                                  <a:srgbClr val="C0C0C0"/>
                                </a:solidFill>
                              </a:u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800" i="1">
                                  <a:effectLst/>
                                  <a:uFill>
                                    <a:solidFill>
                                      <a:srgbClr val="C0C0C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800" i="1">
                                        <a:effectLst/>
                                        <a:uFill>
                                          <a:solidFill>
                                            <a:srgbClr val="C0C0C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800" i="1">
                                            <a:effectLst/>
                                            <a:uFill>
                                              <a:solidFill>
                                                <a:srgbClr val="C0C0C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800" i="1">
                                            <a:effectLst/>
                                            <a:uFill>
                                              <a:solidFill>
                                                <a:srgbClr val="C0C0C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800" i="1">
                                                <a:effectLst/>
                                                <a:uFill>
                                                  <a:solidFill>
                                                    <a:srgbClr val="C0C0C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800" i="1">
                                                <a:effectLst/>
                                                <a:uFill>
                                                  <a:solidFill>
                                                    <a:srgbClr val="C0C0C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pt-BR" sz="1800" i="1">
                                                <a:effectLst/>
                                                <a:uFill>
                                                  <a:solidFill>
                                                    <a:srgbClr val="C0C0C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pt-BR" sz="1800" i="1">
                                        <a:effectLst/>
                                        <a:uFill>
                                          <a:solidFill>
                                            <a:srgbClr val="C0C0C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para</m:t>
                                </m:r>
                                <m:r>
                                  <a:rPr lang="pt-BR" sz="1800" i="1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 0</m:t>
                                </m:r>
                                <m:r>
                                  <a:rPr lang="pt-BR" sz="1800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≤</m:t>
                                </m:r>
                                <m:r>
                                  <a:rPr lang="pt-BR" sz="1800" i="1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pt-BR" sz="1800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&lt;</m:t>
                                </m:r>
                                <m:r>
                                  <a:rPr lang="pt-BR" sz="1800" i="1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800" i="1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 sz="1800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para</m:t>
                                </m:r>
                                <m:r>
                                  <a:rPr lang="pt-BR" sz="1800" i="1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 </m:t>
                                </m:r>
                                <m:r>
                                  <a:rPr lang="pt-BR" sz="1800" i="1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pt-BR" sz="1800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≥</m:t>
                                </m:r>
                                <m:r>
                                  <a:rPr lang="pt-BR" sz="1800" i="1"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800" dirty="0">
                  <a:effectLst/>
                  <a:uFill>
                    <a:solidFill>
                      <a:srgbClr val="C0C0C0"/>
                    </a:solidFill>
                  </a:u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pt-BR" sz="1800" b="1" dirty="0">
                    <a:solidFill>
                      <a:srgbClr val="FF0000"/>
                    </a:solidFill>
                    <a:effectLst/>
                    <a:uFill>
                      <a:solidFill>
                        <a:srgbClr val="C0C0C0"/>
                      </a:solidFill>
                    </a:u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pt-BR" sz="1800" dirty="0">
                  <a:solidFill>
                    <a:srgbClr val="0000FF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84995" name="Rectangle 3">
                <a:extLst>
                  <a:ext uri="{FF2B5EF4-FFF2-40B4-BE49-F238E27FC236}">
                    <a16:creationId xmlns:a16="http://schemas.microsoft.com/office/drawing/2014/main" id="{3E6F4CA0-EC9A-59EC-5D2E-1CA7D2A12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16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6234967-CF6F-3EBC-5CE3-EC1C035B7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Material e Métodos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5" name="Rectangle 3">
                <a:extLst>
                  <a:ext uri="{FF2B5EF4-FFF2-40B4-BE49-F238E27FC236}">
                    <a16:creationId xmlns:a16="http://schemas.microsoft.com/office/drawing/2014/main" id="{3E6F4CA0-EC9A-59EC-5D2E-1CA7D2A12AB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r>
                  <a:rPr lang="pt-BR" dirty="0"/>
                  <a:t>Modelo Linear Generalizado Duplo</a:t>
                </a:r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schemeClr val="bg2"/>
                        </a:solidFill>
                        <a:effectLst/>
                        <a:uFill>
                          <a:solidFill>
                            <a:srgbClr val="C0C0C0"/>
                          </a:solidFill>
                        </a:u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800" i="1">
                        <a:solidFill>
                          <a:schemeClr val="bg2"/>
                        </a:solidFill>
                        <a:effectLst/>
                        <a:uFill>
                          <a:solidFill>
                            <a:srgbClr val="C0C0C0"/>
                          </a:solidFill>
                        </a:u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r>
                          <m:rPr>
                            <m:lit/>
                          </m:rP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uFill>
                                      <a:solidFill>
                                        <a:srgbClr val="C0C0C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uFill>
                                  <a:solidFill>
                                    <a:srgbClr val="C0C0C0"/>
                                  </a:solidFill>
                                </a:u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uFill>
                              <a:solidFill>
                                <a:srgbClr val="C0C0C0"/>
                              </a:solidFill>
                            </a:u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pt-BR" sz="1800" dirty="0">
                    <a:solidFill>
                      <a:schemeClr val="bg2"/>
                    </a:solidFill>
                    <a:effectLst/>
                    <a:uFill>
                      <a:solidFill>
                        <a:srgbClr val="C0C0C0"/>
                      </a:solidFill>
                    </a:u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(1)</a:t>
                </a:r>
              </a:p>
              <a:p>
                <a:pPr marL="0" indent="0" eaLnBrk="1" hangingPunct="1">
                  <a:buNone/>
                  <a:defRPr/>
                </a:pPr>
                <a:endParaRPr lang="pt-BR" sz="1800" dirty="0">
                  <a:solidFill>
                    <a:schemeClr val="bg2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1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pt-BR" sz="12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8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r>
                          <m:rPr>
                            <m:lit/>
                          </m:rP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t-BR" sz="1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pt-BR" sz="1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2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2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pt-BR" sz="12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1800" i="1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pt-BR" sz="12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2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8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2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pt-BR" sz="1800" i="1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pt-BR" sz="18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pt-BR" sz="1800" dirty="0">
                    <a:solidFill>
                      <a:schemeClr val="bg2"/>
                    </a:solidFill>
                    <a:effectLst/>
                    <a:uFill>
                      <a:solidFill>
                        <a:srgbClr val="C0C0C0"/>
                      </a:solidFill>
                    </a:u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(2)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pt-BR" sz="1800" dirty="0">
                    <a:effectLst/>
                    <a:uFill>
                      <a:solidFill>
                        <a:srgbClr val="C0C0C0"/>
                      </a:solidFill>
                    </a:u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:endParaRPr lang="pt-BR" sz="1800" dirty="0">
                  <a:solidFill>
                    <a:schemeClr val="bg2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pt-BR" sz="1800" dirty="0">
                  <a:solidFill>
                    <a:schemeClr val="bg2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pt-BR" sz="1800" dirty="0">
                    <a:solidFill>
                      <a:srgbClr val="0000FF"/>
                    </a:solidFill>
                    <a:effectLst/>
                    <a:uFill>
                      <a:solidFill>
                        <a:srgbClr val="C0C0C0"/>
                      </a:solidFill>
                    </a:u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 eaLnBrk="1" hangingPunct="1">
                  <a:buNone/>
                  <a:defRPr/>
                </a:pPr>
                <a:endParaRPr lang="pt-BR" sz="1800" dirty="0">
                  <a:solidFill>
                    <a:srgbClr val="0000FF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pt-BR" sz="1800" dirty="0">
                  <a:solidFill>
                    <a:srgbClr val="0000FF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84995" name="Rectangle 3">
                <a:extLst>
                  <a:ext uri="{FF2B5EF4-FFF2-40B4-BE49-F238E27FC236}">
                    <a16:creationId xmlns:a16="http://schemas.microsoft.com/office/drawing/2014/main" id="{3E6F4CA0-EC9A-59EC-5D2E-1CA7D2A12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6234967-CF6F-3EBC-5CE3-EC1C035B7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Material e Métodos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5" name="Rectangle 3">
                <a:extLst>
                  <a:ext uri="{FF2B5EF4-FFF2-40B4-BE49-F238E27FC236}">
                    <a16:creationId xmlns:a16="http://schemas.microsoft.com/office/drawing/2014/main" id="{3E6F4CA0-EC9A-59EC-5D2E-1CA7D2A12AB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r>
                  <a:rPr lang="pt-BR" dirty="0"/>
                  <a:t>Modelo Linear Generalizado Duplo</a:t>
                </a:r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pt-BR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pt-BR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pt-BR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pt-BR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sub>
                            <m: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                                                                                          (3)</a:t>
                </a:r>
              </a:p>
              <a:p>
                <a:pPr marL="0" indent="0" algn="ctr" eaLnBrk="1" hangingPunct="1">
                  <a:buNone/>
                  <a:defRPr/>
                </a:pPr>
                <a:endParaRPr lang="pt-BR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𝐼𝐶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𝑃𝐼𝐵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sub>
                    </m:sSub>
                    <m:r>
                      <a:rPr lang="pt-BR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(4)</a:t>
                </a:r>
              </a:p>
              <a:p>
                <a:pPr marL="0" indent="0" algn="ctr" eaLnBrk="1" hangingPunct="1">
                  <a:buNone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pt-B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pt-B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                           (5)	</a:t>
                </a:r>
                <a:endParaRPr lang="pt-BR" dirty="0"/>
              </a:p>
              <a:p>
                <a:pPr marL="0" indent="0" eaLnBrk="1" hangingPunct="1">
                  <a:buNone/>
                  <a:defRPr/>
                </a:pPr>
                <a:r>
                  <a:rPr lang="pt-BR" sz="1800" dirty="0">
                    <a:effectLst/>
                    <a:uFill>
                      <a:solidFill>
                        <a:srgbClr val="C0C0C0"/>
                      </a:solidFill>
                    </a:u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endParaRPr lang="pt-BR" sz="1800" dirty="0">
                  <a:solidFill>
                    <a:schemeClr val="bg2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pt-BR" sz="1800" dirty="0">
                  <a:solidFill>
                    <a:schemeClr val="bg2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pt-BR" sz="1800" dirty="0">
                    <a:solidFill>
                      <a:srgbClr val="0000FF"/>
                    </a:solidFill>
                    <a:effectLst/>
                    <a:uFill>
                      <a:solidFill>
                        <a:srgbClr val="C0C0C0"/>
                      </a:solidFill>
                    </a:u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 eaLnBrk="1" hangingPunct="1">
                  <a:buNone/>
                  <a:defRPr/>
                </a:pPr>
                <a:endParaRPr lang="pt-BR" sz="1800" dirty="0">
                  <a:solidFill>
                    <a:srgbClr val="0000FF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pt-BR" sz="1800" dirty="0">
                  <a:solidFill>
                    <a:srgbClr val="0000FF"/>
                  </a:solidFill>
                  <a:effectLst/>
                  <a:uFill>
                    <a:solidFill>
                      <a:srgbClr val="C0C0C0"/>
                    </a:solidFill>
                  </a:u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  <a:p>
                <a:pPr eaLnBrk="1" hangingPunct="1">
                  <a:defRPr/>
                </a:pPr>
                <a:endParaRPr lang="pt-BR" dirty="0"/>
              </a:p>
              <a:p>
                <a:pPr marL="0" indent="0" eaLnBrk="1" hangingPunct="1">
                  <a:buNone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84995" name="Rectangle 3">
                <a:extLst>
                  <a:ext uri="{FF2B5EF4-FFF2-40B4-BE49-F238E27FC236}">
                    <a16:creationId xmlns:a16="http://schemas.microsoft.com/office/drawing/2014/main" id="{3E6F4CA0-EC9A-59EC-5D2E-1CA7D2A12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3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D5056EA-9460-AAB9-2BAF-AD556B8F1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Resultados e Discussão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E29AB81-7A06-923A-A540-6FDC5D7C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Decomposição por regressão polinomial local robusta (</a:t>
            </a:r>
            <a:r>
              <a:rPr lang="pt-BR" dirty="0" err="1"/>
              <a:t>Loess</a:t>
            </a:r>
            <a:r>
              <a:rPr lang="pt-BR" dirty="0"/>
              <a:t>).</a:t>
            </a:r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None/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None/>
              <a:defRPr/>
            </a:pP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859EAC7-2C46-7D76-A080-5A9465D03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561967"/>
              </p:ext>
            </p:extLst>
          </p:nvPr>
        </p:nvGraphicFramePr>
        <p:xfrm>
          <a:off x="1043608" y="2204864"/>
          <a:ext cx="6840760" cy="3754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41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D5056EA-9460-AAB9-2BAF-AD556B8F1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Resultados e Discussão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E29AB81-7A06-923A-A540-6FDC5D7C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Modelo final e Cross-</a:t>
            </a:r>
            <a:r>
              <a:rPr lang="pt-BR" dirty="0" err="1"/>
              <a:t>validation</a:t>
            </a:r>
            <a:r>
              <a:rPr lang="pt-BR" dirty="0"/>
              <a:t> para o ano de 2021</a:t>
            </a:r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None/>
              <a:defRPr/>
            </a:pP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BDBDA-8333-298A-D86B-01847F62F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39848"/>
              </p:ext>
            </p:extLst>
          </p:nvPr>
        </p:nvGraphicFramePr>
        <p:xfrm>
          <a:off x="1403648" y="2204865"/>
          <a:ext cx="6768752" cy="3538711"/>
        </p:xfrm>
        <a:graphic>
          <a:graphicData uri="http://schemas.openxmlformats.org/drawingml/2006/table">
            <a:tbl>
              <a:tblPr firstRow="1" firstCol="1" bandRow="1"/>
              <a:tblGrid>
                <a:gridCol w="1692188">
                  <a:extLst>
                    <a:ext uri="{9D8B030D-6E8A-4147-A177-3AD203B41FA5}">
                      <a16:colId xmlns:a16="http://schemas.microsoft.com/office/drawing/2014/main" val="3556616064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978650046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39120398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92246664"/>
                    </a:ext>
                  </a:extLst>
                </a:gridCol>
              </a:tblGrid>
              <a:tr h="541195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Volume previsto (Milhões de litros)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Volume real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(Milhões de litro)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Erro percentual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55945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jan</a:t>
                      </a: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/21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2.361.986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2.348.087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-0,59%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329486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fev/21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2.103.644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2.050.830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-2,58%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068058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mar/21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2.115.607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2.176.123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2,78%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315289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abr</a:t>
                      </a: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/21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1.974.814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1.945.779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-1,49%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633608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mai/21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1.924.444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1.960.000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1,81%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26769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jun/21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1.896.628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1.932.339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1,85%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45200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</a:t>
                      </a: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/21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2.090.852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2.039.552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-2,52%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96254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ago/21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2.111.668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2.087.985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-1,13%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32152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set/21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2.089.068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2.078.884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-0,49%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21870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out/21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2.123.517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2.130.461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0,33%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038583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nov/21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2.102.831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2.135.312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1,52%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93938"/>
                  </a:ext>
                </a:extLst>
              </a:tr>
              <a:tr h="249793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dez/21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2.194.446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2.193.986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-0,02%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2358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ltvolt">
  <a:themeElements>
    <a:clrScheme name="Altvolt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Altvol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tvolt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volt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vol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volt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volt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volt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volt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volt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668</Words>
  <Application>Microsoft Office PowerPoint</Application>
  <PresentationFormat>On-screen Show (4:3)</PresentationFormat>
  <Paragraphs>215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</vt:lpstr>
      <vt:lpstr>Cambria Math</vt:lpstr>
      <vt:lpstr>Comic Sans MS</vt:lpstr>
      <vt:lpstr>Times New Roman</vt:lpstr>
      <vt:lpstr>Wingdings</vt:lpstr>
      <vt:lpstr>Altvolt</vt:lpstr>
      <vt:lpstr>Modelagem simultânea da média e dispersão da produção nacional de leite.</vt:lpstr>
      <vt:lpstr>Estudo do Problema</vt:lpstr>
      <vt:lpstr>Objetivos</vt:lpstr>
      <vt:lpstr>Material e Métodos</vt:lpstr>
      <vt:lpstr>Material e Métodos</vt:lpstr>
      <vt:lpstr>Material e Métodos</vt:lpstr>
      <vt:lpstr>Material e Métodos</vt:lpstr>
      <vt:lpstr>Resultados e Discussão</vt:lpstr>
      <vt:lpstr>Resultados e Discussão</vt:lpstr>
      <vt:lpstr>Resultados e Discussão</vt:lpstr>
      <vt:lpstr>Conclusões</vt:lpstr>
      <vt:lpstr>Demais Atividades Realizadas</vt:lpstr>
      <vt:lpstr>Publicações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projeto</dc:title>
  <dc:creator>usuario</dc:creator>
  <cp:lastModifiedBy>Embrapa</cp:lastModifiedBy>
  <cp:revision>59</cp:revision>
  <dcterms:created xsi:type="dcterms:W3CDTF">2005-06-06T20:35:38Z</dcterms:created>
  <dcterms:modified xsi:type="dcterms:W3CDTF">2022-08-01T12:16:04Z</dcterms:modified>
</cp:coreProperties>
</file>