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50" y="-7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9:45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11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0 207 24575,'0'5'0,"0"5"0,5 2 0,5-2 0,2-6 0,3-9 0,3-17 0,-1-14 0,1-5 0,2 0 0,-3 2 0,-4 4 0,-4 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13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2 188 24575,'-1'20'0,"1"31"0,0-49 0,0 0 0,0 0 0,0 0 0,1 0 0,-1 0 0,0-1 0,1 1 0,0 0 0,-1 0 0,1-1 0,0 1 0,0 0 0,0-1 0,0 1 0,0-1 0,0 1 0,0-1 0,1 1 0,-1-1 0,2 2 0,-1-3 0,0 0 0,0 0 0,0 0 0,0 0 0,0 0 0,0 0 0,0 0 0,0-1 0,0 1 0,0-1 0,-1 1 0,1-1 0,0 0 0,0 0 0,0 0 0,-1 0 0,1 0 0,0 0 0,-1 0 0,1 0 0,-1-1 0,0 1 0,1-1 0,-1 1 0,0-1 0,0 0 0,0 1 0,2-4 0,3-4 0,0 0 0,-1-1 0,0 1 0,4-13 0,62-152 0,-63 155-1365,-2 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17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0 404 24575,'0'2'0,"0"0"0,0 0 0,1-1 0,-1 1 0,0 0 0,1-1 0,-1 1 0,1 0 0,0-1 0,-1 1 0,1-1 0,0 1 0,0-1 0,0 1 0,0-1 0,0 0 0,0 1 0,1-1 0,-1 0 0,0 0 0,1 0 0,-1 0 0,1 0 0,-1 0 0,1 0 0,-1 0 0,1-1 0,0 1 0,-1-1 0,1 1 0,2 0 0,-1-1 0,0 0 0,0 0 0,0 0 0,0 0 0,0 0 0,1-1 0,-1 1 0,0-1 0,0 0 0,0 0 0,0 0 0,-1 0 0,1 0 0,0-1 0,0 1 0,-1-1 0,1 0 0,-1 0 0,1 0 0,2-3 0,10-13 2,0 1 0,-2-2 0,0 0 0,20-40 0,32-94-8,-16 33-1363,-41 103-5457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18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3 190 24575,'-1'38'0,"0"-23"0,0-1 0,2 0 0,2 23 0,-3-37 0,1 0 0,-1 0 0,0 0 0,1 0 0,-1 0 0,0 0 0,1 0 0,-1 0 0,0 0 0,1 0 0,-1 0 0,0 0 0,1 0 0,-1 0 0,0 0 0,0-1 0,1 1 0,-1 0 0,0 0 0,1 0 0,-1 0 0,0-1 0,0 1 0,1 0 0,-1 0 0,0-1 0,0 1 0,0 0 0,1 0 0,-1-1 0,0 1 0,0 0 0,0-1 0,0 1 0,0 0 0,1-1 0,-1 1 0,0 0 0,0-1 0,0 1 0,0 0 0,0-1 0,0 1 0,11-20 0,28-54-47,-10 20-612,32-79 0,-56 115-6167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21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0 347 24575,'9'1'0,"-1"1"0,0 0 0,0 0 0,0 1 0,0 0 0,0 0 0,0 1 0,-1 0 0,1 0 0,-1 0 0,0 1 0,-1 1 0,8 6 0,25 16 0,-38-27 0,0 0 0,1-1 0,-1 1 0,0 0 0,1-1 0,-1 1 0,0-1 0,1 1 0,-1-1 0,1 0 0,-1 0 0,1 1 0,-1-1 0,1 0 0,-1 0 0,1-1 0,-1 1 0,0 0 0,1 0 0,-1-1 0,1 1 0,2-2 0,-2 1 0,1-1 0,0 0 0,-1 0 0,0 0 0,1-1 0,-1 1 0,0 0 0,0-1 0,0 1 0,2-5 0,4-8 0,-1 0 0,0-1 0,6-21 0,-9 23 0,88-212 0,-55 163-1365,-29 45-5461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22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0 379 24575,'2'1'0,"1"-1"0,-1 1 0,0 0 0,0-1 0,0 1 0,0 0 0,0 0 0,-1 0 0,1 1 0,0-1 0,0 0 0,-1 1 0,1-1 0,-1 1 0,1 0 0,-1-1 0,1 1 0,-1 0 0,0 0 0,0 0 0,0 0 0,0 0 0,0 0 0,-1 0 0,1 0 0,-1 0 0,1 4 0,0-4 0,-1 0 0,0 0 0,1 0 0,0 0 0,-1 0 0,1 0 0,0 0 0,0 0 0,0 0 0,0 0 0,0-1 0,1 1 0,-1 0 0,1-1 0,-1 1 0,1-1 0,-1 1 0,1-1 0,0 0 0,0 0 0,-1 0 0,1 0 0,0 0 0,3 1 0,-3-2 0,-1 0 0,0-1 0,0 1 0,0-1 0,1 1 0,-1-1 0,0 1 0,0-1 0,0 1 0,0-1 0,0 0 0,0 0 0,0 1 0,0-1 0,0 0 0,0 0 0,0 0 0,-1 0 0,2-2 0,16-27 0,-13 20 0,11-23 27,-1-2-1,-1 0 0,-2 0 1,10-54-1,-10 40-774,26-69-1,-31 103-6077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24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0 274 24575,'3'0'0,"0"0"0,0 1 0,0-1 0,0 1 0,0-1 0,0 1 0,0 0 0,0 0 0,0 0 0,0 1 0,0-1 0,-1 1 0,1-1 0,-1 1 0,1 0 0,-1 0 0,0 0 0,1 0 0,-1 0 0,0 1 0,-1-1 0,1 1 0,0-1 0,-1 1 0,1 0 0,1 4 0,14 19 0,-17-25 0,1 0 0,-1-1 0,1 1 0,0 0 0,-1 0 0,1-1 0,0 1 0,0 0 0,0-1 0,-1 1 0,1-1 0,0 1 0,0-1 0,0 1 0,0-1 0,0 0 0,0 1 0,0-1 0,0 0 0,0 0 0,0 0 0,0 0 0,0 0 0,0 0 0,0 0 0,0 0 0,0 0 0,0 0 0,1-1 0,1 0 0,0-1 0,-1 1 0,1-1 0,-1 0 0,1 0 0,-1 0 0,0 0 0,0 0 0,0 0 0,2-3 0,5-9 0,0 1 0,11-26 0,-20 38 0,124-248-1365,-115 232-5461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28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1 117 24575,'0'10'0,"0"-1"0,1 0 0,0 1 0,0-1 0,5 16 0,-6-23 0,1-1 0,-1 1 0,1 0 0,0-1 0,0 1 0,0-1 0,0 1 0,0-1 0,0 0 0,0 1 0,0-1 0,1 0 0,-1 0 0,0 0 0,1 0 0,-1 0 0,1 0 0,-1 0 0,1 0 0,-1-1 0,1 1 0,0-1 0,-1 1 0,1-1 0,0 1 0,0-1 0,-1 0 0,1 0 0,0 0 0,0 0 0,-1 0 0,1 0 0,0-1 0,-1 1 0,1 0 0,0-1 0,-1 1 0,4-2 0,1-2 0,0 0 0,-1 0 0,1 0 0,-1-1 0,0 0 0,0 0 0,0 0 0,-1-1 0,0 1 0,0-1 0,6-11 0,13-16 0,4 0-21,30-32-1323,-44 52-5482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30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2 140 24575,'0'23'0,"-1"-13"0,1 0 0,0 0 0,1 0 0,0 0 0,3 13 0,-4-23 0,0 1 0,0-1 0,0 1 0,0-1 0,0 0 0,0 1 0,1-1 0,-1 0 0,0 1 0,0-1 0,0 1 0,1-1 0,-1 0 0,0 1 0,0-1 0,0 0 0,1 0 0,-1 1 0,0-1 0,1 0 0,-1 1 0,0-1 0,1 0 0,-1 0 0,0 0 0,1 0 0,-1 1 0,1-1 0,-1 0 0,0 0 0,1 0 0,-1 0 0,1 0 0,-1 0 0,0 0 0,1 0 0,-1 0 0,1 0 0,-1 0 0,1 0 0,15-14 0,9-27 0,2-21 0,-16 37 0,25-47 0,-26 56-1365,-2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32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24575,'0'5'0,"0"5"0,0 6 0,0 5 0,0 3 0,5-7 0,1-11 0,4-10 0,1-10 0,7-12 0,0-5 0,-2-2 0,0 5 0,-2 2 0,-5 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9:53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0 108 24575,'2'7'0,"1"1"0,0-1 0,0-1 0,1 1 0,-1 0 0,1-1 0,1 0 0,-1 0 0,1 0 0,0 0 0,12 9 0,-15-13 0,0 0 0,0 0 0,0 0 0,0 0 0,0 0 0,1 0 0,-1-1 0,1 1 0,-1-1 0,1 0 0,0 0 0,-1 0 0,1 0 0,0 0 0,0 0 0,0-1 0,-1 1 0,1-1 0,0 0 0,0 0 0,0 0 0,0 0 0,0-1 0,0 1 0,0-1 0,-1 1 0,1-1 0,0 0 0,0 0 0,-1-1 0,1 1 0,-1 0 0,1-1 0,-1 0 0,1 1 0,-1-1 0,0 0 0,0 0 0,0 0 0,3-5 0,7-9 0,-1-1 0,0 0 0,-1-1 0,13-36 0,-9 24 0,-6 10-1365,-1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34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 24575,'-1'21'0,"1"30"0,0-49 0,0 0 0,0 0 0,1 0 0,-1 0 0,0 0 0,1 0 0,-1 0 0,1-1 0,0 1 0,0 0 0,0 0 0,0 0 0,0-1 0,0 1 0,0 0 0,0-1 0,1 1 0,2 1 0,-3-3 0,0 1 0,1-1 0,-1 0 0,1 0 0,-1-1 0,1 1 0,-1 0 0,1 0 0,-1-1 0,0 1 0,1-1 0,-1 1 0,0-1 0,1 1 0,-1-1 0,0 0 0,0 0 0,1 0 0,-1 0 0,0 0 0,0 0 0,0 0 0,0 0 0,0 0 0,-1 0 0,1 0 0,1-2 0,24-36 0,146-270-1365,-164 296-5461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35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24575,'0'5'0,"0"5"0,0 6 0,0 5 0,0 3 0,0 2 0,0 1 0,5-4 0,1-15 0,4-17 0,5-26 0,5-11 0,3-3 0,-3 3 0,-4 5 0,0 9 0,-3 6 0,-5 7-8191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38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0 213 24575,'0'5'0,"1"-1"0,0 0 0,-1 0 0,1 0 0,0 0 0,1 0 0,-1 0 0,1 0 0,0 0 0,0-1 0,0 1 0,0 0 0,1-1 0,-1 0 0,7 6 0,-8-8 0,0 0 0,0 0 0,1 0 0,-1 0 0,0 0 0,1 0 0,-1-1 0,1 1 0,-1 0 0,1-1 0,-1 1 0,1-1 0,-1 0 0,1 0 0,-1 1 0,1-1 0,-1 0 0,1 0 0,0-1 0,-1 1 0,1 0 0,-1 0 0,1-1 0,-1 1 0,1-1 0,-1 1 0,1-1 0,-1 0 0,0 1 0,1-1 0,-1 0 0,0 0 0,0 0 0,1 0 0,-1 0 0,0 0 0,0 0 0,0-1 0,0 1 0,-1 0 0,1-1 0,0 1 0,0 0 0,0-3 0,17-29-227,-3 0-1,0-1 1,-2 0-1,-2-1 1,9-41-1,-17 56-6598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40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0 296 24575,'0'5'0,"5"1"0,1-5 0,0-7 0,3-7 0,5-10 0,-1-6 0,3-3 0,-1 0 0,-5 1 0,3 1 0,-3 2 0,3 4 0,-2 3 0,-2 0 0,-3 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41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24575,'0'5'0,"0"5"0,0 6 0,0 5 0,0 3 0,0 2 0,0 1 0,0 1 0,0-5-8191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44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3 231 24575,'-1'23'0,"0"-17"0,1 0 0,-1-1 0,1 1 0,0 0 0,1 0 0,-1-1 0,1 1 0,0 0 0,1-1 0,2 7 0,-4-11 0,1-1 0,0 1 0,0-1 0,0 1 0,-1-1 0,1 1 0,0-1 0,0 1 0,0-1 0,0 0 0,0 1 0,0-1 0,0 0 0,0 0 0,0 0 0,0 0 0,0 0 0,0 0 0,0 0 0,0 0 0,0 0 0,0-1 0,0 1 0,0 0 0,0-1 0,0 1 0,0 0 0,-1-1 0,1 1 0,0-1 0,0 0 0,0 1 0,0-1 0,-1 1 0,1-1 0,0 0 0,-1 0 0,1 1 0,0-3 0,33-33 0,-33 35 0,72-99 0,-47 61 0,2 1 0,40-42 0,-53 67-1365,-2 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9:54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3 367 24575,'-1'24'0,"1"-17"0,-1 0 0,1 0 0,0 0 0,0 0 0,1-1 0,0 1 0,0 0 0,4 9 0,-5-15 0,0-1 0,0 0 0,0 1 0,0-1 0,0 0 0,1 0 0,-1 1 0,0-1 0,0 0 0,0 0 0,1 1 0,-1-1 0,0 0 0,0 0 0,1 0 0,-1 1 0,0-1 0,0 0 0,1 0 0,-1 0 0,0 0 0,1 0 0,-1 0 0,0 1 0,0-1 0,1 0 0,-1 0 0,0 0 0,1 0 0,-1 0 0,0 0 0,1 0 0,-1 0 0,0-1 0,1 1 0,-1 0 0,0 0 0,1 0 0,12-13 0,9-22 0,-20 31 0,102-233 0,-49 102 0,-46 113-1365,-1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9:5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1 295 24575,'0'1'0,"-1"17"0,1 0 0,1 0 0,0 0 0,1 0 0,1 0 0,1-1 0,11 35 0,-15-52 0,1 1 0,-1 0 0,0 0 0,1-1 0,-1 1 0,0 0 0,1-1 0,-1 1 0,1 0 0,-1-1 0,1 1 0,-1-1 0,1 1 0,-1 0 0,1-1 0,0 0 0,-1 1 0,1-1 0,0 1 0,-1-1 0,1 0 0,0 1 0,0-1 0,-1 0 0,1 0 0,0 0 0,0 1 0,0-1 0,-1 0 0,1 0 0,0 0 0,0 0 0,0 0 0,-1-1 0,1 1 0,0 0 0,0 0 0,-1 0 0,1-1 0,0 1 0,0 0 0,-1-1 0,1 1 0,0-1 0,-1 1 0,1-1 0,0 1 0,-1-1 0,1 1 0,-1-1 0,1 0 0,-1 1 0,1-1 0,-1 0 0,0 1 0,1-1 0,-1 0 0,1 0 0,26-48 0,-26 45 0,57-157 0,-42 108 0,35-74 0,-15 65-1365,-28 45-5461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9:58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0 221 24575,'2'9'0,"1"0"0,0 0 0,0 0 0,1-1 0,0 1 0,0-1 0,1 0 0,0-1 0,0 1 0,1-1 0,6 7 0,8 13 0,-18-25 0,2 4 0,-1 0 0,1-1 0,1 1 0,-1-1 0,1 0 0,0-1 0,6 6 0,-10-10 0,0 1 0,0-1 0,0 1 0,-1-1 0,1 0 0,0 0 0,0 1 0,0-1 0,0 0 0,0 0 0,0 0 0,0 0 0,0 0 0,0 0 0,0 0 0,0 0 0,0 0 0,0-1 0,0 1 0,-1 0 0,1 0 0,1-1 0,0-1 0,0 1 0,0-1 0,0 0 0,0 0 0,0 1 0,-1-1 0,1-1 0,-1 1 0,1 0 0,-1 0 0,0 0 0,1-3 0,6-13 0,-2 0 0,0-1 0,5-33 0,4-14 0,26-118-1365,-35 166-5461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59:59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3 346 24575,'-1'30'0,"0"32"0,1-59 0,0 1 0,0-1 0,1 0 0,0 0 0,-1 0 0,1 0 0,0 0 0,0 0 0,1 0 0,-1 0 0,1 0 0,-1 0 0,1-1 0,3 5 0,-4-6 0,0-1 0,0 1 0,1 0 0,-1-1 0,0 1 0,0 0 0,1-1 0,-1 0 0,0 1 0,1-1 0,-1 0 0,0 0 0,1 0 0,-1 0 0,1 0 0,-1 0 0,0 0 0,1 0 0,-1 0 0,0-1 0,1 1 0,-1 0 0,0-1 0,0 1 0,1-1 0,-1 0 0,0 1 0,0-1 0,0 0 0,0 0 0,0 0 0,0 0 0,0 0 0,0 0 0,0 0 0,0 0 0,0 0 0,1-2 0,32-53 0,-29 48 0,66-153 0,-48 103 0,36-64 0,-35 72-1365,-16 30-5461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01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24575,'0'5'0,"5"-8"0,1-8 0,4-6 0,0-5 0,-1-3 0,2 2 0,4 1 0,0 0 0,-4-2 0,-3 0 0,2 4 0,-2 0 0,-1 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03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24575,'0'5'0,"0"5"0,0 6 0,0 5 0,0 3 0,0 2 0,0 1 0,9-17 0,8-20 0,5-17 0,-2-8 0,2-3 0,-4 0 0,-5 3 0,0 7 0,-2 8-8191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2:00:05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30 242 24575,'-9'-3'0,"-8"-3"0,14 9 0,8 7 0,21 25 0,-17-24 0,-1-1 0,-1 1 0,0 0 0,8 16 0,0-5 0,-15-21 0,1-1 0,-1 0 0,0 0 0,1 0 0,-1 0 0,1 0 0,-1 0 0,0 0 0,1 0 0,-1 0 0,0 0 0,1 0 0,-1-1 0,1 1 0,-1 0 0,0 0 0,1 0 0,-1 0 0,0 0 0,1-1 0,-1 1 0,0 0 0,1 0 0,-1-1 0,0 1 0,0 0 0,1-1 0,-1 1 0,0 0 0,0-1 0,1 1 0,-1 0 0,0-1 0,0 0 0,16-51 0,-9 24 0,74-237-1365,-76 243-5461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2.xml"/><Relationship Id="rId18" Type="http://schemas.openxmlformats.org/officeDocument/2006/relationships/image" Target="../media/image27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4.png"/><Relationship Id="rId17" Type="http://schemas.openxmlformats.org/officeDocument/2006/relationships/customXml" Target="../ink/ink24.xml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23.png"/><Relationship Id="rId19" Type="http://schemas.openxmlformats.org/officeDocument/2006/relationships/customXml" Target="../ink/ink25.xml"/><Relationship Id="rId4" Type="http://schemas.openxmlformats.org/officeDocument/2006/relationships/image" Target="../media/image20.png"/><Relationship Id="rId9" Type="http://schemas.openxmlformats.org/officeDocument/2006/relationships/customXml" Target="../ink/ink20.xml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Plantilla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Test de recorridos cognitivos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DESSI (Desarrollo y Evaluación de Sistemas Software Interactivos) – Universidad de Granada</a:t>
            </a:r>
          </a:p>
        </p:txBody>
      </p:sp>
    </p:spTree>
    <p:extLst>
      <p:ext uri="{BB962C8B-B14F-4D97-AF65-F5344CB8AC3E}">
        <p14:creationId xmlns:p14="http://schemas.microsoft.com/office/powerpoint/2010/main" val="407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" y="1050721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64" y="3148685"/>
            <a:ext cx="1962645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48664" y="746323"/>
            <a:ext cx="1962645" cy="1248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248664" y="376990"/>
            <a:ext cx="187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Buscar Activo Fijo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28828" y="832766"/>
            <a:ext cx="1721992" cy="246221"/>
            <a:chOff x="2328828" y="832766"/>
            <a:chExt cx="1721992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el app InventoryQR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28828" y="1041751"/>
            <a:ext cx="1685122" cy="246221"/>
            <a:chOff x="2328828" y="832766"/>
            <a:chExt cx="1685122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1527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Ingresar DNI y contraseña</a:t>
              </a: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28828" y="1265694"/>
            <a:ext cx="1890307" cy="246221"/>
            <a:chOff x="2328828" y="832766"/>
            <a:chExt cx="1890307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1733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la opción de búsqueda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28828" y="1497267"/>
            <a:ext cx="1988090" cy="246221"/>
            <a:chOff x="2328828" y="832766"/>
            <a:chExt cx="1988090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8309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Ingresar el código del activo fijo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2328828" y="1728840"/>
            <a:ext cx="1468718" cy="246221"/>
            <a:chOff x="2328828" y="832766"/>
            <a:chExt cx="1468718" cy="246221"/>
          </a:xfrm>
        </p:grpSpPr>
        <p:sp>
          <p:nvSpPr>
            <p:cNvPr id="97" name="CuadroTexto 96"/>
            <p:cNvSpPr txBox="1"/>
            <p:nvPr/>
          </p:nvSpPr>
          <p:spPr>
            <a:xfrm>
              <a:off x="2485968" y="832766"/>
              <a:ext cx="1311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en la lupa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75847" y="727400"/>
            <a:ext cx="1962645" cy="1065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/>
          <p:cNvSpPr txBox="1"/>
          <p:nvPr/>
        </p:nvSpPr>
        <p:spPr>
          <a:xfrm>
            <a:off x="4651551" y="386323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Hacer Inventario</a:t>
            </a:r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1048698"/>
            <a:ext cx="1882292" cy="400110"/>
            <a:chOff x="2328828" y="832766"/>
            <a:chExt cx="1882292" cy="400110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17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En la lista de centros de costo</a:t>
              </a:r>
            </a:p>
            <a:p>
              <a:r>
                <a:rPr lang="es-ES" sz="1000" dirty="0"/>
                <a:t>seleccionar uno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4737321" y="1413912"/>
            <a:ext cx="1992899" cy="400110"/>
            <a:chOff x="2328828" y="832766"/>
            <a:chExt cx="1992899" cy="400110"/>
          </a:xfrm>
        </p:grpSpPr>
        <p:sp>
          <p:nvSpPr>
            <p:cNvPr id="109" name="CuadroTexto 108"/>
            <p:cNvSpPr txBox="1"/>
            <p:nvPr/>
          </p:nvSpPr>
          <p:spPr>
            <a:xfrm>
              <a:off x="2485968" y="832766"/>
              <a:ext cx="18357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Luego seleccionar un centro de </a:t>
              </a:r>
            </a:p>
            <a:p>
              <a:r>
                <a:rPr lang="es-ES" sz="1000" dirty="0"/>
                <a:t>Responsabilidad</a:t>
              </a:r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736041"/>
            <a:ext cx="20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Buscar Centro de Costo y </a:t>
            </a:r>
          </a:p>
          <a:p>
            <a:r>
              <a:rPr lang="es-ES" sz="900" dirty="0"/>
              <a:t>Centro de Responsabilidad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4683038" y="1931011"/>
            <a:ext cx="1962645" cy="9879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677108" cy="246221"/>
            <a:chOff x="2328828" y="832766"/>
            <a:chExt cx="1677108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15199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Ver la lista de activos fijos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2008929" cy="230832"/>
            <a:chOff x="2328828" y="832766"/>
            <a:chExt cx="2008929" cy="230832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8517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Seleccionar los activos a inventariar</a:t>
              </a: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4731715" y="2553691"/>
            <a:ext cx="1721992" cy="246221"/>
            <a:chOff x="2328828" y="832766"/>
            <a:chExt cx="1721992" cy="246221"/>
          </a:xfrm>
        </p:grpSpPr>
        <p:sp>
          <p:nvSpPr>
            <p:cNvPr id="139" name="CuadroTexto 138"/>
            <p:cNvSpPr txBox="1"/>
            <p:nvPr/>
          </p:nvSpPr>
          <p:spPr>
            <a:xfrm>
              <a:off x="2485968" y="832766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guardar y Grabar</a:t>
              </a: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30831" y="1887705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SubTarea1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7058014" y="755655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7058014" y="386323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Reporte</a:t>
            </a:r>
          </a:p>
        </p:txBody>
      </p:sp>
      <p:grpSp>
        <p:nvGrpSpPr>
          <p:cNvPr id="147" name="Agrupar 146"/>
          <p:cNvGrpSpPr/>
          <p:nvPr/>
        </p:nvGrpSpPr>
        <p:grpSpPr>
          <a:xfrm>
            <a:off x="7138178" y="1153203"/>
            <a:ext cx="1899925" cy="246221"/>
            <a:chOff x="2328828" y="832766"/>
            <a:chExt cx="1899925" cy="246221"/>
          </a:xfrm>
        </p:grpSpPr>
        <p:sp>
          <p:nvSpPr>
            <p:cNvPr id="148" name="CuadroTexto 147"/>
            <p:cNvSpPr txBox="1"/>
            <p:nvPr/>
          </p:nvSpPr>
          <p:spPr>
            <a:xfrm>
              <a:off x="2485968" y="832766"/>
              <a:ext cx="17427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el centro de costo</a:t>
              </a:r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Agrupar 149"/>
          <p:cNvGrpSpPr/>
          <p:nvPr/>
        </p:nvGrpSpPr>
        <p:grpSpPr>
          <a:xfrm>
            <a:off x="7138178" y="1388443"/>
            <a:ext cx="1778097" cy="246221"/>
            <a:chOff x="2328828" y="832766"/>
            <a:chExt cx="1778097" cy="246221"/>
          </a:xfrm>
        </p:grpSpPr>
        <p:sp>
          <p:nvSpPr>
            <p:cNvPr id="151" name="CuadroTexto 150"/>
            <p:cNvSpPr txBox="1"/>
            <p:nvPr/>
          </p:nvSpPr>
          <p:spPr>
            <a:xfrm>
              <a:off x="2485968" y="832766"/>
              <a:ext cx="1620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centro de </a:t>
              </a:r>
              <a:r>
                <a:rPr lang="es-ES" sz="1000" dirty="0" err="1"/>
                <a:t>Resp</a:t>
              </a:r>
              <a:r>
                <a:rPr lang="es-ES" sz="1000" dirty="0"/>
                <a:t>.</a:t>
              </a:r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7138178" y="1666105"/>
            <a:ext cx="1431848" cy="246221"/>
            <a:chOff x="2328828" y="832766"/>
            <a:chExt cx="1431848" cy="246221"/>
          </a:xfrm>
        </p:grpSpPr>
        <p:sp>
          <p:nvSpPr>
            <p:cNvPr id="154" name="CuadroTexto 153"/>
            <p:cNvSpPr txBox="1"/>
            <p:nvPr/>
          </p:nvSpPr>
          <p:spPr>
            <a:xfrm>
              <a:off x="2485968" y="832766"/>
              <a:ext cx="12747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Elegir Enviar Reporte</a:t>
              </a:r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pic>
        <p:nvPicPr>
          <p:cNvPr id="160" name="Imagen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51" y="3148685"/>
            <a:ext cx="1962645" cy="1994815"/>
          </a:xfrm>
          <a:prstGeom prst="rect">
            <a:avLst/>
          </a:prstGeom>
        </p:spPr>
      </p:pic>
      <p:pic>
        <p:nvPicPr>
          <p:cNvPr id="161" name="Imagen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14" y="3148685"/>
            <a:ext cx="1962645" cy="1994815"/>
          </a:xfrm>
          <a:prstGeom prst="rect">
            <a:avLst/>
          </a:prstGeom>
        </p:spPr>
      </p:pic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/>
              <a:t>App: InventoryQR</a:t>
            </a:r>
          </a:p>
        </p:txBody>
      </p:sp>
      <p:cxnSp>
        <p:nvCxnSpPr>
          <p:cNvPr id="164" name="Conector recto 163"/>
          <p:cNvCxnSpPr/>
          <p:nvPr/>
        </p:nvCxnSpPr>
        <p:spPr>
          <a:xfrm flipV="1">
            <a:off x="4211309" y="1050721"/>
            <a:ext cx="419522" cy="36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cxnSpLocks/>
            <a:stCxn id="130" idx="0"/>
            <a:endCxn id="100" idx="2"/>
          </p:cNvCxnSpPr>
          <p:nvPr/>
        </p:nvCxnSpPr>
        <p:spPr>
          <a:xfrm flipH="1" flipV="1">
            <a:off x="5657170" y="1792507"/>
            <a:ext cx="7191" cy="13850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 flipV="1">
            <a:off x="6638492" y="1012677"/>
            <a:ext cx="419522" cy="36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F8A4B8E7-9A9C-9ECF-74F8-611A9A8E67AC}"/>
              </a:ext>
            </a:extLst>
          </p:cNvPr>
          <p:cNvSpPr/>
          <p:nvPr/>
        </p:nvSpPr>
        <p:spPr>
          <a:xfrm>
            <a:off x="2245088" y="2177738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Agrupar 137">
            <a:extLst>
              <a:ext uri="{FF2B5EF4-FFF2-40B4-BE49-F238E27FC236}">
                <a16:creationId xmlns:a16="http://schemas.microsoft.com/office/drawing/2014/main" id="{0D535E43-BD1D-D43A-B2B2-3514664D76C4}"/>
              </a:ext>
            </a:extLst>
          </p:cNvPr>
          <p:cNvGrpSpPr/>
          <p:nvPr/>
        </p:nvGrpSpPr>
        <p:grpSpPr>
          <a:xfrm>
            <a:off x="2295841" y="2510403"/>
            <a:ext cx="1997708" cy="246221"/>
            <a:chOff x="2328828" y="832766"/>
            <a:chExt cx="1997708" cy="24622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5C0FAB5-9500-8833-B2D9-7A6D8B149DFF}"/>
                </a:ext>
              </a:extLst>
            </p:cNvPr>
            <p:cNvSpPr txBox="1"/>
            <p:nvPr/>
          </p:nvSpPr>
          <p:spPr>
            <a:xfrm>
              <a:off x="2485968" y="832766"/>
              <a:ext cx="18405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Cambiar el código del activo fijo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A1595A1-D05A-F6FE-BE16-9697EAC1A622}"/>
                </a:ext>
              </a:extLst>
            </p:cNvPr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B69497-B831-8BB6-E6E0-8F6608B59306}"/>
              </a:ext>
            </a:extLst>
          </p:cNvPr>
          <p:cNvSpPr txBox="1"/>
          <p:nvPr/>
        </p:nvSpPr>
        <p:spPr>
          <a:xfrm>
            <a:off x="2286764" y="2187609"/>
            <a:ext cx="1546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Buscar otro activo fijo</a:t>
            </a:r>
          </a:p>
        </p:txBody>
      </p:sp>
      <p:grpSp>
        <p:nvGrpSpPr>
          <p:cNvPr id="18" name="Agrupar 137">
            <a:extLst>
              <a:ext uri="{FF2B5EF4-FFF2-40B4-BE49-F238E27FC236}">
                <a16:creationId xmlns:a16="http://schemas.microsoft.com/office/drawing/2014/main" id="{D1BFB4DE-DC54-A5FA-3C79-9696FAE8CB65}"/>
              </a:ext>
            </a:extLst>
          </p:cNvPr>
          <p:cNvGrpSpPr/>
          <p:nvPr/>
        </p:nvGrpSpPr>
        <p:grpSpPr>
          <a:xfrm>
            <a:off x="2306884" y="2739074"/>
            <a:ext cx="1651460" cy="400110"/>
            <a:chOff x="2328828" y="785927"/>
            <a:chExt cx="1651460" cy="400110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FBB6305-F2BF-473F-01D4-C7DB34C384ED}"/>
                </a:ext>
              </a:extLst>
            </p:cNvPr>
            <p:cNvSpPr txBox="1"/>
            <p:nvPr/>
          </p:nvSpPr>
          <p:spPr>
            <a:xfrm>
              <a:off x="2485968" y="785927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Volver a repetir los pasos</a:t>
              </a:r>
            </a:p>
            <a:p>
              <a:r>
                <a:rPr lang="es-ES" sz="1000" dirty="0"/>
                <a:t> anteriores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8134CBE-17B2-624D-6930-6873D5D4C2BC}"/>
                </a:ext>
              </a:extLst>
            </p:cNvPr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9F830C3-4A84-752A-9130-7907E237E374}"/>
              </a:ext>
            </a:extLst>
          </p:cNvPr>
          <p:cNvSpPr txBox="1"/>
          <p:nvPr/>
        </p:nvSpPr>
        <p:spPr>
          <a:xfrm>
            <a:off x="7029877" y="774405"/>
            <a:ext cx="20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Buscar Centro de Costo y </a:t>
            </a:r>
          </a:p>
          <a:p>
            <a:r>
              <a:rPr lang="es-ES" sz="900" dirty="0"/>
              <a:t>Centro de Responsabilidad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83A21D-7310-279E-976B-EB96C33F9ACD}"/>
              </a:ext>
            </a:extLst>
          </p:cNvPr>
          <p:cNvSpPr txBox="1"/>
          <p:nvPr/>
        </p:nvSpPr>
        <p:spPr>
          <a:xfrm>
            <a:off x="2336464" y="3077057"/>
            <a:ext cx="2167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búsqueda de activos fijos es fácil de usar. </a:t>
            </a:r>
          </a:p>
          <a:p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Se evalúa según mi experiencia y feedback </a:t>
            </a:r>
          </a:p>
          <a:p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en pruebas de usabilidad.</a:t>
            </a:r>
            <a:endParaRPr lang="es-EC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8C5E8A-4B24-2DA2-7444-A7AC42164FCE}"/>
              </a:ext>
            </a:extLst>
          </p:cNvPr>
          <p:cNvSpPr txBox="1"/>
          <p:nvPr/>
        </p:nvSpPr>
        <p:spPr>
          <a:xfrm>
            <a:off x="4725832" y="3073021"/>
            <a:ext cx="2275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Sí, las acciones para realizar inventario son adecuadas según mi experiencia. La aplicación facilita el proceso y ofrece funciones intuitivas para un inventario eficiente.</a:t>
            </a:r>
            <a:endParaRPr lang="es-EC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01DB33-B209-9441-0861-C1AB1782D7C1}"/>
              </a:ext>
            </a:extLst>
          </p:cNvPr>
          <p:cNvSpPr txBox="1"/>
          <p:nvPr/>
        </p:nvSpPr>
        <p:spPr>
          <a:xfrm>
            <a:off x="7132295" y="3073021"/>
            <a:ext cx="2123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dirty="0">
                <a:solidFill>
                  <a:srgbClr val="0D0D0D"/>
                </a:solidFill>
                <a:latin typeface="Söhne"/>
              </a:rPr>
              <a:t>La aplicación proporciona herramientas que facilitan la obtención de informes detallados y útiles para la toma de decisiones.</a:t>
            </a:r>
            <a:endParaRPr lang="es-EC" sz="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0FFCD05-93CF-51F2-76CE-E95363995686}"/>
              </a:ext>
            </a:extLst>
          </p:cNvPr>
          <p:cNvSpPr txBox="1"/>
          <p:nvPr/>
        </p:nvSpPr>
        <p:spPr>
          <a:xfrm>
            <a:off x="2336463" y="3527367"/>
            <a:ext cx="2167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percepción de los usuarios al buscar activos fijos dependerá de la claridad y facilidad de uso de las acciones disponibles en la interfaz.</a:t>
            </a:r>
            <a:endParaRPr lang="es-EC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F17DE50-DA3E-F237-CA6E-FB0229CEA2F2}"/>
              </a:ext>
            </a:extLst>
          </p:cNvPr>
          <p:cNvSpPr txBox="1"/>
          <p:nvPr/>
        </p:nvSpPr>
        <p:spPr>
          <a:xfrm>
            <a:off x="4738403" y="3542235"/>
            <a:ext cx="2193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percepción de los usuarios al hacer inventario dependerá de lo claro y fácil de usar que sea el conjunto de acciones disponibles en la interfaz.</a:t>
            </a:r>
            <a:endParaRPr lang="es-EC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2156E70-0EDB-D55E-DE27-71490253A24D}"/>
              </a:ext>
            </a:extLst>
          </p:cNvPr>
          <p:cNvSpPr txBox="1"/>
          <p:nvPr/>
        </p:nvSpPr>
        <p:spPr>
          <a:xfrm>
            <a:off x="7132295" y="3529488"/>
            <a:ext cx="20022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percepción de los usuarios al generar un reporte dependerá de la claridad y accesibilidad de las acciones disponibles en la interfaz. </a:t>
            </a:r>
            <a:endParaRPr lang="es-EC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8F8248-B6C8-71CC-6477-3C9FB6C5A653}"/>
              </a:ext>
            </a:extLst>
          </p:cNvPr>
          <p:cNvSpPr txBox="1"/>
          <p:nvPr/>
        </p:nvSpPr>
        <p:spPr>
          <a:xfrm>
            <a:off x="2331940" y="3985305"/>
            <a:ext cx="2167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inclusión de un botón de retorno, mejoras de rendimiento y la adición de filtros adicionales pueden contribuir a una experiencia más clara y eficiente.</a:t>
            </a:r>
            <a:endParaRPr lang="es-EC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F59CD00-798A-97D0-4C0F-5CF42657044F}"/>
              </a:ext>
            </a:extLst>
          </p:cNvPr>
          <p:cNvSpPr txBox="1"/>
          <p:nvPr/>
        </p:nvSpPr>
        <p:spPr>
          <a:xfrm>
            <a:off x="4727979" y="3992739"/>
            <a:ext cx="2203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Con las mejoras sugeridas, la asociación de los usuarios al hacer inventario podría mejorar</a:t>
            </a:r>
            <a:endParaRPr lang="es-EC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36177A-5B3C-E049-052E-5D90C601A9F1}"/>
              </a:ext>
            </a:extLst>
          </p:cNvPr>
          <p:cNvSpPr txBox="1"/>
          <p:nvPr/>
        </p:nvSpPr>
        <p:spPr>
          <a:xfrm>
            <a:off x="7132294" y="3999763"/>
            <a:ext cx="20022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inclusión de un botón de retorno, optimización de rendimiento y filtros adicionales facilitarían una experiencia más eficiente y específica.</a:t>
            </a:r>
            <a:endParaRPr lang="es-EC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7121B1B-420D-D6E5-923B-EC1AC48E3586}"/>
                  </a:ext>
                </a:extLst>
              </p14:cNvPr>
              <p14:cNvContentPartPr/>
              <p14:nvPr/>
            </p14:nvContentPartPr>
            <p14:xfrm>
              <a:off x="3304995" y="1523790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7121B1B-420D-D6E5-923B-EC1AC48E35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8875" y="151767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B5D0E3D5-DA6F-F2DF-D2A3-0048813A1B78}"/>
                  </a:ext>
                </a:extLst>
              </p14:cNvPr>
              <p14:cNvContentPartPr/>
              <p14:nvPr/>
            </p14:nvContentPartPr>
            <p14:xfrm>
              <a:off x="2362155" y="885060"/>
              <a:ext cx="94320" cy="7956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B5D0E3D5-DA6F-F2DF-D2A3-0048813A1B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6035" y="878940"/>
                <a:ext cx="10656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D40E845E-56FD-EC37-9397-5D1DFE232947}"/>
              </a:ext>
            </a:extLst>
          </p:cNvPr>
          <p:cNvGrpSpPr/>
          <p:nvPr/>
        </p:nvGrpSpPr>
        <p:grpSpPr>
          <a:xfrm>
            <a:off x="2399235" y="1048860"/>
            <a:ext cx="94320" cy="401400"/>
            <a:chOff x="2399235" y="1048860"/>
            <a:chExt cx="9432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DF41EE5-8D32-129A-6AA3-AED9DEF24D5A}"/>
                    </a:ext>
                  </a:extLst>
                </p14:cNvPr>
                <p14:cNvContentPartPr/>
                <p14:nvPr/>
              </p14:nvContentPartPr>
              <p14:xfrm>
                <a:off x="2399235" y="1048860"/>
                <a:ext cx="83520" cy="1684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DF41EE5-8D32-129A-6AA3-AED9DEF24D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93115" y="1042740"/>
                  <a:ext cx="95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657574C1-3DD2-6CA3-F900-2C65EA7CED3C}"/>
                    </a:ext>
                  </a:extLst>
                </p14:cNvPr>
                <p14:cNvContentPartPr/>
                <p14:nvPr/>
              </p14:nvContentPartPr>
              <p14:xfrm>
                <a:off x="2399955" y="1274940"/>
                <a:ext cx="93600" cy="17532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657574C1-3DD2-6CA3-F900-2C65EA7CED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93835" y="1268820"/>
                  <a:ext cx="1058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E47985B-E998-5119-F3DF-C7BEC172F5F7}"/>
              </a:ext>
            </a:extLst>
          </p:cNvPr>
          <p:cNvGrpSpPr/>
          <p:nvPr/>
        </p:nvGrpSpPr>
        <p:grpSpPr>
          <a:xfrm>
            <a:off x="2399235" y="1530180"/>
            <a:ext cx="104760" cy="351720"/>
            <a:chOff x="2399235" y="1530180"/>
            <a:chExt cx="10476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44D35F2-B621-28A0-6FDF-47C8A4C4037A}"/>
                    </a:ext>
                  </a:extLst>
                </p14:cNvPr>
                <p14:cNvContentPartPr/>
                <p14:nvPr/>
              </p14:nvContentPartPr>
              <p14:xfrm>
                <a:off x="2400315" y="1530180"/>
                <a:ext cx="92520" cy="1461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44D35F2-B621-28A0-6FDF-47C8A4C403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94195" y="1524060"/>
                  <a:ext cx="104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73ABEB0-EFD5-F073-39AB-38B2CBEB9E36}"/>
                    </a:ext>
                  </a:extLst>
                </p14:cNvPr>
                <p14:cNvContentPartPr/>
                <p14:nvPr/>
              </p14:nvContentPartPr>
              <p14:xfrm>
                <a:off x="2399235" y="1704060"/>
                <a:ext cx="104760" cy="1778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73ABEB0-EFD5-F073-39AB-38B2CBEB9E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93115" y="1697940"/>
                  <a:ext cx="11700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30F04FEF-5522-6B3E-FAA2-B68141FFA5D5}"/>
                  </a:ext>
                </a:extLst>
              </p14:cNvPr>
              <p14:cNvContentPartPr/>
              <p14:nvPr/>
            </p14:nvContentPartPr>
            <p14:xfrm>
              <a:off x="2381235" y="2569140"/>
              <a:ext cx="45360" cy="9000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30F04FEF-5522-6B3E-FAA2-B68141FFA5D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75115" y="2563020"/>
                <a:ext cx="576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67C6BF10-C886-AB24-79FF-43422AF564AB}"/>
                  </a:ext>
                </a:extLst>
              </p14:cNvPr>
              <p14:cNvContentPartPr/>
              <p14:nvPr/>
            </p14:nvContentPartPr>
            <p14:xfrm>
              <a:off x="2381235" y="2843460"/>
              <a:ext cx="52200" cy="8316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67C6BF10-C886-AB24-79FF-43422AF564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5115" y="2837340"/>
                <a:ext cx="644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BFD3A5CA-7F80-9E59-B7E5-D53264465772}"/>
                  </a:ext>
                </a:extLst>
              </p14:cNvPr>
              <p14:cNvContentPartPr/>
              <p14:nvPr/>
            </p14:nvContentPartPr>
            <p14:xfrm>
              <a:off x="4808715" y="1074780"/>
              <a:ext cx="76680" cy="13500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BFD3A5CA-7F80-9E59-B7E5-D5326446577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2595" y="1068660"/>
                <a:ext cx="88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6831165A-7730-3CF6-ECF4-3440826198DF}"/>
                  </a:ext>
                </a:extLst>
              </p14:cNvPr>
              <p14:cNvContentPartPr/>
              <p14:nvPr/>
            </p14:nvContentPartPr>
            <p14:xfrm>
              <a:off x="4810155" y="1468260"/>
              <a:ext cx="55800" cy="89280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6831165A-7730-3CF6-ECF4-3440826198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04035" y="1462140"/>
                <a:ext cx="68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783183BB-752A-E2F0-6EFA-F4B4D5F75F6E}"/>
                  </a:ext>
                </a:extLst>
              </p14:cNvPr>
              <p14:cNvContentPartPr/>
              <p14:nvPr/>
            </p14:nvContentPartPr>
            <p14:xfrm>
              <a:off x="4790355" y="2142180"/>
              <a:ext cx="66240" cy="106920"/>
            </p14:xfrm>
          </p:contentPart>
        </mc:Choice>
        <mc:Fallback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783183BB-752A-E2F0-6EFA-F4B4D5F75F6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84235" y="2136060"/>
                <a:ext cx="784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8DD2DC3B-D342-172D-FEC1-C0C1DD480FC4}"/>
                  </a:ext>
                </a:extLst>
              </p14:cNvPr>
              <p14:cNvContentPartPr/>
              <p14:nvPr/>
            </p14:nvContentPartPr>
            <p14:xfrm>
              <a:off x="4791075" y="2311740"/>
              <a:ext cx="111600" cy="16056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8DD2DC3B-D342-172D-FEC1-C0C1DD480F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84955" y="2305620"/>
                <a:ext cx="123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618A451D-F181-32B8-07DA-F77993C27234}"/>
                  </a:ext>
                </a:extLst>
              </p14:cNvPr>
              <p14:cNvContentPartPr/>
              <p14:nvPr/>
            </p14:nvContentPartPr>
            <p14:xfrm>
              <a:off x="4828155" y="2608020"/>
              <a:ext cx="57600" cy="11124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618A451D-F181-32B8-07DA-F77993C272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22035" y="2601900"/>
                <a:ext cx="6984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244AEA3F-9B94-9E7A-D8CF-E1A71F47B7FB}"/>
              </a:ext>
            </a:extLst>
          </p:cNvPr>
          <p:cNvGrpSpPr/>
          <p:nvPr/>
        </p:nvGrpSpPr>
        <p:grpSpPr>
          <a:xfrm>
            <a:off x="7181835" y="1151460"/>
            <a:ext cx="141120" cy="384480"/>
            <a:chOff x="7181835" y="1151460"/>
            <a:chExt cx="14112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AC5A027-FCC9-3B68-FF80-97BB77894024}"/>
                    </a:ext>
                  </a:extLst>
                </p14:cNvPr>
                <p14:cNvContentPartPr/>
                <p14:nvPr/>
              </p14:nvContentPartPr>
              <p14:xfrm>
                <a:off x="7181835" y="1151460"/>
                <a:ext cx="141120" cy="1573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AC5A027-FCC9-3B68-FF80-97BB7789402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75715" y="1145340"/>
                  <a:ext cx="153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B44D12A0-7B4C-3A73-1CE1-BE64CE27B42B}"/>
                    </a:ext>
                  </a:extLst>
                </p14:cNvPr>
                <p14:cNvContentPartPr/>
                <p14:nvPr/>
              </p14:nvContentPartPr>
              <p14:xfrm>
                <a:off x="7219995" y="1368540"/>
                <a:ext cx="92160" cy="1674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B44D12A0-7B4C-3A73-1CE1-BE64CE27B4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13875" y="1362420"/>
                  <a:ext cx="10440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9387A82F-12C5-1BE4-B110-F3D1B7943A6B}"/>
                  </a:ext>
                </a:extLst>
              </p14:cNvPr>
              <p14:cNvContentPartPr/>
              <p14:nvPr/>
            </p14:nvContentPartPr>
            <p14:xfrm>
              <a:off x="7191195" y="1672740"/>
              <a:ext cx="112320" cy="129240"/>
            </p14:xfrm>
          </p:contentPart>
        </mc:Choice>
        <mc:Fallback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9387A82F-12C5-1BE4-B110-F3D1B7943A6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85075" y="1666620"/>
                <a:ext cx="12456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62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10" y="3148685"/>
            <a:ext cx="1962645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315510" y="746322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315510" y="376990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Perfil del Usuario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95674" y="832766"/>
            <a:ext cx="1662680" cy="246221"/>
            <a:chOff x="2328828" y="832766"/>
            <a:chExt cx="1662680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1505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en el menú lateral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95674" y="1041751"/>
            <a:ext cx="1917558" cy="553998"/>
            <a:chOff x="2328828" y="832766"/>
            <a:chExt cx="1917558" cy="553998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176041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 muestra la información de </a:t>
              </a:r>
            </a:p>
            <a:p>
              <a:r>
                <a:rPr lang="es-ES" sz="1000" dirty="0"/>
                <a:t>La persona que esta haciendo </a:t>
              </a:r>
            </a:p>
            <a:p>
              <a:r>
                <a:rPr lang="es-ES" sz="1000" dirty="0"/>
                <a:t>El inventario</a:t>
              </a: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95674" y="1555788"/>
            <a:ext cx="1925573" cy="400110"/>
            <a:chOff x="2328828" y="832766"/>
            <a:chExt cx="1925573" cy="400110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768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Regresar de nuevo en el menú</a:t>
              </a:r>
            </a:p>
            <a:p>
              <a:r>
                <a:rPr lang="es-ES" sz="1000" dirty="0"/>
                <a:t>lateral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pic>
        <p:nvPicPr>
          <p:cNvPr id="66" name="Imagen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1" y="3145136"/>
            <a:ext cx="1962645" cy="1994815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94871" y="742773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94871" y="373441"/>
            <a:ext cx="14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InventarioQR</a:t>
            </a:r>
            <a:endParaRPr lang="es-ES" b="1" dirty="0"/>
          </a:p>
        </p:txBody>
      </p:sp>
      <p:grpSp>
        <p:nvGrpSpPr>
          <p:cNvPr id="69" name="Agrupar 68"/>
          <p:cNvGrpSpPr/>
          <p:nvPr/>
        </p:nvGrpSpPr>
        <p:grpSpPr>
          <a:xfrm>
            <a:off x="175035" y="829217"/>
            <a:ext cx="1893513" cy="230832"/>
            <a:chOff x="2328828" y="832766"/>
            <a:chExt cx="1893513" cy="230832"/>
          </a:xfrm>
        </p:grpSpPr>
        <p:sp>
          <p:nvSpPr>
            <p:cNvPr id="70" name="CuadroTexto 69"/>
            <p:cNvSpPr txBox="1"/>
            <p:nvPr/>
          </p:nvSpPr>
          <p:spPr>
            <a:xfrm>
              <a:off x="2485968" y="832766"/>
              <a:ext cx="17363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Seleccionar “Escanear </a:t>
              </a:r>
              <a:r>
                <a:rPr lang="es-ES" sz="900" dirty="0" err="1"/>
                <a:t>códigoQR</a:t>
              </a:r>
              <a:r>
                <a:rPr lang="es-ES" sz="900" dirty="0"/>
                <a:t>”</a:t>
              </a: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75035" y="1038202"/>
            <a:ext cx="1790921" cy="246221"/>
            <a:chOff x="2328828" y="832766"/>
            <a:chExt cx="1790921" cy="246221"/>
          </a:xfrm>
        </p:grpSpPr>
        <p:sp>
          <p:nvSpPr>
            <p:cNvPr id="73" name="CuadroTexto 72"/>
            <p:cNvSpPr txBox="1"/>
            <p:nvPr/>
          </p:nvSpPr>
          <p:spPr>
            <a:xfrm>
              <a:off x="2485968" y="832766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Cuadrar la cámara y leer QR</a:t>
              </a: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175035" y="1262145"/>
            <a:ext cx="1941603" cy="230832"/>
            <a:chOff x="2328828" y="832766"/>
            <a:chExt cx="1941603" cy="230832"/>
          </a:xfrm>
        </p:grpSpPr>
        <p:sp>
          <p:nvSpPr>
            <p:cNvPr id="76" name="CuadroTexto 75"/>
            <p:cNvSpPr txBox="1"/>
            <p:nvPr/>
          </p:nvSpPr>
          <p:spPr>
            <a:xfrm>
              <a:off x="2485968" y="832766"/>
              <a:ext cx="1784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Se muestra información del activo</a:t>
              </a: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175035" y="1493718"/>
            <a:ext cx="1199413" cy="246221"/>
            <a:chOff x="2328828" y="832766"/>
            <a:chExt cx="1199413" cy="246221"/>
          </a:xfrm>
        </p:grpSpPr>
        <p:sp>
          <p:nvSpPr>
            <p:cNvPr id="79" name="CuadroTexto 78"/>
            <p:cNvSpPr txBox="1"/>
            <p:nvPr/>
          </p:nvSpPr>
          <p:spPr>
            <a:xfrm>
              <a:off x="2485968" y="832766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Grabar</a:t>
              </a: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175035" y="1725291"/>
            <a:ext cx="1249106" cy="246221"/>
            <a:chOff x="2328828" y="832766"/>
            <a:chExt cx="1249106" cy="246221"/>
          </a:xfrm>
        </p:grpSpPr>
        <p:sp>
          <p:nvSpPr>
            <p:cNvPr id="82" name="CuadroTexto 81"/>
            <p:cNvSpPr txBox="1"/>
            <p:nvPr/>
          </p:nvSpPr>
          <p:spPr>
            <a:xfrm>
              <a:off x="2485968" y="832766"/>
              <a:ext cx="1091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Poner en Aceptar</a:t>
              </a: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cxnSp>
        <p:nvCxnSpPr>
          <p:cNvPr id="85" name="Conector recto 84"/>
          <p:cNvCxnSpPr/>
          <p:nvPr/>
        </p:nvCxnSpPr>
        <p:spPr>
          <a:xfrm flipV="1">
            <a:off x="2057516" y="1041751"/>
            <a:ext cx="257994" cy="71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D1598DD-FC60-470F-9B14-1B4AE884511A}"/>
              </a:ext>
            </a:extLst>
          </p:cNvPr>
          <p:cNvSpPr txBox="1"/>
          <p:nvPr/>
        </p:nvSpPr>
        <p:spPr>
          <a:xfrm>
            <a:off x="192293" y="3073021"/>
            <a:ext cx="2203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funcionalidad de escaneo QR facilita la identificación y seguimiento de activos, proporcionando una herramienta eficaz para el control y la generación de informes.</a:t>
            </a:r>
            <a:endParaRPr lang="es-EC" sz="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00D5C1-1517-2CB7-4B59-DF336CB68712}"/>
              </a:ext>
            </a:extLst>
          </p:cNvPr>
          <p:cNvSpPr txBox="1"/>
          <p:nvPr/>
        </p:nvSpPr>
        <p:spPr>
          <a:xfrm>
            <a:off x="2395674" y="3072022"/>
            <a:ext cx="2123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Las acciones en mi perfil de usuario son adecuadas. La interfaz es intuitiva y cubre mis necesidades para gestionar activos, realizar inventarios y generar informes.</a:t>
            </a:r>
            <a:endParaRPr lang="es-EC" sz="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208654-8517-670A-E2FA-490302FF6190}"/>
              </a:ext>
            </a:extLst>
          </p:cNvPr>
          <p:cNvSpPr txBox="1"/>
          <p:nvPr/>
        </p:nvSpPr>
        <p:spPr>
          <a:xfrm>
            <a:off x="162797" y="3548232"/>
            <a:ext cx="2232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funcionalidad de escaneo QR facilita la identificación y seguimiento de activos, proporcionando una herramienta eficaz para el control y la generación de informes.</a:t>
            </a:r>
            <a:endParaRPr lang="es-EC" sz="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FF30044-196C-6AD5-E98A-0D3D2F517CD3}"/>
              </a:ext>
            </a:extLst>
          </p:cNvPr>
          <p:cNvSpPr txBox="1"/>
          <p:nvPr/>
        </p:nvSpPr>
        <p:spPr>
          <a:xfrm>
            <a:off x="2412932" y="3517017"/>
            <a:ext cx="2612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Su perfil dependerá de la claridad y facilidad de uso de las acciones disponibles en la interfaz y La accesibilidad y comprensibilidad son clave para una experiencia positiva.</a:t>
            </a:r>
            <a:endParaRPr lang="es-EC" sz="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13365A-9A19-8C8C-8EE0-6DCA0065A326}"/>
              </a:ext>
            </a:extLst>
          </p:cNvPr>
          <p:cNvSpPr txBox="1"/>
          <p:nvPr/>
        </p:nvSpPr>
        <p:spPr>
          <a:xfrm>
            <a:off x="180055" y="4001141"/>
            <a:ext cx="2123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la acción de gestionar el inventario mediante códigos QR. Esto contribuiría a una experiencia más eficiente y precisa</a:t>
            </a:r>
            <a:endParaRPr lang="es-EC" sz="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D3E3C06-B155-284B-9F56-82CCDADCD9D6}"/>
              </a:ext>
            </a:extLst>
          </p:cNvPr>
          <p:cNvSpPr txBox="1"/>
          <p:nvPr/>
        </p:nvSpPr>
        <p:spPr>
          <a:xfrm>
            <a:off x="2388456" y="3968360"/>
            <a:ext cx="2612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s-ES" sz="800" b="0" i="0" dirty="0">
                <a:solidFill>
                  <a:srgbClr val="0D0D0D"/>
                </a:solidFill>
                <a:effectLst/>
                <a:latin typeface="Söhne"/>
              </a:rPr>
              <a:t>Estas mejoras propuestas facilitarían la asociación de los usuarios con la acción de gestionar su perfil, ofreciendo una interfaz más intuitiva y personalizable.</a:t>
            </a:r>
            <a:endParaRPr lang="es-EC" sz="800" dirty="0">
              <a:solidFill>
                <a:srgbClr val="0D0D0D"/>
              </a:solidFill>
              <a:latin typeface="Söhn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4C9CDBC-DF7B-4A58-A1EA-F4152C8E305B}"/>
                  </a:ext>
                </a:extLst>
              </p14:cNvPr>
              <p14:cNvContentPartPr/>
              <p14:nvPr/>
            </p14:nvContentPartPr>
            <p14:xfrm>
              <a:off x="228075" y="900900"/>
              <a:ext cx="90720" cy="788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4C9CDBC-DF7B-4A58-A1EA-F4152C8E30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5" y="894780"/>
                <a:ext cx="102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8378E33-3504-3945-4911-1EBE8FCF4A17}"/>
                  </a:ext>
                </a:extLst>
              </p14:cNvPr>
              <p14:cNvContentPartPr/>
              <p14:nvPr/>
            </p14:nvContentPartPr>
            <p14:xfrm>
              <a:off x="246795" y="1121220"/>
              <a:ext cx="54720" cy="88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8378E33-3504-3945-4911-1EBE8FCF4A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675" y="1115100"/>
                <a:ext cx="669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5FC96ED-8009-BF56-FCE9-A60EF7BC72FC}"/>
                  </a:ext>
                </a:extLst>
              </p14:cNvPr>
              <p14:cNvContentPartPr/>
              <p14:nvPr/>
            </p14:nvContentPartPr>
            <p14:xfrm>
              <a:off x="247515" y="1331820"/>
              <a:ext cx="44640" cy="662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5FC96ED-8009-BF56-FCE9-A60EF7BC72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395" y="1325700"/>
                <a:ext cx="56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8ABD2BDB-B246-5575-C4B6-95AEAE19D0E2}"/>
                  </a:ext>
                </a:extLst>
              </p14:cNvPr>
              <p14:cNvContentPartPr/>
              <p14:nvPr/>
            </p14:nvContentPartPr>
            <p14:xfrm>
              <a:off x="247155" y="1521180"/>
              <a:ext cx="93240" cy="1371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8ABD2BDB-B246-5575-C4B6-95AEAE19D0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035" y="1515060"/>
                <a:ext cx="1054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03CF5D60-7B5E-3D85-35D7-24B05EFF53AC}"/>
                  </a:ext>
                </a:extLst>
              </p14:cNvPr>
              <p14:cNvContentPartPr/>
              <p14:nvPr/>
            </p14:nvContentPartPr>
            <p14:xfrm>
              <a:off x="228435" y="1786500"/>
              <a:ext cx="55080" cy="1098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03CF5D60-7B5E-3D85-35D7-24B05EFF53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315" y="1780380"/>
                <a:ext cx="673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F0C5F0A-EA88-649B-7F94-818A57FF9282}"/>
                  </a:ext>
                </a:extLst>
              </p14:cNvPr>
              <p14:cNvContentPartPr/>
              <p14:nvPr/>
            </p14:nvContentPartPr>
            <p14:xfrm>
              <a:off x="2457555" y="866340"/>
              <a:ext cx="66960" cy="1047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F0C5F0A-EA88-649B-7F94-818A57FF92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1435" y="860220"/>
                <a:ext cx="7920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43EBB689-92B5-09D5-20F6-93AF8293A5F1}"/>
              </a:ext>
            </a:extLst>
          </p:cNvPr>
          <p:cNvGrpSpPr/>
          <p:nvPr/>
        </p:nvGrpSpPr>
        <p:grpSpPr>
          <a:xfrm>
            <a:off x="2457555" y="1084140"/>
            <a:ext cx="74880" cy="114480"/>
            <a:chOff x="2457555" y="1084140"/>
            <a:chExt cx="7488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B8BE227-6568-C2EC-1127-9320D36318FD}"/>
                    </a:ext>
                  </a:extLst>
                </p14:cNvPr>
                <p14:cNvContentPartPr/>
                <p14:nvPr/>
              </p14:nvContentPartPr>
              <p14:xfrm>
                <a:off x="2476275" y="1084140"/>
                <a:ext cx="56160" cy="11088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B8BE227-6568-C2EC-1127-9320D36318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70155" y="1078020"/>
                  <a:ext cx="68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5D097B0-8080-58F2-5EE0-F54C70FED3E4}"/>
                    </a:ext>
                  </a:extLst>
                </p14:cNvPr>
                <p14:cNvContentPartPr/>
                <p14:nvPr/>
              </p14:nvContentPartPr>
              <p14:xfrm>
                <a:off x="2457555" y="1133460"/>
                <a:ext cx="360" cy="651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5D097B0-8080-58F2-5EE0-F54C70FED3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51435" y="1127340"/>
                  <a:ext cx="1260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C7DBF9D9-3D00-BE8C-7D4D-7FAC80825C29}"/>
                  </a:ext>
                </a:extLst>
              </p14:cNvPr>
              <p14:cNvContentPartPr/>
              <p14:nvPr/>
            </p14:nvContentPartPr>
            <p14:xfrm>
              <a:off x="2456475" y="1583460"/>
              <a:ext cx="108720" cy="11844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C7DBF9D9-3D00-BE8C-7D4D-7FAC80825C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50355" y="1577340"/>
                <a:ext cx="120960" cy="1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74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323</TotalTime>
  <Words>559</Words>
  <Application>Microsoft Office PowerPoint</Application>
  <PresentationFormat>Presentación en pantalla (16:9)</PresentationFormat>
  <Paragraphs>63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Söhne</vt:lpstr>
      <vt:lpstr>Office Theme</vt:lpstr>
      <vt:lpstr>Plantilla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Gabriela</cp:lastModifiedBy>
  <cp:revision>46</cp:revision>
  <dcterms:created xsi:type="dcterms:W3CDTF">2010-04-12T23:12:02Z</dcterms:created>
  <dcterms:modified xsi:type="dcterms:W3CDTF">2024-02-11T22:00:52Z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