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F75"/>
    <a:srgbClr val="6EA0C9"/>
    <a:srgbClr val="0A0E37"/>
    <a:srgbClr val="D6DCE5"/>
    <a:srgbClr val="FBE5D6"/>
    <a:srgbClr val="F5FFF4"/>
    <a:srgbClr val="D4E3F0"/>
    <a:srgbClr val="02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39E0B-F1C0-1446-8B46-F012E92AA0E9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E7E3E-524B-D044-9305-3AF79453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7E3E-524B-D044-9305-3AF794534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7E3E-524B-D044-9305-3AF7945341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7E3E-524B-D044-9305-3AF794534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7E3E-524B-D044-9305-3AF794534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7E3E-524B-D044-9305-3AF794534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7E3E-524B-D044-9305-3AF794534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ECA6-B994-9B4B-8AAC-4AA8F193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43043-1793-2C46-853A-71D53016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36F7-373C-754B-B948-80C8F150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0939-9100-C342-B8ED-6C4F27F87ADB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B2B5-A5FA-FC44-B8C4-34B76BCF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7F49-9C3C-8F42-950B-413348AA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8AF3-AAF4-0D46-B3B4-8F9251CC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85F58-D5DC-2940-AE26-F2715293D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1DE25-7A03-8643-B632-B4D3BA38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F904-87F6-4847-BE74-767B27A8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6A1D-85D3-914E-8731-7BD575DEE9D4}" type="datetime1">
              <a:rPr lang="en-CA" smtClean="0"/>
              <a:t>2020-08-31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86D0F-D593-4945-8566-D7A2E12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525C-A41E-F54E-8800-A9FAA134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AFBC-F19F-8B46-BE94-AD673B2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93B55-260E-4E41-86BE-D4311B4C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8EE1-C202-CF4E-8601-CAFB279E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CA4-643E-614D-A94C-FDA65B1B1CC5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3F10-D780-0743-9B4D-D0401841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0A24-D560-6E4B-A5F8-FBC3CD3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9A551-BB7B-394A-B4E9-60D913643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CFD-6299-DD49-93AE-DF047DEF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6CED-0B4E-CF4B-BF5E-69169A74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2360-5743-8845-9278-D688C5790154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AFEF-1E22-334F-9CC7-A58797B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A887-B8B0-9246-A4A7-C8E8552B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2216-8BD4-A34D-A31D-28CBF127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C2E9-4360-5E4E-9325-82B5B137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E66A-F8DE-8D41-B000-DBC7E222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CB12-AF4B-8043-98CB-BE3AA6C48871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D5B5-1BA1-6E48-B73B-0B76866C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CD0F-662A-814F-83E4-07173384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C79E-3551-F548-B57F-85C06F3E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9EDE6-7555-DB48-A400-4A660366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2204-A44C-1D4F-BFE9-67758A16D9B1}" type="datetime1">
              <a:rPr lang="en-CA" smtClean="0"/>
              <a:t>2020-08-31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C98D0-63F0-F14B-B540-6743CDF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118B-8AB3-384F-9F4F-66BD7F63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A971-36F3-A64D-831C-9950696F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1448-3004-0942-8A31-54E88B91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CFF0-988F-DF47-8650-2F2A808F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D465-54F5-484C-A5CA-2EC554BA2F0A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229B-01C8-4C4F-A989-0B22961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4E89-A781-4A43-B604-E49FBDA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1E72-64D5-B846-A758-007F6F63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FDF1-8FE8-1D4C-AE94-60B0CAC0F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9C770-4F07-7E47-8DE4-5E3DB8B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C2F6-3079-264F-ACF3-150D09AD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C72-55EA-4844-B708-CEEF6F168F5C}" type="datetime1">
              <a:rPr lang="en-CA" smtClean="0"/>
              <a:t>2020-08-31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3A8AC-9CBE-E94E-8A4D-FEF53CC7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80A7-075B-9D4D-893F-47AFCBCC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576B-BC78-0446-886B-9C9B0B7C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7831A-1B66-8840-9CB7-318B8737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FAB67-6AC3-3F48-B2E9-57B41DE7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388BD-019A-694D-92A6-4E4F12C0A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07965-F6F6-1743-9150-9926B0CEB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B46F9-F465-BC48-B702-24865603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0EB-990E-8346-882A-B098D48B3D5C}" type="datetime1">
              <a:rPr lang="en-CA" smtClean="0"/>
              <a:t>2020-08-31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D0C64-9833-4548-AE35-EFF7B166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9B8F1-879C-CD47-BD3F-B3E70517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4D68-CECF-184C-BDEE-97BD4A46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8C7BA-0571-5C43-A125-1D4179AE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B7A-0D16-A544-9F55-7F1012BD786C}" type="datetime1">
              <a:rPr lang="en-CA" smtClean="0"/>
              <a:t>2020-08-31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94C01-30A3-8447-8F55-DF860932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53D52-93C8-674D-8D10-B416C0DB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79491-366B-C94A-9A4D-67A761D3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E7B0-1E9D-394B-AE15-881B7216D2F1}" type="datetime1">
              <a:rPr lang="en-CA" smtClean="0"/>
              <a:t>2020-08-31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2D031-5BC1-7C4D-B851-7C69182B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AF064-13D6-BF44-A1D8-BC618EC2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7EE9-F22E-454F-9F1B-4AFE0DF6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9BE3-95D5-234C-A983-FF42FB962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D32C-1B5F-A94C-A8CD-A81A155A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EB4A-C03F-E74E-938C-3180012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6863-F636-A848-BB57-133382CF88EA}" type="datetime1">
              <a:rPr lang="en-CA" smtClean="0"/>
              <a:t>2020-08-31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74B4E-FF59-D448-BCEE-C14C1A50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A870-D360-1846-8D3D-362BF69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46EC9-3386-9C41-A6E1-2BE37F1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A73F-F8E7-3142-9BFF-4B8B09EC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019B-C7F5-254C-994C-5AC419DCC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A966-8ED4-D84F-9BEC-4B3A0A17A939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A9F0-1BAB-214D-AC2A-E7162EC5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5310-7B43-9C48-82B8-92780A49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A10-76B3-1240-B111-4C4666FB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45D14-4A31-A647-A48C-123BB2A3B88E}"/>
              </a:ext>
            </a:extLst>
          </p:cNvPr>
          <p:cNvSpPr/>
          <p:nvPr/>
        </p:nvSpPr>
        <p:spPr>
          <a:xfrm>
            <a:off x="4891314" y="0"/>
            <a:ext cx="7300686" cy="6858000"/>
          </a:xfrm>
          <a:prstGeom prst="rect">
            <a:avLst/>
          </a:prstGeom>
          <a:solidFill>
            <a:srgbClr val="6EA0C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FBF3-839F-5347-87B4-CF5ACF40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029" y="1005438"/>
            <a:ext cx="6447972" cy="2610551"/>
          </a:xfrm>
        </p:spPr>
        <p:txBody>
          <a:bodyPr>
            <a:noAutofit/>
          </a:bodyPr>
          <a:lstStyle/>
          <a:p>
            <a:pPr algn="l">
              <a:lnSpc>
                <a:spcPts val="8000"/>
              </a:lnSpc>
            </a:pPr>
            <a:b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</a:br>
            <a:b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</a:br>
            <a: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  <a:t>NEWS</a:t>
            </a:r>
            <a:b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</a:br>
            <a: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  <a:t>SATIRE</a:t>
            </a:r>
            <a:b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</a:br>
            <a:r>
              <a:rPr lang="en-US" sz="58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  <a:t>DETECTOR</a:t>
            </a:r>
            <a:endParaRPr lang="en-US" sz="2800" b="1" dirty="0">
              <a:solidFill>
                <a:srgbClr val="0A0E37"/>
              </a:solidFill>
              <a:latin typeface="Montserrat Black" pitchFamily="2" charset="77"/>
              <a:ea typeface="Geneva" panose="020B0503030404040204" pitchFamily="34" charset="0"/>
              <a:cs typeface="Modern Love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84160-4962-DB44-B86C-CD0157B55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029" y="4998176"/>
            <a:ext cx="3194713" cy="36933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0A0E37"/>
                </a:solidFill>
                <a:latin typeface="Montserrat" pitchFamily="2" charset="77"/>
              </a:rPr>
              <a:t>Gabriela Tanumihardja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AD83-8271-E044-A106-356E0AB978E3}"/>
              </a:ext>
            </a:extLst>
          </p:cNvPr>
          <p:cNvSpPr txBox="1"/>
          <p:nvPr/>
        </p:nvSpPr>
        <p:spPr>
          <a:xfrm>
            <a:off x="5109029" y="4611268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0E37"/>
                </a:solidFill>
                <a:latin typeface="Montserrat" pitchFamily="2" charset="77"/>
              </a:rPr>
              <a:t>08/31/20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87E9A0-0D87-8F4C-913A-DC3B41E976CD}"/>
              </a:ext>
            </a:extLst>
          </p:cNvPr>
          <p:cNvCxnSpPr>
            <a:cxnSpLocks/>
          </p:cNvCxnSpPr>
          <p:nvPr/>
        </p:nvCxnSpPr>
        <p:spPr>
          <a:xfrm>
            <a:off x="4493792" y="4382492"/>
            <a:ext cx="5780362" cy="0"/>
          </a:xfrm>
          <a:prstGeom prst="line">
            <a:avLst/>
          </a:prstGeom>
          <a:ln w="44450">
            <a:solidFill>
              <a:srgbClr val="0A0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Newspapers B&amp;W (5) | Newspapers in black and white | Jon S | Flickr">
            <a:extLst>
              <a:ext uri="{FF2B5EF4-FFF2-40B4-BE49-F238E27FC236}">
                <a16:creationId xmlns:a16="http://schemas.microsoft.com/office/drawing/2014/main" id="{4F3B5216-4EBC-2648-8C8E-0A247ED7D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r="30712"/>
          <a:stretch/>
        </p:blipFill>
        <p:spPr bwMode="auto">
          <a:xfrm>
            <a:off x="0" y="0"/>
            <a:ext cx="48913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87E363-C14D-B24F-A72F-4C8FEA0D47CD}"/>
              </a:ext>
            </a:extLst>
          </p:cNvPr>
          <p:cNvSpPr/>
          <p:nvPr/>
        </p:nvSpPr>
        <p:spPr>
          <a:xfrm>
            <a:off x="5109029" y="3730377"/>
            <a:ext cx="46682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A0E37"/>
                </a:solidFill>
                <a:latin typeface="Montserrat Black" pitchFamily="2" charset="77"/>
                <a:ea typeface="Geneva" panose="020B0503030404040204" pitchFamily="34" charset="0"/>
                <a:cs typeface="Modern Love" panose="020F0502020204030204" pitchFamily="34" charset="0"/>
              </a:rPr>
              <a:t>capstone project standup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825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891CB-0C5B-E542-997E-6CA29BE0D4AB}"/>
              </a:ext>
            </a:extLst>
          </p:cNvPr>
          <p:cNvSpPr/>
          <p:nvPr/>
        </p:nvSpPr>
        <p:spPr>
          <a:xfrm>
            <a:off x="11074400" y="0"/>
            <a:ext cx="1117600" cy="6858000"/>
          </a:xfrm>
          <a:prstGeom prst="rect">
            <a:avLst/>
          </a:prstGeom>
          <a:solidFill>
            <a:srgbClr val="6EA0C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B5A83-F1A6-E641-9149-0DFA1ED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  <a:t>All Generalizations are Wrong,</a:t>
            </a:r>
            <a:b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</a:br>
            <a: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  <a:t>Including This One…</a:t>
            </a:r>
          </a:p>
        </p:txBody>
      </p:sp>
      <p:pic>
        <p:nvPicPr>
          <p:cNvPr id="2050" name="Picture 2" descr="Some of Dana Fradon’s most memorable New Yorker cartoons, like this one from 1989, mocked the pomposity and dubious ethics of powerful men.">
            <a:extLst>
              <a:ext uri="{FF2B5EF4-FFF2-40B4-BE49-F238E27FC236}">
                <a16:creationId xmlns:a16="http://schemas.microsoft.com/office/drawing/2014/main" id="{3969E0E4-45CF-8647-9CD0-CDAB9CFDA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-325" r="3978" b="325"/>
          <a:stretch/>
        </p:blipFill>
        <p:spPr bwMode="auto">
          <a:xfrm>
            <a:off x="0" y="1690688"/>
            <a:ext cx="581522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D1E9C-2122-FC4E-83C6-69A4B8D7FDF8}"/>
              </a:ext>
            </a:extLst>
          </p:cNvPr>
          <p:cNvCxnSpPr>
            <a:cxnSpLocks/>
          </p:cNvCxnSpPr>
          <p:nvPr/>
        </p:nvCxnSpPr>
        <p:spPr>
          <a:xfrm>
            <a:off x="-39033" y="1699080"/>
            <a:ext cx="12332633" cy="0"/>
          </a:xfrm>
          <a:prstGeom prst="line">
            <a:avLst/>
          </a:prstGeom>
          <a:ln w="44450">
            <a:solidFill>
              <a:srgbClr val="0A0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825D68-1542-AA4D-91CD-628FBFEB57C6}"/>
              </a:ext>
            </a:extLst>
          </p:cNvPr>
          <p:cNvSpPr txBox="1"/>
          <p:nvPr/>
        </p:nvSpPr>
        <p:spPr>
          <a:xfrm>
            <a:off x="5815227" y="1871147"/>
            <a:ext cx="5140411" cy="46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>
                <a:solidFill>
                  <a:srgbClr val="0A0E37"/>
                </a:solidFill>
                <a:latin typeface="Fira Sans Medium" panose="020B0503050000020004" pitchFamily="34" charset="0"/>
              </a:rPr>
              <a:t>News Satire: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" panose="020B0503050000020004" pitchFamily="34" charset="0"/>
              </a:rPr>
              <a:t>Designed to make commentaries on various topics and their vices and errors through </a:t>
            </a:r>
            <a:r>
              <a:rPr lang="en-CA" dirty="0">
                <a:solidFill>
                  <a:srgbClr val="0B3F75"/>
                </a:solidFill>
                <a:latin typeface="Fira Sans" panose="020B0503050000020004" pitchFamily="34" charset="0"/>
              </a:rPr>
              <a:t>humour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" panose="020B0503050000020004" pitchFamily="34" charset="0"/>
              </a:rPr>
              <a:t>Uses </a:t>
            </a:r>
            <a:r>
              <a:rPr lang="en-CA" dirty="0">
                <a:solidFill>
                  <a:srgbClr val="0B3F75"/>
                </a:solidFill>
                <a:latin typeface="Fira Sans" panose="020B0503050000020004" pitchFamily="34" charset="0"/>
              </a:rPr>
              <a:t>sarcasms</a:t>
            </a:r>
            <a:r>
              <a:rPr lang="en-CA" dirty="0">
                <a:latin typeface="Fira Sans" panose="020B0503050000020004" pitchFamily="34" charset="0"/>
              </a:rPr>
              <a:t>, </a:t>
            </a:r>
            <a:r>
              <a:rPr lang="en-CA" dirty="0">
                <a:solidFill>
                  <a:srgbClr val="0B3F75"/>
                </a:solidFill>
                <a:latin typeface="Fira Sans" panose="020B0503050000020004" pitchFamily="34" charset="0"/>
              </a:rPr>
              <a:t>ironies</a:t>
            </a:r>
            <a:r>
              <a:rPr lang="en-CA" dirty="0">
                <a:latin typeface="Fira Sans" panose="020B0503050000020004" pitchFamily="34" charset="0"/>
              </a:rPr>
              <a:t>, </a:t>
            </a:r>
            <a:r>
              <a:rPr lang="en-CA" dirty="0">
                <a:solidFill>
                  <a:srgbClr val="0B3F75"/>
                </a:solidFill>
                <a:latin typeface="Fira Sans" panose="020B0503050000020004" pitchFamily="34" charset="0"/>
              </a:rPr>
              <a:t>parodies</a:t>
            </a:r>
            <a:r>
              <a:rPr lang="en-CA" dirty="0">
                <a:latin typeface="Fira Sans" panose="020B0503050000020004" pitchFamily="34" charset="0"/>
              </a:rPr>
              <a:t>, and </a:t>
            </a:r>
            <a:r>
              <a:rPr lang="en-CA" dirty="0">
                <a:solidFill>
                  <a:srgbClr val="0B3F75"/>
                </a:solidFill>
                <a:latin typeface="Fira Sans" panose="020B0503050000020004" pitchFamily="34" charset="0"/>
              </a:rPr>
              <a:t>exaggerations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" panose="020B0503050000020004" pitchFamily="34" charset="0"/>
              </a:rPr>
              <a:t>NOT intended to mislead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rgbClr val="0B3F75"/>
              </a:solidFill>
              <a:latin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2400" dirty="0">
                <a:latin typeface="Fira Sans Medium" panose="020B0503050000020004" pitchFamily="34" charset="0"/>
              </a:rPr>
              <a:t>Often mistaken as legitimate news articles</a:t>
            </a:r>
            <a:r>
              <a:rPr lang="en-US" sz="2000" dirty="0">
                <a:latin typeface="Fira Sans Medium" panose="020B0503050000020004" pitchFamily="34" charset="0"/>
              </a:rPr>
              <a:t>…</a:t>
            </a:r>
            <a:endParaRPr lang="en-CA" sz="2400" dirty="0">
              <a:latin typeface="Fira Sans Medium" panose="020B05030500000200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FBEAA4-5FA7-544F-A38B-1819576F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22" y="0"/>
            <a:ext cx="615778" cy="383229"/>
          </a:xfrm>
        </p:spPr>
        <p:txBody>
          <a:bodyPr/>
          <a:lstStyle/>
          <a:p>
            <a:r>
              <a:rPr lang="en-US" sz="1600" b="1" dirty="0">
                <a:solidFill>
                  <a:srgbClr val="0A0E37"/>
                </a:solidFill>
                <a:latin typeface="Montserrat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11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Jack Ziegler, Cartoonist at The New Yorker, Dies at 74 - The New York Times">
            <a:extLst>
              <a:ext uri="{FF2B5EF4-FFF2-40B4-BE49-F238E27FC236}">
                <a16:creationId xmlns:a16="http://schemas.microsoft.com/office/drawing/2014/main" id="{57A2C990-4A6A-9342-8B8C-C32E140EB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4597" r="11985"/>
          <a:stretch/>
        </p:blipFill>
        <p:spPr bwMode="auto">
          <a:xfrm>
            <a:off x="7741429" y="1699054"/>
            <a:ext cx="3304768" cy="28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F891CB-0C5B-E542-997E-6CA29BE0D4AB}"/>
              </a:ext>
            </a:extLst>
          </p:cNvPr>
          <p:cNvSpPr/>
          <p:nvPr/>
        </p:nvSpPr>
        <p:spPr>
          <a:xfrm>
            <a:off x="11074400" y="0"/>
            <a:ext cx="1117600" cy="6858000"/>
          </a:xfrm>
          <a:prstGeom prst="rect">
            <a:avLst/>
          </a:prstGeom>
          <a:solidFill>
            <a:srgbClr val="6EA0C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B5A83-F1A6-E641-9149-0DFA1ED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  <a:t>Data Collection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D1E9C-2122-FC4E-83C6-69A4B8D7FDF8}"/>
              </a:ext>
            </a:extLst>
          </p:cNvPr>
          <p:cNvCxnSpPr>
            <a:cxnSpLocks/>
          </p:cNvCxnSpPr>
          <p:nvPr/>
        </p:nvCxnSpPr>
        <p:spPr>
          <a:xfrm>
            <a:off x="-39033" y="1699080"/>
            <a:ext cx="12332633" cy="0"/>
          </a:xfrm>
          <a:prstGeom prst="line">
            <a:avLst/>
          </a:prstGeom>
          <a:ln w="44450">
            <a:solidFill>
              <a:srgbClr val="0A0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825D68-1542-AA4D-91CD-628FBFEB57C6}"/>
              </a:ext>
            </a:extLst>
          </p:cNvPr>
          <p:cNvSpPr txBox="1"/>
          <p:nvPr/>
        </p:nvSpPr>
        <p:spPr>
          <a:xfrm>
            <a:off x="429444" y="1896528"/>
            <a:ext cx="8685981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A0E37"/>
                </a:solidFill>
                <a:latin typeface="Fira Sans Medium" panose="020B0503050000020004" pitchFamily="34" charset="0"/>
              </a:rPr>
              <a:t>Satirical and Legitimate News: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Fira Sans" panose="020B0503050000020004" pitchFamily="34" charset="0"/>
              </a:rPr>
              <a:t>Scraped from four news 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Fira Sans" panose="020B0503050000020004" pitchFamily="34" charset="0"/>
              </a:rPr>
              <a:t>Headlines, topic, and published 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Fira Sans" panose="020B0503050000020004" pitchFamily="34" charset="0"/>
              </a:rPr>
              <a:t>Data scraped using Selenium and </a:t>
            </a:r>
            <a:r>
              <a:rPr lang="en-CA" sz="2000" dirty="0" err="1">
                <a:latin typeface="Fira Sans" panose="020B0503050000020004" pitchFamily="34" charset="0"/>
              </a:rPr>
              <a:t>BeatifulSoup</a:t>
            </a:r>
            <a:r>
              <a:rPr lang="en-CA" sz="2000" dirty="0">
                <a:latin typeface="Fira Sans" panose="020B0503050000020004" pitchFamily="34" charset="0"/>
              </a:rPr>
              <a:t> packages</a:t>
            </a:r>
          </a:p>
          <a:p>
            <a:pPr>
              <a:lnSpc>
                <a:spcPct val="150000"/>
              </a:lnSpc>
            </a:pPr>
            <a:endParaRPr lang="en-CA" sz="2000" dirty="0">
              <a:latin typeface="Fira Sans" panose="020B05030500000200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FBEAA4-5FA7-544F-A38B-1819576F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22" y="0"/>
            <a:ext cx="615778" cy="383229"/>
          </a:xfrm>
        </p:spPr>
        <p:txBody>
          <a:bodyPr/>
          <a:lstStyle/>
          <a:p>
            <a:r>
              <a:rPr lang="en-US" sz="1600" b="1" dirty="0">
                <a:solidFill>
                  <a:srgbClr val="0A0E37"/>
                </a:solidFill>
                <a:latin typeface="Montserrat" pitchFamily="2" charset="77"/>
              </a:rPr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CE72FE-E6E3-BA4C-88AD-ED2265E6E363}"/>
              </a:ext>
            </a:extLst>
          </p:cNvPr>
          <p:cNvGrpSpPr/>
          <p:nvPr/>
        </p:nvGrpSpPr>
        <p:grpSpPr>
          <a:xfrm>
            <a:off x="6481420" y="4432410"/>
            <a:ext cx="2885603" cy="2060465"/>
            <a:chOff x="8016327" y="4461800"/>
            <a:chExt cx="2863309" cy="19691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2CC88AF-180B-7C41-B56B-36030561C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16327" y="6027818"/>
              <a:ext cx="2863309" cy="40315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A4BE180-51F7-DF46-9B2F-04CCF105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3555" y="5468936"/>
              <a:ext cx="2706081" cy="357925"/>
            </a:xfrm>
            <a:prstGeom prst="rect">
              <a:avLst/>
            </a:prstGeom>
          </p:spPr>
        </p:pic>
        <p:pic>
          <p:nvPicPr>
            <p:cNvPr id="3074" name="Picture 2" descr="The Beaverton">
              <a:extLst>
                <a:ext uri="{FF2B5EF4-FFF2-40B4-BE49-F238E27FC236}">
                  <a16:creationId xmlns:a16="http://schemas.microsoft.com/office/drawing/2014/main" id="{5F197F37-CEF6-4341-8CF3-19D598D72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9246" y="4461800"/>
              <a:ext cx="1742404" cy="906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globe and mail logo">
              <a:extLst>
                <a:ext uri="{FF2B5EF4-FFF2-40B4-BE49-F238E27FC236}">
                  <a16:creationId xmlns:a16="http://schemas.microsoft.com/office/drawing/2014/main" id="{55E66162-35F4-FB46-9636-10601DCC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5895" y="4461800"/>
              <a:ext cx="963351" cy="906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EAFB11-E7B8-4F45-B6D2-876DBA966984}"/>
              </a:ext>
            </a:extLst>
          </p:cNvPr>
          <p:cNvGrpSpPr/>
          <p:nvPr/>
        </p:nvGrpSpPr>
        <p:grpSpPr>
          <a:xfrm>
            <a:off x="643985" y="4227255"/>
            <a:ext cx="5809432" cy="2265620"/>
            <a:chOff x="429442" y="4285065"/>
            <a:chExt cx="5274936" cy="22656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59F728-56EF-B447-B833-9BBA818E4450}"/>
                </a:ext>
              </a:extLst>
            </p:cNvPr>
            <p:cNvSpPr/>
            <p:nvPr/>
          </p:nvSpPr>
          <p:spPr>
            <a:xfrm>
              <a:off x="429444" y="4285065"/>
              <a:ext cx="5274934" cy="2265620"/>
            </a:xfrm>
            <a:prstGeom prst="rect">
              <a:avLst/>
            </a:prstGeom>
            <a:solidFill>
              <a:srgbClr val="D4E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0AF3C5-FF66-D449-804F-372BCF8ADBA6}"/>
                </a:ext>
              </a:extLst>
            </p:cNvPr>
            <p:cNvSpPr txBox="1"/>
            <p:nvPr/>
          </p:nvSpPr>
          <p:spPr>
            <a:xfrm>
              <a:off x="429442" y="4329059"/>
              <a:ext cx="5274934" cy="204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latin typeface="Fira Sans" panose="020B0503050000020004" pitchFamily="34" charset="0"/>
                </a:rPr>
                <a:t>BEFORE CLEANING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B3F75"/>
                  </a:solidFill>
                  <a:latin typeface="Fira Sans" panose="020B0503050000020004" pitchFamily="34" charset="0"/>
                </a:rPr>
                <a:t>55,925 headlines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B3F75"/>
                  </a:solidFill>
                  <a:latin typeface="Fira Sans" panose="020B0503050000020004" pitchFamily="34" charset="0"/>
                </a:rPr>
                <a:t>Published between 1993 – 2020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B3F75"/>
                  </a:solidFill>
                  <a:latin typeface="Fira Sans" panose="020B0503050000020004" pitchFamily="34" charset="0"/>
                </a:rPr>
                <a:t>59% legitimate news, 41% satirical news</a:t>
              </a:r>
              <a:r>
                <a:rPr lang="en-US" sz="2000" dirty="0"/>
                <a:t>	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916A91-38F3-4849-AC70-B426E3291302}"/>
                </a:ext>
              </a:extLst>
            </p:cNvPr>
            <p:cNvCxnSpPr>
              <a:cxnSpLocks/>
            </p:cNvCxnSpPr>
            <p:nvPr/>
          </p:nvCxnSpPr>
          <p:spPr>
            <a:xfrm>
              <a:off x="429442" y="4835652"/>
              <a:ext cx="2828107" cy="0"/>
            </a:xfrm>
            <a:prstGeom prst="line">
              <a:avLst/>
            </a:prstGeom>
            <a:ln w="25400">
              <a:solidFill>
                <a:srgbClr val="0B3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40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891CB-0C5B-E542-997E-6CA29BE0D4AB}"/>
              </a:ext>
            </a:extLst>
          </p:cNvPr>
          <p:cNvSpPr/>
          <p:nvPr/>
        </p:nvSpPr>
        <p:spPr>
          <a:xfrm>
            <a:off x="11074400" y="0"/>
            <a:ext cx="1117600" cy="6858000"/>
          </a:xfrm>
          <a:prstGeom prst="rect">
            <a:avLst/>
          </a:prstGeom>
          <a:solidFill>
            <a:srgbClr val="6EA0C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B5A83-F1A6-E641-9149-0DFA1ED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  <a:t>Data Description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D1E9C-2122-FC4E-83C6-69A4B8D7FDF8}"/>
              </a:ext>
            </a:extLst>
          </p:cNvPr>
          <p:cNvCxnSpPr>
            <a:cxnSpLocks/>
          </p:cNvCxnSpPr>
          <p:nvPr/>
        </p:nvCxnSpPr>
        <p:spPr>
          <a:xfrm>
            <a:off x="-39033" y="1699080"/>
            <a:ext cx="12332633" cy="0"/>
          </a:xfrm>
          <a:prstGeom prst="line">
            <a:avLst/>
          </a:prstGeom>
          <a:ln w="44450">
            <a:solidFill>
              <a:srgbClr val="0A0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FBEAA4-5FA7-544F-A38B-1819576F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22" y="0"/>
            <a:ext cx="615778" cy="383229"/>
          </a:xfrm>
        </p:spPr>
        <p:txBody>
          <a:bodyPr/>
          <a:lstStyle/>
          <a:p>
            <a:r>
              <a:rPr lang="en-US" sz="1600" b="1" dirty="0">
                <a:solidFill>
                  <a:srgbClr val="0A0E37"/>
                </a:solidFill>
                <a:latin typeface="Montserrat" pitchFamily="2" charset="77"/>
              </a:rPr>
              <a:t>3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80221380-B47D-894A-9417-F74680110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811" y="3381375"/>
            <a:ext cx="9497992" cy="2499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A12411-2BBD-834C-A5DC-0DF756390781}"/>
              </a:ext>
            </a:extLst>
          </p:cNvPr>
          <p:cNvSpPr/>
          <p:nvPr/>
        </p:nvSpPr>
        <p:spPr>
          <a:xfrm>
            <a:off x="9607762" y="3389768"/>
            <a:ext cx="398041" cy="2499897"/>
          </a:xfrm>
          <a:prstGeom prst="rect">
            <a:avLst/>
          </a:prstGeom>
          <a:noFill/>
          <a:ln>
            <a:solidFill>
              <a:srgbClr val="6E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EA0C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CE49C-79A0-5F48-A8B9-93C5FFA4FAAC}"/>
              </a:ext>
            </a:extLst>
          </p:cNvPr>
          <p:cNvSpPr/>
          <p:nvPr/>
        </p:nvSpPr>
        <p:spPr>
          <a:xfrm>
            <a:off x="963402" y="3389768"/>
            <a:ext cx="7684537" cy="24998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C8FFCD-816D-F841-8E0F-8F1E85A2D284}"/>
              </a:ext>
            </a:extLst>
          </p:cNvPr>
          <p:cNvCxnSpPr>
            <a:cxnSpLocks/>
          </p:cNvCxnSpPr>
          <p:nvPr/>
        </p:nvCxnSpPr>
        <p:spPr>
          <a:xfrm flipV="1">
            <a:off x="4805670" y="2817397"/>
            <a:ext cx="0" cy="572371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DC0F2-9C33-FE42-806C-B3828DE80F93}"/>
              </a:ext>
            </a:extLst>
          </p:cNvPr>
          <p:cNvCxnSpPr>
            <a:cxnSpLocks/>
          </p:cNvCxnSpPr>
          <p:nvPr/>
        </p:nvCxnSpPr>
        <p:spPr>
          <a:xfrm flipV="1">
            <a:off x="9821066" y="2817397"/>
            <a:ext cx="0" cy="572371"/>
          </a:xfrm>
          <a:prstGeom prst="line">
            <a:avLst/>
          </a:prstGeom>
          <a:ln w="63500">
            <a:solidFill>
              <a:srgbClr val="6EA0C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3073B-0032-4745-B50D-44EC39F2F3AE}"/>
              </a:ext>
            </a:extLst>
          </p:cNvPr>
          <p:cNvSpPr/>
          <p:nvPr/>
        </p:nvSpPr>
        <p:spPr>
          <a:xfrm>
            <a:off x="2652192" y="2509738"/>
            <a:ext cx="4306956" cy="572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A0E37"/>
                </a:solidFill>
                <a:latin typeface="Montserrat SemiBold" pitchFamily="2" charset="77"/>
              </a:rPr>
              <a:t>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443239-CC26-AA42-A159-161FC83C900F}"/>
              </a:ext>
            </a:extLst>
          </p:cNvPr>
          <p:cNvSpPr/>
          <p:nvPr/>
        </p:nvSpPr>
        <p:spPr>
          <a:xfrm>
            <a:off x="9114575" y="2515844"/>
            <a:ext cx="1412981" cy="572364"/>
          </a:xfrm>
          <a:prstGeom prst="rect">
            <a:avLst/>
          </a:prstGeom>
          <a:solidFill>
            <a:srgbClr val="6E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 SemiBold" pitchFamily="2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684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891CB-0C5B-E542-997E-6CA29BE0D4AB}"/>
              </a:ext>
            </a:extLst>
          </p:cNvPr>
          <p:cNvSpPr/>
          <p:nvPr/>
        </p:nvSpPr>
        <p:spPr>
          <a:xfrm>
            <a:off x="11074400" y="0"/>
            <a:ext cx="1117600" cy="6858000"/>
          </a:xfrm>
          <a:prstGeom prst="rect">
            <a:avLst/>
          </a:prstGeom>
          <a:solidFill>
            <a:srgbClr val="6EA0C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B5A83-F1A6-E641-9149-0DFA1ED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  <a:t>Cleaning and Preliminary Modelling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D1E9C-2122-FC4E-83C6-69A4B8D7FDF8}"/>
              </a:ext>
            </a:extLst>
          </p:cNvPr>
          <p:cNvCxnSpPr>
            <a:cxnSpLocks/>
          </p:cNvCxnSpPr>
          <p:nvPr/>
        </p:nvCxnSpPr>
        <p:spPr>
          <a:xfrm>
            <a:off x="-39033" y="1699080"/>
            <a:ext cx="12332633" cy="0"/>
          </a:xfrm>
          <a:prstGeom prst="line">
            <a:avLst/>
          </a:prstGeom>
          <a:ln w="44450">
            <a:solidFill>
              <a:srgbClr val="0A0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FBEAA4-5FA7-544F-A38B-1819576F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22" y="0"/>
            <a:ext cx="615778" cy="383229"/>
          </a:xfrm>
        </p:spPr>
        <p:txBody>
          <a:bodyPr/>
          <a:lstStyle/>
          <a:p>
            <a:r>
              <a:rPr lang="en-US" sz="1600" b="1" dirty="0">
                <a:solidFill>
                  <a:srgbClr val="0A0E37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9F728-56EF-B447-B833-9BBA818E4450}"/>
              </a:ext>
            </a:extLst>
          </p:cNvPr>
          <p:cNvSpPr/>
          <p:nvPr/>
        </p:nvSpPr>
        <p:spPr>
          <a:xfrm>
            <a:off x="165414" y="1833794"/>
            <a:ext cx="5252526" cy="2659001"/>
          </a:xfrm>
          <a:prstGeom prst="rect">
            <a:avLst/>
          </a:prstGeom>
          <a:solidFill>
            <a:srgbClr val="FBE5D6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AF199-AC1C-B249-9CE1-1EB20B68B392}"/>
              </a:ext>
            </a:extLst>
          </p:cNvPr>
          <p:cNvSpPr/>
          <p:nvPr/>
        </p:nvSpPr>
        <p:spPr>
          <a:xfrm>
            <a:off x="5617425" y="1833797"/>
            <a:ext cx="5252526" cy="4821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5EDD2-03AF-AF46-AB8B-0AA523FEDE29}"/>
              </a:ext>
            </a:extLst>
          </p:cNvPr>
          <p:cNvSpPr txBox="1"/>
          <p:nvPr/>
        </p:nvSpPr>
        <p:spPr>
          <a:xfrm>
            <a:off x="134596" y="1833795"/>
            <a:ext cx="415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Medium" panose="020B0503050000020004" pitchFamily="34" charset="0"/>
              </a:rPr>
              <a:t>CLEANING AND EDA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F39BF-3504-8B4D-A1DD-9A167B73F617}"/>
              </a:ext>
            </a:extLst>
          </p:cNvPr>
          <p:cNvSpPr txBox="1"/>
          <p:nvPr/>
        </p:nvSpPr>
        <p:spPr>
          <a:xfrm>
            <a:off x="5617426" y="1833795"/>
            <a:ext cx="5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Medium" panose="020B0503050000020004" pitchFamily="34" charset="0"/>
              </a:rPr>
              <a:t>PRELIMINARY MODELLING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5BB9D5-61C5-734C-AF18-864E354F6F1B}"/>
              </a:ext>
            </a:extLst>
          </p:cNvPr>
          <p:cNvCxnSpPr>
            <a:cxnSpLocks/>
          </p:cNvCxnSpPr>
          <p:nvPr/>
        </p:nvCxnSpPr>
        <p:spPr>
          <a:xfrm>
            <a:off x="165414" y="2295460"/>
            <a:ext cx="4152586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43E289-B37A-E946-A50C-C1F8C32F21ED}"/>
              </a:ext>
            </a:extLst>
          </p:cNvPr>
          <p:cNvCxnSpPr>
            <a:cxnSpLocks/>
          </p:cNvCxnSpPr>
          <p:nvPr/>
        </p:nvCxnSpPr>
        <p:spPr>
          <a:xfrm>
            <a:off x="5617426" y="2295460"/>
            <a:ext cx="4152586" cy="0"/>
          </a:xfrm>
          <a:prstGeom prst="line">
            <a:avLst/>
          </a:prstGeom>
          <a:ln w="25400">
            <a:solidFill>
              <a:srgbClr val="0B3F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CBD656-A9B3-774E-94F4-CA8BF81AC5CA}"/>
              </a:ext>
            </a:extLst>
          </p:cNvPr>
          <p:cNvSpPr txBox="1"/>
          <p:nvPr/>
        </p:nvSpPr>
        <p:spPr>
          <a:xfrm>
            <a:off x="134596" y="2282380"/>
            <a:ext cx="5095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Removed duplicate entries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Removed entries with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Identified some titles that may skew the predictions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e.g. ‘Onion’ and ‘Horoscope’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A0E37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A0E37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A0E37"/>
              </a:solidFill>
              <a:latin typeface="Fira Sans" panose="020B05030500000200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52807D-AEB2-9D4D-BA86-34ED171CFD72}"/>
              </a:ext>
            </a:extLst>
          </p:cNvPr>
          <p:cNvGrpSpPr/>
          <p:nvPr/>
        </p:nvGrpSpPr>
        <p:grpSpPr>
          <a:xfrm>
            <a:off x="167895" y="4635744"/>
            <a:ext cx="5247564" cy="2087539"/>
            <a:chOff x="429441" y="4285065"/>
            <a:chExt cx="5274937" cy="178730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9D0A4-A961-634E-939B-ED22E9638DEC}"/>
                </a:ext>
              </a:extLst>
            </p:cNvPr>
            <p:cNvSpPr/>
            <p:nvPr/>
          </p:nvSpPr>
          <p:spPr>
            <a:xfrm>
              <a:off x="429444" y="4285065"/>
              <a:ext cx="5274934" cy="1729044"/>
            </a:xfrm>
            <a:prstGeom prst="rect">
              <a:avLst/>
            </a:prstGeom>
            <a:solidFill>
              <a:srgbClr val="D4E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8E3FC4-E22D-6542-86CC-68F088BC43DF}"/>
                </a:ext>
              </a:extLst>
            </p:cNvPr>
            <p:cNvSpPr txBox="1"/>
            <p:nvPr/>
          </p:nvSpPr>
          <p:spPr>
            <a:xfrm>
              <a:off x="429441" y="4329059"/>
              <a:ext cx="5274934" cy="174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latin typeface="Fira Sans" panose="020B0503050000020004" pitchFamily="34" charset="0"/>
                </a:rPr>
                <a:t>AFTER CLEANING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B3F75"/>
                  </a:solidFill>
                  <a:latin typeface="Fira Sans" panose="020B0503050000020004" pitchFamily="34" charset="0"/>
                </a:rPr>
                <a:t>46,098 headlines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B3F75"/>
                  </a:solidFill>
                  <a:latin typeface="Fira Sans" panose="020B0503050000020004" pitchFamily="34" charset="0"/>
                </a:rPr>
                <a:t>50% legitimate news, 50% satirical news</a:t>
              </a:r>
              <a:r>
                <a:rPr lang="en-US" sz="2000" dirty="0"/>
                <a:t>	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0D5830-EB80-024F-9C21-BAF30838F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9442" y="4835652"/>
              <a:ext cx="2828107" cy="0"/>
            </a:xfrm>
            <a:prstGeom prst="line">
              <a:avLst/>
            </a:prstGeom>
            <a:ln w="25400">
              <a:solidFill>
                <a:srgbClr val="0B3F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34690B-946F-3F40-BE5D-DB97F6BD22DC}"/>
              </a:ext>
            </a:extLst>
          </p:cNvPr>
          <p:cNvSpPr txBox="1"/>
          <p:nvPr/>
        </p:nvSpPr>
        <p:spPr>
          <a:xfrm>
            <a:off x="5614941" y="2295460"/>
            <a:ext cx="509547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Count vectorizers &amp; TF-IDF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Logistic Regression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A0E37"/>
                </a:solidFill>
                <a:latin typeface="Fira Sans" panose="020B0503050000020004" pitchFamily="34" charset="0"/>
              </a:rPr>
              <a:t>88% training / 83% validation accuracy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KNN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A0E37"/>
                </a:solidFill>
                <a:latin typeface="Fira Sans" panose="020B0503050000020004" pitchFamily="34" charset="0"/>
              </a:rPr>
              <a:t>Performed with scaling and PCA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A0E37"/>
                </a:solidFill>
                <a:latin typeface="Fira Sans" panose="020B0503050000020004" pitchFamily="34" charset="0"/>
              </a:rPr>
              <a:t>85% training / 70% validation accuracy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SVM (kernel = linear and </a:t>
            </a:r>
            <a:r>
              <a:rPr lang="en-US" sz="2000" dirty="0" err="1">
                <a:solidFill>
                  <a:srgbClr val="0A0E37"/>
                </a:solidFill>
                <a:latin typeface="Fira Sans" panose="020B0503050000020004" pitchFamily="34" charset="0"/>
              </a:rPr>
              <a:t>rbf</a:t>
            </a: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A0E37"/>
                </a:solidFill>
                <a:latin typeface="Fira Sans" panose="020B0503050000020004" pitchFamily="34" charset="0"/>
              </a:rPr>
              <a:t>Linear = 84% training / 81% validation accuracy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A0E37"/>
                </a:solidFill>
                <a:latin typeface="Fira Sans" panose="020B0503050000020004" pitchFamily="34" charset="0"/>
              </a:rPr>
              <a:t>RBF = 92% training / 83% validation accuracy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0E37"/>
                </a:solidFill>
                <a:latin typeface="Fira Sans" panose="020B05030500000200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6436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891CB-0C5B-E542-997E-6CA29BE0D4AB}"/>
              </a:ext>
            </a:extLst>
          </p:cNvPr>
          <p:cNvSpPr/>
          <p:nvPr/>
        </p:nvSpPr>
        <p:spPr>
          <a:xfrm>
            <a:off x="11074400" y="0"/>
            <a:ext cx="1117600" cy="6858000"/>
          </a:xfrm>
          <a:prstGeom prst="rect">
            <a:avLst/>
          </a:prstGeom>
          <a:solidFill>
            <a:srgbClr val="6EA0C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B5A83-F1A6-E641-9149-0DFA1ED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0A0E37"/>
                </a:solidFill>
                <a:latin typeface="Montserrat" pitchFamily="2" charset="77"/>
              </a:rPr>
              <a:t>What’s Next?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D1E9C-2122-FC4E-83C6-69A4B8D7FDF8}"/>
              </a:ext>
            </a:extLst>
          </p:cNvPr>
          <p:cNvCxnSpPr>
            <a:cxnSpLocks/>
          </p:cNvCxnSpPr>
          <p:nvPr/>
        </p:nvCxnSpPr>
        <p:spPr>
          <a:xfrm>
            <a:off x="-39033" y="1699080"/>
            <a:ext cx="12332633" cy="0"/>
          </a:xfrm>
          <a:prstGeom prst="line">
            <a:avLst/>
          </a:prstGeom>
          <a:ln w="44450">
            <a:solidFill>
              <a:srgbClr val="0A0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FBEAA4-5FA7-544F-A38B-1819576F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22" y="0"/>
            <a:ext cx="615778" cy="383229"/>
          </a:xfrm>
        </p:spPr>
        <p:txBody>
          <a:bodyPr/>
          <a:lstStyle/>
          <a:p>
            <a:r>
              <a:rPr lang="en-US" sz="1600" b="1" dirty="0">
                <a:solidFill>
                  <a:srgbClr val="0A0E37"/>
                </a:solidFill>
                <a:latin typeface="Montserrat" pitchFamily="2" charset="77"/>
              </a:rPr>
              <a:t>5</a:t>
            </a:r>
          </a:p>
        </p:txBody>
      </p:sp>
      <p:pic>
        <p:nvPicPr>
          <p:cNvPr id="6146" name="Picture 2" descr="The New Yorker | Funny cartoons, New yorker cartoons, Dog comics">
            <a:extLst>
              <a:ext uri="{FF2B5EF4-FFF2-40B4-BE49-F238E27FC236}">
                <a16:creationId xmlns:a16="http://schemas.microsoft.com/office/drawing/2014/main" id="{759BA56B-6227-4B48-8B78-A235C8846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23334" r="457" b="24774"/>
          <a:stretch/>
        </p:blipFill>
        <p:spPr bwMode="auto">
          <a:xfrm>
            <a:off x="6134100" y="4154206"/>
            <a:ext cx="4940300" cy="270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10E4A1-5692-E046-8158-C62614EF714A}"/>
              </a:ext>
            </a:extLst>
          </p:cNvPr>
          <p:cNvSpPr txBox="1"/>
          <p:nvPr/>
        </p:nvSpPr>
        <p:spPr>
          <a:xfrm>
            <a:off x="353244" y="1897973"/>
            <a:ext cx="8685981" cy="277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A0E37"/>
                </a:solidFill>
                <a:latin typeface="Fira Sans Medium" panose="020B0503050000020004" pitchFamily="34" charset="0"/>
              </a:rPr>
              <a:t>Plans for the next 2 weeks: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 Medium" panose="020B0503050000020004" pitchFamily="34" charset="0"/>
              </a:rPr>
              <a:t>Finesse dataset – replace common terms and add layers of stratification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 Medium" panose="020B0503050000020004" pitchFamily="34" charset="0"/>
              </a:rPr>
              <a:t>Re-run models – </a:t>
            </a:r>
            <a:r>
              <a:rPr lang="en-CA" dirty="0">
                <a:solidFill>
                  <a:srgbClr val="0B3F75"/>
                </a:solidFill>
                <a:latin typeface="Fira Sans Medium" panose="020B0503050000020004" pitchFamily="34" charset="0"/>
              </a:rPr>
              <a:t>logit, KNN, decision tree, SVM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 Medium" panose="020B0503050000020004" pitchFamily="34" charset="0"/>
              </a:rPr>
              <a:t>Fit a </a:t>
            </a:r>
            <a:r>
              <a:rPr lang="en-CA" dirty="0">
                <a:solidFill>
                  <a:srgbClr val="0B3F75"/>
                </a:solidFill>
                <a:latin typeface="Fira Sans Medium" panose="020B0503050000020004" pitchFamily="34" charset="0"/>
              </a:rPr>
              <a:t>random forest </a:t>
            </a:r>
            <a:r>
              <a:rPr lang="en-CA" dirty="0">
                <a:latin typeface="Fira Sans Medium" panose="020B0503050000020004" pitchFamily="34" charset="0"/>
              </a:rPr>
              <a:t>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B3F75"/>
                </a:solidFill>
                <a:latin typeface="Fira Sans Medium" panose="020B0503050000020004" pitchFamily="34" charset="0"/>
              </a:rPr>
              <a:t>Hyperparameter optimization </a:t>
            </a:r>
            <a:r>
              <a:rPr lang="en-CA" dirty="0">
                <a:latin typeface="Fira Sans Medium" panose="020B0503050000020004" pitchFamily="34" charset="0"/>
              </a:rPr>
              <a:t>– SVM is showing potential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Fira Sans Medium" panose="020B0503050000020004" pitchFamily="34" charset="0"/>
              </a:rPr>
              <a:t>Build and fit deep learning models using </a:t>
            </a:r>
            <a:r>
              <a:rPr lang="en-CA" dirty="0">
                <a:solidFill>
                  <a:srgbClr val="0B3F75"/>
                </a:solidFill>
                <a:latin typeface="Fira Sans Medium" panose="020B0503050000020004" pitchFamily="34" charset="0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36491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280</Words>
  <Application>Microsoft Macintosh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</vt:lpstr>
      <vt:lpstr>Fira Sans Medium</vt:lpstr>
      <vt:lpstr>Montserrat</vt:lpstr>
      <vt:lpstr>Montserrat Black</vt:lpstr>
      <vt:lpstr>Montserrat SemiBold</vt:lpstr>
      <vt:lpstr>Office Theme</vt:lpstr>
      <vt:lpstr>  NEWS SATIRE DETECTOR</vt:lpstr>
      <vt:lpstr>All Generalizations are Wrong, Including This One…</vt:lpstr>
      <vt:lpstr>Data Collection</vt:lpstr>
      <vt:lpstr>Data Description</vt:lpstr>
      <vt:lpstr>Cleaning and Preliminary Modelling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Gabriela</dc:creator>
  <cp:lastModifiedBy>Gabriela Gabriela</cp:lastModifiedBy>
  <cp:revision>29</cp:revision>
  <dcterms:created xsi:type="dcterms:W3CDTF">2020-08-30T15:49:53Z</dcterms:created>
  <dcterms:modified xsi:type="dcterms:W3CDTF">2020-08-31T14:26:08Z</dcterms:modified>
</cp:coreProperties>
</file>