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1" r:id="rId2"/>
    <p:sldId id="257" r:id="rId3"/>
    <p:sldId id="262" r:id="rId4"/>
    <p:sldId id="275" r:id="rId5"/>
    <p:sldId id="323" r:id="rId6"/>
    <p:sldId id="324" r:id="rId7"/>
    <p:sldId id="290" r:id="rId8"/>
    <p:sldId id="277" r:id="rId9"/>
    <p:sldId id="278" r:id="rId10"/>
    <p:sldId id="317" r:id="rId11"/>
    <p:sldId id="320" r:id="rId12"/>
    <p:sldId id="291" r:id="rId13"/>
    <p:sldId id="293" r:id="rId14"/>
    <p:sldId id="284" r:id="rId15"/>
    <p:sldId id="296" r:id="rId16"/>
    <p:sldId id="332" r:id="rId17"/>
    <p:sldId id="280" r:id="rId18"/>
    <p:sldId id="313" r:id="rId19"/>
    <p:sldId id="298" r:id="rId20"/>
    <p:sldId id="287" r:id="rId21"/>
    <p:sldId id="300" r:id="rId22"/>
    <p:sldId id="301" r:id="rId23"/>
    <p:sldId id="302" r:id="rId24"/>
    <p:sldId id="303" r:id="rId25"/>
    <p:sldId id="286" r:id="rId26"/>
    <p:sldId id="299" r:id="rId27"/>
    <p:sldId id="326" r:id="rId28"/>
    <p:sldId id="325" r:id="rId29"/>
    <p:sldId id="330" r:id="rId30"/>
    <p:sldId id="328" r:id="rId31"/>
    <p:sldId id="331" r:id="rId32"/>
    <p:sldId id="288" r:id="rId33"/>
    <p:sldId id="289" r:id="rId34"/>
    <p:sldId id="273" r:id="rId3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502" autoAdjust="0"/>
  </p:normalViewPr>
  <p:slideViewPr>
    <p:cSldViewPr snapToGrid="0">
      <p:cViewPr varScale="1">
        <p:scale>
          <a:sx n="106" d="100"/>
          <a:sy n="106" d="100"/>
        </p:scale>
        <p:origin x="600" y="21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5E9E8E-5488-43AE-80AF-157DF0B59A11}" type="datetime1">
              <a:rPr lang="pt-PT" smtClean="0"/>
              <a:t>06/02/2023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A1813E-6F10-4C54-9D90-E6335EA25CA4}" type="datetime1">
              <a:rPr lang="pt-PT" noProof="0" smtClean="0"/>
              <a:t>06/02/2023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6777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9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3367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15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2278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noProof="0" smtClean="0"/>
              <a:t>16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8977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t-PT" smtClean="0"/>
              <a:t>34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511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58" name="Conexão Re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cxnSp>
        <p:nvCxnSpPr>
          <p:cNvPr id="60" name="Conexão Re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 dirty="0"/>
          </a:p>
        </p:txBody>
      </p:sp>
      <p:cxnSp>
        <p:nvCxnSpPr>
          <p:cNvPr id="59" name="Conexão Re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xão Re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cxnSp>
        <p:nvCxnSpPr>
          <p:cNvPr id="148" name="Conexão Re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t-PT" noProof="0" smtClean="0"/>
              <a:pPr rtl="0"/>
              <a:t>‹#›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UMarket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dirty="0"/>
              <a:t>Apresentação Final</a:t>
            </a:r>
          </a:p>
          <a:p>
            <a:pPr rtl="0"/>
            <a:endParaRPr lang="pt-PT" dirty="0"/>
          </a:p>
          <a:p>
            <a:pPr rtl="0"/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AAD0-DAD6-636E-9707-03B7AFE0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Realizar negociação do valor do produto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257753D-4491-1BF7-85A4-A3AE900F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b="1" dirty="0"/>
              <a:t>Utilizador:</a:t>
            </a:r>
          </a:p>
          <a:p>
            <a:r>
              <a:rPr lang="pt-PT" dirty="0"/>
              <a:t>Tem de ter escolhido adicionar um produto ao carrinho de compras para poder usufruir desta funcionalidade;</a:t>
            </a:r>
          </a:p>
          <a:p>
            <a:r>
              <a:rPr lang="pt-PT" dirty="0"/>
              <a:t>Para cada iteração da negociação, o cliente deve saber o valor proposto pelo sistema (algoritmo) e o histórico dos valores propostos;</a:t>
            </a:r>
          </a:p>
          <a:p>
            <a:r>
              <a:rPr lang="pt-PT" dirty="0"/>
              <a:t>Para cada iteração da negociação, o cliente indica o valor que está disposto a atribuir ao produto;</a:t>
            </a:r>
          </a:p>
          <a:p>
            <a:r>
              <a:rPr lang="pt-PT" dirty="0"/>
              <a:t>Ao propor um valor demasiado baixo, o cliente sujeita-se a que a negociação fracasse;</a:t>
            </a:r>
          </a:p>
          <a:p>
            <a:r>
              <a:rPr lang="pt-PT" dirty="0"/>
              <a:t>Ao propor um valor próximo da proposta do sistema, o cliente sujeita-se a que a negociação seja concluída, ficando encontrado o preço final para o produto.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19ADF44-4F50-F63B-D573-ED1C3CF5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F2798EC-27DA-7C1C-7ABA-5E41AD18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015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2FE97-6A23-634D-38E1-3D61E13B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Realizar negociação do valor do produto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BDCE81-9366-5FED-3A8D-9BABFCAC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PT" b="1" dirty="0"/>
              <a:t>Sistema: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Deverá ter acesso aos parâmetros de negociação definidos pelo vendedor para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esse produto;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Para cada valor do cliente, o sistema deve gerar uma resposta (fator de resposta);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Essa resposta poderá indicar o cancelamento da negociação, o aceitar da negociação ou a proposta de um novo valor;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Para cada iteração da negociação, deverá guardar os limites do intervalo de negociação;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Sempre que o utilizador vai propor um novo valor, o sistema deve calcular o limite a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partir do qual esse valor não será aceite (fator de tolerância);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Sempre que o utilizador vai propor um novo valor, o sistema deve calcular o limite a</a:t>
            </a:r>
            <a:br>
              <a:rPr lang="pt-BR" dirty="0"/>
            </a:br>
            <a:r>
              <a:rPr lang="pt-BR" b="0" i="0" dirty="0">
                <a:effectLst/>
                <a:latin typeface="Arial" panose="020B0604020202020204" pitchFamily="34" charset="0"/>
              </a:rPr>
              <a:t>partir do qual o valor proposto será aceite (fator de aceitação).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FFF887D-D2E0-6E49-70D3-4EE89EC7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96E2429-6A22-4EE2-EFD7-CE891F8D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2631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17C34-5352-A67E-77B7-EA7C2BD9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Revisão e Validação dos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C9E63-B2BA-B1DF-4A32-C89DEC9E2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Após todos os requisitos terem sido revistos pela equipa de desenvolvimento, realizou-se uma reunião com todos os intervenientes (</a:t>
            </a:r>
            <a:r>
              <a:rPr lang="pt-PT" i="1" dirty="0" err="1"/>
              <a:t>stakeholders</a:t>
            </a:r>
            <a:r>
              <a:rPr lang="pt-PT"/>
              <a:t>);</a:t>
            </a:r>
            <a:endParaRPr lang="pt-PT" dirty="0"/>
          </a:p>
          <a:p>
            <a:r>
              <a:rPr lang="pt-PT" dirty="0"/>
              <a:t>Finalmente, os representantes dos municípios aprovaram os requisitos levantados.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6A6C31B-686D-BAE5-4A82-A31F0189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1B0EED-069B-1B4D-CC0A-51C28BF1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12</a:t>
            </a:fld>
            <a:endParaRPr lang="pt-PT" noProof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06C4A2-30C5-DF33-2D9C-FB4FD03A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244" y="3596136"/>
            <a:ext cx="3969512" cy="232130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321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64E56-BCC2-B304-A457-778B1691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Geral da Especificação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AE8FDE-482B-F903-3AF3-287209E1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Abordagem orientada aos requisitos;</a:t>
            </a:r>
          </a:p>
          <a:p>
            <a:r>
              <a:rPr lang="pt-PT" dirty="0"/>
              <a:t>Abordagem com um alto nível de abstração;</a:t>
            </a:r>
          </a:p>
          <a:p>
            <a:r>
              <a:rPr lang="pt-PT" dirty="0"/>
              <a:t>Arquitetura em 3 camadas independentes.</a:t>
            </a:r>
            <a:endParaRPr lang="en-US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549146B-E52F-2E32-3264-6CCED7A5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4296770-E950-04D1-0491-A35B1716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3698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00D9C-C808-42A9-0313-8C7E7D2E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Domínio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C3A4E0-E9A0-2785-E3AA-A4222C35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5A33E5D-2F71-B240-6E7F-B08FC413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14</a:t>
            </a:fld>
            <a:endParaRPr lang="pt-PT" noProof="0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F30D091B-C653-29ED-731C-7EEC89790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529" y="1935276"/>
            <a:ext cx="8622941" cy="4024039"/>
          </a:xfrm>
        </p:spPr>
      </p:pic>
    </p:spTree>
    <p:extLst>
      <p:ext uri="{BB962C8B-B14F-4D97-AF65-F5344CB8AC3E}">
        <p14:creationId xmlns:p14="http://schemas.microsoft.com/office/powerpoint/2010/main" val="6425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170CD-E103-6F05-B045-D20EA830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Componentes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6E3B86-E149-F84A-2CF3-3617E285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A209AA5-55B4-2068-7701-21539D62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15</a:t>
            </a:fld>
            <a:endParaRPr lang="pt-PT" noProof="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B1E5A3AA-1114-5027-F42B-19595BA4B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8616" y="1823469"/>
            <a:ext cx="4714767" cy="4031105"/>
          </a:xfrm>
        </p:spPr>
      </p:pic>
    </p:spTree>
    <p:extLst>
      <p:ext uri="{BB962C8B-B14F-4D97-AF65-F5344CB8AC3E}">
        <p14:creationId xmlns:p14="http://schemas.microsoft.com/office/powerpoint/2010/main" val="11791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D6AD-5A02-789D-5235-3D721015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</a:t>
            </a:r>
            <a:r>
              <a:rPr lang="pt-PT" i="1" dirty="0"/>
              <a:t>Use Cases</a:t>
            </a:r>
            <a:endParaRPr lang="en-US" i="1" dirty="0"/>
          </a:p>
        </p:txBody>
      </p:sp>
      <p:pic>
        <p:nvPicPr>
          <p:cNvPr id="7" name="Content Placeholder 6" descr="Chart, diagram&#10;&#10;Description automatically generated">
            <a:extLst>
              <a:ext uri="{FF2B5EF4-FFF2-40B4-BE49-F238E27FC236}">
                <a16:creationId xmlns:a16="http://schemas.microsoft.com/office/drawing/2014/main" id="{39ECB36E-D234-4138-3CC1-C3178CBDB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2048" y="1646238"/>
            <a:ext cx="3587903" cy="42988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F3A7-DBDB-A8AA-1290-D3561634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6A395-7A43-84A5-75FF-ED1052BF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86239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98174-A53E-ABB1-D9CD-9E2F38E7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Negociar valor do produto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88039ED-C9C5-3183-4BF0-9BD82F93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4AE477A-F0D4-8FEB-CB33-DDADCF7F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17</a:t>
            </a:fld>
            <a:endParaRPr lang="pt-PT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8C3CD-392F-8A7F-577F-DA4C455A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BD1335-2C07-0DCE-B26D-BB91CDE7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86" y="1752368"/>
            <a:ext cx="6878228" cy="42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7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8F2E5-7158-885F-33F6-B8838345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Atividades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B9E3E9-7E84-0A34-7314-DE88207F2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6B6070-97A1-E787-CF8E-71C1DEBA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18</a:t>
            </a:fld>
            <a:endParaRPr lang="pt-PT" noProof="0" dirty="0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22653676-3278-800B-9476-F019CAEDA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318" y="1764146"/>
            <a:ext cx="9549364" cy="4313239"/>
          </a:xfr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91304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4FD32-01E9-129F-D4A9-DB1CDF6C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Máquina de Estados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72FFFD8-1311-BA37-C6F2-FEB95059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28480E2-5240-0DBA-6A93-0F15209C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19</a:t>
            </a:fld>
            <a:endParaRPr lang="pt-PT" noProof="0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5624D7BA-F23B-F826-D8B1-63DC64ADE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373" y="1646238"/>
            <a:ext cx="6647253" cy="4469153"/>
          </a:xfr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34254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 rtlCol="0">
            <a:normAutofit/>
          </a:bodyPr>
          <a:lstStyle/>
          <a:p>
            <a:r>
              <a:rPr lang="pt-PT" dirty="0"/>
              <a:t>Definição e fundamentação do projeto</a:t>
            </a:r>
          </a:p>
          <a:p>
            <a:r>
              <a:rPr lang="pt-PT" dirty="0"/>
              <a:t>Requisitos e especificação do sistema</a:t>
            </a:r>
          </a:p>
          <a:p>
            <a:r>
              <a:rPr lang="pt-PT" dirty="0"/>
              <a:t>Implementação 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3ADB01-703E-BC01-DD0A-1B566C00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857B6E-336C-857B-BDF7-02FEF15F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5AF55-4BA8-61C7-FB53-EEC4E0D4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Esboço das Interfaces do Sistema (</a:t>
            </a:r>
            <a:r>
              <a:rPr lang="pt-PT" sz="3600" i="1" dirty="0"/>
              <a:t>Mockups</a:t>
            </a:r>
            <a:r>
              <a:rPr lang="pt-PT" sz="3600" dirty="0"/>
              <a:t>)</a:t>
            </a:r>
            <a:endParaRPr lang="en-US" sz="3600" i="1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A40EADA-6D7E-025C-A486-60BDEE4F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75B08AD-1CC9-A0EA-46EC-6F4FA0BF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058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48706-9AAE-9278-812E-66CF0ACF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Inicial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B03A516F-8086-095F-8045-8481E1ACF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906" y="1838700"/>
            <a:ext cx="6140187" cy="4258517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ACBBEB7-8766-2145-4629-35EEF440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7447E88-0A49-3B13-8EAD-AFBEF0D9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48978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E8F07-43FB-6E5D-8990-1BC7D950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da Feira (Catálogo) 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EDB3B4BB-65B3-3E1C-6E58-55588DF31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646" y="1733409"/>
            <a:ext cx="5170708" cy="4336723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23C970D-0683-77CF-2F57-40DF1504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C7CD05B-2774-670B-C042-87BBE952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7892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EB0F8-93F1-2CEA-13D1-B82DC8F2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do Produto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37FB8E71-BEC6-9E7C-C86D-3EC68C196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191" y="1646239"/>
            <a:ext cx="6663618" cy="4440748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49485F-B687-318A-4629-21BC2225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CEB2D1D-BEED-D36E-2BEE-6E50EBC2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349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B952-F323-FD38-F7C2-0EEF15D8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de Negociação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7DAAB1FB-B15C-03BA-8611-4CC365823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610" y="1646238"/>
            <a:ext cx="5946780" cy="4405968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26F8FFD-7925-DB1C-5372-8DFCFD0A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45E95A-E256-638A-8554-B53EBC10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9766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F478-9992-6E0A-2BA9-1D7EC9CF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Conceção do Sistema de Dados</a:t>
            </a:r>
            <a:endParaRPr lang="en-US" sz="36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9ABC1A4-8D32-D488-40CF-AB3186C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B39BD87-62B7-5744-643B-BFE05641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25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048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E73C9-8AD2-0FD6-01BC-E1D92BBB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Esquema Lógico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8C0BEF9-B570-F332-2746-787E4C5E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4D53A0-5981-8E77-D9E1-20A5738E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26</a:t>
            </a:fld>
            <a:endParaRPr lang="pt-PT" noProof="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117071B-2F4E-634D-FA4C-AB59FA62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76" y="1816578"/>
            <a:ext cx="7049647" cy="37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3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BA8C-C98C-5BE2-6D23-4C5BDCF5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663" y="2286615"/>
            <a:ext cx="6442673" cy="1142385"/>
          </a:xfrm>
        </p:spPr>
        <p:txBody>
          <a:bodyPr>
            <a:normAutofit/>
          </a:bodyPr>
          <a:lstStyle/>
          <a:p>
            <a:r>
              <a:rPr lang="pt-PT" sz="3600" dirty="0"/>
              <a:t>Implementação da aplicação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CE5A6-7231-DBA3-9E74-318B80A6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10454-AF4F-E5C2-00EF-E946B66C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33795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E73C9-8AD2-0FD6-01BC-E1D92BBB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 e Tecnologias Utilizadas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8C0BEF9-B570-F332-2746-787E4C5E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4D53A0-5981-8E77-D9E1-20A5738E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28</a:t>
            </a:fld>
            <a:endParaRPr lang="pt-PT" noProof="0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CEC9132C-9649-2B58-B87D-00F1A491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75454"/>
            <a:ext cx="9601200" cy="39157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Microsoft SQL Server com a ajuda do </a:t>
            </a:r>
            <a:r>
              <a:rPr lang="en-US" dirty="0"/>
              <a:t>SQL Server Management Studio (</a:t>
            </a:r>
            <a:r>
              <a:rPr lang="en-US"/>
              <a:t>SSMS);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Microsoft Visual </a:t>
            </a:r>
            <a:r>
              <a:rPr lang="pt-PT" dirty="0" err="1"/>
              <a:t>Studio</a:t>
            </a:r>
            <a:r>
              <a:rPr lang="pt-PT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/>
              <a:t>Microsoft .NET C#;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 err="1"/>
              <a:t>Dapper</a:t>
            </a:r>
            <a:r>
              <a:rPr lang="pt-PT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PT" dirty="0" err="1"/>
              <a:t>Blazor</a:t>
            </a:r>
            <a:r>
              <a:rPr lang="pt-PT" dirty="0"/>
              <a:t>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9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6E50-3E2D-CB9E-A05F-598D9831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final da aplicação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C4D5E-9339-8B18-F634-76901C2E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C7BC7-DBCA-F704-22AF-F449F217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29</a:t>
            </a:fld>
            <a:endParaRPr lang="pt-PT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66554-0811-D95A-6C9D-DCA80990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Funcionalidades do cliente;</a:t>
            </a:r>
          </a:p>
          <a:p>
            <a:r>
              <a:rPr lang="pt-PT" dirty="0"/>
              <a:t>Funcionalidades do vendedor;</a:t>
            </a:r>
          </a:p>
          <a:p>
            <a:r>
              <a:rPr lang="pt-PT" dirty="0"/>
              <a:t>Funcionalidades do administrador.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794E9-FB8D-36FC-C92F-CA2CD830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785" y="3094021"/>
            <a:ext cx="2570430" cy="669957"/>
          </a:xfrm>
        </p:spPr>
        <p:txBody>
          <a:bodyPr>
            <a:normAutofit/>
          </a:bodyPr>
          <a:lstStyle/>
          <a:p>
            <a:r>
              <a:rPr lang="pt-PT" sz="3600" dirty="0"/>
              <a:t>Introdução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4F7A87-2662-F32F-F287-3CEF53A4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</a:t>
            </a:fld>
            <a:endParaRPr lang="pt-PT" noProof="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4F4A61B-4312-5565-E0E2-166E16FD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8802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6E50-3E2D-CB9E-A05F-598D9831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Relação com o </a:t>
            </a:r>
            <a:r>
              <a:rPr lang="pt-PT" i="1" dirty="0" err="1"/>
              <a:t>mockup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C4D5E-9339-8B18-F634-76901C2E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C7BC7-DBCA-F704-22AF-F449F217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30</a:t>
            </a:fld>
            <a:endParaRPr lang="pt-PT" noProof="0" dirty="0"/>
          </a:p>
        </p:txBody>
      </p:sp>
      <p:pic>
        <p:nvPicPr>
          <p:cNvPr id="9" name="Content Placeholder 8" descr="Timeline, qr code&#10;&#10;Description automatically generated">
            <a:extLst>
              <a:ext uri="{FF2B5EF4-FFF2-40B4-BE49-F238E27FC236}">
                <a16:creationId xmlns:a16="http://schemas.microsoft.com/office/drawing/2014/main" id="{B819DB18-9AB9-013F-F409-4B8E1781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2335794"/>
            <a:ext cx="5647616" cy="2848824"/>
          </a:xfr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4FCAB0-4D88-90CE-3701-CBC82B263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31" y="1954794"/>
            <a:ext cx="5120522" cy="36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79F2-A0C9-26D9-BA82-FB81B76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Finalizar compra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57BD-6BDA-F0FD-2E7C-049556128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Controlo de concorrência;</a:t>
            </a:r>
          </a:p>
          <a:p>
            <a:r>
              <a:rPr lang="pt-PT" i="1" dirty="0"/>
              <a:t>SQL </a:t>
            </a:r>
            <a:r>
              <a:rPr lang="pt-PT" i="1" dirty="0" err="1"/>
              <a:t>Transaction</a:t>
            </a:r>
            <a:r>
              <a:rPr lang="pt-PT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85DE0-94F9-8AF3-1FAE-1DC5E62E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EA4C3-5692-AFF5-B9D4-177668B0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8745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CDFEC-E4C2-F88A-D5BE-73C7BD84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456" y="3112875"/>
            <a:ext cx="2851087" cy="632250"/>
          </a:xfrm>
        </p:spPr>
        <p:txBody>
          <a:bodyPr>
            <a:normAutofit/>
          </a:bodyPr>
          <a:lstStyle/>
          <a:p>
            <a:r>
              <a:rPr lang="pt-PT" sz="3600" dirty="0"/>
              <a:t>Conclusão</a:t>
            </a:r>
            <a:endParaRPr lang="en-US" sz="3600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90D1F7D-BFBA-ED89-84C5-51661D48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B325699-3EBF-962A-AAC0-5D0EBADE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8358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D27C1-A811-2CAC-282F-9A0A2FA5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54D10A-6F1B-B96E-DCAF-A2A424D2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Sommerville</a:t>
            </a:r>
            <a:r>
              <a:rPr lang="pt-PT" dirty="0"/>
              <a:t>, I. (1988). Software </a:t>
            </a:r>
            <a:r>
              <a:rPr lang="pt-PT" dirty="0" err="1"/>
              <a:t>Engineering</a:t>
            </a:r>
            <a:r>
              <a:rPr lang="pt-PT" dirty="0"/>
              <a:t>. Boston: </a:t>
            </a:r>
            <a:r>
              <a:rPr lang="en-US" dirty="0"/>
              <a:t>Pearson Education, Inc. Retrieved from https://software-engineering-book.com/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2DAF551-4CAF-0C14-C080-212C42BB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DEF4CD3-421B-283C-7461-112C76F1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33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788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UMarket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/>
              <a:t>Apresentação Final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62ED77-B211-80FF-1479-1CF53A0964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20" t="2979" r="12175" b="34484"/>
          <a:stretch/>
        </p:blipFill>
        <p:spPr>
          <a:xfrm>
            <a:off x="1293845" y="1013698"/>
            <a:ext cx="1899920" cy="895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2C04A6D-5B43-D163-DF87-866B0443F79D}"/>
              </a:ext>
            </a:extLst>
          </p:cNvPr>
          <p:cNvSpPr txBox="1"/>
          <p:nvPr/>
        </p:nvSpPr>
        <p:spPr>
          <a:xfrm>
            <a:off x="3193765" y="1092190"/>
            <a:ext cx="4774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i="1" dirty="0"/>
              <a:t>Licenciatura em Engenharia Informática</a:t>
            </a:r>
          </a:p>
          <a:p>
            <a:r>
              <a:rPr lang="pt-PT" sz="1400" i="1" dirty="0"/>
              <a:t>Laboratórios de Informática IV</a:t>
            </a:r>
          </a:p>
          <a:p>
            <a:r>
              <a:rPr lang="pt-PT" sz="1400" i="1" dirty="0"/>
              <a:t>Universidade do Minho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6CCFAB-14C5-A9ED-E3D6-2B65C6AC132B}"/>
              </a:ext>
            </a:extLst>
          </p:cNvPr>
          <p:cNvSpPr txBox="1"/>
          <p:nvPr/>
        </p:nvSpPr>
        <p:spPr>
          <a:xfrm>
            <a:off x="7714192" y="3938409"/>
            <a:ext cx="31839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i="1" dirty="0"/>
              <a:t>Gabriela Cunha</a:t>
            </a:r>
          </a:p>
          <a:p>
            <a:pPr algn="r"/>
            <a:r>
              <a:rPr lang="pt-PT" sz="1600" i="1" dirty="0"/>
              <a:t>João Martins</a:t>
            </a:r>
          </a:p>
          <a:p>
            <a:pPr algn="r"/>
            <a:r>
              <a:rPr lang="pt-PT" sz="1600" i="1" dirty="0"/>
              <a:t>João Gonçalves</a:t>
            </a:r>
          </a:p>
          <a:p>
            <a:pPr algn="r"/>
            <a:r>
              <a:rPr lang="pt-PT" sz="1600" i="1" dirty="0"/>
              <a:t>Miguel Braga</a:t>
            </a:r>
          </a:p>
          <a:p>
            <a:pPr algn="r"/>
            <a:r>
              <a:rPr lang="pt-PT" sz="1600" i="1" dirty="0"/>
              <a:t>Nuno Varela</a:t>
            </a:r>
          </a:p>
        </p:txBody>
      </p:sp>
    </p:spTree>
    <p:extLst>
      <p:ext uri="{BB962C8B-B14F-4D97-AF65-F5344CB8AC3E}">
        <p14:creationId xmlns:p14="http://schemas.microsoft.com/office/powerpoint/2010/main" val="214969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65875-D642-0042-8932-82630755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 e Fundamentação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BC7994-BD16-333C-A938-BD051787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effectLst/>
                <a:latin typeface="Arial" panose="020B0604020202020204" pitchFamily="34" charset="0"/>
              </a:rPr>
              <a:t>Feira “Ponte dos Arcos Verdes”;</a:t>
            </a:r>
          </a:p>
          <a:p>
            <a:r>
              <a:rPr lang="pt-PT" dirty="0">
                <a:effectLst/>
                <a:latin typeface="Arial" panose="020B0604020202020204" pitchFamily="34" charset="0"/>
              </a:rPr>
              <a:t>Aplicação requisitada pelos municípios de Ponte de Lima, Vila Verde e Arcos de Valdevez;</a:t>
            </a:r>
          </a:p>
          <a:p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 do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bastantes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logísticos</a:t>
            </a:r>
            <a:r>
              <a:rPr lang="en-US" dirty="0"/>
              <a:t>;</a:t>
            </a:r>
          </a:p>
          <a:p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proporcionar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acessível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9E57BBA-A31E-2839-FAAA-F67CB8B6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366D2E-E0C0-B5A1-3541-81179026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62290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65875-D642-0042-8932-82630755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 e Viabilidade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BC7994-BD16-333C-A938-BD051787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Objetivos: </a:t>
            </a:r>
          </a:p>
          <a:p>
            <a:pPr lvl="1"/>
            <a:r>
              <a:rPr lang="pt-PT" dirty="0"/>
              <a:t>Organizar o modelo de negócio</a:t>
            </a:r>
            <a:r>
              <a:rPr lang="pt-PT" dirty="0">
                <a:latin typeface="Arial" panose="020B0604020202020204" pitchFamily="34" charset="0"/>
              </a:rPr>
              <a:t>;</a:t>
            </a:r>
            <a:endParaRPr lang="pt-PT" dirty="0"/>
          </a:p>
          <a:p>
            <a:pPr lvl="1"/>
            <a:r>
              <a:rPr lang="pt-PT" dirty="0">
                <a:latin typeface="Arial" panose="020B0604020202020204" pitchFamily="34" charset="0"/>
              </a:rPr>
              <a:t>Criar um espaço de feiras totalmente online;</a:t>
            </a:r>
          </a:p>
          <a:p>
            <a:pPr lvl="1"/>
            <a:r>
              <a:rPr lang="pt-PT" dirty="0"/>
              <a:t>Aumentar a credibilidade da feira;</a:t>
            </a:r>
          </a:p>
          <a:p>
            <a:pPr lvl="1"/>
            <a:r>
              <a:rPr lang="pt-PT" dirty="0"/>
              <a:t>Aumentar o número de participantes na feira.</a:t>
            </a:r>
          </a:p>
          <a:p>
            <a:r>
              <a:rPr lang="pt-PT" dirty="0">
                <a:latin typeface="Arial" panose="020B0604020202020204" pitchFamily="34" charset="0"/>
              </a:rPr>
              <a:t>Viabilidade:</a:t>
            </a:r>
          </a:p>
          <a:p>
            <a:pPr lvl="1"/>
            <a:r>
              <a:rPr lang="pt-PT" dirty="0"/>
              <a:t>Recuperar o prejuízo da época pandémica;</a:t>
            </a:r>
          </a:p>
          <a:p>
            <a:pPr lvl="1"/>
            <a:r>
              <a:rPr lang="pt-PT" dirty="0"/>
              <a:t>Saber o relatório de contas de cada dia de feira;</a:t>
            </a:r>
          </a:p>
          <a:p>
            <a:pPr lvl="1"/>
            <a:r>
              <a:rPr lang="pt-PT" dirty="0"/>
              <a:t>Organizar os temas das suas feiras em função da época;</a:t>
            </a:r>
          </a:p>
          <a:p>
            <a:pPr lvl="1"/>
            <a:r>
              <a:rPr lang="pt-PT" dirty="0"/>
              <a:t>No caso de uma nova situação pandémica esta aplicação servir como solução.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9E57BBA-A31E-2839-FAAA-F67CB8B6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366D2E-E0C0-B5A1-3541-81179026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5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3945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0">
            <a:extLst>
              <a:ext uri="{FF2B5EF4-FFF2-40B4-BE49-F238E27FC236}">
                <a16:creationId xmlns:a16="http://schemas.microsoft.com/office/drawing/2014/main" id="{9C5D9EDF-0539-E37F-63D4-3C6C18FD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16" y="1925895"/>
            <a:ext cx="8761368" cy="40841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D65875-D642-0042-8932-82630755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Execução do Trabalho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9E57BBA-A31E-2839-FAAA-F67CB8B6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366D2E-E0C0-B5A1-3541-81179026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6</a:t>
            </a:fld>
            <a:endParaRPr lang="pt-PT" noProof="0" dirty="0"/>
          </a:p>
        </p:txBody>
      </p:sp>
      <p:pic>
        <p:nvPicPr>
          <p:cNvPr id="3" name="Imagem 5">
            <a:extLst>
              <a:ext uri="{FF2B5EF4-FFF2-40B4-BE49-F238E27FC236}">
                <a16:creationId xmlns:a16="http://schemas.microsoft.com/office/drawing/2014/main" id="{1B533D7D-EB2F-51E4-566E-9DA3444D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316" y="1925895"/>
            <a:ext cx="8761368" cy="40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6607F-ACAD-1480-A098-1E6524EF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Estratégia e Método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7B453C-A951-1D4F-41B6-937EFBF0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pt-PT" altLang="en-US" dirty="0"/>
              <a:t>Foram utilizados os seguintes métodos de levantamento de requisitos:</a:t>
            </a:r>
          </a:p>
          <a:p>
            <a:pPr eaLnBrk="1" hangingPunct="1"/>
            <a:r>
              <a:rPr lang="pt-PT" altLang="en-US" dirty="0"/>
              <a:t>Visitas a feiras;</a:t>
            </a:r>
          </a:p>
          <a:p>
            <a:pPr eaLnBrk="1" hangingPunct="1"/>
            <a:r>
              <a:rPr lang="pt-PT" altLang="en-US" dirty="0"/>
              <a:t>Realização de entrevistas a vendedores e clientes;</a:t>
            </a:r>
          </a:p>
          <a:p>
            <a:pPr eaLnBrk="1" hangingPunct="1"/>
            <a:r>
              <a:rPr lang="pt-PT" altLang="en-US" dirty="0"/>
              <a:t>Análise de </a:t>
            </a:r>
            <a:r>
              <a:rPr lang="pt-PT" altLang="en-US" i="1" dirty="0"/>
              <a:t>software</a:t>
            </a:r>
            <a:r>
              <a:rPr lang="pt-PT" altLang="en-US" dirty="0"/>
              <a:t>;</a:t>
            </a:r>
          </a:p>
          <a:p>
            <a:pPr eaLnBrk="1" hangingPunct="1"/>
            <a:r>
              <a:rPr lang="pt-PT" altLang="en-US" dirty="0"/>
              <a:t>Reuniões com os 3 municípios;</a:t>
            </a:r>
          </a:p>
          <a:p>
            <a:pPr eaLnBrk="1" hangingPunct="1"/>
            <a:r>
              <a:rPr lang="en-US" altLang="en-US" dirty="0" err="1"/>
              <a:t>Realização</a:t>
            </a:r>
            <a:r>
              <a:rPr lang="en-US" altLang="en-US" dirty="0"/>
              <a:t> de </a:t>
            </a:r>
            <a:r>
              <a:rPr lang="en-US" altLang="en-US" dirty="0" err="1"/>
              <a:t>questionários</a:t>
            </a:r>
            <a:r>
              <a:rPr lang="en-US" altLang="en-US" dirty="0"/>
              <a:t> de </a:t>
            </a:r>
            <a:r>
              <a:rPr lang="en-US" altLang="en-US" dirty="0" err="1"/>
              <a:t>opinião</a:t>
            </a:r>
            <a:r>
              <a:rPr lang="en-US" altLang="en-US" dirty="0"/>
              <a:t> </a:t>
            </a:r>
            <a:r>
              <a:rPr lang="en-US" altLang="en-US" dirty="0" err="1"/>
              <a:t>aos</a:t>
            </a:r>
            <a:r>
              <a:rPr lang="en-US" altLang="en-US" dirty="0"/>
              <a:t> </a:t>
            </a:r>
            <a:r>
              <a:rPr lang="en-US" altLang="en-US" dirty="0" err="1"/>
              <a:t>clientes</a:t>
            </a:r>
            <a:r>
              <a:rPr lang="en-US" altLang="en-US" dirty="0"/>
              <a:t> (</a:t>
            </a:r>
            <a:r>
              <a:rPr lang="en-US" altLang="en-US" dirty="0" err="1"/>
              <a:t>sobretudo</a:t>
            </a:r>
            <a:r>
              <a:rPr lang="en-US" altLang="en-US" dirty="0"/>
              <a:t> </a:t>
            </a:r>
            <a:r>
              <a:rPr lang="en-US" altLang="en-US" dirty="0" err="1"/>
              <a:t>aos</a:t>
            </a:r>
            <a:r>
              <a:rPr lang="en-US" altLang="en-US" dirty="0"/>
              <a:t> </a:t>
            </a:r>
            <a:r>
              <a:rPr lang="en-US" altLang="en-US" dirty="0" err="1"/>
              <a:t>mais</a:t>
            </a:r>
            <a:r>
              <a:rPr lang="en-US" altLang="en-US" dirty="0"/>
              <a:t> </a:t>
            </a:r>
            <a:r>
              <a:rPr lang="en-US" altLang="en-US" dirty="0" err="1"/>
              <a:t>jovens</a:t>
            </a:r>
            <a:r>
              <a:rPr lang="en-US" alt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20DFE0E-51AF-EE9A-2B43-B0D49B0C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A4B4C31-69A8-1B24-5F42-EDEE6264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79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A4DF-71FC-CB5F-65B7-4534F381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2731"/>
            <a:ext cx="9601200" cy="1142385"/>
          </a:xfrm>
        </p:spPr>
        <p:txBody>
          <a:bodyPr/>
          <a:lstStyle/>
          <a:p>
            <a:r>
              <a:rPr lang="pt-PT" dirty="0"/>
              <a:t>Descrição Geral dos Requisitos (Vista do Cliente)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36797C-F956-C85E-1B53-A78B9938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dirty="0"/>
              <a:t>Com as estratégias utilizadas, foram levantados os seguintes requisitos para o cliente:</a:t>
            </a:r>
          </a:p>
          <a:p>
            <a:r>
              <a:rPr lang="pt-PT" dirty="0"/>
              <a:t>Consultar feiras/catálogo de feiras;</a:t>
            </a:r>
          </a:p>
          <a:p>
            <a:r>
              <a:rPr lang="pt-PT" dirty="0"/>
              <a:t>Consultar detalhes de produto;</a:t>
            </a:r>
          </a:p>
          <a:p>
            <a:r>
              <a:rPr lang="pt-PT" dirty="0"/>
              <a:t>Adicionar produto ao carrinho de compras;</a:t>
            </a:r>
          </a:p>
          <a:p>
            <a:r>
              <a:rPr lang="pt-PT" dirty="0"/>
              <a:t>Adicionar produto aos favoritos;</a:t>
            </a:r>
          </a:p>
          <a:p>
            <a:r>
              <a:rPr lang="pt-PT" b="1" dirty="0"/>
              <a:t>Realizar negociação do valor do produto;</a:t>
            </a:r>
          </a:p>
          <a:p>
            <a:r>
              <a:rPr lang="pt-PT" dirty="0"/>
              <a:t>Avaliar produto;</a:t>
            </a:r>
          </a:p>
          <a:p>
            <a:r>
              <a:rPr lang="pt-PT" dirty="0"/>
              <a:t>Consultar produtos favoritos;</a:t>
            </a:r>
          </a:p>
          <a:p>
            <a:r>
              <a:rPr lang="pt-PT" dirty="0"/>
              <a:t>Consultar carrinho de compras;</a:t>
            </a:r>
          </a:p>
          <a:p>
            <a:r>
              <a:rPr lang="pt-PT" dirty="0"/>
              <a:t>Finalizar compra.</a:t>
            </a:r>
          </a:p>
          <a:p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3129D3E-6839-D905-84B2-F0154D43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A1E2806-C558-018A-3D53-E4CC7337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8</a:t>
            </a:fld>
            <a:endParaRPr lang="pt-PT" noProof="0" dirty="0"/>
          </a:p>
        </p:txBody>
      </p:sp>
      <p:sp>
        <p:nvSpPr>
          <p:cNvPr id="8" name="Chaveta à direita 7">
            <a:extLst>
              <a:ext uri="{FF2B5EF4-FFF2-40B4-BE49-F238E27FC236}">
                <a16:creationId xmlns:a16="http://schemas.microsoft.com/office/drawing/2014/main" id="{A9F46577-BF91-BD28-9C90-36A51E61E91E}"/>
              </a:ext>
            </a:extLst>
          </p:cNvPr>
          <p:cNvSpPr/>
          <p:nvPr/>
        </p:nvSpPr>
        <p:spPr>
          <a:xfrm>
            <a:off x="6211018" y="3182112"/>
            <a:ext cx="411723" cy="2425058"/>
          </a:xfrm>
          <a:prstGeom prst="rightBrace">
            <a:avLst>
              <a:gd name="adj1" fmla="val 8333"/>
              <a:gd name="adj2" fmla="val 512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5BE84E-BE72-3B90-D5AD-301F019CFA5F}"/>
              </a:ext>
            </a:extLst>
          </p:cNvPr>
          <p:cNvSpPr txBox="1"/>
          <p:nvPr/>
        </p:nvSpPr>
        <p:spPr>
          <a:xfrm>
            <a:off x="6737631" y="4209975"/>
            <a:ext cx="37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Requer autenticação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6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4FA5C-08C9-3B88-09A8-3F45E840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Descrição Geral dos Requisitos (Vista do Vendedor)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A1D478-4794-D884-8863-E4AD40FC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Foram também levantados os seguintes requisitos do ponto de vista do vendedor:</a:t>
            </a:r>
          </a:p>
          <a:p>
            <a:r>
              <a:rPr lang="en-US" dirty="0"/>
              <a:t>Fazer </a:t>
            </a:r>
            <a:r>
              <a:rPr lang="en-US" dirty="0" err="1"/>
              <a:t>registo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feira</a:t>
            </a:r>
            <a:r>
              <a:rPr lang="en-US" dirty="0"/>
              <a:t>;</a:t>
            </a:r>
          </a:p>
          <a:p>
            <a:r>
              <a:rPr lang="en-US" dirty="0" err="1"/>
              <a:t>Registar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 para </a:t>
            </a:r>
            <a:r>
              <a:rPr lang="en-US" dirty="0" err="1"/>
              <a:t>venda</a:t>
            </a:r>
            <a:r>
              <a:rPr lang="en-US" dirty="0"/>
              <a:t>;</a:t>
            </a:r>
          </a:p>
          <a:p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de </a:t>
            </a:r>
            <a:r>
              <a:rPr lang="en-US" dirty="0" err="1"/>
              <a:t>negociação</a:t>
            </a:r>
            <a:r>
              <a:rPr lang="en-US" dirty="0"/>
              <a:t>;</a:t>
            </a:r>
          </a:p>
          <a:p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venda</a:t>
            </a:r>
            <a:r>
              <a:rPr lang="en-US" dirty="0"/>
              <a:t>;</a:t>
            </a:r>
          </a:p>
          <a:p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relatório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407567D-75D1-6438-8355-FFFE3ED4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PT" noProof="0"/>
              <a:t>Unidade Curricular de Laboratórios de Informática IV, Apresentação Final, Licenciatura em Engenharia Informática, Universidade do Minho, 2023.</a:t>
            </a:r>
            <a:endParaRPr lang="pt-PT" noProof="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ED4476F-4B2A-5372-EC43-C584B8D2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pt-PT" noProof="0" smtClean="0"/>
              <a:t>9</a:t>
            </a:fld>
            <a:endParaRPr lang="pt-PT" noProof="0" dirty="0"/>
          </a:p>
        </p:txBody>
      </p:sp>
      <p:sp>
        <p:nvSpPr>
          <p:cNvPr id="6" name="Chaveta à direita 5">
            <a:extLst>
              <a:ext uri="{FF2B5EF4-FFF2-40B4-BE49-F238E27FC236}">
                <a16:creationId xmlns:a16="http://schemas.microsoft.com/office/drawing/2014/main" id="{09DFA19C-4F14-56C3-3739-9BE1B0E6FFD9}"/>
              </a:ext>
            </a:extLst>
          </p:cNvPr>
          <p:cNvSpPr/>
          <p:nvPr/>
        </p:nvSpPr>
        <p:spPr>
          <a:xfrm>
            <a:off x="5781265" y="2571934"/>
            <a:ext cx="485424" cy="2312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995486-88C5-D225-D7C3-F8D7836073C1}"/>
              </a:ext>
            </a:extLst>
          </p:cNvPr>
          <p:cNvSpPr txBox="1"/>
          <p:nvPr/>
        </p:nvSpPr>
        <p:spPr>
          <a:xfrm>
            <a:off x="6428320" y="3543436"/>
            <a:ext cx="334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Requer autenticação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Grelha de Losangos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0_TF03031015" id="{88C9A19D-367D-4840-A600-F3213E1EA628}" vid="{3A6C2EBB-0540-4E88-8915-377C3336A8A6}"/>
    </a:ext>
  </a:extLst>
</a:theme>
</file>

<file path=ppt/theme/theme2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1638</TotalTime>
  <Words>1551</Words>
  <Application>Microsoft Office PowerPoint</Application>
  <PresentationFormat>Widescreen</PresentationFormat>
  <Paragraphs>192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Wingdings</vt:lpstr>
      <vt:lpstr>Grelha de Losangos 16x9</vt:lpstr>
      <vt:lpstr>UMarket</vt:lpstr>
      <vt:lpstr>Índice</vt:lpstr>
      <vt:lpstr>Introdução</vt:lpstr>
      <vt:lpstr>Contextualização e Fundamentação</vt:lpstr>
      <vt:lpstr>Objetivos e Viabilidade</vt:lpstr>
      <vt:lpstr>Plano de Execução do Trabalho</vt:lpstr>
      <vt:lpstr>Estratégia e Método</vt:lpstr>
      <vt:lpstr>Descrição Geral dos Requisitos (Vista do Cliente)</vt:lpstr>
      <vt:lpstr>Descrição Geral dos Requisitos (Vista do Vendedor)</vt:lpstr>
      <vt:lpstr>Realizar negociação do valor do produto</vt:lpstr>
      <vt:lpstr>Realizar negociação do valor do produto</vt:lpstr>
      <vt:lpstr>Revisão e Validação dos Requisitos</vt:lpstr>
      <vt:lpstr>Apresentação Geral da Especificação</vt:lpstr>
      <vt:lpstr>Modelo de Domínio</vt:lpstr>
      <vt:lpstr>Diagrama de Componentes</vt:lpstr>
      <vt:lpstr>Diagrama de Use Cases</vt:lpstr>
      <vt:lpstr>Negociar valor do produto</vt:lpstr>
      <vt:lpstr>Diagrama de Atividades</vt:lpstr>
      <vt:lpstr>Máquina de Estados</vt:lpstr>
      <vt:lpstr>Esboço das Interfaces do Sistema (Mockups)</vt:lpstr>
      <vt:lpstr>Página Inicial</vt:lpstr>
      <vt:lpstr>Página da Feira (Catálogo) </vt:lpstr>
      <vt:lpstr>Página do Produto</vt:lpstr>
      <vt:lpstr>Página de Negociação</vt:lpstr>
      <vt:lpstr>Conceção do Sistema de Dados</vt:lpstr>
      <vt:lpstr>Esquema Lógico</vt:lpstr>
      <vt:lpstr>Implementação da aplicação</vt:lpstr>
      <vt:lpstr>Ferramentas e Tecnologias Utilizadas</vt:lpstr>
      <vt:lpstr>Estrutura final da aplicação</vt:lpstr>
      <vt:lpstr>Relação com o mockup</vt:lpstr>
      <vt:lpstr>Finalizar compra</vt:lpstr>
      <vt:lpstr>Conclusão</vt:lpstr>
      <vt:lpstr>Bibliografia</vt:lpstr>
      <vt:lpstr>UMarket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UMarket</dc:title>
  <dc:creator>João António Redondo Martins</dc:creator>
  <cp:lastModifiedBy>Nuno Guilherme Cruz Varela</cp:lastModifiedBy>
  <cp:revision>58</cp:revision>
  <dcterms:created xsi:type="dcterms:W3CDTF">2022-10-15T16:08:44Z</dcterms:created>
  <dcterms:modified xsi:type="dcterms:W3CDTF">2023-02-06T11:14:24Z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