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3" r:id="rId9"/>
    <p:sldId id="262" r:id="rId10"/>
    <p:sldId id="264" r:id="rId11"/>
    <p:sldId id="265" r:id="rId12"/>
    <p:sldId id="266" r:id="rId13"/>
    <p:sldId id="267" r:id="rId14"/>
    <p:sldId id="268" r:id="rId15"/>
    <p:sldId id="276" r:id="rId16"/>
    <p:sldId id="277" r:id="rId17"/>
    <p:sldId id="272" r:id="rId18"/>
    <p:sldId id="270" r:id="rId19"/>
    <p:sldId id="271" r:id="rId20"/>
    <p:sldId id="273"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1207770"/>
            <a:ext cx="10943167" cy="1082675"/>
          </a:xfrm>
        </p:spPr>
        <p:txBody>
          <a:bodyPr>
            <a:scene3d>
              <a:camera prst="orthographicFront"/>
              <a:lightRig rig="threePt" dir="t"/>
            </a:scene3d>
          </a:bodyPr>
          <a:lstStyle/>
          <a:p>
            <a:r>
              <a:rPr lang="en-US" sz="8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Koleksi Tas</a:t>
            </a:r>
            <a:endParaRPr lang="en-US" sz="80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626745" y="2879090"/>
            <a:ext cx="10949305" cy="3030220"/>
          </a:xfrm>
        </p:spPr>
        <p:txBody>
          <a:bodyPr>
            <a:scene3d>
              <a:camera prst="orthographicFront"/>
              <a:lightRig rig="threePt" dir="t"/>
            </a:scene3d>
          </a:bodyPr>
          <a:lstStyle/>
          <a:p>
            <a:r>
              <a:rPr lang="en-US" sz="2800">
                <a:solidFill>
                  <a:schemeClr val="tx1"/>
                </a:solidFill>
                <a:effectLst>
                  <a:outerShdw blurRad="38100" dist="19050" dir="2700000" algn="tl" rotWithShape="0">
                    <a:schemeClr val="dk1">
                      <a:alpha val="40000"/>
                    </a:schemeClr>
                  </a:outerShdw>
                </a:effectLst>
                <a:sym typeface="+mn-ea"/>
              </a:rPr>
              <a:t>Vincent Marcellino - 535180047</a:t>
            </a:r>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Gabriela Felicia - 535180057</a:t>
            </a:r>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Yoshino Dayu - 535180066</a:t>
            </a:r>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Livienia - 535180068</a:t>
            </a:r>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Ivan Varian - 535180108</a:t>
            </a:r>
            <a:endParaRPr lang="en-US" sz="2800">
              <a:solidFill>
                <a:schemeClr val="tx1"/>
              </a:solidFill>
              <a:effectLst>
                <a:outerShdw blurRad="38100" dist="19050" dir="2700000" algn="tl" rotWithShape="0">
                  <a:schemeClr val="dk1">
                    <a:alpha val="40000"/>
                  </a:schemeClr>
                </a:outerShdw>
              </a:effectLst>
            </a:endParaRPr>
          </a:p>
          <a:p>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A. FUNCTIONALITY</a:t>
            </a:r>
            <a:endParaRPr lang="en-US"/>
          </a:p>
        </p:txBody>
      </p:sp>
      <p:sp>
        <p:nvSpPr>
          <p:cNvPr id="5" name="Content Placeholder 4"/>
          <p:cNvSpPr>
            <a:spLocks noGrp="1"/>
          </p:cNvSpPr>
          <p:nvPr>
            <p:ph idx="1"/>
          </p:nvPr>
        </p:nvSpPr>
        <p:spPr/>
        <p:txBody>
          <a:bodyPr/>
          <a:p>
            <a:pPr marL="0" indent="0">
              <a:buNone/>
            </a:pPr>
            <a:r>
              <a:rPr lang="en-US" sz="1600">
                <a:latin typeface="Segoe UI Semilight" panose="020B0402040204020203" charset="0"/>
                <a:cs typeface="Segoe UI Semilight" panose="020B0402040204020203" charset="0"/>
              </a:rPr>
              <a:t>i)Suitability</a:t>
            </a: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Menyediakan kemudahan untuk penggunanya mencari dan membandingkan tas – tas dari berbagai brand , dengan tujuan untuk membantu pengguna menemukan tas yang sesuai dengan preferensi dari setiap orang</a:t>
            </a:r>
            <a:endParaRPr lang="en-US" sz="1600">
              <a:latin typeface="Segoe UI Semilight" panose="020B0402040204020203" charset="0"/>
              <a:cs typeface="Segoe UI Semilight" panose="020B0402040204020203" charset="0"/>
            </a:endParaRPr>
          </a:p>
          <a:p>
            <a:pPr marL="0" indent="0">
              <a:buNone/>
            </a:pP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ii)Accurasy</a:t>
            </a: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Web ini menyediakan hasil yang di harapkan dengan adanya fitur – fitur untuk pencarian dan kategori sesuai dengan kelompok tas yang sesuai</a:t>
            </a:r>
            <a:endParaRPr lang="en-US" sz="1600">
              <a:latin typeface="Segoe UI Semilight" panose="020B0402040204020203" charset="0"/>
              <a:cs typeface="Segoe UI Semilight" panose="020B0402040204020203" charset="0"/>
            </a:endParaRPr>
          </a:p>
          <a:p>
            <a:pPr marL="0" indent="0">
              <a:buNone/>
            </a:pP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iii)Security</a:t>
            </a: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Web ini juga mempunyai keamanan yang cukup mumpuni dengan tidak adanya fitur untuk login dan account , web ini tidak melibatkan atau mengambil dan meminta data – data pribadi pengguna .</a:t>
            </a:r>
            <a:endParaRPr lang="en-US" sz="1600">
              <a:latin typeface="Segoe UI Semilight" panose="020B0402040204020203" charset="0"/>
              <a:cs typeface="Segoe UI Semilight" panose="020B0402040204020203" charset="0"/>
            </a:endParaRPr>
          </a:p>
          <a:p>
            <a:pPr marL="0" indent="0">
              <a:buNone/>
            </a:pP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iv)Interoperability </a:t>
            </a: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Web ini di lengkapi dengan fitur web yang responsif yang artinya , web ini dapat beradaptasi dengan setiap perangkat ataupun system – system yang ada , baik dari perangkat tablet maupun di akses dari desktop .</a:t>
            </a:r>
            <a:endParaRPr lang="en-US" sz="1600">
              <a:latin typeface="Segoe UI Semilight" panose="020B0402040204020203" charset="0"/>
              <a:cs typeface="Segoe UI Semilight" panose="020B0402040204020203" charset="0"/>
            </a:endParaRPr>
          </a:p>
          <a:p>
            <a:pPr marL="0" indent="0">
              <a:buNone/>
            </a:pPr>
            <a:endParaRPr lang="en-US" sz="1600">
              <a:latin typeface="Segoe UI Semilight" panose="020B0402040204020203" charset="0"/>
              <a:cs typeface="Segoe UI Semilight" panose="020B0402040204020203" charset="0"/>
            </a:endParaRPr>
          </a:p>
          <a:p>
            <a:pPr marL="0" indent="0">
              <a:buNone/>
            </a:pPr>
            <a:r>
              <a:rPr lang="en-US" sz="1600">
                <a:latin typeface="Segoe UI Semilight" panose="020B0402040204020203" charset="0"/>
                <a:cs typeface="Segoe UI Semilight" panose="020B0402040204020203" charset="0"/>
              </a:rPr>
              <a:t>v)Compliance </a:t>
            </a:r>
            <a:endParaRPr lang="en-US" sz="16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B. RELIABILITY</a:t>
            </a:r>
            <a:endParaRPr lang="en-US"/>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i)Maturity </a:t>
            </a:r>
            <a:endParaRPr lang="en-US">
              <a:latin typeface="Segoe UI Semilight" panose="020B0402040204020203" charset="0"/>
              <a:cs typeface="Segoe UI Semilight" panose="020B0402040204020203" charset="0"/>
            </a:endParaRPr>
          </a:p>
          <a:p>
            <a:pPr marL="0" indent="0">
              <a:buNone/>
            </a:pPr>
            <a:r>
              <a:rPr lang="en-US">
                <a:latin typeface="Segoe UI Semilight" panose="020B0402040204020203" charset="0"/>
                <a:cs typeface="Segoe UI Semilight" panose="020B0402040204020203" charset="0"/>
              </a:rPr>
              <a:t>ii)Fault tolerance </a:t>
            </a:r>
            <a:endParaRPr lang="en-US">
              <a:latin typeface="Segoe UI Semilight" panose="020B0402040204020203" charset="0"/>
              <a:cs typeface="Segoe UI Semilight" panose="020B0402040204020203" charset="0"/>
            </a:endParaRPr>
          </a:p>
          <a:p>
            <a:pPr marL="0" indent="0">
              <a:buNone/>
            </a:pPr>
            <a:r>
              <a:rPr lang="en-US">
                <a:latin typeface="Segoe UI Semilight" panose="020B0402040204020203" charset="0"/>
                <a:cs typeface="Segoe UI Semilight" panose="020B0402040204020203" charset="0"/>
              </a:rPr>
              <a:t>iii)Recoverability</a:t>
            </a:r>
            <a:endParaRPr lang="en-US">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C. USABILITY</a:t>
            </a:r>
            <a:endParaRPr lang="en-US"/>
          </a:p>
        </p:txBody>
      </p:sp>
      <p:sp>
        <p:nvSpPr>
          <p:cNvPr id="3" name="Content Placeholder 2"/>
          <p:cNvSpPr>
            <a:spLocks noGrp="1"/>
          </p:cNvSpPr>
          <p:nvPr>
            <p:ph idx="1"/>
          </p:nvPr>
        </p:nvSpPr>
        <p:spPr/>
        <p:txBody>
          <a:bodyPr/>
          <a:p>
            <a:pPr marL="0" indent="0">
              <a:buNone/>
            </a:pPr>
            <a:r>
              <a:rPr lang="en-US" sz="1800">
                <a:latin typeface="Segoe UI Semilight" panose="020B0402040204020203" charset="0"/>
                <a:cs typeface="Segoe UI Semilight" panose="020B0402040204020203" charset="0"/>
              </a:rPr>
              <a:t>i)Understandibility</a:t>
            </a: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Web menggunakan design yang user friendly sehingga memungkinkan pengguna – pengguna yang sekiranya awam dalam menggunakan web yang berbasis koleksi seperti ini agas dapat cepat dan tidak kesulitan untuk mengoperasikan web ini  .</a:t>
            </a:r>
            <a:endParaRPr lang="en-US" sz="1800">
              <a:latin typeface="Segoe UI Semilight" panose="020B0402040204020203" charset="0"/>
              <a:cs typeface="Segoe UI Semilight" panose="020B0402040204020203" charset="0"/>
            </a:endParaRPr>
          </a:p>
          <a:p>
            <a:pPr marL="0" indent="0">
              <a:buNone/>
            </a:pP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ii)Learnability </a:t>
            </a: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Web ini memang memiliki ui yang mudah untuk di pelajari tidak hanya itu saja , web ini juga mudah untuk di pelajari karena menggunakan Bahasa yang mudah di pahami dan langsung menampilkan pilihan yang krusial .</a:t>
            </a:r>
            <a:endParaRPr lang="en-US" sz="1800">
              <a:latin typeface="Segoe UI Semilight" panose="020B0402040204020203" charset="0"/>
              <a:cs typeface="Segoe UI Semilight" panose="020B0402040204020203" charset="0"/>
            </a:endParaRPr>
          </a:p>
          <a:p>
            <a:pPr marL="0" indent="0">
              <a:buNone/>
            </a:pP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iii)Operability </a:t>
            </a: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Web mudah di operasikan karena memiliki design yang mudah dan memiliki fitur – fitur yang banyak di adaptasi oleh web lainnya sehingga web ini mudah untuk di gunakan .</a:t>
            </a:r>
            <a:endParaRPr lang="en-US" sz="1800">
              <a:latin typeface="Segoe UI Semilight" panose="020B0402040204020203" charset="0"/>
              <a:cs typeface="Segoe UI Semilight" panose="020B0402040204020203" charset="0"/>
            </a:endParaRPr>
          </a:p>
          <a:p>
            <a:pPr marL="0" indent="0">
              <a:buNone/>
            </a:pP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iv)Attractiveness </a:t>
            </a:r>
            <a:endParaRPr lang="en-US" sz="1800">
              <a:latin typeface="Segoe UI Semilight" panose="020B0402040204020203" charset="0"/>
              <a:cs typeface="Segoe UI Semilight" panose="020B0402040204020203" charset="0"/>
            </a:endParaRPr>
          </a:p>
          <a:p>
            <a:pPr marL="0" indent="0">
              <a:buNone/>
            </a:pPr>
            <a:r>
              <a:rPr lang="en-US" sz="1800">
                <a:latin typeface="Segoe UI Semilight" panose="020B0402040204020203" charset="0"/>
                <a:cs typeface="Segoe UI Semilight" panose="020B0402040204020203" charset="0"/>
              </a:rPr>
              <a:t>Web ini memiliki design yang modern dengan sentuhan yang minimalis sehingga akan memikat dan terlihat menarik di mata pengguna yang mengakses web ini .</a:t>
            </a:r>
            <a:endParaRPr lang="en-US" sz="1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D. EFFICIENCY</a:t>
            </a:r>
            <a:endParaRPr lang="en-US"/>
          </a:p>
        </p:txBody>
      </p:sp>
      <p:sp>
        <p:nvSpPr>
          <p:cNvPr id="3" name="Content Placeholder 2"/>
          <p:cNvSpPr>
            <a:spLocks noGrp="1"/>
          </p:cNvSpPr>
          <p:nvPr>
            <p:ph idx="1"/>
          </p:nvPr>
        </p:nvSpPr>
        <p:spPr/>
        <p:txBody>
          <a:bodyPr/>
          <a:p>
            <a:pPr marL="0" indent="0">
              <a:buNone/>
            </a:pPr>
            <a:r>
              <a:rPr lang="en-US" sz="2800">
                <a:latin typeface="Segoe UI Semilight" panose="020B0402040204020203" charset="0"/>
                <a:cs typeface="Segoe UI Semilight" panose="020B0402040204020203" charset="0"/>
              </a:rPr>
              <a:t>i)Time behavior </a:t>
            </a:r>
            <a:endParaRPr lang="en-US" sz="28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Web ini menggunakan system yang real time sehingga web ini dapat dengan cepat dan responsif untuk di operasikan , ini juga dikarenakan proses pengolahan data yang memakan waktu yang singkat memungkinkan pengguna untuk lebih cepat mengakses web .</a:t>
            </a:r>
            <a:endParaRPr lang="en-US" sz="2800">
              <a:latin typeface="Segoe UI Semilight" panose="020B0402040204020203" charset="0"/>
              <a:cs typeface="Segoe UI Semilight" panose="020B0402040204020203" charset="0"/>
            </a:endParaRPr>
          </a:p>
          <a:p>
            <a:pPr marL="0" indent="0">
              <a:buNone/>
            </a:pPr>
            <a:endParaRPr lang="en-US" sz="28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ii)Resource behavior </a:t>
            </a:r>
            <a:endParaRPr lang="en-US" sz="28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 Web melakukan pengolahan data dengan optimal sehingga akan dengan mudah dan cepat data itu akan di olah .</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Struktur Website</a:t>
            </a:r>
            <a:endParaRPr lang="en-US"/>
          </a:p>
        </p:txBody>
      </p:sp>
      <p:sp>
        <p:nvSpPr>
          <p:cNvPr id="5" name="Text Placeholder 4"/>
          <p:cNvSpPr>
            <a:spLocks noGrp="1"/>
          </p:cNvSpPr>
          <p:nvPr>
            <p:ph type="body" idx="1"/>
          </p:nvPr>
        </p:nvSpPr>
        <p:spPr/>
        <p:txBody>
          <a:bodyPr/>
          <a:p>
            <a:endParaRPr lang="en-US"/>
          </a:p>
        </p:txBody>
      </p:sp>
      <p:cxnSp>
        <p:nvCxnSpPr>
          <p:cNvPr id="6" name="Straight Connector 5"/>
          <p:cNvCxnSpPr/>
          <p:nvPr/>
        </p:nvCxnSpPr>
        <p:spPr>
          <a:xfrm>
            <a:off x="840105" y="4573905"/>
            <a:ext cx="89471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p:txBody>
          <a:bodyPr/>
          <a:p>
            <a:pPr marL="0" indent="0">
              <a:buNone/>
            </a:pPr>
            <a:r>
              <a:rPr lang="en-US" sz="2800">
                <a:latin typeface="Segoe UI Semilight" panose="020B0402040204020203" charset="0"/>
                <a:cs typeface="Segoe UI Semilight" panose="020B0402040204020203" charset="0"/>
              </a:rPr>
              <a:t>Website kami menggunakan struktur linear dengan halaman pilihan. Pengunjung diberi pilihan untuk melompat ke suatu halaman tertentu tanpa harus melewati halaman berikutnya. </a:t>
            </a:r>
            <a:endParaRPr lang="en-US" sz="2800">
              <a:latin typeface="Segoe UI Semilight" panose="020B0402040204020203" charset="0"/>
              <a:cs typeface="Segoe UI Semilight" panose="020B0402040204020203" charset="0"/>
            </a:endParaRPr>
          </a:p>
          <a:p>
            <a:pPr marL="0" indent="0">
              <a:buNone/>
            </a:pPr>
            <a:endParaRPr lang="en-US" sz="28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Mengapa kami menggunakan struktur ini? </a:t>
            </a:r>
            <a:endParaRPr lang="en-US" sz="28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Kami menggunakan struktur ini karena struktur ini cocok digunakan untuk menampilkan informasi yang bersifat ringan, seperti artikel, berita dan informasi lain sesuai dengan yang kita sediakan, yang tidak menuntut pengunjung agar menyimak penjelasan secara bertahap.</a:t>
            </a:r>
            <a:endParaRPr lang="en-US" sz="2800">
              <a:latin typeface="Segoe UI Semilight" panose="020B0402040204020203" charset="0"/>
              <a:cs typeface="Segoe UI Semilight" panose="020B0402040204020203" charset="0"/>
            </a:endParaRPr>
          </a:p>
          <a:p>
            <a:pPr marL="0" indent="0">
              <a:buNone/>
            </a:pPr>
            <a:endParaRPr lang="en-US" sz="2800">
              <a:latin typeface="Segoe UI Semilight" panose="020B0402040204020203" charset="0"/>
              <a:cs typeface="Segoe UI Semilight" panose="020B0402040204020203" charset="0"/>
            </a:endParaRPr>
          </a:p>
        </p:txBody>
      </p:sp>
      <p:sp>
        <p:nvSpPr>
          <p:cNvPr id="11" name="Title 10"/>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STRUKTUR WEBSITE </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Fungsi-fungsi Tag yang Digunakan</a:t>
            </a:r>
            <a:endParaRPr lang="en-US"/>
          </a:p>
        </p:txBody>
      </p:sp>
      <p:sp>
        <p:nvSpPr>
          <p:cNvPr id="5" name="Text Placeholder 4"/>
          <p:cNvSpPr>
            <a:spLocks noGrp="1"/>
          </p:cNvSpPr>
          <p:nvPr>
            <p:ph type="body" idx="1"/>
          </p:nvPr>
        </p:nvSpPr>
        <p:spPr/>
        <p:txBody>
          <a:bodyPr/>
          <a:p>
            <a:endParaRPr lang="en-US">
              <a:ln>
                <a:noFill/>
              </a:ln>
            </a:endParaRPr>
          </a:p>
        </p:txBody>
      </p:sp>
      <p:cxnSp>
        <p:nvCxnSpPr>
          <p:cNvPr id="6" name="Straight Connector 5"/>
          <p:cNvCxnSpPr/>
          <p:nvPr/>
        </p:nvCxnSpPr>
        <p:spPr>
          <a:xfrm>
            <a:off x="840105" y="4573905"/>
            <a:ext cx="89471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88670"/>
            <a:ext cx="10972800" cy="4953000"/>
          </a:xfrm>
        </p:spPr>
        <p:txBody>
          <a:bodyPr/>
          <a:p>
            <a:pPr marL="0" indent="0">
              <a:buFont typeface="Wingdings" panose="05000000000000000000" charset="0"/>
              <a:buNone/>
            </a:pPr>
            <a:r>
              <a:rPr lang="en-US" sz="2800">
                <a:latin typeface="Segoe UI Semilight" panose="020B0402040204020203" charset="0"/>
                <a:cs typeface="Segoe UI Semilight" panose="020B0402040204020203" charset="0"/>
              </a:rPr>
              <a:t>&lt;nav&gt;</a:t>
            </a:r>
            <a:endParaRPr lang="en-US" sz="2800">
              <a:latin typeface="Segoe UI Semilight" panose="020B0402040204020203" charset="0"/>
              <a:cs typeface="Segoe UI Semilight" panose="020B0402040204020203" charset="0"/>
            </a:endParaRPr>
          </a:p>
          <a:p>
            <a:pPr>
              <a:buFont typeface="Wingdings" panose="05000000000000000000" charset="0"/>
              <a:buChar char="v"/>
            </a:pPr>
            <a:r>
              <a:rPr lang="en-US" sz="2800">
                <a:latin typeface="Segoe UI Semilight" panose="020B0402040204020203" charset="0"/>
                <a:cs typeface="Segoe UI Semilight" panose="020B0402040204020203" charset="0"/>
              </a:rPr>
              <a:t>NavBar atau Navigation Bar adalah sebuah balok navigasi yang terletak di bagian atas halaman website kami. </a:t>
            </a:r>
            <a:endParaRPr lang="en-US" sz="2800">
              <a:latin typeface="Segoe UI Semilight" panose="020B0402040204020203" charset="0"/>
              <a:cs typeface="Segoe UI Semilight" panose="020B0402040204020203" charset="0"/>
            </a:endParaRPr>
          </a:p>
          <a:p>
            <a:pPr marL="0" indent="0">
              <a:buFont typeface="Wingdings" panose="05000000000000000000" charset="0"/>
              <a:buNone/>
            </a:pPr>
            <a:endParaRPr lang="en-US" sz="2800">
              <a:latin typeface="Segoe UI Semilight" panose="020B0402040204020203" charset="0"/>
              <a:cs typeface="Segoe UI Semilight" panose="020B0402040204020203" charset="0"/>
            </a:endParaRPr>
          </a:p>
          <a:p>
            <a:pPr marL="0" indent="0">
              <a:buFont typeface="Wingdings" panose="05000000000000000000" charset="0"/>
              <a:buNone/>
            </a:pPr>
            <a:r>
              <a:rPr lang="en-US" sz="2800">
                <a:latin typeface="Segoe UI Semilight" panose="020B0402040204020203" charset="0"/>
                <a:cs typeface="Segoe UI Semilight" panose="020B0402040204020203" charset="0"/>
              </a:rPr>
              <a:t>&lt;h1-h6&gt;</a:t>
            </a:r>
            <a:endParaRPr lang="en-US" sz="2800">
              <a:latin typeface="Segoe UI Semilight" panose="020B0402040204020203" charset="0"/>
              <a:cs typeface="Segoe UI Semilight" panose="020B0402040204020203" charset="0"/>
            </a:endParaRPr>
          </a:p>
          <a:p>
            <a:pPr>
              <a:buFont typeface="Wingdings" panose="05000000000000000000" charset="0"/>
              <a:buChar char="v"/>
            </a:pPr>
            <a:r>
              <a:rPr lang="en-US" sz="2800">
                <a:latin typeface="Segoe UI Semilight" panose="020B0402040204020203" charset="0"/>
                <a:cs typeface="Segoe UI Semilight" panose="020B0402040204020203" charset="0"/>
              </a:rPr>
              <a:t>Pada umumnya tag Heading itu digunakan untuk membuat judul pada sebuah dokumen HTML kami.</a:t>
            </a:r>
            <a:endParaRPr lang="en-US" sz="2800">
              <a:latin typeface="Segoe UI Semilight" panose="020B0402040204020203" charset="0"/>
              <a:cs typeface="Segoe UI Semilight" panose="020B0402040204020203" charset="0"/>
            </a:endParaRPr>
          </a:p>
          <a:p>
            <a:pPr marL="0" indent="0">
              <a:buFont typeface="Wingdings" panose="05000000000000000000" charset="0"/>
              <a:buNone/>
            </a:pPr>
            <a:endParaRPr lang="en-US" sz="2800">
              <a:latin typeface="Segoe UI Semilight" panose="020B0402040204020203" charset="0"/>
              <a:cs typeface="Segoe UI Semilight" panose="020B0402040204020203" charset="0"/>
            </a:endParaRPr>
          </a:p>
          <a:p>
            <a:pPr marL="0" indent="0">
              <a:buFont typeface="Wingdings" panose="05000000000000000000" charset="0"/>
              <a:buNone/>
            </a:pPr>
            <a:r>
              <a:rPr lang="en-US" sz="2800">
                <a:latin typeface="Segoe UI Semilight" panose="020B0402040204020203" charset="0"/>
                <a:cs typeface="Segoe UI Semilight" panose="020B0402040204020203" charset="0"/>
              </a:rPr>
              <a:t>&lt;p&gt;</a:t>
            </a:r>
            <a:endParaRPr lang="en-US" sz="2800">
              <a:latin typeface="Segoe UI Semilight" panose="020B0402040204020203" charset="0"/>
              <a:cs typeface="Segoe UI Semilight" panose="020B0402040204020203" charset="0"/>
            </a:endParaRPr>
          </a:p>
          <a:p>
            <a:pPr>
              <a:buFont typeface="Wingdings" panose="05000000000000000000" charset="0"/>
              <a:buChar char="v"/>
            </a:pPr>
            <a:r>
              <a:rPr lang="en-US" sz="2800">
                <a:latin typeface="Segoe UI Semilight" panose="020B0402040204020203" charset="0"/>
                <a:cs typeface="Segoe UI Semilight" panose="020B0402040204020203" charset="0"/>
              </a:rPr>
              <a:t>P merupakan tag untuk membuat paragraf yang biasanya menjelaskan item pada website kami.</a:t>
            </a:r>
            <a:endParaRPr lang="en-US" sz="2800">
              <a:latin typeface="Segoe UI Semilight" panose="020B0402040204020203" charset="0"/>
              <a:cs typeface="Segoe UI Semilight" panose="020B0402040204020203" charset="0"/>
            </a:endParaRPr>
          </a:p>
          <a:p>
            <a:pPr marL="0" indent="0">
              <a:buFont typeface="Wingdings" panose="05000000000000000000" charset="0"/>
              <a:buNone/>
            </a:pP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78510"/>
            <a:ext cx="10972800" cy="4953000"/>
          </a:xfrm>
        </p:spPr>
        <p:txBody>
          <a:bodyPr/>
          <a:p>
            <a:pPr marL="0" indent="0">
              <a:buFont typeface="Wingdings" panose="05000000000000000000" charset="0"/>
              <a:buNone/>
            </a:pPr>
            <a:r>
              <a:rPr lang="en-US" sz="2400">
                <a:latin typeface="Segoe UI Semilight" panose="020B0402040204020203" charset="0"/>
                <a:cs typeface="Segoe UI Semilight" panose="020B0402040204020203" charset="0"/>
                <a:sym typeface="+mn-ea"/>
              </a:rPr>
              <a:t>&lt;form&gt; </a:t>
            </a:r>
            <a:endParaRPr lang="en-US" sz="2400">
              <a:latin typeface="Segoe UI Semilight" panose="020B0402040204020203" charset="0"/>
              <a:cs typeface="Segoe UI Semilight" panose="020B0402040204020203" charset="0"/>
              <a:sym typeface="+mn-ea"/>
            </a:endParaRPr>
          </a:p>
          <a:p>
            <a:pPr>
              <a:buFont typeface="Wingdings" panose="05000000000000000000" charset="0"/>
              <a:buChar char="v"/>
            </a:pPr>
            <a:r>
              <a:rPr lang="en-US" sz="2400">
                <a:latin typeface="Segoe UI Semilight" panose="020B0402040204020203" charset="0"/>
                <a:cs typeface="Segoe UI Semilight" panose="020B0402040204020203" charset="0"/>
                <a:sym typeface="+mn-ea"/>
              </a:rPr>
              <a:t>Form element digunakan untuk menampung macam-macam element yang berkaitan dengan sebuah form. Dalam form yang kami buat, terdapat kotak input dan element lainnya yang dapat diedit kemudian ditulis untuk dikirim pada sebuah server untuk diproses guna mendapatkan informasi tertentu dari atau untuk user.</a:t>
            </a:r>
            <a:endParaRPr lang="en-US" sz="2400">
              <a:latin typeface="Segoe UI Semilight" panose="020B0402040204020203" charset="0"/>
              <a:cs typeface="Segoe UI Semilight" panose="020B0402040204020203" charset="0"/>
              <a:sym typeface="+mn-ea"/>
            </a:endParaRPr>
          </a:p>
          <a:p>
            <a:pPr marL="0" indent="0">
              <a:buFont typeface="Wingdings" panose="05000000000000000000" charset="0"/>
              <a:buNone/>
            </a:pPr>
            <a:endParaRPr lang="en-US" sz="2000">
              <a:latin typeface="Segoe UI Semilight" panose="020B0402040204020203" charset="0"/>
              <a:cs typeface="Segoe UI Semilight" panose="020B0402040204020203" charset="0"/>
              <a:sym typeface="+mn-ea"/>
            </a:endParaRPr>
          </a:p>
          <a:p>
            <a:pPr>
              <a:buFont typeface="Wingdings" panose="05000000000000000000" charset="0"/>
              <a:buNone/>
            </a:pPr>
            <a:r>
              <a:rPr lang="en-US" sz="2400">
                <a:latin typeface="Segoe UI Semilight" panose="020B0402040204020203" charset="0"/>
                <a:cs typeface="Segoe UI Semilight" panose="020B0402040204020203" charset="0"/>
                <a:sym typeface="+mn-ea"/>
              </a:rPr>
              <a:t>&lt;img&gt;</a:t>
            </a:r>
            <a:endParaRPr lang="en-US" sz="2400">
              <a:latin typeface="Segoe UI Semilight" panose="020B0402040204020203" charset="0"/>
              <a:cs typeface="Segoe UI Semilight" panose="020B0402040204020203" charset="0"/>
              <a:sym typeface="+mn-ea"/>
            </a:endParaRPr>
          </a:p>
          <a:p>
            <a:pPr>
              <a:buFont typeface="Wingdings" panose="05000000000000000000" charset="0"/>
              <a:buChar char="v"/>
            </a:pPr>
            <a:r>
              <a:rPr lang="en-US" sz="2400">
                <a:latin typeface="Segoe UI Semilight" panose="020B0402040204020203" charset="0"/>
                <a:cs typeface="Segoe UI Semilight" panose="020B0402040204020203" charset="0"/>
                <a:sym typeface="+mn-ea"/>
              </a:rPr>
              <a:t>Img merupakan elemen untuk mendefinisikan gambar yang kami cantumkan dalam website.</a:t>
            </a:r>
            <a:endParaRPr lang="en-US" sz="2400">
              <a:latin typeface="Segoe UI Semilight" panose="020B0402040204020203" charset="0"/>
              <a:cs typeface="Segoe UI Semilight" panose="020B0402040204020203" charset="0"/>
              <a:sym typeface="+mn-ea"/>
            </a:endParaRPr>
          </a:p>
          <a:p>
            <a:pPr marL="0" indent="0">
              <a:buFont typeface="Wingdings" panose="05000000000000000000" charset="0"/>
              <a:buNone/>
            </a:pPr>
            <a:endParaRPr lang="en-US" sz="2000">
              <a:latin typeface="Segoe UI Semilight" panose="020B0402040204020203" charset="0"/>
              <a:cs typeface="Segoe UI Semilight" panose="020B0402040204020203" charset="0"/>
              <a:sym typeface="+mn-ea"/>
            </a:endParaRPr>
          </a:p>
          <a:p>
            <a:pPr marL="0" indent="0">
              <a:buFont typeface="Wingdings" panose="05000000000000000000" charset="0"/>
              <a:buNone/>
            </a:pPr>
            <a:r>
              <a:rPr lang="en-US" sz="2400">
                <a:latin typeface="Segoe UI Semilight" panose="020B0402040204020203" charset="0"/>
                <a:cs typeface="Segoe UI Semilight" panose="020B0402040204020203" charset="0"/>
              </a:rPr>
              <a:t>&lt;button&gt;</a:t>
            </a:r>
            <a:endParaRPr lang="en-US" sz="2400">
              <a:latin typeface="Segoe UI Semilight" panose="020B0402040204020203" charset="0"/>
              <a:cs typeface="Segoe UI Semilight" panose="020B0402040204020203" charset="0"/>
            </a:endParaRPr>
          </a:p>
          <a:p>
            <a:pPr>
              <a:buFont typeface="Wingdings" panose="05000000000000000000" charset="0"/>
              <a:buChar char="v"/>
            </a:pPr>
            <a:r>
              <a:rPr lang="en-US" sz="2400">
                <a:latin typeface="Segoe UI Semilight" panose="020B0402040204020203" charset="0"/>
                <a:cs typeface="Segoe UI Semilight" panose="020B0402040204020203" charset="0"/>
              </a:rPr>
              <a:t>Tag button berfungsi untuk membuat tombol baik itu di dalam form, maupun diluar form pada website kami. </a:t>
            </a:r>
            <a:endParaRPr lang="en-US" sz="24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78510"/>
            <a:ext cx="10972800" cy="4953000"/>
          </a:xfrm>
        </p:spPr>
        <p:txBody>
          <a:bodyPr/>
          <a:p>
            <a:pPr marL="0" indent="0">
              <a:buNone/>
            </a:pPr>
            <a:r>
              <a:rPr lang="en-US" sz="2400">
                <a:latin typeface="Segoe UI Semilight" panose="020B0402040204020203" charset="0"/>
                <a:cs typeface="Segoe UI Semilight" panose="020B0402040204020203" charset="0"/>
              </a:rPr>
              <a:t>&lt;label&gt;</a:t>
            </a:r>
            <a:endParaRPr lang="en-US" sz="2400">
              <a:latin typeface="Segoe UI Semilight" panose="020B0402040204020203" charset="0"/>
              <a:cs typeface="Segoe UI Semilight" panose="020B0402040204020203" charset="0"/>
            </a:endParaRPr>
          </a:p>
          <a:p>
            <a:pPr>
              <a:buFont typeface="Wingdings" panose="05000000000000000000" charset="0"/>
              <a:buChar char="v"/>
            </a:pPr>
            <a:r>
              <a:rPr lang="en-US" sz="2400">
                <a:latin typeface="Segoe UI Semilight" panose="020B0402040204020203" charset="0"/>
                <a:cs typeface="Segoe UI Semilight" panose="020B0402040204020203" charset="0"/>
              </a:rPr>
              <a:t>Tag label dalam HTML berfungsi sebagai pelengkap keterangan untuk beberapa objek form seperti radio atau checkbox. Selain memberikan keterangan, tag label juga memudahkan penggunan website kami dalam memasukkkan data.</a:t>
            </a:r>
            <a:endParaRPr lang="en-US" sz="2400">
              <a:latin typeface="Segoe UI Semilight" panose="020B0402040204020203" charset="0"/>
              <a:cs typeface="Segoe UI Semilight" panose="020B0402040204020203" charset="0"/>
            </a:endParaRPr>
          </a:p>
          <a:p>
            <a:pPr marL="0" indent="0">
              <a:buFont typeface="Wingdings" panose="05000000000000000000" charset="0"/>
              <a:buNone/>
            </a:pPr>
            <a:endParaRPr lang="en-US" sz="1400">
              <a:latin typeface="Segoe UI Semilight" panose="020B0402040204020203" charset="0"/>
              <a:cs typeface="Segoe UI Semilight" panose="020B0402040204020203" charset="0"/>
            </a:endParaRPr>
          </a:p>
          <a:p>
            <a:pPr>
              <a:buNone/>
            </a:pPr>
            <a:r>
              <a:rPr lang="en-US" sz="2400">
                <a:latin typeface="Segoe UI Semilight" panose="020B0402040204020203" charset="0"/>
                <a:cs typeface="Segoe UI Semilight" panose="020B0402040204020203" charset="0"/>
              </a:rPr>
              <a:t>&lt;textarea&gt;</a:t>
            </a:r>
            <a:endParaRPr lang="en-US" sz="2400">
              <a:latin typeface="Segoe UI Semilight" panose="020B0402040204020203" charset="0"/>
              <a:cs typeface="Segoe UI Semilight" panose="020B0402040204020203" charset="0"/>
            </a:endParaRPr>
          </a:p>
          <a:p>
            <a:pPr>
              <a:buFont typeface="Wingdings" panose="05000000000000000000" charset="0"/>
              <a:buChar char="v"/>
            </a:pPr>
            <a:r>
              <a:rPr lang="en-US" sz="2400">
                <a:latin typeface="Segoe UI Semilight" panose="020B0402040204020203" charset="0"/>
                <a:cs typeface="Segoe UI Semilight" panose="020B0402040204020203" charset="0"/>
              </a:rPr>
              <a:t>Textarea digunakan untuk membuat text inputan yang bisa menampung lebih dari 1 baris inputan yang diperlukan website kami.</a:t>
            </a:r>
            <a:endParaRPr lang="en-US" sz="2400">
              <a:latin typeface="Segoe UI Semilight" panose="020B0402040204020203" charset="0"/>
              <a:cs typeface="Segoe UI Semilight" panose="020B0402040204020203" charset="0"/>
            </a:endParaRPr>
          </a:p>
          <a:p>
            <a:pPr marL="0" indent="0">
              <a:buFont typeface="Wingdings" panose="05000000000000000000" charset="0"/>
              <a:buNone/>
            </a:pPr>
            <a:endParaRPr lang="en-US" sz="1400">
              <a:latin typeface="Segoe UI Semilight" panose="020B0402040204020203" charset="0"/>
              <a:cs typeface="Segoe UI Semilight" panose="020B0402040204020203" charset="0"/>
            </a:endParaRPr>
          </a:p>
          <a:p>
            <a:pPr>
              <a:buNone/>
            </a:pPr>
            <a:r>
              <a:rPr lang="en-US" sz="2400">
                <a:latin typeface="Segoe UI Semilight" panose="020B0402040204020203" charset="0"/>
                <a:cs typeface="Segoe UI Semilight" panose="020B0402040204020203" charset="0"/>
              </a:rPr>
              <a:t>&lt;input&gt; </a:t>
            </a:r>
            <a:endParaRPr lang="en-US" sz="2400">
              <a:latin typeface="Segoe UI Semilight" panose="020B0402040204020203" charset="0"/>
              <a:cs typeface="Segoe UI Semilight" panose="020B0402040204020203" charset="0"/>
            </a:endParaRPr>
          </a:p>
          <a:p>
            <a:pPr>
              <a:buFont typeface="Wingdings" panose="05000000000000000000" charset="0"/>
              <a:buChar char="v"/>
            </a:pPr>
            <a:r>
              <a:rPr lang="en-US" sz="2400">
                <a:latin typeface="Segoe UI Semilight" panose="020B0402040204020203" charset="0"/>
                <a:cs typeface="Segoe UI Semilight" panose="020B0402040204020203" charset="0"/>
              </a:rPr>
              <a:t>Input element digunakan untuk menunjukkan sebuah inputan yang dapat diedit/diketik/diakses pengguna website.</a:t>
            </a:r>
            <a:endParaRPr lang="en-US" sz="24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r>
              <a:rPr lang="en-US">
                <a:ln/>
                <a:solidFill>
                  <a:schemeClr val="tx1"/>
                </a:solidFill>
                <a:effectLst>
                  <a:outerShdw blurRad="38100" dist="19050" dir="2700000" algn="tl" rotWithShape="0">
                    <a:schemeClr val="dk1">
                      <a:alpha val="40000"/>
                    </a:schemeClr>
                  </a:outerShdw>
                </a:effectLst>
              </a:rPr>
              <a:t>5W+1H</a:t>
            </a:r>
            <a:endParaRPr lang="en-US">
              <a:ln/>
              <a:solidFill>
                <a:schemeClr val="tx1"/>
              </a:solidFill>
              <a:effectLst>
                <a:outerShdw blurRad="38100" dist="19050" dir="2700000" algn="tl" rotWithShape="0">
                  <a:schemeClr val="dk1">
                    <a:alpha val="40000"/>
                  </a:schemeClr>
                </a:outerShdw>
              </a:effectLst>
            </a:endParaRPr>
          </a:p>
        </p:txBody>
      </p:sp>
      <p:sp>
        <p:nvSpPr>
          <p:cNvPr id="5" name="Text Placeholder 4"/>
          <p:cNvSpPr>
            <a:spLocks noGrp="1"/>
          </p:cNvSpPr>
          <p:nvPr>
            <p:ph type="body" idx="1"/>
          </p:nvPr>
        </p:nvSpPr>
        <p:spPr/>
        <p:txBody>
          <a:bodyPr/>
          <a:p>
            <a:endParaRPr lang="en-US"/>
          </a:p>
        </p:txBody>
      </p:sp>
      <p:cxnSp>
        <p:nvCxnSpPr>
          <p:cNvPr id="2" name="Straight Connector 1"/>
          <p:cNvCxnSpPr/>
          <p:nvPr/>
        </p:nvCxnSpPr>
        <p:spPr>
          <a:xfrm>
            <a:off x="840105" y="4573905"/>
            <a:ext cx="89471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63270"/>
            <a:ext cx="10972800" cy="4953000"/>
          </a:xfrm>
        </p:spPr>
        <p:txBody>
          <a:bodyPr/>
          <a:p>
            <a:pPr marL="0" indent="0">
              <a:buNone/>
            </a:pPr>
            <a:r>
              <a:rPr lang="en-US" sz="2400">
                <a:latin typeface="Segoe UI Semilight" panose="020B0402040204020203" charset="0"/>
                <a:cs typeface="Segoe UI Semilight" panose="020B0402040204020203" charset="0"/>
              </a:rPr>
              <a:t>&lt;div class="card"&gt;</a:t>
            </a:r>
            <a:endParaRPr lang="en-US" sz="24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Tag card ini digunakan untuk membuat box yang memiliki border dan padding didalamnya yang berisi content dari website kami.</a:t>
            </a:r>
            <a:endParaRPr lang="en-US" sz="2400">
              <a:latin typeface="Segoe UI Semilight" panose="020B0402040204020203" charset="0"/>
              <a:cs typeface="Segoe UI Semilight" panose="020B0402040204020203" charset="0"/>
            </a:endParaRPr>
          </a:p>
          <a:p>
            <a:pPr marL="0" indent="0">
              <a:buNone/>
            </a:pPr>
            <a:endParaRPr lang="en-US" sz="24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&lt;a href="”&gt;</a:t>
            </a:r>
            <a:endParaRPr lang="en-US" sz="24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Tag ini kami gunakan untuk mencantumkan sebuah link ke dalam website kami.</a:t>
            </a:r>
            <a:endParaRPr lang="en-US" sz="2400">
              <a:latin typeface="Segoe UI Semilight" panose="020B0402040204020203" charset="0"/>
              <a:cs typeface="Segoe UI Semilight" panose="020B0402040204020203" charset="0"/>
            </a:endParaRPr>
          </a:p>
          <a:p>
            <a:pPr marL="0" indent="0">
              <a:buNone/>
            </a:pPr>
            <a:endParaRPr lang="en-US" sz="24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&lt;div class="modal&gt;</a:t>
            </a:r>
            <a:endParaRPr lang="en-US" sz="24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Tag modal digunakan untuk menampilkan pesan atau konfirmasi dari sebuah action, kami menggunakan modal ini sebagai tempat untuk menampilkan informasi seperti contoh produk dll.</a:t>
            </a:r>
            <a:endParaRPr lang="en-US" sz="2400">
              <a:latin typeface="Segoe UI Semilight" panose="020B0402040204020203" charset="0"/>
              <a:cs typeface="Segoe UI Semilight" panose="020B0402040204020203" charset="0"/>
            </a:endParaRPr>
          </a:p>
          <a:p>
            <a:pPr marL="0" indent="0">
              <a:buNone/>
            </a:pPr>
            <a:endParaRPr lang="en-US" sz="2000">
              <a:latin typeface="Segoe UI Semilight" panose="020B0402040204020203" charset="0"/>
              <a:cs typeface="Segoe UI Semilight" panose="020B0402040204020203" charset="0"/>
            </a:endParaRPr>
          </a:p>
          <a:p>
            <a:pPr marL="0" indent="0">
              <a:buNone/>
            </a:pPr>
            <a:r>
              <a:rPr lang="en-US" sz="2400">
                <a:latin typeface="Segoe UI Semilight" panose="020B0402040204020203" charset="0"/>
                <a:cs typeface="Segoe UI Semilight" panose="020B0402040204020203" charset="0"/>
              </a:rPr>
              <a:t>etc.</a:t>
            </a:r>
            <a:endParaRPr lang="en-US" sz="24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5400">
                <a:latin typeface="Lucida Sans Unicode" panose="020B0602030504020204" charset="0"/>
                <a:cs typeface="Lucida Sans Unicode" panose="020B0602030504020204" charset="0"/>
              </a:rPr>
              <a:t>SEKIAN DAN TERIMA KASIH</a:t>
            </a:r>
            <a:endParaRPr lang="en-US" sz="5400">
              <a:latin typeface="Lucida Sans Unicode" panose="020B0602030504020204" charset="0"/>
              <a:cs typeface="Lucida Sans Unicode" panose="020B0602030504020204" charset="0"/>
            </a:endParaRPr>
          </a:p>
        </p:txBody>
      </p:sp>
      <p:sp>
        <p:nvSpPr>
          <p:cNvPr id="5" name="Text Placeholder 4"/>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b="1"/>
              <a:t>WHO?</a:t>
            </a:r>
            <a:endParaRPr lang="en-US" b="1"/>
          </a:p>
        </p:txBody>
      </p:sp>
      <p:sp>
        <p:nvSpPr>
          <p:cNvPr id="3" name="Content Placeholder 2"/>
          <p:cNvSpPr>
            <a:spLocks noGrp="1"/>
          </p:cNvSpPr>
          <p:nvPr>
            <p:ph idx="1"/>
          </p:nvPr>
        </p:nvSpPr>
        <p:spPr>
          <a:xfrm>
            <a:off x="609600" y="1163955"/>
            <a:ext cx="10972800" cy="4953000"/>
          </a:xfrm>
        </p:spPr>
        <p:txBody>
          <a:bodyPr/>
          <a:p>
            <a:pPr marL="0" indent="0">
              <a:buNone/>
            </a:pPr>
            <a:r>
              <a:rPr lang="en-US">
                <a:latin typeface="Segoe UI Semilight" panose="020B0402040204020203" charset="0"/>
                <a:cs typeface="Segoe UI Semilight" panose="020B0402040204020203" charset="0"/>
              </a:rPr>
              <a:t>Siapa yang membuat website ini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a:buFont typeface="Wingdings" panose="05000000000000000000" charset="0"/>
              <a:buChar char="ü"/>
            </a:pPr>
            <a:r>
              <a:rPr lang="en-US" sz="2800">
                <a:latin typeface="Segoe UI Semilight" panose="020B0402040204020203" charset="0"/>
                <a:cs typeface="Segoe UI Semilight" panose="020B0402040204020203" charset="0"/>
              </a:rPr>
              <a:t>Vincent Marcelino </a:t>
            </a:r>
            <a:endParaRPr lang="en-US" sz="2800">
              <a:latin typeface="Segoe UI Semilight" panose="020B0402040204020203" charset="0"/>
              <a:cs typeface="Segoe UI Semilight" panose="020B0402040204020203" charset="0"/>
            </a:endParaRPr>
          </a:p>
          <a:p>
            <a:pPr>
              <a:buFont typeface="Wingdings" panose="05000000000000000000" charset="0"/>
              <a:buChar char="ü"/>
            </a:pPr>
            <a:r>
              <a:rPr lang="en-US" sz="2800">
                <a:latin typeface="Segoe UI Semilight" panose="020B0402040204020203" charset="0"/>
                <a:cs typeface="Segoe UI Semilight" panose="020B0402040204020203" charset="0"/>
              </a:rPr>
              <a:t>Gabriela Felicia </a:t>
            </a:r>
            <a:endParaRPr lang="en-US" sz="2800">
              <a:latin typeface="Segoe UI Semilight" panose="020B0402040204020203" charset="0"/>
              <a:cs typeface="Segoe UI Semilight" panose="020B0402040204020203" charset="0"/>
            </a:endParaRPr>
          </a:p>
          <a:p>
            <a:pPr>
              <a:buFont typeface="Wingdings" panose="05000000000000000000" charset="0"/>
              <a:buChar char="ü"/>
            </a:pPr>
            <a:r>
              <a:rPr lang="en-US" sz="2800">
                <a:latin typeface="Segoe UI Semilight" panose="020B0402040204020203" charset="0"/>
                <a:cs typeface="Segoe UI Semilight" panose="020B0402040204020203" charset="0"/>
              </a:rPr>
              <a:t>Yoshino Dayu </a:t>
            </a:r>
            <a:endParaRPr lang="en-US" sz="2800">
              <a:latin typeface="Segoe UI Semilight" panose="020B0402040204020203" charset="0"/>
              <a:cs typeface="Segoe UI Semilight" panose="020B0402040204020203" charset="0"/>
            </a:endParaRPr>
          </a:p>
          <a:p>
            <a:pPr>
              <a:buFont typeface="Wingdings" panose="05000000000000000000" charset="0"/>
              <a:buChar char="ü"/>
            </a:pPr>
            <a:r>
              <a:rPr lang="en-US" sz="2800">
                <a:latin typeface="Segoe UI Semilight" panose="020B0402040204020203" charset="0"/>
                <a:cs typeface="Segoe UI Semilight" panose="020B0402040204020203" charset="0"/>
              </a:rPr>
              <a:t>Livienia </a:t>
            </a:r>
            <a:endParaRPr lang="en-US" sz="2800">
              <a:latin typeface="Segoe UI Semilight" panose="020B0402040204020203" charset="0"/>
              <a:cs typeface="Segoe UI Semilight" panose="020B0402040204020203" charset="0"/>
            </a:endParaRPr>
          </a:p>
          <a:p>
            <a:pPr>
              <a:buFont typeface="Wingdings" panose="05000000000000000000" charset="0"/>
              <a:buChar char="ü"/>
            </a:pPr>
            <a:r>
              <a:rPr lang="en-US" sz="2800">
                <a:latin typeface="Segoe UI Semilight" panose="020B0402040204020203" charset="0"/>
                <a:cs typeface="Segoe UI Semilight" panose="020B0402040204020203" charset="0"/>
              </a:rPr>
              <a:t>Ivan Varian </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b="1"/>
              <a:t>WHY?</a:t>
            </a:r>
            <a:endParaRPr lang="en-US" b="1"/>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Mengapa kami membuat website ini ?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Kami membuat website ini adalah agar setiap pengunjung website kami yang ingin membeli atau ingin mengetahui informasi mengenai bahan material dari koleksi tas yang kami miliki menjadi tahu kualitas dari produk tersebut sebelum pengunjung website kami dapat membeli produknya. </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9705"/>
            <a:ext cx="10972800" cy="582613"/>
          </a:xfrm>
        </p:spPr>
        <p:style>
          <a:lnRef idx="0">
            <a:schemeClr val="dk1"/>
          </a:lnRef>
          <a:fillRef idx="3">
            <a:schemeClr val="dk1"/>
          </a:fillRef>
          <a:effectRef idx="3">
            <a:schemeClr val="dk1"/>
          </a:effectRef>
          <a:fontRef idx="minor">
            <a:schemeClr val="lt1"/>
          </a:fontRef>
        </p:style>
        <p:txBody>
          <a:bodyPr/>
          <a:p>
            <a:r>
              <a:rPr lang="en-US" b="1"/>
              <a:t>WHAT?</a:t>
            </a:r>
            <a:endParaRPr lang="en-US" b="1"/>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Apa kegunaan dari website kami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Kegunaannya adalah untuk mengetahui informasi mengenai koleksi tas yang kami miliki dan bukan hanya bahan material yang kami tampilkan, tetapi kami juga memberikan harga, gambar dan deskripsi terhadap produk tas yang ada di website kami agar setiap pengunjung website kami semakin merasa yakin dengan produk yang akan mereka beli. Website ini juga tentunya bisa menjadi hiburan bagi setiap pengunjung yang suka melihat koleksi-koleksi tas.</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p>
            <a:r>
              <a:rPr lang="en-US"/>
              <a:t>WHERE?</a:t>
            </a:r>
            <a:endParaRPr lang="en-US"/>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Dimana kami membuat website ini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Website ini kami buat dengan menggunakan 2 aplikasi dan 1 website, yaitu aplikasi GitHub Dekstop dan Visual Studio Code, serta website GitHub.com.</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WHEN?</a:t>
            </a:r>
            <a:endParaRPr lang="en-US"/>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Kapan website ini dapat digunakan ?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Website kami dapat digunakan pada Desember 2020.</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p>
            <a:r>
              <a:rPr lang="en-US"/>
              <a:t>HOW?</a:t>
            </a:r>
            <a:endParaRPr lang="en-US"/>
          </a:p>
        </p:txBody>
      </p:sp>
      <p:sp>
        <p:nvSpPr>
          <p:cNvPr id="3" name="Content Placeholder 2"/>
          <p:cNvSpPr>
            <a:spLocks noGrp="1"/>
          </p:cNvSpPr>
          <p:nvPr>
            <p:ph idx="1"/>
          </p:nvPr>
        </p:nvSpPr>
        <p:spPr/>
        <p:txBody>
          <a:bodyPr/>
          <a:p>
            <a:pPr marL="0" indent="0">
              <a:buNone/>
            </a:pPr>
            <a:r>
              <a:rPr lang="en-US">
                <a:latin typeface="Segoe UI Semilight" panose="020B0402040204020203" charset="0"/>
                <a:cs typeface="Segoe UI Semilight" panose="020B0402040204020203" charset="0"/>
              </a:rPr>
              <a:t>Bagaimana kami membuat website ini ? </a:t>
            </a:r>
            <a:endParaRPr lang="en-US">
              <a:latin typeface="Segoe UI Semilight" panose="020B0402040204020203" charset="0"/>
              <a:cs typeface="Segoe UI Semilight" panose="020B0402040204020203" charset="0"/>
            </a:endParaRPr>
          </a:p>
          <a:p>
            <a:pPr marL="0" indent="0">
              <a:buNone/>
            </a:pPr>
            <a:endParaRPr lang="en-US" sz="1400">
              <a:latin typeface="Segoe UI Semilight" panose="020B0402040204020203" charset="0"/>
              <a:cs typeface="Segoe UI Semilight" panose="020B0402040204020203" charset="0"/>
            </a:endParaRPr>
          </a:p>
          <a:p>
            <a:pPr marL="0" indent="0">
              <a:buNone/>
            </a:pPr>
            <a:r>
              <a:rPr lang="en-US" sz="2800">
                <a:latin typeface="Segoe UI Semilight" panose="020B0402040204020203" charset="0"/>
                <a:cs typeface="Segoe UI Semilight" panose="020B0402040204020203" charset="0"/>
              </a:rPr>
              <a:t>Kami membuat website ini dengan menggunakan website GitHub untuk membuat repository-nya, lalu kami melakukan codingnya menggunakan aplikasi visual studio code yang sudah diclonekan terlebih dahulu menggunakan aplikasi GitHub Dekstop.</a:t>
            </a:r>
            <a:endParaRPr lang="en-US" sz="2800">
              <a:latin typeface="Segoe UI Semilight" panose="020B0402040204020203" charset="0"/>
              <a:cs typeface="Segoe UI Semilight" panose="020B04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noFill/>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a:p>
            <a:r>
              <a:rPr lang="en-US"/>
              <a:t>ISO 9126</a:t>
            </a:r>
            <a:endParaRPr lang="en-US"/>
          </a:p>
        </p:txBody>
      </p:sp>
      <p:sp>
        <p:nvSpPr>
          <p:cNvPr id="5" name="Text Placeholder 4"/>
          <p:cNvSpPr>
            <a:spLocks noGrp="1"/>
          </p:cNvSpPr>
          <p:nvPr>
            <p:ph type="body" idx="1"/>
          </p:nvPr>
        </p:nvSpPr>
        <p:spPr/>
        <p:txBody>
          <a:bodyPr/>
          <a:p>
            <a:endParaRPr lang="en-US"/>
          </a:p>
        </p:txBody>
      </p:sp>
      <p:cxnSp>
        <p:nvCxnSpPr>
          <p:cNvPr id="2" name="Straight Connector 1"/>
          <p:cNvCxnSpPr/>
          <p:nvPr/>
        </p:nvCxnSpPr>
        <p:spPr>
          <a:xfrm>
            <a:off x="840105" y="4573905"/>
            <a:ext cx="89471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5977</Words>
  <Application>WPS Presentation</Application>
  <PresentationFormat>Widescreen</PresentationFormat>
  <Paragraphs>150</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Wingdings</vt:lpstr>
      <vt:lpstr>Microsoft YaHei</vt:lpstr>
      <vt:lpstr>Arial Unicode MS</vt:lpstr>
      <vt:lpstr>Calibri</vt:lpstr>
      <vt:lpstr>Lucida Sans Unicode</vt:lpstr>
      <vt:lpstr>Segoe UI Semilight</vt:lpstr>
      <vt:lpstr>Malgun Gothic</vt:lpstr>
      <vt:lpstr>Malgun Gothic Semilight</vt:lpstr>
      <vt:lpstr>Adobe Fan Heiti Std B</vt:lpstr>
      <vt:lpstr>Blue Waves</vt:lpstr>
      <vt:lpstr>Koleksi Tas</vt:lpstr>
      <vt:lpstr>5W1H</vt:lpstr>
      <vt:lpstr>WHO?</vt:lpstr>
      <vt:lpstr>WHY?</vt:lpstr>
      <vt:lpstr>WHAT?</vt:lpstr>
      <vt:lpstr>WHERE?</vt:lpstr>
      <vt:lpstr>WHEN?</vt:lpstr>
      <vt:lpstr>HOW?</vt:lpstr>
      <vt:lpstr>ISO 9126</vt:lpstr>
      <vt:lpstr>A. Functionality</vt:lpstr>
      <vt:lpstr>B. Reliability </vt:lpstr>
      <vt:lpstr>C. Usability </vt:lpstr>
      <vt:lpstr>D. Efficiency </vt:lpstr>
      <vt:lpstr>PowerPoint 演示文稿</vt:lpstr>
      <vt:lpstr>D. Efficiency </vt:lpstr>
      <vt:lpstr>Fungsi-fungsi Tag yang Digunakan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Koleksi Tas</dc:title>
  <dc:creator/>
  <cp:lastModifiedBy>livie</cp:lastModifiedBy>
  <cp:revision>15</cp:revision>
  <dcterms:created xsi:type="dcterms:W3CDTF">2020-10-21T16:39:00Z</dcterms:created>
  <dcterms:modified xsi:type="dcterms:W3CDTF">2020-10-22T07:44:50Z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