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104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157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D246B6-7724-4EDA-B92B-DE549C7D7B1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2E68FFC-0ADB-40C3-8202-BF6DF42E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Re%C8%9Bea_f%C4%83r%C4%83_fir" TargetMode="External"/><Relationship Id="rId2" Type="http://schemas.openxmlformats.org/officeDocument/2006/relationships/hyperlink" Target="https://ro.wikipedia.org/wiki/Re%C8%9Bea_de_calculato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hyperlink" Target="https://ro.wikipedia.org/wiki/Fibr%C4%83_optic%C4%83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o.wikipedia.org/wiki/Internet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ro.wikipedia.org/wiki/Ruter" TargetMode="External"/><Relationship Id="rId2" Type="http://schemas.openxmlformats.org/officeDocument/2006/relationships/hyperlink" Target="https://ro.wikipedia.org/wiki/Re%C8%9Bea_metropolitan%C4%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wikipedia.org/wiki/Imprimant%C4%83" TargetMode="External"/><Relationship Id="rId5" Type="http://schemas.openxmlformats.org/officeDocument/2006/relationships/hyperlink" Target="https://ro.wikipedia.org/wiki/Sta%C8%9Bie_de_lucru" TargetMode="External"/><Relationship Id="rId4" Type="http://schemas.openxmlformats.org/officeDocument/2006/relationships/hyperlink" Target="https://ro.wikipedia.org/wiki/Calculat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MGDT" panose="02000400000000000000" pitchFamily="2" charset="0"/>
              </a:rPr>
              <a:t>RE</a:t>
            </a:r>
            <a:r>
              <a:rPr lang="ro-MD" dirty="0">
                <a:latin typeface="AMGDT" panose="02000400000000000000" pitchFamily="2" charset="0"/>
              </a:rPr>
              <a:t>T</a:t>
            </a:r>
            <a:r>
              <a:rPr lang="en-US" dirty="0" smtClean="0">
                <a:latin typeface="AMGDT" panose="02000400000000000000" pitchFamily="2" charset="0"/>
              </a:rPr>
              <a:t>ELE REGIONALE</a:t>
            </a:r>
            <a:endParaRPr lang="en-US" dirty="0">
              <a:latin typeface="AMGDT" panose="020004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GRUBLEAC GABRIELA SI BONDARI SOFIA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105846" cy="4558146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Retelele</a:t>
            </a:r>
            <a:r>
              <a:rPr lang="en-US" b="1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regionale</a:t>
            </a:r>
            <a:r>
              <a:rPr lang="en-US" b="1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acopera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aria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oras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sector.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Liniile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comunicatie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realizeaza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o-MD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prin</a:t>
            </a:r>
            <a:r>
              <a:rPr lang="ro-MD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cabluri</a:t>
            </a:r>
            <a:r>
              <a:rPr lang="en-US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coaxiale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statii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mici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transmisie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receptie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denumite</a:t>
            </a:r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radiomodemuri</a:t>
            </a:r>
            <a:r>
              <a:rPr lang="en-US" b="1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60" y="2937163"/>
            <a:ext cx="4852843" cy="3734414"/>
          </a:xfrm>
        </p:spPr>
      </p:pic>
    </p:spTree>
    <p:extLst>
      <p:ext uri="{BB962C8B-B14F-4D97-AF65-F5344CB8AC3E}">
        <p14:creationId xmlns:p14="http://schemas.microsoft.com/office/powerpoint/2010/main" val="3014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1763" y="503238"/>
            <a:ext cx="9692640" cy="1325562"/>
          </a:xfrm>
        </p:spPr>
        <p:txBody>
          <a:bodyPr/>
          <a:lstStyle/>
          <a:p>
            <a:r>
              <a:rPr lang="en-US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Dup</a:t>
            </a:r>
            <a:r>
              <a:rPr lang="ro-MD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aria de </a:t>
            </a:r>
            <a:r>
              <a:rPr lang="en-US" dirty="0" err="1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extindere</a:t>
            </a:r>
            <a:r>
              <a:rPr lang="en-US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se </a:t>
            </a:r>
            <a:r>
              <a:rPr lang="ro-MD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mpart</a:t>
            </a:r>
            <a:r>
              <a:rPr lang="en-US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o-MD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n:</a:t>
            </a:r>
            <a:endParaRPr lang="en-US" dirty="0"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MD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rețea</a:t>
            </a:r>
            <a:r>
              <a:rPr lang="en-US" sz="3600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particulară</a:t>
            </a:r>
            <a:r>
              <a:rPr lang="en-US" sz="3600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(PAN)</a:t>
            </a:r>
          </a:p>
          <a:p>
            <a:r>
              <a:rPr lang="en-US" sz="3600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rețea</a:t>
            </a:r>
            <a:r>
              <a:rPr lang="en-US" sz="36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locală</a:t>
            </a:r>
            <a:r>
              <a:rPr lang="en-US" sz="36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(LAN)</a:t>
            </a:r>
          </a:p>
          <a:p>
            <a:r>
              <a:rPr lang="en-US" sz="3600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rețea</a:t>
            </a:r>
            <a:r>
              <a:rPr lang="en-US" sz="36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academică</a:t>
            </a:r>
            <a:r>
              <a:rPr lang="en-US" sz="36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(CAN)</a:t>
            </a:r>
          </a:p>
          <a:p>
            <a:r>
              <a:rPr lang="en-US" sz="3600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rețea</a:t>
            </a:r>
            <a:r>
              <a:rPr lang="en-US" sz="36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metropolitană</a:t>
            </a:r>
            <a:r>
              <a:rPr lang="en-US" sz="36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(MAN)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61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2490" y="150587"/>
            <a:ext cx="9692640" cy="846940"/>
          </a:xfrm>
        </p:spPr>
        <p:txBody>
          <a:bodyPr/>
          <a:lstStyle/>
          <a:p>
            <a:r>
              <a:rPr lang="en-US" dirty="0" smtClean="0"/>
              <a:t>                   </a:t>
            </a:r>
            <a:r>
              <a:rPr lang="en-US" dirty="0" err="1" smtClean="0"/>
              <a:t>Caracteristici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881" y="1246909"/>
            <a:ext cx="8595360" cy="4940319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b="1" dirty="0" err="1"/>
              <a:t>rețea</a:t>
            </a:r>
            <a:r>
              <a:rPr lang="en-US" b="1" dirty="0"/>
              <a:t> </a:t>
            </a:r>
            <a:r>
              <a:rPr lang="en-US" b="1" dirty="0" err="1"/>
              <a:t>personală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>
                <a:hlinkClick r:id="rId2"/>
              </a:rPr>
              <a:t>rețea</a:t>
            </a:r>
            <a:r>
              <a:rPr lang="en-US" dirty="0">
                <a:hlinkClick r:id="rId2"/>
              </a:rPr>
              <a:t> de </a:t>
            </a:r>
            <a:r>
              <a:rPr lang="en-US" dirty="0" err="1">
                <a:hlinkClick r:id="rId2"/>
              </a:rPr>
              <a:t>calculatoare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interconectarea</a:t>
            </a:r>
            <a:r>
              <a:rPr lang="en-US" dirty="0"/>
              <a:t> </a:t>
            </a:r>
            <a:r>
              <a:rPr lang="en-US" dirty="0" err="1"/>
              <a:t>dispozitivelor</a:t>
            </a:r>
            <a:r>
              <a:rPr lang="en-US" dirty="0"/>
              <a:t> </a:t>
            </a:r>
            <a:r>
              <a:rPr lang="en-US" dirty="0" err="1"/>
              <a:t>centrate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spațiul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,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spațiu</a:t>
            </a:r>
            <a:r>
              <a:rPr lang="en-US" dirty="0"/>
              <a:t> de </a:t>
            </a:r>
            <a:r>
              <a:rPr lang="en-US" dirty="0" err="1"/>
              <a:t>aproximativ</a:t>
            </a:r>
            <a:r>
              <a:rPr lang="en-US" dirty="0"/>
              <a:t> </a:t>
            </a:r>
            <a:r>
              <a:rPr lang="en-US" dirty="0" err="1"/>
              <a:t>zece</a:t>
            </a:r>
            <a:r>
              <a:rPr lang="en-US" dirty="0"/>
              <a:t> </a:t>
            </a:r>
            <a:r>
              <a:rPr lang="en-US" dirty="0" err="1"/>
              <a:t>metri</a:t>
            </a:r>
            <a:r>
              <a:rPr lang="en-US" dirty="0"/>
              <a:t>.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rețea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i="1" dirty="0" err="1"/>
              <a:t>rețea</a:t>
            </a:r>
            <a:r>
              <a:rPr lang="en-US" i="1" dirty="0"/>
              <a:t> de </a:t>
            </a:r>
            <a:r>
              <a:rPr lang="en-US" i="1" dirty="0" err="1"/>
              <a:t>domiciliu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i="1" dirty="0" err="1"/>
              <a:t>rețea</a:t>
            </a:r>
            <a:r>
              <a:rPr lang="en-US" i="1" dirty="0"/>
              <a:t> </a:t>
            </a:r>
            <a:r>
              <a:rPr lang="en-US" i="1" dirty="0" err="1"/>
              <a:t>individuală</a:t>
            </a:r>
            <a:r>
              <a:rPr lang="en-US" dirty="0"/>
              <a:t>.</a:t>
            </a:r>
            <a:endParaRPr lang="en-US" dirty="0"/>
          </a:p>
          <a:p>
            <a:r>
              <a:rPr lang="en-US" b="1" dirty="0" err="1" smtClean="0"/>
              <a:t>Rețelele</a:t>
            </a:r>
            <a:r>
              <a:rPr lang="en-US" b="1" dirty="0" smtClean="0"/>
              <a:t> </a:t>
            </a:r>
            <a:r>
              <a:rPr lang="en-US" b="1" dirty="0" err="1" smtClean="0"/>
              <a:t>metropolitane</a:t>
            </a:r>
            <a:r>
              <a:rPr lang="en-US" b="1" dirty="0" smtClean="0"/>
              <a:t>  </a:t>
            </a:r>
            <a:r>
              <a:rPr lang="en-US" dirty="0" smtClean="0"/>
              <a:t> </a:t>
            </a:r>
            <a:r>
              <a:rPr lang="en-US" dirty="0" err="1" smtClean="0"/>
              <a:t>sunt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</a:t>
            </a:r>
            <a:r>
              <a:rPr lang="en-US" dirty="0" err="1" smtClean="0"/>
              <a:t>rețele</a:t>
            </a:r>
            <a:r>
              <a:rPr lang="en-US" dirty="0" smtClean="0"/>
              <a:t> de mare </a:t>
            </a:r>
            <a:r>
              <a:rPr lang="en-US" dirty="0" err="1" smtClean="0"/>
              <a:t>extindere</a:t>
            </a:r>
            <a:r>
              <a:rPr lang="en-US" dirty="0" smtClean="0"/>
              <a:t>, care de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obicei</a:t>
            </a:r>
            <a:r>
              <a:rPr lang="en-US" dirty="0" smtClean="0"/>
              <a:t> </a:t>
            </a:r>
            <a:r>
              <a:rPr lang="en-US" dirty="0" err="1" smtClean="0"/>
              <a:t>împânzesc</a:t>
            </a:r>
            <a:r>
              <a:rPr lang="en-US" dirty="0" smtClean="0"/>
              <a:t> un </a:t>
            </a:r>
            <a:r>
              <a:rPr lang="en-US" dirty="0" err="1" smtClean="0"/>
              <a:t>întreg</a:t>
            </a:r>
            <a:r>
              <a:rPr lang="en-US" dirty="0" smtClean="0"/>
              <a:t> </a:t>
            </a:r>
            <a:r>
              <a:rPr lang="en-US" dirty="0" err="1" smtClean="0"/>
              <a:t>oraș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chiar</a:t>
            </a:r>
            <a:r>
              <a:rPr lang="en-US" dirty="0" smtClean="0"/>
              <a:t> o </a:t>
            </a:r>
            <a:r>
              <a:rPr lang="en-US" dirty="0" err="1" smtClean="0"/>
              <a:t>întreagă</a:t>
            </a:r>
            <a:r>
              <a:rPr lang="en-US" dirty="0" smtClean="0"/>
              <a:t> </a:t>
            </a:r>
            <a:r>
              <a:rPr lang="en-US" dirty="0" err="1" smtClean="0"/>
              <a:t>zonă</a:t>
            </a:r>
            <a:r>
              <a:rPr lang="en-US" dirty="0" smtClean="0"/>
              <a:t> </a:t>
            </a:r>
            <a:r>
              <a:rPr lang="en-US" dirty="0" err="1" smtClean="0"/>
              <a:t>urbană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rețele</a:t>
            </a:r>
            <a:r>
              <a:rPr lang="en-US" dirty="0" smtClean="0"/>
              <a:t> </a:t>
            </a:r>
            <a:r>
              <a:rPr lang="en-US" dirty="0" err="1" smtClean="0"/>
              <a:t>folosesc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des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tehnologia</a:t>
            </a:r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fără</a:t>
            </a:r>
            <a:r>
              <a:rPr lang="en-US" dirty="0" smtClean="0">
                <a:hlinkClick r:id="rId3"/>
              </a:rPr>
              <a:t> fir</a:t>
            </a:r>
            <a:r>
              <a:rPr lang="en-US" dirty="0" smtClean="0"/>
              <a:t> (</a:t>
            </a:r>
            <a:r>
              <a:rPr lang="en-US" i="1" dirty="0" smtClean="0"/>
              <a:t>wireless</a:t>
            </a:r>
            <a:r>
              <a:rPr lang="en-US" dirty="0" smtClean="0"/>
              <a:t>)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>
                <a:hlinkClick r:id="rId4"/>
              </a:rPr>
              <a:t>fibra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optică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conexiuni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85" y="2576946"/>
            <a:ext cx="4372056" cy="32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</a:t>
            </a:r>
            <a:r>
              <a:rPr lang="en-US" dirty="0" err="1" smtClean="0"/>
              <a:t>Caracteristici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900" b="1" dirty="0" err="1"/>
              <a:t>Rețea</a:t>
            </a:r>
            <a:r>
              <a:rPr lang="en-US" sz="1900" b="1" dirty="0"/>
              <a:t> </a:t>
            </a:r>
            <a:r>
              <a:rPr lang="en-US" sz="1900" b="1" dirty="0" err="1"/>
              <a:t>academică</a:t>
            </a:r>
            <a:r>
              <a:rPr lang="en-US" sz="1900" b="1" dirty="0"/>
              <a:t>  </a:t>
            </a:r>
            <a:r>
              <a:rPr lang="en-US" sz="1900" dirty="0"/>
              <a:t> </a:t>
            </a:r>
            <a:r>
              <a:rPr lang="en-US" sz="1900" dirty="0" err="1"/>
              <a:t>Această</a:t>
            </a:r>
            <a:r>
              <a:rPr lang="en-US" sz="1900" dirty="0"/>
              <a:t> </a:t>
            </a:r>
            <a:r>
              <a:rPr lang="en-US" sz="1900" dirty="0" err="1"/>
              <a:t>rețea</a:t>
            </a:r>
            <a:r>
              <a:rPr lang="en-US" sz="1900" dirty="0"/>
              <a:t> </a:t>
            </a:r>
            <a:r>
              <a:rPr lang="en-US" sz="1900" dirty="0" err="1"/>
              <a:t>poată</a:t>
            </a:r>
            <a:r>
              <a:rPr lang="en-US" sz="1900" dirty="0"/>
              <a:t> fi </a:t>
            </a:r>
            <a:r>
              <a:rPr lang="en-US" sz="1900" dirty="0" err="1"/>
              <a:t>considerată</a:t>
            </a:r>
            <a:r>
              <a:rPr lang="en-US" sz="1900" dirty="0"/>
              <a:t> ca o </a:t>
            </a:r>
            <a:r>
              <a:rPr lang="en-US" sz="1900" dirty="0" err="1"/>
              <a:t>formă</a:t>
            </a:r>
            <a:r>
              <a:rPr lang="en-US" sz="1900" dirty="0"/>
              <a:t> a </a:t>
            </a:r>
            <a:r>
              <a:rPr lang="en-US" sz="1900" dirty="0" err="1">
                <a:hlinkClick r:id="rId2"/>
              </a:rPr>
              <a:t>rețelei</a:t>
            </a:r>
            <a:r>
              <a:rPr lang="en-US" sz="1900" u="sng" dirty="0">
                <a:hlinkClick r:id="rId2"/>
              </a:rPr>
              <a:t> </a:t>
            </a:r>
            <a:r>
              <a:rPr lang="en-US" sz="1900" dirty="0" err="1">
                <a:hlinkClick r:id="rId2"/>
              </a:rPr>
              <a:t>metropolitane</a:t>
            </a:r>
            <a:r>
              <a:rPr lang="en-US" sz="1900" dirty="0"/>
              <a:t>, </a:t>
            </a:r>
            <a:r>
              <a:rPr lang="en-US" sz="1900" dirty="0" err="1"/>
              <a:t>configurată</a:t>
            </a:r>
            <a:r>
              <a:rPr lang="en-US" sz="1900" dirty="0"/>
              <a:t> </a:t>
            </a:r>
            <a:r>
              <a:rPr lang="en-US" sz="1900" dirty="0" err="1"/>
              <a:t>după</a:t>
            </a:r>
            <a:r>
              <a:rPr lang="en-US" sz="1900" dirty="0"/>
              <a:t> </a:t>
            </a:r>
            <a:r>
              <a:rPr lang="en-US" sz="1900" dirty="0" err="1"/>
              <a:t>necesitățile</a:t>
            </a:r>
            <a:r>
              <a:rPr lang="en-US" sz="1900" dirty="0"/>
              <a:t> </a:t>
            </a:r>
            <a:r>
              <a:rPr lang="en-US" sz="1900" dirty="0" err="1"/>
              <a:t>învățământului</a:t>
            </a:r>
            <a:r>
              <a:rPr lang="en-US" sz="1900" dirty="0"/>
              <a:t> superior </a:t>
            </a:r>
            <a:r>
              <a:rPr lang="en-US" sz="1900" dirty="0" err="1"/>
              <a:t>și</a:t>
            </a:r>
            <a:r>
              <a:rPr lang="en-US" sz="1900" dirty="0"/>
              <a:t> </a:t>
            </a:r>
            <a:r>
              <a:rPr lang="en-US" sz="1900" dirty="0" err="1"/>
              <a:t>marilor</a:t>
            </a:r>
            <a:r>
              <a:rPr lang="en-US" sz="1900" dirty="0"/>
              <a:t> </a:t>
            </a:r>
            <a:r>
              <a:rPr lang="en-US" sz="1900" dirty="0" err="1"/>
              <a:t>instituții</a:t>
            </a:r>
            <a:r>
              <a:rPr lang="en-US" sz="1900" dirty="0"/>
              <a:t> de </a:t>
            </a:r>
            <a:r>
              <a:rPr lang="en-US" sz="1900" dirty="0" err="1"/>
              <a:t>cercetare</a:t>
            </a:r>
            <a:r>
              <a:rPr lang="en-US" sz="1900" dirty="0"/>
              <a:t>.</a:t>
            </a:r>
            <a:br>
              <a:rPr lang="en-US" sz="1900" dirty="0"/>
            </a:br>
            <a:endParaRPr lang="en-US" sz="1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4607625" cy="3455719"/>
          </a:xfrm>
        </p:spPr>
      </p:pic>
      <p:sp>
        <p:nvSpPr>
          <p:cNvPr id="5" name="Rectangle 4"/>
          <p:cNvSpPr/>
          <p:nvPr/>
        </p:nvSpPr>
        <p:spPr>
          <a:xfrm>
            <a:off x="6108192" y="1691322"/>
            <a:ext cx="4733979" cy="3925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Rețea</a:t>
            </a:r>
            <a:r>
              <a:rPr lang="en-US" b="1" dirty="0" smtClean="0"/>
              <a:t> </a:t>
            </a:r>
            <a:r>
              <a:rPr lang="en-US" b="1" dirty="0" err="1"/>
              <a:t>locală</a:t>
            </a:r>
            <a:r>
              <a:rPr lang="en-US" b="1" dirty="0"/>
              <a:t> </a:t>
            </a:r>
            <a:r>
              <a:rPr lang="en-US" dirty="0"/>
              <a:t> 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interconecta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calculatoarele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>
                <a:hlinkClick r:id="rId5"/>
              </a:rPr>
              <a:t>stațiile</a:t>
            </a:r>
            <a:r>
              <a:rPr lang="en-US" dirty="0">
                <a:hlinkClick r:id="rId5"/>
              </a:rPr>
              <a:t> de </a:t>
            </a:r>
            <a:r>
              <a:rPr lang="en-US" dirty="0" err="1">
                <a:hlinkClick r:id="rId5"/>
              </a:rPr>
              <a:t>lucru</a:t>
            </a:r>
            <a:r>
              <a:rPr lang="en-US" dirty="0"/>
              <a:t> din </a:t>
            </a:r>
            <a:r>
              <a:rPr lang="en-US" dirty="0" err="1"/>
              <a:t>birourile</a:t>
            </a:r>
            <a:r>
              <a:rPr lang="en-US" dirty="0"/>
              <a:t> </a:t>
            </a:r>
            <a:r>
              <a:rPr lang="en-US" dirty="0" err="1"/>
              <a:t>companiilor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ale </a:t>
            </a:r>
            <a:r>
              <a:rPr lang="en-US" dirty="0" err="1"/>
              <a:t>celorlaltor</a:t>
            </a:r>
            <a:r>
              <a:rPr lang="en-US" dirty="0"/>
              <a:t> </a:t>
            </a:r>
            <a:r>
              <a:rPr lang="en-US" dirty="0" err="1"/>
              <a:t>organizații</a:t>
            </a:r>
            <a:r>
              <a:rPr lang="en-US" dirty="0"/>
              <a:t>, 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partaja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(</a:t>
            </a:r>
            <a:r>
              <a:rPr lang="en-US" dirty="0" err="1"/>
              <a:t>exemple</a:t>
            </a:r>
            <a:r>
              <a:rPr lang="en-US" dirty="0"/>
              <a:t>: </a:t>
            </a:r>
            <a:r>
              <a:rPr lang="en-US" u="sng" dirty="0" err="1">
                <a:hlinkClick r:id="rId6"/>
              </a:rPr>
              <a:t>i</a:t>
            </a:r>
            <a:r>
              <a:rPr lang="en-US" dirty="0" err="1">
                <a:hlinkClick r:id="rId6"/>
              </a:rPr>
              <a:t>mprimantele</a:t>
            </a:r>
            <a:r>
              <a:rPr lang="en-US" dirty="0"/>
              <a:t>; un </a:t>
            </a:r>
            <a:r>
              <a:rPr lang="en-US" dirty="0" err="1">
                <a:hlinkClick r:id="rId7"/>
              </a:rPr>
              <a:t>ruter</a:t>
            </a:r>
            <a:r>
              <a:rPr lang="en-US" dirty="0"/>
              <a:t> cu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>
                <a:hlinkClick r:id="rId8"/>
              </a:rPr>
              <a:t>Internet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de a face </a:t>
            </a:r>
            <a:r>
              <a:rPr lang="en-US" dirty="0" err="1"/>
              <a:t>schimb</a:t>
            </a:r>
            <a:r>
              <a:rPr lang="en-US" dirty="0"/>
              <a:t> de </a:t>
            </a:r>
            <a:r>
              <a:rPr lang="en-US" dirty="0" err="1"/>
              <a:t>informații</a:t>
            </a:r>
            <a:r>
              <a:rPr lang="en-US" dirty="0"/>
              <a:t>. </a:t>
            </a:r>
            <a:r>
              <a:rPr lang="en-US" dirty="0" err="1"/>
              <a:t>Rețele</a:t>
            </a:r>
            <a:r>
              <a:rPr lang="en-US" dirty="0"/>
              <a:t> locale se </a:t>
            </a:r>
            <a:r>
              <a:rPr lang="en-US" dirty="0" err="1"/>
              <a:t>disting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rețele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40771"/>
              </p:ext>
            </p:extLst>
          </p:nvPr>
        </p:nvGraphicFramePr>
        <p:xfrm>
          <a:off x="-1" y="-2982"/>
          <a:ext cx="11291455" cy="686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66">
                  <a:extLst>
                    <a:ext uri="{9D8B030D-6E8A-4147-A177-3AD203B41FA5}">
                      <a16:colId xmlns:a16="http://schemas.microsoft.com/office/drawing/2014/main" xmlns="" val="2699170216"/>
                    </a:ext>
                  </a:extLst>
                </a:gridCol>
                <a:gridCol w="3740027">
                  <a:extLst>
                    <a:ext uri="{9D8B030D-6E8A-4147-A177-3AD203B41FA5}">
                      <a16:colId xmlns:a16="http://schemas.microsoft.com/office/drawing/2014/main" xmlns="" val="1029090783"/>
                    </a:ext>
                  </a:extLst>
                </a:gridCol>
                <a:gridCol w="1755815">
                  <a:extLst>
                    <a:ext uri="{9D8B030D-6E8A-4147-A177-3AD203B41FA5}">
                      <a16:colId xmlns:a16="http://schemas.microsoft.com/office/drawing/2014/main" xmlns="" val="4188469096"/>
                    </a:ext>
                  </a:extLst>
                </a:gridCol>
                <a:gridCol w="1784364">
                  <a:extLst>
                    <a:ext uri="{9D8B030D-6E8A-4147-A177-3AD203B41FA5}">
                      <a16:colId xmlns:a16="http://schemas.microsoft.com/office/drawing/2014/main" xmlns="" val="1735127512"/>
                    </a:ext>
                  </a:extLst>
                </a:gridCol>
                <a:gridCol w="956418">
                  <a:extLst>
                    <a:ext uri="{9D8B030D-6E8A-4147-A177-3AD203B41FA5}">
                      <a16:colId xmlns:a16="http://schemas.microsoft.com/office/drawing/2014/main" xmlns="" val="1664349482"/>
                    </a:ext>
                  </a:extLst>
                </a:gridCol>
                <a:gridCol w="1327565">
                  <a:extLst>
                    <a:ext uri="{9D8B030D-6E8A-4147-A177-3AD203B41FA5}">
                      <a16:colId xmlns:a16="http://schemas.microsoft.com/office/drawing/2014/main" xmlns="" val="662421422"/>
                    </a:ext>
                  </a:extLst>
                </a:gridCol>
              </a:tblGrid>
              <a:tr h="750312">
                <a:tc>
                  <a:txBody>
                    <a:bodyPr/>
                    <a:lstStyle/>
                    <a:p>
                      <a:pPr algn="ctr"/>
                      <a:r>
                        <a:rPr lang="ro-MD" u="none" dirty="0" smtClean="0">
                          <a:latin typeface="Bahnschrift SemiBold SemiConden" panose="020B0502040204020203" pitchFamily="34" charset="0"/>
                        </a:rPr>
                        <a:t>Tehnologii</a:t>
                      </a:r>
                      <a:endParaRPr lang="en-US" u="none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dirty="0" smtClean="0">
                          <a:latin typeface="Bahnschrift SemiBold SemiConden" panose="020B0502040204020203" pitchFamily="34" charset="0"/>
                        </a:rPr>
                        <a:t>Descriere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dirty="0" smtClean="0">
                          <a:latin typeface="Bahnschrift SemiBold SemiConden" panose="020B0502040204020203" pitchFamily="34" charset="0"/>
                        </a:rPr>
                        <a:t>Avantaje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dirty="0" smtClean="0">
                          <a:latin typeface="Bahnschrift SemiBold SemiConden" panose="020B0502040204020203" pitchFamily="34" charset="0"/>
                        </a:rPr>
                        <a:t>Dezavantaje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dirty="0" smtClean="0">
                          <a:latin typeface="Bahnschrift SemiBold SemiConden" panose="020B0502040204020203" pitchFamily="34" charset="0"/>
                        </a:rPr>
                        <a:t>Viteză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dirty="0" smtClean="0">
                          <a:latin typeface="Bahnschrift SemiBold SemiConden" panose="020B0502040204020203" pitchFamily="34" charset="0"/>
                        </a:rPr>
                        <a:t>Exemple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36632246"/>
                  </a:ext>
                </a:extLst>
              </a:tr>
              <a:tr h="1176556">
                <a:tc>
                  <a:txBody>
                    <a:bodyPr/>
                    <a:lstStyle/>
                    <a:p>
                      <a:r>
                        <a:rPr lang="en-US" sz="1800" b="1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linie</a:t>
                      </a:r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închiriată</a:t>
                      </a:r>
                      <a:endParaRPr lang="en-US" u="sng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Conexiuni punct la punct între 2 computere sau LAN-uri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Cea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mai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sigură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tehnologie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Scumpă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PPP, HDLC, SDLC, HNAS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53662213"/>
                  </a:ext>
                </a:extLst>
              </a:tr>
              <a:tr h="2254430">
                <a:tc>
                  <a:txBody>
                    <a:bodyPr/>
                    <a:lstStyle/>
                    <a:p>
                      <a:r>
                        <a:rPr lang="en-US" sz="1800" b="1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comutație</a:t>
                      </a:r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1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circuite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Legăturile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creează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prin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găsirea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dedicarea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temporară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unui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drum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între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cele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capete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, de ex.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telefonia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analogică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tradițională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Bahnschrift SemiBold SemiConden" panose="020B0502040204020203" pitchFamily="34" charset="0"/>
                        </a:rPr>
                        <a:t>Mai </a:t>
                      </a:r>
                      <a:r>
                        <a:rPr lang="en-US" dirty="0" err="1">
                          <a:effectLst/>
                          <a:latin typeface="Bahnschrift SemiBold SemiConden" panose="020B0502040204020203" pitchFamily="34" charset="0"/>
                        </a:rPr>
                        <a:t>ieftină</a:t>
                      </a:r>
                      <a:endParaRPr lang="en-US" dirty="0">
                        <a:effectLst/>
                        <a:latin typeface="Bahnschrift SemiBold SemiConden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Stabilirea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legăturii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înceată</a:t>
                      </a:r>
                      <a:endParaRPr lang="en-US" dirty="0">
                        <a:effectLst/>
                        <a:latin typeface="Bahnschrift SemiBold SemiConden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28 - 144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kbit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/s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PPP</a:t>
                      </a:r>
                      <a:r>
                        <a:rPr lang="ro-MD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ISDN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04346237"/>
                  </a:ext>
                </a:extLst>
              </a:tr>
              <a:tr h="2679684">
                <a:tc>
                  <a:txBody>
                    <a:bodyPr/>
                    <a:lstStyle/>
                    <a:p>
                      <a:r>
                        <a:rPr lang="en-US" sz="1800" b="1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comutație</a:t>
                      </a:r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1" i="0" u="sng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pachete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Mesajele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transmis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divizează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multe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pachete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lungime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fixă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variabilă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dar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scurte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, care pot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călători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prin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rețea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pe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drumuri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diferite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până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destinație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unde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reasamblează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mesajul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original.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Tehnologia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poate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fi de tip Permanent Virtual Circuits (PVC)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Switched Virtual Circuit (SVC)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Mediu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legătură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partajat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X.25,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releu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 de cadre</a:t>
                      </a:r>
                      <a:endParaRPr lang="en-US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5063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6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3672" y="2244437"/>
            <a:ext cx="9984694" cy="1496290"/>
          </a:xfrm>
        </p:spPr>
        <p:txBody>
          <a:bodyPr>
            <a:normAutofit/>
          </a:bodyPr>
          <a:lstStyle/>
          <a:p>
            <a:r>
              <a:rPr lang="ro-MD" sz="4800" dirty="0" smtClean="0">
                <a:latin typeface="AMGDT" panose="02000400000000000000" pitchFamily="2" charset="0"/>
                <a:cs typeface="Times New Roman" panose="02020603050405020304" pitchFamily="18" charset="0"/>
              </a:rPr>
              <a:t>MULTUMIM PENTRU ATENTIE</a:t>
            </a:r>
            <a:endParaRPr lang="en-US" sz="4800" dirty="0">
              <a:latin typeface="AMGDT" panose="020004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52</TotalTime>
  <Words>261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AMGDT</vt:lpstr>
      <vt:lpstr>Arial</vt:lpstr>
      <vt:lpstr>Bahnschrift SemiBold SemiConden</vt:lpstr>
      <vt:lpstr>Century Schoolbook</vt:lpstr>
      <vt:lpstr>Times New Roman</vt:lpstr>
      <vt:lpstr>Wingdings 2</vt:lpstr>
      <vt:lpstr>View</vt:lpstr>
      <vt:lpstr>RETELE REGIONALE</vt:lpstr>
      <vt:lpstr>Retelele regionale acopera aria unui oras sau a unui sector. Liniile de comunicatie se realizeaza  prin  cabluri coaxiale sau statii mici de transmisie/ receptie, denumite radiomodemuri.</vt:lpstr>
      <vt:lpstr>După aria de extindere se împart în:</vt:lpstr>
      <vt:lpstr>                   Caracteristici</vt:lpstr>
      <vt:lpstr>                  Caracteristici Rețea academică   Această rețea poată fi considerată ca o formă a rețelei metropolitane, configurată după necesitățile învățământului superior și marilor instituții de cercetare. </vt:lpstr>
      <vt:lpstr>PowerPoint Presentation</vt:lpstr>
      <vt:lpstr>MULTUMIM PENTRU ATENTIE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RETELE REGIONALE</dc:title>
  <dc:creator>Ghenadie</dc:creator>
  <cp:lastModifiedBy>user</cp:lastModifiedBy>
  <cp:revision>6</cp:revision>
  <dcterms:created xsi:type="dcterms:W3CDTF">2019-05-18T21:01:42Z</dcterms:created>
  <dcterms:modified xsi:type="dcterms:W3CDTF">2019-05-20T09:02:05Z</dcterms:modified>
</cp:coreProperties>
</file>