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1" r:id="rId3"/>
  </p:sldIdLst>
  <p:sldSz cx="6858000" cy="9906000" type="A4"/>
  <p:notesSz cx="6858000" cy="9144000"/>
  <p:defaultTextStyle>
    <a:defPPr>
      <a:defRPr lang="es-E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C2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1" autoAdjust="0"/>
  </p:normalViewPr>
  <p:slideViewPr>
    <p:cSldViewPr>
      <p:cViewPr varScale="1">
        <p:scale>
          <a:sx n="57" d="100"/>
          <a:sy n="57" d="100"/>
        </p:scale>
        <p:origin x="2286" y="8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EB4F47-4602-4028-BC01-E6B80BE541E4}" type="datetimeFigureOut">
              <a:rPr lang="es-AR" smtClean="0"/>
              <a:t>1/4/2025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241550" y="685800"/>
            <a:ext cx="23749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01FE7-3FCA-4868-ADDE-46A6315CAB8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58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01FE7-3FCA-4868-ADDE-46A6315CAB8A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93583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4703E-2047-6ED3-02B3-9EACBE408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7A20AF23-54E6-B074-1D52-6B593484F0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5FE85479-C145-59BA-3513-087AA6ED3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48195848-2197-1FA1-7919-E10CE88D72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01FE7-3FCA-4868-ADDE-46A6315CAB8A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8578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3077282"/>
            <a:ext cx="5829300" cy="2123369"/>
          </a:xfrm>
        </p:spPr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4972050" y="396701"/>
            <a:ext cx="1543050" cy="845220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42900" y="396701"/>
            <a:ext cx="4514850" cy="8452203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4198586"/>
            <a:ext cx="5829300" cy="2166937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342900" y="2311401"/>
            <a:ext cx="3028950" cy="6537502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86150" y="2311401"/>
            <a:ext cx="3028950" cy="6537502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217386"/>
            <a:ext cx="3030141" cy="92410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70" y="2217386"/>
            <a:ext cx="3031331" cy="924101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70" y="3141487"/>
            <a:ext cx="3031331" cy="5707416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94405"/>
            <a:ext cx="2256235" cy="1678517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94407"/>
            <a:ext cx="3833813" cy="8454496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2072923"/>
            <a:ext cx="2256235" cy="6775980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752822"/>
            <a:ext cx="4114800" cy="116257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311401"/>
            <a:ext cx="6172200" cy="6537502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9181396"/>
            <a:ext cx="1600200" cy="52740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01/04/2025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9181396"/>
            <a:ext cx="2171700" cy="52740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9181396"/>
            <a:ext cx="1600200" cy="527403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15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46" y="4453758"/>
            <a:ext cx="2649182" cy="1479758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cxnSp>
        <p:nvCxnSpPr>
          <p:cNvPr id="3" name="2 Conector recto"/>
          <p:cNvCxnSpPr/>
          <p:nvPr/>
        </p:nvCxnSpPr>
        <p:spPr>
          <a:xfrm>
            <a:off x="0" y="1352600"/>
            <a:ext cx="685800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"/>
          <p:cNvCxnSpPr/>
          <p:nvPr/>
        </p:nvCxnSpPr>
        <p:spPr>
          <a:xfrm>
            <a:off x="1301552" y="9273480"/>
            <a:ext cx="55564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1898905" y="8612347"/>
            <a:ext cx="46759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i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Cursos de Capacitación</a:t>
            </a:r>
          </a:p>
        </p:txBody>
      </p:sp>
      <p:pic>
        <p:nvPicPr>
          <p:cNvPr id="18" name="17 Imagen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1498" y="2119729"/>
            <a:ext cx="1675532" cy="864096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19" name="18 Imagen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367" y="4796617"/>
            <a:ext cx="1665787" cy="1239113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20" name="19 Imagen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820" y="1726482"/>
            <a:ext cx="1204212" cy="1197331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21" name="20 Imagen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4" y="2325147"/>
            <a:ext cx="1502490" cy="1078631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2E25B02-53B0-087F-8AA9-C85F7698E6D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349" y="253813"/>
            <a:ext cx="2470533" cy="960875"/>
          </a:xfrm>
          <a:prstGeom prst="rect">
            <a:avLst/>
          </a:prstGeom>
        </p:spPr>
      </p:pic>
      <p:sp>
        <p:nvSpPr>
          <p:cNvPr id="8" name="10 CuadroTexto">
            <a:extLst>
              <a:ext uri="{FF2B5EF4-FFF2-40B4-BE49-F238E27FC236}">
                <a16:creationId xmlns:a16="http://schemas.microsoft.com/office/drawing/2014/main" id="{E22AADC2-8907-AEE4-CB46-CD255F138E56}"/>
              </a:ext>
            </a:extLst>
          </p:cNvPr>
          <p:cNvSpPr txBox="1"/>
          <p:nvPr/>
        </p:nvSpPr>
        <p:spPr>
          <a:xfrm>
            <a:off x="615856" y="6585645"/>
            <a:ext cx="58894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dirty="0">
                <a:latin typeface="Arial" pitchFamily="34" charset="0"/>
                <a:cs typeface="Arial" pitchFamily="34" charset="0"/>
              </a:rPr>
              <a:t>Una forma simple de minimizar las paradas de equipos y maximizar la confiabilidad es contar con personal entrenado; y eso se logra con capacitación.</a:t>
            </a:r>
          </a:p>
          <a:p>
            <a:pPr algn="just"/>
            <a:endParaRPr lang="es-AR" sz="1400" dirty="0">
              <a:latin typeface="Arial" pitchFamily="34" charset="0"/>
              <a:cs typeface="Arial" pitchFamily="34" charset="0"/>
            </a:endParaRPr>
          </a:p>
          <a:p>
            <a:pPr algn="just"/>
            <a:r>
              <a:rPr lang="es-AR" sz="1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GISCO </a:t>
            </a:r>
            <a:r>
              <a:rPr lang="es-AR" sz="1400" dirty="0">
                <a:latin typeface="Arial" pitchFamily="34" charset="0"/>
                <a:cs typeface="Arial" pitchFamily="34" charset="0"/>
              </a:rPr>
              <a:t>ofrece una variedad de cursos de entrenamiento destinados a ingenieros de mantenimiento, proyectistas, supervisores mecánicos, personal de mantenimiento, personal de planta y cualquiera que esté involucrado con equipos rotantes. </a:t>
            </a:r>
          </a:p>
          <a:p>
            <a:pPr algn="just"/>
            <a:endParaRPr lang="es-AR" sz="1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14" descr="Multiplex Pump Package 02 copy">
            <a:extLst>
              <a:ext uri="{FF2B5EF4-FFF2-40B4-BE49-F238E27FC236}">
                <a16:creationId xmlns:a16="http://schemas.microsoft.com/office/drawing/2014/main" id="{117A092E-15B1-5EE3-227F-64A10FCFC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588159" y="2813235"/>
            <a:ext cx="3889534" cy="203132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26905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D5F45-6448-81B5-2FBB-422CBA3DB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Rectángulo">
            <a:extLst>
              <a:ext uri="{FF2B5EF4-FFF2-40B4-BE49-F238E27FC236}">
                <a16:creationId xmlns:a16="http://schemas.microsoft.com/office/drawing/2014/main" id="{DCDB93A7-5545-D8A1-B119-1E19BE561553}"/>
              </a:ext>
            </a:extLst>
          </p:cNvPr>
          <p:cNvSpPr/>
          <p:nvPr/>
        </p:nvSpPr>
        <p:spPr>
          <a:xfrm>
            <a:off x="7620" y="0"/>
            <a:ext cx="3446780" cy="9906000"/>
          </a:xfrm>
          <a:prstGeom prst="rect">
            <a:avLst/>
          </a:prstGeom>
          <a:solidFill>
            <a:srgbClr val="97C2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cxnSp>
        <p:nvCxnSpPr>
          <p:cNvPr id="9" name="8 Conector recto">
            <a:extLst>
              <a:ext uri="{FF2B5EF4-FFF2-40B4-BE49-F238E27FC236}">
                <a16:creationId xmlns:a16="http://schemas.microsoft.com/office/drawing/2014/main" id="{0506B571-AC90-64D0-1AE5-3E7A1E37B933}"/>
              </a:ext>
            </a:extLst>
          </p:cNvPr>
          <p:cNvCxnSpPr/>
          <p:nvPr/>
        </p:nvCxnSpPr>
        <p:spPr>
          <a:xfrm>
            <a:off x="-17780" y="8913440"/>
            <a:ext cx="68935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>
            <a:extLst>
              <a:ext uri="{FF2B5EF4-FFF2-40B4-BE49-F238E27FC236}">
                <a16:creationId xmlns:a16="http://schemas.microsoft.com/office/drawing/2014/main" id="{EB713D47-A4CC-4AE0-2C47-A493E9C8EA8F}"/>
              </a:ext>
            </a:extLst>
          </p:cNvPr>
          <p:cNvSpPr txBox="1"/>
          <p:nvPr/>
        </p:nvSpPr>
        <p:spPr>
          <a:xfrm>
            <a:off x="3527738" y="1512813"/>
            <a:ext cx="31143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b="1" dirty="0">
                <a:latin typeface="Arial" pitchFamily="34" charset="0"/>
                <a:cs typeface="Arial" pitchFamily="34" charset="0"/>
              </a:rPr>
              <a:t>Es un curso avanzado destinado a proyectistas, ingenieros de mantenimiento y supervisores de planta, con una duración de 16 horas. </a:t>
            </a:r>
          </a:p>
        </p:txBody>
      </p:sp>
      <p:pic>
        <p:nvPicPr>
          <p:cNvPr id="3" name="2 Imagen">
            <a:extLst>
              <a:ext uri="{FF2B5EF4-FFF2-40B4-BE49-F238E27FC236}">
                <a16:creationId xmlns:a16="http://schemas.microsoft.com/office/drawing/2014/main" id="{E7798960-0F16-C97B-3B19-B74C1C6BB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285" y="3613172"/>
            <a:ext cx="3023018" cy="2267263"/>
          </a:xfrm>
          <a:prstGeom prst="rect">
            <a:avLst/>
          </a:prstGeom>
        </p:spPr>
      </p:pic>
      <p:sp>
        <p:nvSpPr>
          <p:cNvPr id="10" name="9 CuadroTexto">
            <a:extLst>
              <a:ext uri="{FF2B5EF4-FFF2-40B4-BE49-F238E27FC236}">
                <a16:creationId xmlns:a16="http://schemas.microsoft.com/office/drawing/2014/main" id="{BDB242B0-657E-B17E-23C8-1A313423A232}"/>
              </a:ext>
            </a:extLst>
          </p:cNvPr>
          <p:cNvSpPr txBox="1"/>
          <p:nvPr/>
        </p:nvSpPr>
        <p:spPr>
          <a:xfrm>
            <a:off x="46900" y="1315828"/>
            <a:ext cx="3238084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sz="1400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Principio de funcionamiento. 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Curvas de performance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Aplicaciones típicas.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Bombas de simple y doble efecto.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Operación en serie y en paralelo.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Altura Neta Positiva de Aspiración – ANPA. Su importancia y cálculo.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Cavitación y  fenómenos similares.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Amortiguadores de pulsaciones.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Válvulas de alivio.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Elementos mecánicos de una bomba.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Métodos de lubricación de rodamientos. 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Recomendaciones para instalaciones.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Mantenimiento de bombas alternativas.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Desarme e inspección.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Fundación, nivelación y esfuerzos de cañerías.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Puesta en marcha de equipos nuevos.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100" i="1" dirty="0">
                <a:latin typeface="Arial" pitchFamily="34" charset="0"/>
                <a:cs typeface="Arial" pitchFamily="34" charset="0"/>
              </a:rPr>
              <a:t>Ciclo de vida y operación rentable.</a:t>
            </a:r>
            <a:endParaRPr lang="es-MX" sz="1100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CuadroTexto">
            <a:extLst>
              <a:ext uri="{FF2B5EF4-FFF2-40B4-BE49-F238E27FC236}">
                <a16:creationId xmlns:a16="http://schemas.microsoft.com/office/drawing/2014/main" id="{8B8A3B7B-2163-B500-15C0-07E9F83D37B1}"/>
              </a:ext>
            </a:extLst>
          </p:cNvPr>
          <p:cNvSpPr txBox="1"/>
          <p:nvPr/>
        </p:nvSpPr>
        <p:spPr>
          <a:xfrm>
            <a:off x="3476595" y="548756"/>
            <a:ext cx="3316036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algn="ctr"/>
            <a:r>
              <a:rPr lang="es-AR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BOMBAS ALTERNATIVAS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F5BB1D2-8FE7-B9AC-791B-B0824C55E0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226" y="165979"/>
            <a:ext cx="864961" cy="914304"/>
          </a:xfrm>
          <a:prstGeom prst="rect">
            <a:avLst/>
          </a:prstGeom>
        </p:spPr>
      </p:pic>
      <p:pic>
        <p:nvPicPr>
          <p:cNvPr id="4" name="Picture 12" descr="J:\Pictures\Multiplex Pumps\184T-73M.tif">
            <a:extLst>
              <a:ext uri="{FF2B5EF4-FFF2-40B4-BE49-F238E27FC236}">
                <a16:creationId xmlns:a16="http://schemas.microsoft.com/office/drawing/2014/main" id="{2E3FC823-9300-350F-3B29-6B721CA53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6007" y="6516177"/>
            <a:ext cx="2767013" cy="2090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C62B2015-C674-156A-C022-FBA8EDD752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529589"/>
              </p:ext>
            </p:extLst>
          </p:nvPr>
        </p:nvGraphicFramePr>
        <p:xfrm>
          <a:off x="259454" y="4954807"/>
          <a:ext cx="2763565" cy="1294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rawing" r:id="rId6" imgW="6315120" imgH="3591000" progId="AutoCAD.Drawing.14">
                  <p:embed/>
                </p:oleObj>
              </mc:Choice>
              <mc:Fallback>
                <p:oleObj name="Drawing" r:id="rId6" imgW="6315120" imgH="3591000" progId="AutoCAD.Drawing.14">
                  <p:embed/>
                  <p:pic>
                    <p:nvPicPr>
                      <p:cNvPr id="2662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1385" t="16048" r="10204" b="28780"/>
                      <a:stretch>
                        <a:fillRect/>
                      </a:stretch>
                    </p:blipFill>
                    <p:spPr bwMode="auto">
                      <a:xfrm>
                        <a:off x="259454" y="4954807"/>
                        <a:ext cx="2763565" cy="12943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9 CuadroTexto">
            <a:extLst>
              <a:ext uri="{FF2B5EF4-FFF2-40B4-BE49-F238E27FC236}">
                <a16:creationId xmlns:a16="http://schemas.microsoft.com/office/drawing/2014/main" id="{BB6D9523-7DB4-E7E4-2D51-0FE801527CA3}"/>
              </a:ext>
            </a:extLst>
          </p:cNvPr>
          <p:cNvSpPr txBox="1"/>
          <p:nvPr/>
        </p:nvSpPr>
        <p:spPr>
          <a:xfrm>
            <a:off x="3546048" y="6482697"/>
            <a:ext cx="32380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sz="1400" b="1" dirty="0">
                <a:latin typeface="Arial" pitchFamily="34" charset="0"/>
                <a:cs typeface="Arial" pitchFamily="34" charset="0"/>
              </a:rPr>
              <a:t>Otros cursos disponibles: </a:t>
            </a:r>
          </a:p>
          <a:p>
            <a:pPr algn="just"/>
            <a:endParaRPr lang="es-AR" sz="1400" b="1" dirty="0"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400" i="1" dirty="0">
                <a:latin typeface="Arial" pitchFamily="34" charset="0"/>
                <a:cs typeface="Arial" pitchFamily="34" charset="0"/>
              </a:rPr>
              <a:t> Bombas Centrífugas Nivel #1.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400" i="1" dirty="0">
                <a:latin typeface="Arial" pitchFamily="34" charset="0"/>
                <a:cs typeface="Arial" pitchFamily="34" charset="0"/>
              </a:rPr>
              <a:t> Bombas Centrífugas Nivel #2.</a:t>
            </a:r>
          </a:p>
          <a:p>
            <a:pPr marL="171450" indent="-171450">
              <a:buClr>
                <a:srgbClr val="FF0000"/>
              </a:buClr>
              <a:buFont typeface="Wingdings" pitchFamily="2" charset="2"/>
              <a:buChar char="q"/>
            </a:pPr>
            <a:r>
              <a:rPr lang="es-AR" sz="1400" i="1" dirty="0">
                <a:latin typeface="Arial" pitchFamily="34" charset="0"/>
                <a:cs typeface="Arial" pitchFamily="34" charset="0"/>
              </a:rPr>
              <a:t> Sellos Mecánicos.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36854D2-87AD-3DAB-57DC-C9C87149AF0A}"/>
              </a:ext>
            </a:extLst>
          </p:cNvPr>
          <p:cNvSpPr txBox="1"/>
          <p:nvPr/>
        </p:nvSpPr>
        <p:spPr>
          <a:xfrm>
            <a:off x="3535946" y="8985797"/>
            <a:ext cx="31005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Contacto: 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+ 54 9 11 5641 6567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Ángel de Estrada 2107 - La Reja – Moreno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Provincia de Buenos Aires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03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231</Words>
  <Application>Microsoft Office PowerPoint</Application>
  <PresentationFormat>A4 (210 x 297 mm)</PresentationFormat>
  <Paragraphs>35</Paragraphs>
  <Slides>2</Slides>
  <Notes>2</Notes>
  <HiddenSlides>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Wingdings</vt:lpstr>
      <vt:lpstr>Tema de Office</vt:lpstr>
      <vt:lpstr>Drawing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</dc:creator>
  <cp:lastModifiedBy>Windows10Pro</cp:lastModifiedBy>
  <cp:revision>40</cp:revision>
  <dcterms:created xsi:type="dcterms:W3CDTF">2012-06-12T14:46:14Z</dcterms:created>
  <dcterms:modified xsi:type="dcterms:W3CDTF">2025-04-01T17:31:17Z</dcterms:modified>
</cp:coreProperties>
</file>