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embeddedFontLst>
    <p:embeddedFont>
      <p:font typeface="Barlow SemiBold" panose="020B0604020202020204" charset="0"/>
      <p:regular r:id="rId8"/>
      <p:bold r:id="rId9"/>
      <p:italic r:id="rId10"/>
      <p:boldItalic r:id="rId11"/>
    </p:embeddedFont>
    <p:embeddedFont>
      <p:font typeface="Commissioner" panose="020B0604020202020204" charset="0"/>
      <p:regular r:id="rId12"/>
      <p:bold r:id="rId13"/>
    </p:embeddedFont>
    <p:embeddedFont>
      <p:font typeface="Commissioner ExtraBold" panose="020B0604020202020204" charset="0"/>
      <p:bold r:id="rId14"/>
    </p:embeddedFont>
    <p:embeddedFont>
      <p:font typeface="Syn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855D19-2F05-46AC-A601-3684284AB3ED}">
  <a:tblStyle styleId="{9E855D19-2F05-46AC-A601-3684284AB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54" y="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47664" y="803465"/>
            <a:ext cx="5760640" cy="2304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BDA</a:t>
            </a:r>
            <a:br>
              <a:rPr lang="en" dirty="0"/>
            </a:br>
            <a:r>
              <a:rPr lang="en" dirty="0"/>
              <a:t>Modelo Relacional do Tem</a:t>
            </a:r>
            <a:r>
              <a:rPr lang="pt-BR" dirty="0"/>
              <a:t>a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2040384" y="3107721"/>
            <a:ext cx="4775200" cy="7410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2040384" y="3251737"/>
            <a:ext cx="4680520" cy="6686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Grupo: Tucano de Peruca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Gabriel Albino (AQ3004775) </a:t>
            </a:r>
            <a:r>
              <a:rPr lang="pt-BR" sz="1200" dirty="0"/>
              <a:t>e </a:t>
            </a:r>
            <a:r>
              <a:rPr lang="en" sz="1200" dirty="0"/>
              <a:t>Larissa Lopes (AQ3007049)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7DCFBEF-53E4-4185-846C-D91E57EB6DC5}"/>
              </a:ext>
            </a:extLst>
          </p:cNvPr>
          <p:cNvSpPr txBox="1"/>
          <p:nvPr/>
        </p:nvSpPr>
        <p:spPr>
          <a:xfrm>
            <a:off x="2978823" y="402217"/>
            <a:ext cx="31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126B2-E957-4DD8-83C0-9BD6E80D3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" t="26188" r="7476" b="9381"/>
          <a:stretch/>
        </p:blipFill>
        <p:spPr>
          <a:xfrm>
            <a:off x="467544" y="1059582"/>
            <a:ext cx="820891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0BD1464-07BA-4AC0-A44D-BC1275B9A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99125"/>
              </p:ext>
            </p:extLst>
          </p:nvPr>
        </p:nvGraphicFramePr>
        <p:xfrm>
          <a:off x="395536" y="1203598"/>
          <a:ext cx="6096000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90533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5922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45682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B295B5C-8E60-4824-911A-2BF961EBE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16182"/>
              </p:ext>
            </p:extLst>
          </p:nvPr>
        </p:nvGraphicFramePr>
        <p:xfrm>
          <a:off x="395536" y="1995686"/>
          <a:ext cx="6096000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DAFDF1F-4578-447D-B5E0-63ABDE00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1518"/>
              </p:ext>
            </p:extLst>
          </p:nvPr>
        </p:nvGraphicFramePr>
        <p:xfrm>
          <a:off x="395536" y="2772726"/>
          <a:ext cx="6696744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42AAD9F-6F81-4210-A3DE-52F5A2535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01914"/>
              </p:ext>
            </p:extLst>
          </p:nvPr>
        </p:nvGraphicFramePr>
        <p:xfrm>
          <a:off x="395536" y="3582340"/>
          <a:ext cx="6984776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1480450063"/>
                    </a:ext>
                  </a:extLst>
                </a:gridCol>
                <a:gridCol w="1072585">
                  <a:extLst>
                    <a:ext uri="{9D8B030D-6E8A-4147-A177-3AD203B41FA5}">
                      <a16:colId xmlns:a16="http://schemas.microsoft.com/office/drawing/2014/main" val="928904914"/>
                    </a:ext>
                  </a:extLst>
                </a:gridCol>
                <a:gridCol w="990078">
                  <a:extLst>
                    <a:ext uri="{9D8B030D-6E8A-4147-A177-3AD203B41FA5}">
                      <a16:colId xmlns:a16="http://schemas.microsoft.com/office/drawing/2014/main" val="3535160676"/>
                    </a:ext>
                  </a:extLst>
                </a:gridCol>
                <a:gridCol w="1897650">
                  <a:extLst>
                    <a:ext uri="{9D8B030D-6E8A-4147-A177-3AD203B41FA5}">
                      <a16:colId xmlns:a16="http://schemas.microsoft.com/office/drawing/2014/main" val="3446005283"/>
                    </a:ext>
                  </a:extLst>
                </a:gridCol>
                <a:gridCol w="1786865">
                  <a:extLst>
                    <a:ext uri="{9D8B030D-6E8A-4147-A177-3AD203B41FA5}">
                      <a16:colId xmlns:a16="http://schemas.microsoft.com/office/drawing/2014/main" val="68263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73196"/>
                  </a:ext>
                </a:extLst>
              </a:tr>
            </a:tbl>
          </a:graphicData>
        </a:graphic>
      </p:graphicFrame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CD8025B3-E432-48D4-8FB5-6E94777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61851"/>
              </p:ext>
            </p:extLst>
          </p:nvPr>
        </p:nvGraphicFramePr>
        <p:xfrm>
          <a:off x="395536" y="4369670"/>
          <a:ext cx="6096000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B84C6F4E-91D5-47C8-BA62-0A34B4573B95}"/>
              </a:ext>
            </a:extLst>
          </p:cNvPr>
          <p:cNvSpPr txBox="1"/>
          <p:nvPr/>
        </p:nvSpPr>
        <p:spPr>
          <a:xfrm>
            <a:off x="2978823" y="405930"/>
            <a:ext cx="31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Modelo Lógico Relacional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5DDE9A-D192-4EE3-96C9-54506161067F}"/>
              </a:ext>
            </a:extLst>
          </p:cNvPr>
          <p:cNvSpPr txBox="1"/>
          <p:nvPr/>
        </p:nvSpPr>
        <p:spPr>
          <a:xfrm>
            <a:off x="395536" y="91556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9E395B-0ACC-445F-87D7-298BE79A5A5C}"/>
              </a:ext>
            </a:extLst>
          </p:cNvPr>
          <p:cNvSpPr txBox="1"/>
          <p:nvPr/>
        </p:nvSpPr>
        <p:spPr>
          <a:xfrm>
            <a:off x="395536" y="16831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C86825-F729-4D60-9426-D231C89C3FD9}"/>
              </a:ext>
            </a:extLst>
          </p:cNvPr>
          <p:cNvSpPr txBox="1"/>
          <p:nvPr/>
        </p:nvSpPr>
        <p:spPr>
          <a:xfrm>
            <a:off x="395536" y="244317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058218-28D4-40E5-B089-F7E6A0D9FAAF}"/>
              </a:ext>
            </a:extLst>
          </p:cNvPr>
          <p:cNvSpPr txBox="1"/>
          <p:nvPr/>
        </p:nvSpPr>
        <p:spPr>
          <a:xfrm>
            <a:off x="395536" y="327545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Medicamento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B755C6-355E-4B28-B4B3-98D084B9D751}"/>
              </a:ext>
            </a:extLst>
          </p:cNvPr>
          <p:cNvSpPr txBox="1"/>
          <p:nvPr/>
        </p:nvSpPr>
        <p:spPr>
          <a:xfrm>
            <a:off x="395536" y="407404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Medida Médica</a:t>
            </a:r>
          </a:p>
        </p:txBody>
      </p:sp>
    </p:spTree>
    <p:extLst>
      <p:ext uri="{BB962C8B-B14F-4D97-AF65-F5344CB8AC3E}">
        <p14:creationId xmlns:p14="http://schemas.microsoft.com/office/powerpoint/2010/main" val="38196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0BD1464-07BA-4AC0-A44D-BC1275B9A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80477"/>
              </p:ext>
            </p:extLst>
          </p:nvPr>
        </p:nvGraphicFramePr>
        <p:xfrm>
          <a:off x="251519" y="339502"/>
          <a:ext cx="3384378" cy="30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189">
                  <a:extLst>
                    <a:ext uri="{9D8B030D-6E8A-4147-A177-3AD203B41FA5}">
                      <a16:colId xmlns:a16="http://schemas.microsoft.com/office/drawing/2014/main" val="379053374"/>
                    </a:ext>
                  </a:extLst>
                </a:gridCol>
                <a:gridCol w="1692189">
                  <a:extLst>
                    <a:ext uri="{9D8B030D-6E8A-4147-A177-3AD203B41FA5}">
                      <a16:colId xmlns:a16="http://schemas.microsoft.com/office/drawing/2014/main" val="3759226205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045682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B295B5C-8E60-4824-911A-2BF961EBE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95476"/>
              </p:ext>
            </p:extLst>
          </p:nvPr>
        </p:nvGraphicFramePr>
        <p:xfrm>
          <a:off x="236539" y="971639"/>
          <a:ext cx="771632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43264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543264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543264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  <a:gridCol w="1543264">
                  <a:extLst>
                    <a:ext uri="{9D8B030D-6E8A-4147-A177-3AD203B41FA5}">
                      <a16:colId xmlns:a16="http://schemas.microsoft.com/office/drawing/2014/main" val="1226218672"/>
                    </a:ext>
                  </a:extLst>
                </a:gridCol>
                <a:gridCol w="1543264">
                  <a:extLst>
                    <a:ext uri="{9D8B030D-6E8A-4147-A177-3AD203B41FA5}">
                      <a16:colId xmlns:a16="http://schemas.microsoft.com/office/drawing/2014/main" val="979874419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Médico_Receita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Cliente_Receita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 gridSpan="5">
                  <a:txBody>
                    <a:bodyPr/>
                    <a:lstStyle/>
                    <a:p>
                      <a:r>
                        <a:rPr lang="pt-BR" dirty="0"/>
                        <a:t>Médico_Receita faz referência á CRM na tabela Médico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51486"/>
                  </a:ext>
                </a:extLst>
              </a:tr>
              <a:tr h="177825">
                <a:tc gridSpan="5">
                  <a:txBody>
                    <a:bodyPr/>
                    <a:lstStyle/>
                    <a:p>
                      <a:r>
                        <a:rPr lang="pt-BR" dirty="0"/>
                        <a:t>Cliente_Receita faz referência á E-mail na tabela Cliente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43914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DAFDF1F-4578-447D-B5E0-63ABDE00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1523"/>
              </p:ext>
            </p:extLst>
          </p:nvPr>
        </p:nvGraphicFramePr>
        <p:xfrm>
          <a:off x="3954270" y="342167"/>
          <a:ext cx="4305867" cy="30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8131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562418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905318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42AAD9F-6F81-4210-A3DE-52F5A2535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24197"/>
              </p:ext>
            </p:extLst>
          </p:nvPr>
        </p:nvGraphicFramePr>
        <p:xfrm>
          <a:off x="236539" y="2196839"/>
          <a:ext cx="5392738" cy="30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8705">
                  <a:extLst>
                    <a:ext uri="{9D8B030D-6E8A-4147-A177-3AD203B41FA5}">
                      <a16:colId xmlns:a16="http://schemas.microsoft.com/office/drawing/2014/main" val="148045006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92890491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535160676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3446005283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682638150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73196"/>
                  </a:ext>
                </a:extLst>
              </a:tr>
            </a:tbl>
          </a:graphicData>
        </a:graphic>
      </p:graphicFrame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CD8025B3-E432-48D4-8FB5-6E94777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39586"/>
              </p:ext>
            </p:extLst>
          </p:nvPr>
        </p:nvGraphicFramePr>
        <p:xfrm>
          <a:off x="5900360" y="2190858"/>
          <a:ext cx="2874328" cy="30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8705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5DDE9A-D192-4EE3-96C9-54506161067F}"/>
              </a:ext>
            </a:extLst>
          </p:cNvPr>
          <p:cNvSpPr txBox="1"/>
          <p:nvPr/>
        </p:nvSpPr>
        <p:spPr>
          <a:xfrm>
            <a:off x="251520" y="51470"/>
            <a:ext cx="77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9E395B-0ACC-445F-87D7-298BE79A5A5C}"/>
              </a:ext>
            </a:extLst>
          </p:cNvPr>
          <p:cNvSpPr txBox="1"/>
          <p:nvPr/>
        </p:nvSpPr>
        <p:spPr>
          <a:xfrm>
            <a:off x="236539" y="659104"/>
            <a:ext cx="9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C86825-F729-4D60-9426-D231C89C3FD9}"/>
              </a:ext>
            </a:extLst>
          </p:cNvPr>
          <p:cNvSpPr txBox="1"/>
          <p:nvPr/>
        </p:nvSpPr>
        <p:spPr>
          <a:xfrm>
            <a:off x="3954270" y="47652"/>
            <a:ext cx="82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058218-28D4-40E5-B089-F7E6A0D9FAAF}"/>
              </a:ext>
            </a:extLst>
          </p:cNvPr>
          <p:cNvSpPr txBox="1"/>
          <p:nvPr/>
        </p:nvSpPr>
        <p:spPr>
          <a:xfrm>
            <a:off x="236539" y="1889953"/>
            <a:ext cx="129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Medicamento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B755C6-355E-4B28-B4B3-98D084B9D751}"/>
              </a:ext>
            </a:extLst>
          </p:cNvPr>
          <p:cNvSpPr txBox="1"/>
          <p:nvPr/>
        </p:nvSpPr>
        <p:spPr>
          <a:xfrm>
            <a:off x="5900359" y="1895233"/>
            <a:ext cx="150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Medida Médica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27A8295-9CDB-40E9-A34F-A89A6DA5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46720"/>
              </p:ext>
            </p:extLst>
          </p:nvPr>
        </p:nvGraphicFramePr>
        <p:xfrm>
          <a:off x="252291" y="2776912"/>
          <a:ext cx="6102668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0355">
                  <a:extLst>
                    <a:ext uri="{9D8B030D-6E8A-4147-A177-3AD203B41FA5}">
                      <a16:colId xmlns:a16="http://schemas.microsoft.com/office/drawing/2014/main" val="4160349434"/>
                    </a:ext>
                  </a:extLst>
                </a:gridCol>
                <a:gridCol w="4532313">
                  <a:extLst>
                    <a:ext uri="{9D8B030D-6E8A-4147-A177-3AD203B41FA5}">
                      <a16:colId xmlns:a16="http://schemas.microsoft.com/office/drawing/2014/main" val="2334521665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r>
                        <a:rPr lang="pt-BR" u="sng" dirty="0"/>
                        <a:t>Código_Receita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Código_Medicamento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4830"/>
                  </a:ext>
                </a:extLst>
              </a:tr>
              <a:tr h="302500">
                <a:tc gridSpan="2">
                  <a:txBody>
                    <a:bodyPr/>
                    <a:lstStyle/>
                    <a:p>
                      <a:r>
                        <a:rPr lang="pt-BR" dirty="0"/>
                        <a:t>Código_Receita faz referência á Código_ID na tabela Receita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89969"/>
                  </a:ext>
                </a:extLst>
              </a:tr>
              <a:tr h="302500">
                <a:tc gridSpan="2">
                  <a:txBody>
                    <a:bodyPr/>
                    <a:lstStyle/>
                    <a:p>
                      <a:r>
                        <a:rPr lang="pt-BR" dirty="0"/>
                        <a:t>Código_Medicamento faz referência á Código_ID na tabela Medicamento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10090"/>
                  </a:ext>
                </a:extLst>
              </a:tr>
            </a:tbl>
          </a:graphicData>
        </a:graphic>
      </p:graphicFrame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9BD99EAD-77FE-487A-BD8A-8CC4E087D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24041"/>
              </p:ext>
            </p:extLst>
          </p:nvPr>
        </p:nvGraphicFramePr>
        <p:xfrm>
          <a:off x="243435" y="4015899"/>
          <a:ext cx="5708968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0355">
                  <a:extLst>
                    <a:ext uri="{9D8B030D-6E8A-4147-A177-3AD203B41FA5}">
                      <a16:colId xmlns:a16="http://schemas.microsoft.com/office/drawing/2014/main" val="4160349434"/>
                    </a:ext>
                  </a:extLst>
                </a:gridCol>
                <a:gridCol w="4138613">
                  <a:extLst>
                    <a:ext uri="{9D8B030D-6E8A-4147-A177-3AD203B41FA5}">
                      <a16:colId xmlns:a16="http://schemas.microsoft.com/office/drawing/2014/main" val="2334521665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r>
                        <a:rPr lang="pt-BR" u="sng" dirty="0"/>
                        <a:t>Código_Receita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Código_Medida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4830"/>
                  </a:ext>
                </a:extLst>
              </a:tr>
              <a:tr h="3025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Código_Receita faz referência á Código_ID na tabela Receita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89969"/>
                  </a:ext>
                </a:extLst>
              </a:tr>
              <a:tr h="302500">
                <a:tc gridSpan="2">
                  <a:txBody>
                    <a:bodyPr/>
                    <a:lstStyle/>
                    <a:p>
                      <a:r>
                        <a:rPr lang="pt-BR" dirty="0"/>
                        <a:t>Código_Medida faz referência á Código_ID na tabela Medida Médica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1009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CE610F-159A-45C9-943F-91FCF67A8131}"/>
              </a:ext>
            </a:extLst>
          </p:cNvPr>
          <p:cNvSpPr txBox="1"/>
          <p:nvPr/>
        </p:nvSpPr>
        <p:spPr>
          <a:xfrm>
            <a:off x="149913" y="2508530"/>
            <a:ext cx="197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Receita_Medicamento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6BCEB1-98B3-493A-AE49-7ABBA588B950}"/>
              </a:ext>
            </a:extLst>
          </p:cNvPr>
          <p:cNvSpPr txBox="1"/>
          <p:nvPr/>
        </p:nvSpPr>
        <p:spPr>
          <a:xfrm>
            <a:off x="156809" y="3737441"/>
            <a:ext cx="220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Receita_MedidaMédica</a:t>
            </a:r>
          </a:p>
        </p:txBody>
      </p:sp>
    </p:spTree>
    <p:extLst>
      <p:ext uri="{BB962C8B-B14F-4D97-AF65-F5344CB8AC3E}">
        <p14:creationId xmlns:p14="http://schemas.microsoft.com/office/powerpoint/2010/main" val="143486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0BD1464-07BA-4AC0-A44D-BC1275B9A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49115"/>
              </p:ext>
            </p:extLst>
          </p:nvPr>
        </p:nvGraphicFramePr>
        <p:xfrm>
          <a:off x="251518" y="339502"/>
          <a:ext cx="2880322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9357">
                  <a:extLst>
                    <a:ext uri="{9D8B030D-6E8A-4147-A177-3AD203B41FA5}">
                      <a16:colId xmlns:a16="http://schemas.microsoft.com/office/drawing/2014/main" val="379053374"/>
                    </a:ext>
                  </a:extLst>
                </a:gridCol>
                <a:gridCol w="1640965">
                  <a:extLst>
                    <a:ext uri="{9D8B030D-6E8A-4147-A177-3AD203B41FA5}">
                      <a16:colId xmlns:a16="http://schemas.microsoft.com/office/drawing/2014/main" val="3759226205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4568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134512-6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 Silva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5583971"/>
                  </a:ext>
                </a:extLst>
              </a:tr>
            </a:tbl>
          </a:graphicData>
        </a:graphic>
      </p:graphicFrame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B295B5C-8E60-4824-911A-2BF961EBE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5755"/>
              </p:ext>
            </p:extLst>
          </p:nvPr>
        </p:nvGraphicFramePr>
        <p:xfrm>
          <a:off x="235194" y="1271254"/>
          <a:ext cx="8225763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13052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613052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613052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  <a:gridCol w="1613052">
                  <a:extLst>
                    <a:ext uri="{9D8B030D-6E8A-4147-A177-3AD203B41FA5}">
                      <a16:colId xmlns:a16="http://schemas.microsoft.com/office/drawing/2014/main" val="1226218672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979874419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Médico_Receita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Cliente_Receita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5432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04/10/2021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08:30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134512-6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lealves@gmail.com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858610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DAFDF1F-4578-447D-B5E0-63ABDE00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10559"/>
              </p:ext>
            </p:extLst>
          </p:nvPr>
        </p:nvGraphicFramePr>
        <p:xfrm>
          <a:off x="3493210" y="329875"/>
          <a:ext cx="5241291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3555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562418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905318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lealves@gmail.com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Letícia Alves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19/06/1999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0838530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42AAD9F-6F81-4210-A3DE-52F5A2535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67541"/>
              </p:ext>
            </p:extLst>
          </p:nvPr>
        </p:nvGraphicFramePr>
        <p:xfrm>
          <a:off x="236538" y="2196839"/>
          <a:ext cx="8065262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8332">
                  <a:extLst>
                    <a:ext uri="{9D8B030D-6E8A-4147-A177-3AD203B41FA5}">
                      <a16:colId xmlns:a16="http://schemas.microsoft.com/office/drawing/2014/main" val="1480450063"/>
                    </a:ext>
                  </a:extLst>
                </a:gridCol>
                <a:gridCol w="1085498">
                  <a:extLst>
                    <a:ext uri="{9D8B030D-6E8A-4147-A177-3AD203B41FA5}">
                      <a16:colId xmlns:a16="http://schemas.microsoft.com/office/drawing/2014/main" val="928904914"/>
                    </a:ext>
                  </a:extLst>
                </a:gridCol>
                <a:gridCol w="905057">
                  <a:extLst>
                    <a:ext uri="{9D8B030D-6E8A-4147-A177-3AD203B41FA5}">
                      <a16:colId xmlns:a16="http://schemas.microsoft.com/office/drawing/2014/main" val="3535160676"/>
                    </a:ext>
                  </a:extLst>
                </a:gridCol>
                <a:gridCol w="2436436">
                  <a:extLst>
                    <a:ext uri="{9D8B030D-6E8A-4147-A177-3AD203B41FA5}">
                      <a16:colId xmlns:a16="http://schemas.microsoft.com/office/drawing/2014/main" val="3446005283"/>
                    </a:ext>
                  </a:extLst>
                </a:gridCol>
                <a:gridCol w="2039939">
                  <a:extLst>
                    <a:ext uri="{9D8B030D-6E8A-4147-A177-3AD203B41FA5}">
                      <a16:colId xmlns:a16="http://schemas.microsoft.com/office/drawing/2014/main" val="682638150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73196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9876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Dipirona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10/2022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Metamizol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7944432"/>
                  </a:ext>
                </a:extLst>
              </a:tr>
            </a:tbl>
          </a:graphicData>
        </a:graphic>
      </p:graphicFrame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CD8025B3-E432-48D4-8FB5-6E94777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11806"/>
              </p:ext>
            </p:extLst>
          </p:nvPr>
        </p:nvGraphicFramePr>
        <p:xfrm>
          <a:off x="231746" y="3116302"/>
          <a:ext cx="4243468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5957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848168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053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Repouso 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Descanso por 5 dias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3739412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5DDE9A-D192-4EE3-96C9-54506161067F}"/>
              </a:ext>
            </a:extLst>
          </p:cNvPr>
          <p:cNvSpPr txBox="1"/>
          <p:nvPr/>
        </p:nvSpPr>
        <p:spPr>
          <a:xfrm>
            <a:off x="251520" y="51470"/>
            <a:ext cx="77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9E395B-0ACC-445F-87D7-298BE79A5A5C}"/>
              </a:ext>
            </a:extLst>
          </p:cNvPr>
          <p:cNvSpPr txBox="1"/>
          <p:nvPr/>
        </p:nvSpPr>
        <p:spPr>
          <a:xfrm>
            <a:off x="235194" y="958719"/>
            <a:ext cx="95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C86825-F729-4D60-9426-D231C89C3FD9}"/>
              </a:ext>
            </a:extLst>
          </p:cNvPr>
          <p:cNvSpPr txBox="1"/>
          <p:nvPr/>
        </p:nvSpPr>
        <p:spPr>
          <a:xfrm>
            <a:off x="3493210" y="31725"/>
            <a:ext cx="82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058218-28D4-40E5-B089-F7E6A0D9FAAF}"/>
              </a:ext>
            </a:extLst>
          </p:cNvPr>
          <p:cNvSpPr txBox="1"/>
          <p:nvPr/>
        </p:nvSpPr>
        <p:spPr>
          <a:xfrm>
            <a:off x="236539" y="1889953"/>
            <a:ext cx="129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Medicamento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B755C6-355E-4B28-B4B3-98D084B9D751}"/>
              </a:ext>
            </a:extLst>
          </p:cNvPr>
          <p:cNvSpPr txBox="1"/>
          <p:nvPr/>
        </p:nvSpPr>
        <p:spPr>
          <a:xfrm>
            <a:off x="231746" y="2852206"/>
            <a:ext cx="150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Medida Médica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B27A8295-9CDB-40E9-A34F-A89A6DA5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91626"/>
              </p:ext>
            </p:extLst>
          </p:nvPr>
        </p:nvGraphicFramePr>
        <p:xfrm>
          <a:off x="209882" y="4140500"/>
          <a:ext cx="4104092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9425">
                  <a:extLst>
                    <a:ext uri="{9D8B030D-6E8A-4147-A177-3AD203B41FA5}">
                      <a16:colId xmlns:a16="http://schemas.microsoft.com/office/drawing/2014/main" val="4160349434"/>
                    </a:ext>
                  </a:extLst>
                </a:gridCol>
                <a:gridCol w="2334667">
                  <a:extLst>
                    <a:ext uri="{9D8B030D-6E8A-4147-A177-3AD203B41FA5}">
                      <a16:colId xmlns:a16="http://schemas.microsoft.com/office/drawing/2014/main" val="2334521665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r>
                        <a:rPr lang="pt-BR" u="sng" dirty="0"/>
                        <a:t>Código_Receita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Código_Medicamento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4830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5432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9876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3588617"/>
                  </a:ext>
                </a:extLst>
              </a:tr>
            </a:tbl>
          </a:graphicData>
        </a:graphic>
      </p:graphicFrame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9BD99EAD-77FE-487A-BD8A-8CC4E087D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02240"/>
              </p:ext>
            </p:extLst>
          </p:nvPr>
        </p:nvGraphicFramePr>
        <p:xfrm>
          <a:off x="4514540" y="4150576"/>
          <a:ext cx="3785914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478">
                  <a:extLst>
                    <a:ext uri="{9D8B030D-6E8A-4147-A177-3AD203B41FA5}">
                      <a16:colId xmlns:a16="http://schemas.microsoft.com/office/drawing/2014/main" val="4160349434"/>
                    </a:ext>
                  </a:extLst>
                </a:gridCol>
                <a:gridCol w="1880436">
                  <a:extLst>
                    <a:ext uri="{9D8B030D-6E8A-4147-A177-3AD203B41FA5}">
                      <a16:colId xmlns:a16="http://schemas.microsoft.com/office/drawing/2014/main" val="2334521665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r>
                        <a:rPr lang="pt-BR" u="sng" dirty="0"/>
                        <a:t>Código_Receita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Código_Medida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4830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5432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053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909023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CE610F-159A-45C9-943F-91FCF67A8131}"/>
              </a:ext>
            </a:extLst>
          </p:cNvPr>
          <p:cNvSpPr txBox="1"/>
          <p:nvPr/>
        </p:nvSpPr>
        <p:spPr>
          <a:xfrm>
            <a:off x="107504" y="3872118"/>
            <a:ext cx="197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Receita_Medicamento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6BCEB1-98B3-493A-AE49-7ABBA588B950}"/>
              </a:ext>
            </a:extLst>
          </p:cNvPr>
          <p:cNvSpPr txBox="1"/>
          <p:nvPr/>
        </p:nvSpPr>
        <p:spPr>
          <a:xfrm>
            <a:off x="4427914" y="3872118"/>
            <a:ext cx="208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Receita_MedidaMédica</a:t>
            </a:r>
          </a:p>
        </p:txBody>
      </p:sp>
    </p:spTree>
    <p:extLst>
      <p:ext uri="{BB962C8B-B14F-4D97-AF65-F5344CB8AC3E}">
        <p14:creationId xmlns:p14="http://schemas.microsoft.com/office/powerpoint/2010/main" val="1360009071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270</Words>
  <Application>Microsoft Office PowerPoint</Application>
  <PresentationFormat>Apresentação na tela (16:9)</PresentationFormat>
  <Paragraphs>112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Barlow SemiBold</vt:lpstr>
      <vt:lpstr>Commissioner ExtraBold</vt:lpstr>
      <vt:lpstr>Syne</vt:lpstr>
      <vt:lpstr>Commissioner</vt:lpstr>
      <vt:lpstr>Arial</vt:lpstr>
      <vt:lpstr>Wind Energy Supplier Pitch Deck by Slidesgo</vt:lpstr>
      <vt:lpstr>BDA Modelo Relacional do Tema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 Modelo Relacional do Tema</dc:title>
  <dc:creator>Gabriel Albino</dc:creator>
  <cp:lastModifiedBy>Gabriel Albino</cp:lastModifiedBy>
  <cp:revision>11</cp:revision>
  <dcterms:created xsi:type="dcterms:W3CDTF">2021-10-04T00:47:12Z</dcterms:created>
  <dcterms:modified xsi:type="dcterms:W3CDTF">2021-10-04T19:09:57Z</dcterms:modified>
</cp:coreProperties>
</file>