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5" r:id="rId4"/>
    <p:sldId id="292" r:id="rId5"/>
    <p:sldId id="285" r:id="rId6"/>
    <p:sldId id="274" r:id="rId7"/>
    <p:sldId id="295" r:id="rId8"/>
    <p:sldId id="294" r:id="rId9"/>
    <p:sldId id="286" r:id="rId10"/>
    <p:sldId id="287" r:id="rId11"/>
    <p:sldId id="293" r:id="rId12"/>
    <p:sldId id="28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4F7"/>
    <a:srgbClr val="CCECFF"/>
    <a:srgbClr val="9FE5CF"/>
    <a:srgbClr val="31878B"/>
    <a:srgbClr val="33CCCC"/>
    <a:srgbClr val="8BD0E5"/>
    <a:srgbClr val="DFF9FD"/>
    <a:srgbClr val="0033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A549F-1F3C-4651-B99F-94B349723D1F}" type="doc">
      <dgm:prSet loTypeId="urn:microsoft.com/office/officeart/2011/layout/Circle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72421B5-668E-4EFD-863C-3BDC74FE97BE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Oceans absorb more heat from the warming atmosphere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690FBD13-1EBD-4097-A922-727387DA1C0D}" type="parTrans" cxnId="{2B8F6697-CBD9-4B10-84B9-4B7BC4E06C42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222C0E99-1018-4C5C-89FF-2FCFF6D4D1D1}" type="sibTrans" cxnId="{2B8F6697-CBD9-4B10-84B9-4B7BC4E06C42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99AC6C20-FA9E-4341-9D4F-6FFC4A08096E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sea surface temperatures will increase 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F97CC66F-5BCC-48FD-9187-DBBF5A43C16F}" type="parTrans" cxnId="{B1F8192F-6715-4BE3-A85F-D5E0B9FEEB83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016E6916-39C1-463E-82C1-EA00D23C5B09}" type="sibTrans" cxnId="{B1F8192F-6715-4BE3-A85F-D5E0B9FEEB83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15E41D76-3155-4335-AB46-33E2BD9363B7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ocean circulation patterns that transport water around the globe will change</a:t>
          </a:r>
          <a:endParaRPr 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740C30BF-8DCD-4EB4-AA2B-60D401D23E15}" type="parTrans" cxnId="{DB83872B-CA7E-49F2-8F46-E6B571B42093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E459F85A-1383-48B4-9DCE-962068519C58}" type="sibTrans" cxnId="{DB83872B-CA7E-49F2-8F46-E6B571B42093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5155FFF3-77AC-411A-AE4A-4C20FB694F67}" type="pres">
      <dgm:prSet presAssocID="{F85A549F-1F3C-4651-B99F-94B349723D1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2B2B0DA-C274-4B19-8639-DB7305F90E0E}" type="pres">
      <dgm:prSet presAssocID="{15E41D76-3155-4335-AB46-33E2BD9363B7}" presName="Accent3" presStyleCnt="0"/>
      <dgm:spPr/>
    </dgm:pt>
    <dgm:pt modelId="{DDCDD5B4-3400-41F5-98F1-41CC27C27CB4}" type="pres">
      <dgm:prSet presAssocID="{15E41D76-3155-4335-AB46-33E2BD9363B7}" presName="Accent" presStyleLbl="node1" presStyleIdx="0" presStyleCnt="3"/>
      <dgm:spPr/>
    </dgm:pt>
    <dgm:pt modelId="{1148D441-8C28-441B-AA06-F324DC522A10}" type="pres">
      <dgm:prSet presAssocID="{15E41D76-3155-4335-AB46-33E2BD9363B7}" presName="ParentBackground3" presStyleCnt="0"/>
      <dgm:spPr/>
    </dgm:pt>
    <dgm:pt modelId="{0B6384EF-CBD7-4FEC-8A8F-452302C8B7CC}" type="pres">
      <dgm:prSet presAssocID="{15E41D76-3155-4335-AB46-33E2BD9363B7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C695B1AE-38F3-4C8F-AAD4-994A2E817A84}" type="pres">
      <dgm:prSet presAssocID="{15E41D76-3155-4335-AB46-33E2BD9363B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5C451-2EF2-4677-92B4-02CC07FE061F}" type="pres">
      <dgm:prSet presAssocID="{99AC6C20-FA9E-4341-9D4F-6FFC4A08096E}" presName="Accent2" presStyleCnt="0"/>
      <dgm:spPr/>
    </dgm:pt>
    <dgm:pt modelId="{B1D113C7-3215-42B1-B54E-7220D1E59C39}" type="pres">
      <dgm:prSet presAssocID="{99AC6C20-FA9E-4341-9D4F-6FFC4A08096E}" presName="Accent" presStyleLbl="node1" presStyleIdx="1" presStyleCnt="3"/>
      <dgm:spPr/>
    </dgm:pt>
    <dgm:pt modelId="{63F13E06-9636-4D89-87EB-AB69755BF9DB}" type="pres">
      <dgm:prSet presAssocID="{99AC6C20-FA9E-4341-9D4F-6FFC4A08096E}" presName="ParentBackground2" presStyleCnt="0"/>
      <dgm:spPr/>
    </dgm:pt>
    <dgm:pt modelId="{9700A039-92B6-4B5A-B1FE-F140EA62253B}" type="pres">
      <dgm:prSet presAssocID="{99AC6C20-FA9E-4341-9D4F-6FFC4A08096E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C5CAFDF3-C1F0-448A-B049-90EE8E305677}" type="pres">
      <dgm:prSet presAssocID="{99AC6C20-FA9E-4341-9D4F-6FFC4A08096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FC1CA-8884-48C2-9B91-8C98C8110B6E}" type="pres">
      <dgm:prSet presAssocID="{872421B5-668E-4EFD-863C-3BDC74FE97BE}" presName="Accent1" presStyleCnt="0"/>
      <dgm:spPr/>
    </dgm:pt>
    <dgm:pt modelId="{FC89FADA-D921-48E2-8032-D6A31F9DA999}" type="pres">
      <dgm:prSet presAssocID="{872421B5-668E-4EFD-863C-3BDC74FE97BE}" presName="Accent" presStyleLbl="node1" presStyleIdx="2" presStyleCnt="3"/>
      <dgm:spPr/>
    </dgm:pt>
    <dgm:pt modelId="{3E14DA88-258A-44FE-A298-E06FCC250589}" type="pres">
      <dgm:prSet presAssocID="{872421B5-668E-4EFD-863C-3BDC74FE97BE}" presName="ParentBackground1" presStyleCnt="0"/>
      <dgm:spPr/>
    </dgm:pt>
    <dgm:pt modelId="{8342ACA4-593F-40C8-A30E-34778C47F1B9}" type="pres">
      <dgm:prSet presAssocID="{872421B5-668E-4EFD-863C-3BDC74FE97BE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AE861A8-4699-4689-8381-A9B50A47F1A8}" type="pres">
      <dgm:prSet presAssocID="{872421B5-668E-4EFD-863C-3BDC74FE97B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738C3-9F65-44F7-9F1C-EC92DFE41FF4}" type="presOf" srcId="{15E41D76-3155-4335-AB46-33E2BD9363B7}" destId="{C695B1AE-38F3-4C8F-AAD4-994A2E817A84}" srcOrd="1" destOrd="0" presId="urn:microsoft.com/office/officeart/2011/layout/CircleProcess"/>
    <dgm:cxn modelId="{B1F8192F-6715-4BE3-A85F-D5E0B9FEEB83}" srcId="{F85A549F-1F3C-4651-B99F-94B349723D1F}" destId="{99AC6C20-FA9E-4341-9D4F-6FFC4A08096E}" srcOrd="1" destOrd="0" parTransId="{F97CC66F-5BCC-48FD-9187-DBBF5A43C16F}" sibTransId="{016E6916-39C1-463E-82C1-EA00D23C5B09}"/>
    <dgm:cxn modelId="{61934B28-452E-4167-9E8D-59B6A789DABE}" type="presOf" srcId="{99AC6C20-FA9E-4341-9D4F-6FFC4A08096E}" destId="{C5CAFDF3-C1F0-448A-B049-90EE8E305677}" srcOrd="1" destOrd="0" presId="urn:microsoft.com/office/officeart/2011/layout/CircleProcess"/>
    <dgm:cxn modelId="{2B8F6697-CBD9-4B10-84B9-4B7BC4E06C42}" srcId="{F85A549F-1F3C-4651-B99F-94B349723D1F}" destId="{872421B5-668E-4EFD-863C-3BDC74FE97BE}" srcOrd="0" destOrd="0" parTransId="{690FBD13-1EBD-4097-A922-727387DA1C0D}" sibTransId="{222C0E99-1018-4C5C-89FF-2FCFF6D4D1D1}"/>
    <dgm:cxn modelId="{9A069D43-2503-4443-BBDF-1B55F91D5553}" type="presOf" srcId="{15E41D76-3155-4335-AB46-33E2BD9363B7}" destId="{0B6384EF-CBD7-4FEC-8A8F-452302C8B7CC}" srcOrd="0" destOrd="0" presId="urn:microsoft.com/office/officeart/2011/layout/CircleProcess"/>
    <dgm:cxn modelId="{DB83872B-CA7E-49F2-8F46-E6B571B42093}" srcId="{F85A549F-1F3C-4651-B99F-94B349723D1F}" destId="{15E41D76-3155-4335-AB46-33E2BD9363B7}" srcOrd="2" destOrd="0" parTransId="{740C30BF-8DCD-4EB4-AA2B-60D401D23E15}" sibTransId="{E459F85A-1383-48B4-9DCE-962068519C58}"/>
    <dgm:cxn modelId="{207B6496-A904-4900-B1BB-9F81E740ADC4}" type="presOf" srcId="{872421B5-668E-4EFD-863C-3BDC74FE97BE}" destId="{9AE861A8-4699-4689-8381-A9B50A47F1A8}" srcOrd="1" destOrd="0" presId="urn:microsoft.com/office/officeart/2011/layout/CircleProcess"/>
    <dgm:cxn modelId="{4DD44EC5-90CC-493D-87F3-03B4BEAD5023}" type="presOf" srcId="{F85A549F-1F3C-4651-B99F-94B349723D1F}" destId="{5155FFF3-77AC-411A-AE4A-4C20FB694F67}" srcOrd="0" destOrd="0" presId="urn:microsoft.com/office/officeart/2011/layout/CircleProcess"/>
    <dgm:cxn modelId="{CBF60B89-E8BB-449B-B2CA-1BFA28D51612}" type="presOf" srcId="{872421B5-668E-4EFD-863C-3BDC74FE97BE}" destId="{8342ACA4-593F-40C8-A30E-34778C47F1B9}" srcOrd="0" destOrd="0" presId="urn:microsoft.com/office/officeart/2011/layout/CircleProcess"/>
    <dgm:cxn modelId="{C594DCAD-C445-4D69-A730-5A4D1FCCDBF6}" type="presOf" srcId="{99AC6C20-FA9E-4341-9D4F-6FFC4A08096E}" destId="{9700A039-92B6-4B5A-B1FE-F140EA62253B}" srcOrd="0" destOrd="0" presId="urn:microsoft.com/office/officeart/2011/layout/CircleProcess"/>
    <dgm:cxn modelId="{3CA447DB-B376-405E-A3ED-C3B135362388}" type="presParOf" srcId="{5155FFF3-77AC-411A-AE4A-4C20FB694F67}" destId="{72B2B0DA-C274-4B19-8639-DB7305F90E0E}" srcOrd="0" destOrd="0" presId="urn:microsoft.com/office/officeart/2011/layout/CircleProcess"/>
    <dgm:cxn modelId="{F883C1EB-DFDF-4C01-89D1-F487E173ED58}" type="presParOf" srcId="{72B2B0DA-C274-4B19-8639-DB7305F90E0E}" destId="{DDCDD5B4-3400-41F5-98F1-41CC27C27CB4}" srcOrd="0" destOrd="0" presId="urn:microsoft.com/office/officeart/2011/layout/CircleProcess"/>
    <dgm:cxn modelId="{098EC1C1-4BCF-4FA8-BFCC-82BBDB779FD7}" type="presParOf" srcId="{5155FFF3-77AC-411A-AE4A-4C20FB694F67}" destId="{1148D441-8C28-441B-AA06-F324DC522A10}" srcOrd="1" destOrd="0" presId="urn:microsoft.com/office/officeart/2011/layout/CircleProcess"/>
    <dgm:cxn modelId="{46770EF8-5043-4313-B53A-E8225FFE93A3}" type="presParOf" srcId="{1148D441-8C28-441B-AA06-F324DC522A10}" destId="{0B6384EF-CBD7-4FEC-8A8F-452302C8B7CC}" srcOrd="0" destOrd="0" presId="urn:microsoft.com/office/officeart/2011/layout/CircleProcess"/>
    <dgm:cxn modelId="{3AA3357E-00EE-4A56-AE3B-77DC477A550B}" type="presParOf" srcId="{5155FFF3-77AC-411A-AE4A-4C20FB694F67}" destId="{C695B1AE-38F3-4C8F-AAD4-994A2E817A84}" srcOrd="2" destOrd="0" presId="urn:microsoft.com/office/officeart/2011/layout/CircleProcess"/>
    <dgm:cxn modelId="{63A845E5-C68C-4889-B633-3B0EFF4B4BFD}" type="presParOf" srcId="{5155FFF3-77AC-411A-AE4A-4C20FB694F67}" destId="{F215C451-2EF2-4677-92B4-02CC07FE061F}" srcOrd="3" destOrd="0" presId="urn:microsoft.com/office/officeart/2011/layout/CircleProcess"/>
    <dgm:cxn modelId="{E87FEE5A-1F99-4D88-8693-782760B967EB}" type="presParOf" srcId="{F215C451-2EF2-4677-92B4-02CC07FE061F}" destId="{B1D113C7-3215-42B1-B54E-7220D1E59C39}" srcOrd="0" destOrd="0" presId="urn:microsoft.com/office/officeart/2011/layout/CircleProcess"/>
    <dgm:cxn modelId="{1AACB037-A5C6-4E7F-98CA-E315D81FA025}" type="presParOf" srcId="{5155FFF3-77AC-411A-AE4A-4C20FB694F67}" destId="{63F13E06-9636-4D89-87EB-AB69755BF9DB}" srcOrd="4" destOrd="0" presId="urn:microsoft.com/office/officeart/2011/layout/CircleProcess"/>
    <dgm:cxn modelId="{50ACE009-3048-4666-8128-BA33B31C7D31}" type="presParOf" srcId="{63F13E06-9636-4D89-87EB-AB69755BF9DB}" destId="{9700A039-92B6-4B5A-B1FE-F140EA62253B}" srcOrd="0" destOrd="0" presId="urn:microsoft.com/office/officeart/2011/layout/CircleProcess"/>
    <dgm:cxn modelId="{8CBAEA73-3959-4D86-99F7-07D10FF25A04}" type="presParOf" srcId="{5155FFF3-77AC-411A-AE4A-4C20FB694F67}" destId="{C5CAFDF3-C1F0-448A-B049-90EE8E305677}" srcOrd="5" destOrd="0" presId="urn:microsoft.com/office/officeart/2011/layout/CircleProcess"/>
    <dgm:cxn modelId="{153CDA93-7C01-4388-B616-C4A18AEFDC2A}" type="presParOf" srcId="{5155FFF3-77AC-411A-AE4A-4C20FB694F67}" destId="{3CBFC1CA-8884-48C2-9B91-8C98C8110B6E}" srcOrd="6" destOrd="0" presId="urn:microsoft.com/office/officeart/2011/layout/CircleProcess"/>
    <dgm:cxn modelId="{201D64F2-42A3-46D0-9FC0-6677F3565585}" type="presParOf" srcId="{3CBFC1CA-8884-48C2-9B91-8C98C8110B6E}" destId="{FC89FADA-D921-48E2-8032-D6A31F9DA999}" srcOrd="0" destOrd="0" presId="urn:microsoft.com/office/officeart/2011/layout/CircleProcess"/>
    <dgm:cxn modelId="{2FEB2459-379E-4173-BB6E-ED1334DE5F65}" type="presParOf" srcId="{5155FFF3-77AC-411A-AE4A-4C20FB694F67}" destId="{3E14DA88-258A-44FE-A298-E06FCC250589}" srcOrd="7" destOrd="0" presId="urn:microsoft.com/office/officeart/2011/layout/CircleProcess"/>
    <dgm:cxn modelId="{40D04CF5-BA29-44DC-8973-4572E5C8ADC3}" type="presParOf" srcId="{3E14DA88-258A-44FE-A298-E06FCC250589}" destId="{8342ACA4-593F-40C8-A30E-34778C47F1B9}" srcOrd="0" destOrd="0" presId="urn:microsoft.com/office/officeart/2011/layout/CircleProcess"/>
    <dgm:cxn modelId="{7F8CDD45-18FF-4AFC-B1A3-67AC8E9162EA}" type="presParOf" srcId="{5155FFF3-77AC-411A-AE4A-4C20FB694F67}" destId="{9AE861A8-4699-4689-8381-A9B50A47F1A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C08BC-35F5-4BC1-AC7B-7D25E3D08167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3C9941-D813-400D-9390-D150EA439554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09050AA3-9476-48B9-BC55-C5B4A3CC952E}" type="parTrans" cxnId="{1ED4F658-EE5C-407C-8C93-1441DEA223FF}">
      <dgm:prSet/>
      <dgm:spPr/>
      <dgm:t>
        <a:bodyPr/>
        <a:lstStyle/>
        <a:p>
          <a:endParaRPr lang="en-US"/>
        </a:p>
      </dgm:t>
    </dgm:pt>
    <dgm:pt modelId="{5411F295-1ABA-4EA2-AD16-F78010940620}" type="sibTrans" cxnId="{1ED4F658-EE5C-407C-8C93-1441DEA223FF}">
      <dgm:prSet/>
      <dgm:spPr/>
      <dgm:t>
        <a:bodyPr/>
        <a:lstStyle/>
        <a:p>
          <a:endParaRPr lang="en-US"/>
        </a:p>
      </dgm:t>
    </dgm:pt>
    <dgm:pt modelId="{CD0E363E-F252-4607-A200-F80619CB0903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88DB5DF-FD96-4064-AD24-1C8E4503CD33}" type="parTrans" cxnId="{5F5456F0-6475-48DC-BB49-5C7BF2C4F075}">
      <dgm:prSet/>
      <dgm:spPr/>
      <dgm:t>
        <a:bodyPr/>
        <a:lstStyle/>
        <a:p>
          <a:endParaRPr lang="en-US"/>
        </a:p>
      </dgm:t>
    </dgm:pt>
    <dgm:pt modelId="{37D35486-EA91-4239-8389-7CBDDF867927}" type="sibTrans" cxnId="{5F5456F0-6475-48DC-BB49-5C7BF2C4F075}">
      <dgm:prSet/>
      <dgm:spPr/>
      <dgm:t>
        <a:bodyPr/>
        <a:lstStyle/>
        <a:p>
          <a:endParaRPr lang="en-US"/>
        </a:p>
      </dgm:t>
    </dgm:pt>
    <dgm:pt modelId="{3D0E8F01-00DC-403B-906F-1174B3A1607C}">
      <dgm:prSet phldrT="[Text]"/>
      <dgm:spPr/>
      <dgm:t>
        <a:bodyPr/>
        <a:lstStyle/>
        <a:p>
          <a:r>
            <a:rPr lang="en-US" dirty="0" smtClean="0"/>
            <a:t>Image</a:t>
          </a:r>
        </a:p>
        <a:p>
          <a:r>
            <a:rPr lang="en-US" dirty="0" err="1" smtClean="0"/>
            <a:t>Magick</a:t>
          </a:r>
          <a:endParaRPr lang="en-US" dirty="0"/>
        </a:p>
      </dgm:t>
    </dgm:pt>
    <dgm:pt modelId="{FC63DD50-83C3-400B-8A7B-1EC384274B52}" type="parTrans" cxnId="{34FC59E0-CAAA-49E8-B204-57FA7FEF0BF7}">
      <dgm:prSet/>
      <dgm:spPr/>
      <dgm:t>
        <a:bodyPr/>
        <a:lstStyle/>
        <a:p>
          <a:endParaRPr lang="en-US"/>
        </a:p>
      </dgm:t>
    </dgm:pt>
    <dgm:pt modelId="{435376A8-F8BB-4DC8-AA64-B5296FE3695D}" type="sibTrans" cxnId="{34FC59E0-CAAA-49E8-B204-57FA7FEF0BF7}">
      <dgm:prSet/>
      <dgm:spPr/>
      <dgm:t>
        <a:bodyPr/>
        <a:lstStyle/>
        <a:p>
          <a:endParaRPr lang="en-US"/>
        </a:p>
      </dgm:t>
    </dgm:pt>
    <dgm:pt modelId="{AF9F56DE-0CD9-4129-B8EE-AC4B7AE97BEF}">
      <dgm:prSet phldrT="[Text]"/>
      <dgm:spPr/>
      <dgm:t>
        <a:bodyPr/>
        <a:lstStyle/>
        <a:p>
          <a:r>
            <a:rPr lang="en-US" dirty="0" smtClean="0">
              <a:solidFill>
                <a:srgbClr val="31878B"/>
              </a:solidFill>
            </a:rPr>
            <a:t>The Shell </a:t>
          </a:r>
          <a:endParaRPr lang="en-US" dirty="0">
            <a:solidFill>
              <a:srgbClr val="31878B"/>
            </a:solidFill>
          </a:endParaRPr>
        </a:p>
      </dgm:t>
    </dgm:pt>
    <dgm:pt modelId="{2DCF9FEE-FC67-4200-BD20-DFE491E1D8AB}" type="sibTrans" cxnId="{09289C9E-4B17-4C2C-9F56-D9B223DB9455}">
      <dgm:prSet/>
      <dgm:spPr/>
      <dgm:t>
        <a:bodyPr/>
        <a:lstStyle/>
        <a:p>
          <a:endParaRPr lang="en-US"/>
        </a:p>
      </dgm:t>
    </dgm:pt>
    <dgm:pt modelId="{1739EC07-B826-4CE8-BB57-B78B05A40CA6}" type="parTrans" cxnId="{09289C9E-4B17-4C2C-9F56-D9B223DB9455}">
      <dgm:prSet/>
      <dgm:spPr/>
      <dgm:t>
        <a:bodyPr/>
        <a:lstStyle/>
        <a:p>
          <a:endParaRPr lang="en-US"/>
        </a:p>
      </dgm:t>
    </dgm:pt>
    <dgm:pt modelId="{BC419566-0273-4F54-A0F7-5B8C7657B06A}" type="pres">
      <dgm:prSet presAssocID="{D40C08BC-35F5-4BC1-AC7B-7D25E3D08167}" presName="Name0" presStyleCnt="0">
        <dgm:presLayoutVars>
          <dgm:chMax val="4"/>
          <dgm:resizeHandles val="exact"/>
        </dgm:presLayoutVars>
      </dgm:prSet>
      <dgm:spPr/>
    </dgm:pt>
    <dgm:pt modelId="{644C8233-88DF-4FB9-8F39-364471A70D85}" type="pres">
      <dgm:prSet presAssocID="{D40C08BC-35F5-4BC1-AC7B-7D25E3D08167}" presName="ellipse" presStyleLbl="trBgShp" presStyleIdx="0" presStyleCnt="1" custLinFactY="22052" custLinFactNeighborX="155" custLinFactNeighborY="100000"/>
      <dgm:spPr>
        <a:solidFill>
          <a:srgbClr val="E5F4F7"/>
        </a:solidFill>
      </dgm:spPr>
    </dgm:pt>
    <dgm:pt modelId="{243A9C7D-4B5F-42A5-AEAE-27C7AD7C6867}" type="pres">
      <dgm:prSet presAssocID="{D40C08BC-35F5-4BC1-AC7B-7D25E3D08167}" presName="arrow1" presStyleLbl="fgShp" presStyleIdx="0" presStyleCnt="1"/>
      <dgm:spPr>
        <a:noFill/>
      </dgm:spPr>
    </dgm:pt>
    <dgm:pt modelId="{74BB60B0-8CCF-4C71-8C13-CB920311A2B6}" type="pres">
      <dgm:prSet presAssocID="{D40C08BC-35F5-4BC1-AC7B-7D25E3D08167}" presName="rectangle" presStyleLbl="revTx" presStyleIdx="0" presStyleCnt="1" custLinFactNeighborX="0" custLinFactNeighborY="-517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B80E0-9701-41B7-8331-CC57D424269C}" type="pres">
      <dgm:prSet presAssocID="{CD0E363E-F252-4607-A200-F80619CB0903}" presName="item1" presStyleLbl="node1" presStyleIdx="0" presStyleCnt="3" custScaleX="71164" custScaleY="77285" custLinFactNeighborX="-10444" custLinFactNeighborY="-931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7BFB2-EBAC-4293-81BD-F772971ABEF4}" type="pres">
      <dgm:prSet presAssocID="{3D0E8F01-00DC-403B-906F-1174B3A1607C}" presName="item2" presStyleLbl="node1" presStyleIdx="1" presStyleCnt="3" custLinFactX="12674" custLinFactNeighborX="100000" custLinFactNeighborY="86574">
        <dgm:presLayoutVars>
          <dgm:bulletEnabled val="1"/>
        </dgm:presLayoutVars>
      </dgm:prSet>
      <dgm:spPr/>
    </dgm:pt>
    <dgm:pt modelId="{DA1079DB-D1D8-41B7-A86D-AE0DFBBC2444}" type="pres">
      <dgm:prSet presAssocID="{AF9F56DE-0CD9-4129-B8EE-AC4B7AE97BEF}" presName="item3" presStyleLbl="node1" presStyleIdx="2" presStyleCnt="3" custLinFactNeighborX="-91111" custLinFactNeighborY="87224">
        <dgm:presLayoutVars>
          <dgm:bulletEnabled val="1"/>
        </dgm:presLayoutVars>
      </dgm:prSet>
      <dgm:spPr/>
    </dgm:pt>
    <dgm:pt modelId="{2917A599-78A0-45E2-B27E-EDCDD350BEB4}" type="pres">
      <dgm:prSet presAssocID="{D40C08BC-35F5-4BC1-AC7B-7D25E3D08167}" presName="funnel" presStyleLbl="trAlignAcc1" presStyleIdx="0" presStyleCnt="1" custAng="10800000" custLinFactNeighborX="0" custLinFactNeighborY="-1567"/>
      <dgm:spPr>
        <a:ln>
          <a:solidFill>
            <a:srgbClr val="9FE5CF"/>
          </a:solidFill>
        </a:ln>
      </dgm:spPr>
    </dgm:pt>
  </dgm:ptLst>
  <dgm:cxnLst>
    <dgm:cxn modelId="{667A7884-10DA-45A5-AE79-CEFC0AA6A1D6}" type="presOf" srcId="{3D0E8F01-00DC-403B-906F-1174B3A1607C}" destId="{55EB80E0-9701-41B7-8331-CC57D424269C}" srcOrd="0" destOrd="0" presId="urn:microsoft.com/office/officeart/2005/8/layout/funnel1"/>
    <dgm:cxn modelId="{43E72294-EC1B-400F-ACB3-7064E180C4E1}" type="presOf" srcId="{AF9F56DE-0CD9-4129-B8EE-AC4B7AE97BEF}" destId="{74BB60B0-8CCF-4C71-8C13-CB920311A2B6}" srcOrd="0" destOrd="0" presId="urn:microsoft.com/office/officeart/2005/8/layout/funnel1"/>
    <dgm:cxn modelId="{34FC59E0-CAAA-49E8-B204-57FA7FEF0BF7}" srcId="{D40C08BC-35F5-4BC1-AC7B-7D25E3D08167}" destId="{3D0E8F01-00DC-403B-906F-1174B3A1607C}" srcOrd="2" destOrd="0" parTransId="{FC63DD50-83C3-400B-8A7B-1EC384274B52}" sibTransId="{435376A8-F8BB-4DC8-AA64-B5296FE3695D}"/>
    <dgm:cxn modelId="{1ACB34B7-904C-4B3C-AC48-CBED3896229D}" type="presOf" srcId="{D40C08BC-35F5-4BC1-AC7B-7D25E3D08167}" destId="{BC419566-0273-4F54-A0F7-5B8C7657B06A}" srcOrd="0" destOrd="0" presId="urn:microsoft.com/office/officeart/2005/8/layout/funnel1"/>
    <dgm:cxn modelId="{09289C9E-4B17-4C2C-9F56-D9B223DB9455}" srcId="{D40C08BC-35F5-4BC1-AC7B-7D25E3D08167}" destId="{AF9F56DE-0CD9-4129-B8EE-AC4B7AE97BEF}" srcOrd="3" destOrd="0" parTransId="{1739EC07-B826-4CE8-BB57-B78B05A40CA6}" sibTransId="{2DCF9FEE-FC67-4200-BD20-DFE491E1D8AB}"/>
    <dgm:cxn modelId="{5F5456F0-6475-48DC-BB49-5C7BF2C4F075}" srcId="{D40C08BC-35F5-4BC1-AC7B-7D25E3D08167}" destId="{CD0E363E-F252-4607-A200-F80619CB0903}" srcOrd="1" destOrd="0" parTransId="{D88DB5DF-FD96-4064-AD24-1C8E4503CD33}" sibTransId="{37D35486-EA91-4239-8389-7CBDDF867927}"/>
    <dgm:cxn modelId="{03D45CC8-7675-4EF5-A173-3389848E3804}" type="presOf" srcId="{CD0E363E-F252-4607-A200-F80619CB0903}" destId="{7DF7BFB2-EBAC-4293-81BD-F772971ABEF4}" srcOrd="0" destOrd="0" presId="urn:microsoft.com/office/officeart/2005/8/layout/funnel1"/>
    <dgm:cxn modelId="{D6688DA8-CBD8-4481-9443-5F575DC65BF9}" type="presOf" srcId="{493C9941-D813-400D-9390-D150EA439554}" destId="{DA1079DB-D1D8-41B7-A86D-AE0DFBBC2444}" srcOrd="0" destOrd="0" presId="urn:microsoft.com/office/officeart/2005/8/layout/funnel1"/>
    <dgm:cxn modelId="{1ED4F658-EE5C-407C-8C93-1441DEA223FF}" srcId="{D40C08BC-35F5-4BC1-AC7B-7D25E3D08167}" destId="{493C9941-D813-400D-9390-D150EA439554}" srcOrd="0" destOrd="0" parTransId="{09050AA3-9476-48B9-BC55-C5B4A3CC952E}" sibTransId="{5411F295-1ABA-4EA2-AD16-F78010940620}"/>
    <dgm:cxn modelId="{630521C3-B997-4AC5-9166-F99D1C9A5BE2}" type="presParOf" srcId="{BC419566-0273-4F54-A0F7-5B8C7657B06A}" destId="{644C8233-88DF-4FB9-8F39-364471A70D85}" srcOrd="0" destOrd="0" presId="urn:microsoft.com/office/officeart/2005/8/layout/funnel1"/>
    <dgm:cxn modelId="{485ACE45-E26D-42DE-86B5-5CF1F7CC9D79}" type="presParOf" srcId="{BC419566-0273-4F54-A0F7-5B8C7657B06A}" destId="{243A9C7D-4B5F-42A5-AEAE-27C7AD7C6867}" srcOrd="1" destOrd="0" presId="urn:microsoft.com/office/officeart/2005/8/layout/funnel1"/>
    <dgm:cxn modelId="{AE512E8B-8956-4FC6-A642-664B857785C7}" type="presParOf" srcId="{BC419566-0273-4F54-A0F7-5B8C7657B06A}" destId="{74BB60B0-8CCF-4C71-8C13-CB920311A2B6}" srcOrd="2" destOrd="0" presId="urn:microsoft.com/office/officeart/2005/8/layout/funnel1"/>
    <dgm:cxn modelId="{292BE3D5-33CE-434D-B33B-3B7F702877C5}" type="presParOf" srcId="{BC419566-0273-4F54-A0F7-5B8C7657B06A}" destId="{55EB80E0-9701-41B7-8331-CC57D424269C}" srcOrd="3" destOrd="0" presId="urn:microsoft.com/office/officeart/2005/8/layout/funnel1"/>
    <dgm:cxn modelId="{41C5F32B-5DEF-4E4F-B786-8209BA62B2E3}" type="presParOf" srcId="{BC419566-0273-4F54-A0F7-5B8C7657B06A}" destId="{7DF7BFB2-EBAC-4293-81BD-F772971ABEF4}" srcOrd="4" destOrd="0" presId="urn:microsoft.com/office/officeart/2005/8/layout/funnel1"/>
    <dgm:cxn modelId="{F5222721-7287-4A6D-AD1C-FCEEF904AFBF}" type="presParOf" srcId="{BC419566-0273-4F54-A0F7-5B8C7657B06A}" destId="{DA1079DB-D1D8-41B7-A86D-AE0DFBBC2444}" srcOrd="5" destOrd="0" presId="urn:microsoft.com/office/officeart/2005/8/layout/funnel1"/>
    <dgm:cxn modelId="{F24D76D4-DD2E-4C99-B1F8-D58BECEFB729}" type="presParOf" srcId="{BC419566-0273-4F54-A0F7-5B8C7657B06A}" destId="{2917A599-78A0-45E2-B27E-EDCDD350BEB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DD5B4-3400-41F5-98F1-41CC27C27CB4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84EF-CBD7-4FEC-8A8F-452302C8B7CC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ocean circulation patterns that transport water around the globe will change</a:t>
          </a:r>
          <a:endParaRPr lang="en-US" sz="17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034153" y="1891534"/>
        <a:ext cx="1635870" cy="1636029"/>
      </dsp:txXfrm>
    </dsp:sp>
    <dsp:sp modelId="{B1D113C7-3215-42B1-B54E-7220D1E59C39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0A039-92B6-4B5A-B1FE-F140EA62253B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sea surface temperatures will increase </a:t>
          </a:r>
          <a:endParaRPr lang="en-US" sz="17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498075" y="1891534"/>
        <a:ext cx="1635870" cy="1636029"/>
      </dsp:txXfrm>
    </dsp:sp>
    <dsp:sp modelId="{FC89FADA-D921-48E2-8032-D6A31F9DA999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2ACA4-593F-40C8-A30E-34778C47F1B9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rPr>
            <a:t>Oceans absorb more heat from the warming atmosphere</a:t>
          </a:r>
          <a:endParaRPr lang="en-US" sz="17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961997" y="1891534"/>
        <a:ext cx="1635870" cy="1636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C8233-88DF-4FB9-8F39-364471A70D85}">
      <dsp:nvSpPr>
        <dsp:cNvPr id="0" name=""/>
        <dsp:cNvSpPr/>
      </dsp:nvSpPr>
      <dsp:spPr>
        <a:xfrm>
          <a:off x="1831245" y="1710492"/>
          <a:ext cx="3606669" cy="1252548"/>
        </a:xfrm>
        <a:prstGeom prst="ellipse">
          <a:avLst/>
        </a:prstGeom>
        <a:solidFill>
          <a:srgbClr val="E5F4F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A9C7D-4B5F-42A5-AEAE-27C7AD7C6867}">
      <dsp:nvSpPr>
        <dsp:cNvPr id="0" name=""/>
        <dsp:cNvSpPr/>
      </dsp:nvSpPr>
      <dsp:spPr>
        <a:xfrm>
          <a:off x="3285098" y="3248798"/>
          <a:ext cx="698966" cy="447338"/>
        </a:xfrm>
        <a:prstGeom prst="downArrow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B60B0-8CCF-4C71-8C13-CB920311A2B6}">
      <dsp:nvSpPr>
        <dsp:cNvPr id="0" name=""/>
        <dsp:cNvSpPr/>
      </dsp:nvSpPr>
      <dsp:spPr>
        <a:xfrm>
          <a:off x="1957060" y="3172979"/>
          <a:ext cx="3355041" cy="83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31878B"/>
              </a:solidFill>
            </a:rPr>
            <a:t>The Shell </a:t>
          </a:r>
          <a:endParaRPr lang="en-US" sz="2900" kern="1200" dirty="0">
            <a:solidFill>
              <a:srgbClr val="31878B"/>
            </a:solidFill>
          </a:endParaRPr>
        </a:p>
      </dsp:txBody>
      <dsp:txXfrm>
        <a:off x="1957060" y="3172979"/>
        <a:ext cx="3355041" cy="838760"/>
      </dsp:txXfrm>
    </dsp:sp>
    <dsp:sp modelId="{55EB80E0-9701-41B7-8331-CC57D424269C}">
      <dsp:nvSpPr>
        <dsp:cNvPr id="0" name=""/>
        <dsp:cNvSpPr/>
      </dsp:nvSpPr>
      <dsp:spPr>
        <a:xfrm>
          <a:off x="3186915" y="501461"/>
          <a:ext cx="895343" cy="9723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Magick</a:t>
          </a:r>
          <a:endParaRPr lang="en-US" sz="1600" kern="1200" dirty="0"/>
        </a:p>
      </dsp:txBody>
      <dsp:txXfrm>
        <a:off x="3318035" y="643859"/>
        <a:ext cx="633103" cy="687557"/>
      </dsp:txXfrm>
    </dsp:sp>
    <dsp:sp modelId="{7DF7BFB2-EBAC-4293-81BD-F772971ABEF4}">
      <dsp:nvSpPr>
        <dsp:cNvPr id="0" name=""/>
        <dsp:cNvSpPr/>
      </dsp:nvSpPr>
      <dsp:spPr>
        <a:xfrm>
          <a:off x="3654244" y="1676354"/>
          <a:ext cx="1258140" cy="125814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Python</a:t>
          </a:r>
          <a:endParaRPr lang="en-US" sz="1600" kern="1200" dirty="0"/>
        </a:p>
      </dsp:txBody>
      <dsp:txXfrm>
        <a:off x="3838494" y="1860604"/>
        <a:ext cx="889640" cy="889640"/>
      </dsp:txXfrm>
    </dsp:sp>
    <dsp:sp modelId="{DA1079DB-D1D8-41B7-A86D-AE0DFBBC2444}">
      <dsp:nvSpPr>
        <dsp:cNvPr id="0" name=""/>
        <dsp:cNvSpPr/>
      </dsp:nvSpPr>
      <dsp:spPr>
        <a:xfrm>
          <a:off x="2376442" y="1380342"/>
          <a:ext cx="1258140" cy="125814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</a:t>
          </a:r>
          <a:endParaRPr lang="en-US" sz="1600" kern="1200" dirty="0"/>
        </a:p>
      </dsp:txBody>
      <dsp:txXfrm>
        <a:off x="2560692" y="1564592"/>
        <a:ext cx="889640" cy="889640"/>
      </dsp:txXfrm>
    </dsp:sp>
    <dsp:sp modelId="{2917A599-78A0-45E2-B27E-EDCDD350BEB4}">
      <dsp:nvSpPr>
        <dsp:cNvPr id="0" name=""/>
        <dsp:cNvSpPr/>
      </dsp:nvSpPr>
      <dsp:spPr>
        <a:xfrm rot="10800000">
          <a:off x="1677474" y="0"/>
          <a:ext cx="3914214" cy="313137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9FE5C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hyperlink" Target="https://github.com/gabrielamg24/SS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728093"/>
            <a:ext cx="10058400" cy="2607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186" y="3760631"/>
            <a:ext cx="1125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Imaging Changes in Sea Surface Temperature </a:t>
            </a:r>
            <a:endParaRPr lang="en-US" sz="3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3971" y="4631712"/>
            <a:ext cx="236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1993-2010</a:t>
            </a:r>
            <a:endParaRPr lang="en-US" sz="20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7" name="Shape 90"/>
          <p:cNvSpPr txBox="1">
            <a:spLocks/>
          </p:cNvSpPr>
          <p:nvPr/>
        </p:nvSpPr>
        <p:spPr>
          <a:xfrm>
            <a:off x="1506827" y="603011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latin typeface="Leelawadee UI Semilight" panose="020B0402040204020203" pitchFamily="34" charset="-34"/>
                <a:ea typeface="Calibri"/>
                <a:cs typeface="Leelawadee UI Semilight" panose="020B0402040204020203" pitchFamily="34" charset="-34"/>
                <a:sym typeface="Calibri"/>
              </a:rPr>
              <a:t>Θ         Gabriela Maldonado           Θ             Iris </a:t>
            </a:r>
            <a:r>
              <a:rPr lang="en-US" sz="2000" dirty="0" err="1" smtClean="0">
                <a:solidFill>
                  <a:schemeClr val="dk1"/>
                </a:solidFill>
                <a:latin typeface="Leelawadee UI Semilight" panose="020B0402040204020203" pitchFamily="34" charset="-34"/>
                <a:ea typeface="Calibri"/>
                <a:cs typeface="Leelawadee UI Semilight" panose="020B0402040204020203" pitchFamily="34" charset="-34"/>
                <a:sym typeface="Calibri"/>
              </a:rPr>
              <a:t>Bontekoe</a:t>
            </a:r>
            <a:r>
              <a:rPr lang="en-US" sz="2000" dirty="0" smtClean="0">
                <a:solidFill>
                  <a:schemeClr val="dk1"/>
                </a:solidFill>
                <a:latin typeface="Leelawadee UI Semilight" panose="020B0402040204020203" pitchFamily="34" charset="-34"/>
                <a:ea typeface="Calibri"/>
                <a:cs typeface="Leelawadee UI Semilight" panose="020B0402040204020203" pitchFamily="34" charset="-34"/>
                <a:sym typeface="Calibri"/>
              </a:rPr>
              <a:t>            Θ</a:t>
            </a:r>
            <a:endParaRPr lang="en-US" sz="2000" dirty="0">
              <a:solidFill>
                <a:schemeClr val="dk1"/>
              </a:solidFill>
              <a:latin typeface="Leelawadee UI Semilight" panose="020B0402040204020203" pitchFamily="34" charset="-34"/>
              <a:ea typeface="Calibri"/>
              <a:cs typeface="Leelawadee UI Semilight" panose="020B0402040204020203" pitchFamily="34" charset="-34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5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73488" y="0"/>
            <a:ext cx="908062" cy="6858000"/>
            <a:chOff x="-373488" y="0"/>
            <a:chExt cx="908062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2223978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551273" y="3197611"/>
              <a:ext cx="162576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The Shell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80" t="15669" r="22793" b="12324"/>
          <a:stretch/>
        </p:blipFill>
        <p:spPr>
          <a:xfrm>
            <a:off x="2464157" y="1262130"/>
            <a:ext cx="7263686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Maps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1071881"/>
            <a:ext cx="5324474" cy="532447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388994" y="0"/>
            <a:ext cx="923568" cy="6858000"/>
            <a:chOff x="-388994" y="0"/>
            <a:chExt cx="923568" cy="6858000"/>
          </a:xfrm>
        </p:grpSpPr>
        <p:sp>
          <p:nvSpPr>
            <p:cNvPr id="26" name="Round Diagonal Corner Rectangle 25"/>
            <p:cNvSpPr/>
            <p:nvPr/>
          </p:nvSpPr>
          <p:spPr>
            <a:xfrm>
              <a:off x="-388994" y="4561449"/>
              <a:ext cx="908059" cy="2296551"/>
            </a:xfrm>
            <a:prstGeom prst="round2DiagRect">
              <a:avLst/>
            </a:prstGeom>
            <a:blipFill dpi="0" rotWithShape="1">
              <a:blip r:embed="rId3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-403079" y="5535082"/>
              <a:ext cx="129836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Results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-621469" y="3070601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31" name="Round Diagonal Corner Rectangle 30"/>
            <p:cNvSpPr/>
            <p:nvPr/>
          </p:nvSpPr>
          <p:spPr>
            <a:xfrm>
              <a:off x="-388994" y="2214713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12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Discussion &amp; Conclusion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Clear differences seen across maps 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Within years </a:t>
            </a:r>
          </a:p>
          <a:p>
            <a:pPr lvl="1"/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lvl="1"/>
            <a:endPara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457200" lvl="1" indent="0">
              <a:buNone/>
            </a:pPr>
            <a:endPara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Powerful tool to analyze big data sets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Coordinates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Parameter 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Dates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88994" y="0"/>
            <a:ext cx="923568" cy="6858000"/>
            <a:chOff x="-388994" y="0"/>
            <a:chExt cx="923568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88994" y="4561449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403079" y="5535082"/>
              <a:ext cx="129836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Results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621469" y="3070601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88994" y="2214713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1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Climate change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Human induced warming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of the world's oceans since the mid-1800's.</a:t>
            </a: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Fate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of the energy trapped by greenhouse gas emissions from human 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activities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Human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activities are releasing nearly 10 </a:t>
            </a:r>
            <a:r>
              <a:rPr lang="en-US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Gegatons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of 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Carbon</a:t>
            </a:r>
          </a:p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Water has a high</a:t>
            </a:r>
            <a:r>
              <a:rPr lang="en-US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 heat </a:t>
            </a:r>
            <a:r>
              <a:rPr lang="en-US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capacity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ocean is </a:t>
            </a:r>
            <a:r>
              <a:rPr lang="en-US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deep</a:t>
            </a: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ocean is</a:t>
            </a:r>
            <a:r>
              <a:rPr lang="en-US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 </a:t>
            </a:r>
            <a:r>
              <a:rPr lang="en-US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dynamic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73488" y="-1"/>
            <a:ext cx="908061" cy="6858001"/>
            <a:chOff x="-373488" y="-1"/>
            <a:chExt cx="908061" cy="685800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-1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93835" y="973633"/>
              <a:ext cx="9108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Goal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605963" y="3152439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233747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5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Indicator: Sea Surface Temperature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average temperature of water at the surface of the ocean </a:t>
            </a:r>
          </a:p>
          <a:p>
            <a:pPr marL="0" indent="0">
              <a:buNone/>
            </a:pP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Key factor of ocean’s health</a:t>
            </a:r>
          </a:p>
          <a:p>
            <a:pPr marL="0" indent="0">
              <a:buNone/>
            </a:pP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73488" y="-1"/>
            <a:ext cx="908061" cy="6858001"/>
            <a:chOff x="-373488" y="-1"/>
            <a:chExt cx="908061" cy="685800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-1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93835" y="973633"/>
              <a:ext cx="9108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Goal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605963" y="3152439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233747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54769302"/>
              </p:ext>
            </p:extLst>
          </p:nvPr>
        </p:nvGraphicFramePr>
        <p:xfrm>
          <a:off x="1803400" y="24311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Effects of high SST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766" y="2126541"/>
            <a:ext cx="8384114" cy="48698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Increase in destructive 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potential of tropical cyclones and 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hurricanes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Alteration of Marine life 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Loss of habitat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Temperature stress</a:t>
            </a:r>
          </a:p>
          <a:p>
            <a:pPr lvl="1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Changes in host pathogen associations </a:t>
            </a:r>
          </a:p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Coastlines</a:t>
            </a:r>
          </a:p>
          <a:p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73488" y="-1"/>
            <a:ext cx="908061" cy="6858001"/>
            <a:chOff x="-373488" y="-1"/>
            <a:chExt cx="908061" cy="685800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-1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93835" y="973633"/>
              <a:ext cx="9108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Goal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605963" y="3152439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233747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Image result for coral ree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92" y="3288823"/>
            <a:ext cx="4143376" cy="31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How has SST changed over the years?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/>
          <a:lstStyle/>
          <a:p>
            <a:r>
              <a:rPr lang="en-US" dirty="0" smtClean="0"/>
              <a:t>SDS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-373488" y="-1"/>
            <a:ext cx="908061" cy="6858001"/>
            <a:chOff x="-373488" y="-1"/>
            <a:chExt cx="908061" cy="685800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-1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93835" y="973633"/>
              <a:ext cx="9108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Goal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605963" y="3152439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233747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9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Pipeline &amp; Workflow 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57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  <a:hlinkClick r:id="rId2"/>
              </a:rPr>
              <a:t>https://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  <a:hlinkClick r:id="rId2"/>
              </a:rPr>
              <a:t>github.com/gabrielamg24/SST</a:t>
            </a:r>
            <a:endPara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0" indent="0">
              <a:buNone/>
            </a:pP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73488" y="0"/>
            <a:ext cx="908062" cy="6858000"/>
            <a:chOff x="-373488" y="0"/>
            <a:chExt cx="908062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2223978"/>
              <a:ext cx="908059" cy="2296551"/>
            </a:xfrm>
            <a:prstGeom prst="round2DiagRect">
              <a:avLst/>
            </a:prstGeom>
            <a:blipFill dpi="0" rotWithShape="1">
              <a:blip r:embed="rId3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551273" y="3197611"/>
              <a:ext cx="162576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The Shell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7830978"/>
              </p:ext>
            </p:extLst>
          </p:nvPr>
        </p:nvGraphicFramePr>
        <p:xfrm>
          <a:off x="2461418" y="2384612"/>
          <a:ext cx="7269163" cy="447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99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Shell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73488" y="0"/>
            <a:ext cx="908062" cy="6858000"/>
            <a:chOff x="-373488" y="0"/>
            <a:chExt cx="908062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2223978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551273" y="3197611"/>
              <a:ext cx="162576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The Shell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782" t="45707" r="27222" b="22311"/>
          <a:stretch/>
        </p:blipFill>
        <p:spPr>
          <a:xfrm>
            <a:off x="2228849" y="2028825"/>
            <a:ext cx="9419749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Data Set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73488" y="-1"/>
            <a:ext cx="908061" cy="6858001"/>
            <a:chOff x="-373488" y="-1"/>
            <a:chExt cx="908061" cy="685800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-1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93835" y="973633"/>
              <a:ext cx="9108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Goal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605963" y="3152439"/>
              <a:ext cx="1696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The Shell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233747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47" t="14546" r="54382" b="49221"/>
          <a:stretch/>
        </p:blipFill>
        <p:spPr>
          <a:xfrm>
            <a:off x="1343324" y="3444826"/>
            <a:ext cx="4890051" cy="2350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798" t="13765" r="73535" b="10645"/>
          <a:stretch/>
        </p:blipFill>
        <p:spPr>
          <a:xfrm>
            <a:off x="8103660" y="1027906"/>
            <a:ext cx="2949262" cy="5529575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70 files and &gt;15,000 data points 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09471" y="3867973"/>
            <a:ext cx="1133340" cy="850006"/>
          </a:xfrm>
          <a:prstGeom prst="rightArrow">
            <a:avLst/>
          </a:prstGeom>
          <a:blipFill>
            <a:blip r:embed="rId2">
              <a:alphaModFix amt="9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Python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73488" y="0"/>
            <a:ext cx="908062" cy="6858000"/>
            <a:chOff x="-373488" y="0"/>
            <a:chExt cx="908062" cy="6858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-373488" y="2223978"/>
              <a:ext cx="908059" cy="2296551"/>
            </a:xfrm>
            <a:prstGeom prst="round2DiagRect">
              <a:avLst/>
            </a:prstGeom>
            <a:blipFill dpi="0" rotWithShape="1">
              <a:blip r:embed="rId2">
                <a:alphaModFix amt="94000"/>
              </a:blip>
              <a:srcRect/>
              <a:stretch>
                <a:fillRect/>
              </a:stretch>
            </a:blip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551273" y="3197611"/>
              <a:ext cx="162576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The Shell</a:t>
              </a:r>
              <a:endParaRPr lang="en-US" sz="2800" dirty="0">
                <a:ln w="0"/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234066" y="814969"/>
              <a:ext cx="9525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8BD0E5"/>
                  </a:solidFill>
                </a:rPr>
                <a:t>Goal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-373488" y="0"/>
              <a:ext cx="896708" cy="2183059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444445" y="5417337"/>
              <a:ext cx="13732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rgbClr val="8BD0E5"/>
                  </a:solidFill>
                </a:rPr>
                <a:t>Results</a:t>
              </a:r>
              <a:endParaRPr lang="en-US" sz="3200" b="0" cap="none" spc="0" dirty="0">
                <a:ln w="0"/>
                <a:solidFill>
                  <a:srgbClr val="8BD0E5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-373488" y="4561449"/>
              <a:ext cx="908059" cy="2296551"/>
            </a:xfrm>
            <a:prstGeom prst="round2DiagRect">
              <a:avLst/>
            </a:prstGeom>
            <a:noFill/>
            <a:ln>
              <a:solidFill>
                <a:srgbClr val="9FE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261" t="16505" r="24199" b="18354"/>
          <a:stretch/>
        </p:blipFill>
        <p:spPr>
          <a:xfrm>
            <a:off x="2434106" y="1631172"/>
            <a:ext cx="7096259" cy="4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218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Leelawadee</vt:lpstr>
      <vt:lpstr>Leelawadee UI Semilight</vt:lpstr>
      <vt:lpstr>Wingdings</vt:lpstr>
      <vt:lpstr>Office Theme</vt:lpstr>
      <vt:lpstr>PowerPoint Presentation</vt:lpstr>
      <vt:lpstr>Climate change </vt:lpstr>
      <vt:lpstr>Indicator: Sea Surface Temperature </vt:lpstr>
      <vt:lpstr>Effects of high SST </vt:lpstr>
      <vt:lpstr>How has SST changed over the years? </vt:lpstr>
      <vt:lpstr>Pipeline &amp; Workflow  </vt:lpstr>
      <vt:lpstr>The Shell </vt:lpstr>
      <vt:lpstr>Data Set</vt:lpstr>
      <vt:lpstr>Python</vt:lpstr>
      <vt:lpstr>R </vt:lpstr>
      <vt:lpstr>Maps </vt:lpstr>
      <vt:lpstr>Discussion &amp; 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Maldonado</dc:creator>
  <cp:lastModifiedBy>Gabriela Maldonado</cp:lastModifiedBy>
  <cp:revision>57</cp:revision>
  <dcterms:created xsi:type="dcterms:W3CDTF">2017-01-12T13:45:35Z</dcterms:created>
  <dcterms:modified xsi:type="dcterms:W3CDTF">2017-01-26T16:55:09Z</dcterms:modified>
</cp:coreProperties>
</file>