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Lexend Deca" panose="020B0604020202020204" charset="0"/>
      <p:regular r:id="rId12"/>
    </p:embeddedFont>
    <p:embeddedFont>
      <p:font typeface="Open Sans" panose="020B0606030504020204" pitchFamily="34" charset="0"/>
      <p:regular r:id="rId13"/>
    </p:embeddedFont>
    <p:embeddedFont>
      <p:font typeface="Open Sans Bold" panose="020B0806030504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D9D9D9">
                <a:alpha val="100000"/>
              </a:srgbClr>
            </a:gs>
            <a:gs pos="100000">
              <a:srgbClr val="CBC7C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5455607"/>
            <a:chOff x="0" y="0"/>
            <a:chExt cx="4869907" cy="1436868"/>
          </a:xfrm>
        </p:grpSpPr>
        <p:sp>
          <p:nvSpPr>
            <p:cNvPr id="3" name="Freeform 3"/>
            <p:cNvSpPr/>
            <p:nvPr/>
          </p:nvSpPr>
          <p:spPr>
            <a:xfrm>
              <a:off x="0" y="0"/>
              <a:ext cx="4869907" cy="1436868"/>
            </a:xfrm>
            <a:custGeom>
              <a:avLst/>
              <a:gdLst/>
              <a:ahLst/>
              <a:cxnLst/>
              <a:rect l="l" t="t" r="r" b="b"/>
              <a:pathLst>
                <a:path w="4869907" h="1436868">
                  <a:moveTo>
                    <a:pt x="0" y="0"/>
                  </a:moveTo>
                  <a:lnTo>
                    <a:pt x="4869907" y="0"/>
                  </a:lnTo>
                  <a:lnTo>
                    <a:pt x="4869907" y="1436868"/>
                  </a:lnTo>
                  <a:lnTo>
                    <a:pt x="0" y="1436868"/>
                  </a:lnTo>
                  <a:close/>
                </a:path>
              </a:pathLst>
            </a:custGeom>
            <a:solidFill>
              <a:srgbClr val="022127"/>
            </a:solidFill>
            <a:ln cap="sq">
              <a:noFill/>
              <a:prstDash val="solid"/>
              <a:miter/>
            </a:ln>
          </p:spPr>
          <p:txBody>
            <a:bodyPr/>
            <a:lstStyle/>
            <a:p>
              <a:endParaRPr lang="pt-BR"/>
            </a:p>
          </p:txBody>
        </p:sp>
        <p:sp>
          <p:nvSpPr>
            <p:cNvPr id="4" name="TextBox 4"/>
            <p:cNvSpPr txBox="1"/>
            <p:nvPr/>
          </p:nvSpPr>
          <p:spPr>
            <a:xfrm>
              <a:off x="0" y="-38100"/>
              <a:ext cx="4869907" cy="147496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0607" y="5455607"/>
            <a:ext cx="18338607" cy="4831393"/>
          </a:xfrm>
          <a:custGeom>
            <a:avLst/>
            <a:gdLst/>
            <a:ahLst/>
            <a:cxnLst/>
            <a:rect l="l" t="t" r="r" b="b"/>
            <a:pathLst>
              <a:path w="18338607" h="4831393">
                <a:moveTo>
                  <a:pt x="0" y="0"/>
                </a:moveTo>
                <a:lnTo>
                  <a:pt x="18338607" y="0"/>
                </a:lnTo>
                <a:lnTo>
                  <a:pt x="18338607" y="4831393"/>
                </a:lnTo>
                <a:lnTo>
                  <a:pt x="0" y="4831393"/>
                </a:lnTo>
                <a:lnTo>
                  <a:pt x="0" y="0"/>
                </a:lnTo>
                <a:close/>
              </a:path>
            </a:pathLst>
          </a:custGeom>
          <a:blipFill>
            <a:blip r:embed="rId2">
              <a:alphaModFix amt="82000"/>
            </a:blip>
            <a:stretch>
              <a:fillRect l="-6576" t="-114924" r="-10375" b="-33614"/>
            </a:stretch>
          </a:blipFill>
        </p:spPr>
        <p:txBody>
          <a:bodyPr/>
          <a:lstStyle/>
          <a:p>
            <a:endParaRPr lang="pt-BR"/>
          </a:p>
        </p:txBody>
      </p:sp>
      <p:grpSp>
        <p:nvGrpSpPr>
          <p:cNvPr id="6" name="Group 6"/>
          <p:cNvGrpSpPr/>
          <p:nvPr/>
        </p:nvGrpSpPr>
        <p:grpSpPr>
          <a:xfrm rot="-10800000">
            <a:off x="2045473" y="5143500"/>
            <a:ext cx="3870905" cy="1564645"/>
            <a:chOff x="0" y="0"/>
            <a:chExt cx="1205274" cy="487179"/>
          </a:xfrm>
        </p:grpSpPr>
        <p:sp>
          <p:nvSpPr>
            <p:cNvPr id="7" name="Freeform 7"/>
            <p:cNvSpPr/>
            <p:nvPr/>
          </p:nvSpPr>
          <p:spPr>
            <a:xfrm>
              <a:off x="0" y="0"/>
              <a:ext cx="1205274" cy="487179"/>
            </a:xfrm>
            <a:custGeom>
              <a:avLst/>
              <a:gdLst/>
              <a:ahLst/>
              <a:cxnLst/>
              <a:rect l="l" t="t" r="r" b="b"/>
              <a:pathLst>
                <a:path w="1205274" h="487179">
                  <a:moveTo>
                    <a:pt x="602637" y="0"/>
                  </a:moveTo>
                  <a:lnTo>
                    <a:pt x="1205274" y="487179"/>
                  </a:lnTo>
                  <a:lnTo>
                    <a:pt x="0" y="487179"/>
                  </a:lnTo>
                  <a:lnTo>
                    <a:pt x="602637" y="0"/>
                  </a:lnTo>
                  <a:close/>
                </a:path>
              </a:pathLst>
            </a:custGeom>
            <a:solidFill>
              <a:srgbClr val="022127"/>
            </a:solidFill>
          </p:spPr>
          <p:txBody>
            <a:bodyPr/>
            <a:lstStyle/>
            <a:p>
              <a:endParaRPr lang="pt-BR"/>
            </a:p>
          </p:txBody>
        </p:sp>
        <p:sp>
          <p:nvSpPr>
            <p:cNvPr id="8" name="TextBox 8"/>
            <p:cNvSpPr txBox="1"/>
            <p:nvPr/>
          </p:nvSpPr>
          <p:spPr>
            <a:xfrm>
              <a:off x="188324" y="188090"/>
              <a:ext cx="828626" cy="26429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980926" y="1743388"/>
            <a:ext cx="10326148" cy="1476979"/>
          </a:xfrm>
          <a:prstGeom prst="rect">
            <a:avLst/>
          </a:prstGeom>
        </p:spPr>
        <p:txBody>
          <a:bodyPr lIns="0" tIns="0" rIns="0" bIns="0" rtlCol="0" anchor="t">
            <a:spAutoFit/>
          </a:bodyPr>
          <a:lstStyle/>
          <a:p>
            <a:pPr algn="ctr">
              <a:lnSpc>
                <a:spcPts val="12041"/>
              </a:lnSpc>
            </a:pPr>
            <a:r>
              <a:rPr lang="en-US" sz="8601">
                <a:solidFill>
                  <a:srgbClr val="FFFFFF"/>
                </a:solidFill>
                <a:latin typeface="Lexend Deca"/>
                <a:ea typeface="Lexend Deca"/>
                <a:cs typeface="Lexend Deca"/>
                <a:sym typeface="Lexend Deca"/>
              </a:rPr>
              <a:t>Pens and Printers</a:t>
            </a:r>
          </a:p>
        </p:txBody>
      </p:sp>
      <p:sp>
        <p:nvSpPr>
          <p:cNvPr id="10" name="TextBox 10"/>
          <p:cNvSpPr txBox="1"/>
          <p:nvPr/>
        </p:nvSpPr>
        <p:spPr>
          <a:xfrm>
            <a:off x="6397466" y="3243903"/>
            <a:ext cx="5477987" cy="1087755"/>
          </a:xfrm>
          <a:prstGeom prst="rect">
            <a:avLst/>
          </a:prstGeom>
        </p:spPr>
        <p:txBody>
          <a:bodyPr lIns="0" tIns="0" rIns="0" bIns="0" rtlCol="0" anchor="t">
            <a:spAutoFit/>
          </a:bodyPr>
          <a:lstStyle/>
          <a:p>
            <a:pPr algn="ctr">
              <a:lnSpc>
                <a:spcPts val="8820"/>
              </a:lnSpc>
            </a:pPr>
            <a:r>
              <a:rPr lang="en-US" sz="6300">
                <a:solidFill>
                  <a:srgbClr val="FFFFFF"/>
                </a:solidFill>
                <a:latin typeface="Lexend Deca"/>
                <a:ea typeface="Lexend Deca"/>
                <a:cs typeface="Lexend Deca"/>
                <a:sym typeface="Lexend Deca"/>
              </a:rPr>
              <a:t>Sales Analysis</a:t>
            </a:r>
          </a:p>
        </p:txBody>
      </p:sp>
      <p:sp>
        <p:nvSpPr>
          <p:cNvPr id="11" name="TextBox 11"/>
          <p:cNvSpPr txBox="1"/>
          <p:nvPr/>
        </p:nvSpPr>
        <p:spPr>
          <a:xfrm>
            <a:off x="5445181" y="7354604"/>
            <a:ext cx="7347027" cy="636903"/>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Lexend Deca"/>
                <a:ea typeface="Lexend Deca"/>
                <a:cs typeface="Lexend Deca"/>
                <a:sym typeface="Lexend Deca"/>
              </a:rPr>
              <a:t>Presented by: Gabriel Angelo</a:t>
            </a:r>
          </a:p>
        </p:txBody>
      </p:sp>
      <p:sp>
        <p:nvSpPr>
          <p:cNvPr id="12" name="TextBox 12"/>
          <p:cNvSpPr txBox="1"/>
          <p:nvPr/>
        </p:nvSpPr>
        <p:spPr>
          <a:xfrm>
            <a:off x="6397466" y="8343900"/>
            <a:ext cx="5022691" cy="636903"/>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Lexend Deca"/>
                <a:ea typeface="Lexend Deca"/>
                <a:cs typeface="Lexend Deca"/>
                <a:sym typeface="Lexend Deca"/>
              </a:rPr>
              <a:t>Date: 16/10/2024</a:t>
            </a:r>
          </a:p>
        </p:txBody>
      </p:sp>
      <p:sp>
        <p:nvSpPr>
          <p:cNvPr id="13" name="TextBox 13"/>
          <p:cNvSpPr txBox="1"/>
          <p:nvPr/>
        </p:nvSpPr>
        <p:spPr>
          <a:xfrm>
            <a:off x="5987862" y="6517356"/>
            <a:ext cx="6261667" cy="636903"/>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Lexend Deca"/>
                <a:ea typeface="Lexend Deca"/>
                <a:cs typeface="Lexend Deca"/>
                <a:sym typeface="Lexend Deca"/>
              </a:rPr>
              <a:t>Practical Exam DA601P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95839" y="262988"/>
            <a:ext cx="16296322" cy="1259829"/>
          </a:xfrm>
          <a:prstGeom prst="rect">
            <a:avLst/>
          </a:prstGeom>
        </p:spPr>
        <p:txBody>
          <a:bodyPr wrap="square" lIns="0" tIns="0" rIns="0" bIns="0" rtlCol="0" anchor="t">
            <a:spAutoFit/>
          </a:bodyPr>
          <a:lstStyle/>
          <a:p>
            <a:pPr algn="ctr">
              <a:lnSpc>
                <a:spcPts val="10360"/>
              </a:lnSpc>
            </a:pPr>
            <a:r>
              <a:rPr lang="en-US" sz="7400" b="1" dirty="0">
                <a:solidFill>
                  <a:srgbClr val="FFFFFF"/>
                </a:solidFill>
                <a:latin typeface="Open Sans Bold"/>
                <a:ea typeface="Open Sans Bold"/>
                <a:cs typeface="Open Sans Bold"/>
                <a:sym typeface="Open Sans Bold"/>
              </a:rPr>
              <a:t>Summary and Recommendations</a:t>
            </a:r>
          </a:p>
        </p:txBody>
      </p:sp>
      <p:sp>
        <p:nvSpPr>
          <p:cNvPr id="7" name="TextBox 7"/>
          <p:cNvSpPr txBox="1"/>
          <p:nvPr/>
        </p:nvSpPr>
        <p:spPr>
          <a:xfrm>
            <a:off x="1344136" y="2475732"/>
            <a:ext cx="15915164" cy="9565005"/>
          </a:xfrm>
          <a:prstGeom prst="rect">
            <a:avLst/>
          </a:prstGeom>
        </p:spPr>
        <p:txBody>
          <a:bodyPr lIns="0" tIns="0" rIns="0" bIns="0" rtlCol="0" anchor="t">
            <a:spAutoFit/>
          </a:bodyPr>
          <a:lstStyle/>
          <a:p>
            <a:pPr algn="l">
              <a:lnSpc>
                <a:spcPts val="2100"/>
              </a:lnSpc>
            </a:pPr>
            <a:r>
              <a:rPr lang="en-US" sz="1500" b="1">
                <a:solidFill>
                  <a:srgbClr val="000000"/>
                </a:solidFill>
                <a:latin typeface="Open Sans Bold"/>
                <a:ea typeface="Open Sans Bold"/>
                <a:cs typeface="Open Sans Bold"/>
                <a:sym typeface="Open Sans Bold"/>
              </a:rPr>
              <a:t>Summary:</a:t>
            </a:r>
            <a:r>
              <a:rPr lang="en-US" sz="1500">
                <a:solidFill>
                  <a:srgbClr val="000000"/>
                </a:solidFill>
                <a:latin typeface="Open Sans"/>
                <a:ea typeface="Open Sans"/>
                <a:cs typeface="Open Sans"/>
                <a:sym typeface="Open Sans"/>
              </a:rPr>
              <a:t> The email method has gathered the most customers and the most revenue so far, the email + call method had the best growth and highest average revenue, and the call method had the second highest number of customers but the lowest revenue of all methods. </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a:solidFill>
                  <a:srgbClr val="000000"/>
                </a:solidFill>
                <a:latin typeface="Open Sans"/>
                <a:ea typeface="Open Sans"/>
                <a:cs typeface="Open Sans"/>
                <a:sym typeface="Open Sans"/>
              </a:rPr>
              <a:t>Based on the revenue per hour of sales effort metric, the most appropriate recomendation would be to keep the focus on the Email method which is the most time efficient and has generated the most revenue so far, while keeping track of increases in efficiency of the Email + Call method and diverting the efforts from the Call method to Email + Call, as the Call method compares very poorly to the other methods, demanding way too much time and not as much revenue in result.</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How does this help solve the problem? </a:t>
            </a:r>
            <a:r>
              <a:rPr lang="en-US" sz="1500">
                <a:solidFill>
                  <a:srgbClr val="000000"/>
                </a:solidFill>
                <a:latin typeface="Open Sans"/>
                <a:ea typeface="Open Sans"/>
                <a:cs typeface="Open Sans"/>
                <a:sym typeface="Open Sans"/>
              </a:rPr>
              <a:t>By comparing the performance of different sales methods (Email, Call, Email + Call), this project helps the business pinpoint which strategies generate the highest revenue per effort, enabling smarter allocation of resources.</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Recommendations:</a:t>
            </a:r>
          </a:p>
          <a:p>
            <a:pPr algn="l">
              <a:lnSpc>
                <a:spcPts val="2100"/>
              </a:lnSpc>
            </a:pPr>
            <a:endParaRPr lang="en-US" sz="1500" b="1">
              <a:solidFill>
                <a:srgbClr val="000000"/>
              </a:solidFill>
              <a:latin typeface="Open Sans Bold"/>
              <a:ea typeface="Open Sans Bold"/>
              <a:cs typeface="Open Sans Bold"/>
              <a:sym typeface="Open Sans Bold"/>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Keep the focus on the Email method while keeping track of increases in efficiency of the Email + Call method</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Divert the efforts from the Call method to Email + Call</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Explore new methods of reaching out to new customers</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Gather more information about the period of time of the sale.</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Gather more information about the client, such as demographics and preferences.</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Implement a strategy to improve data collection, such as correcting inconsitent values and identifying the causes of missing values</a:t>
            </a:r>
          </a:p>
          <a:p>
            <a:pPr algn="l">
              <a:lnSpc>
                <a:spcPts val="2100"/>
              </a:lnSpc>
            </a:pPr>
            <a:endParaRPr lang="en-US" sz="1500">
              <a:solidFill>
                <a:srgbClr val="000000"/>
              </a:solidFill>
              <a:latin typeface="Open Sans"/>
              <a:ea typeface="Open Sans"/>
              <a:cs typeface="Open Sans"/>
              <a:sym typeface="Open Sans"/>
            </a:endParaRPr>
          </a:p>
          <a:p>
            <a:pPr algn="l">
              <a:lnSpc>
                <a:spcPts val="2100"/>
              </a:lnSpc>
            </a:pPr>
            <a:r>
              <a:rPr lang="en-US" sz="1500" b="1">
                <a:solidFill>
                  <a:srgbClr val="000000"/>
                </a:solidFill>
                <a:latin typeface="Open Sans Bold"/>
                <a:ea typeface="Open Sans Bold"/>
                <a:cs typeface="Open Sans Bold"/>
                <a:sym typeface="Open Sans Bold"/>
              </a:rPr>
              <a:t>• </a:t>
            </a:r>
            <a:r>
              <a:rPr lang="en-US" sz="1500">
                <a:solidFill>
                  <a:srgbClr val="000000"/>
                </a:solidFill>
                <a:latin typeface="Open Sans"/>
                <a:ea typeface="Open Sans"/>
                <a:cs typeface="Open Sans"/>
                <a:sym typeface="Open Sans"/>
              </a:rPr>
              <a:t>Create standardized templates of emails to be sent and include the types into a column on the dataset, so we could take a look at what template of email is      the most efficient by A/B testing and other methods.</a:t>
            </a:r>
          </a:p>
          <a:p>
            <a:pPr algn="l">
              <a:lnSpc>
                <a:spcPts val="2240"/>
              </a:lnSpc>
            </a:pPr>
            <a:endParaRPr lang="en-US" sz="1500">
              <a:solidFill>
                <a:srgbClr val="000000"/>
              </a:solidFill>
              <a:latin typeface="Open Sans"/>
              <a:ea typeface="Open Sans"/>
              <a:cs typeface="Open Sans"/>
              <a:sym typeface="Open Sans"/>
            </a:endParaRPr>
          </a:p>
          <a:p>
            <a:pPr algn="l">
              <a:lnSpc>
                <a:spcPts val="3359"/>
              </a:lnSpc>
            </a:pPr>
            <a:endParaRPr lang="en-US" sz="1500">
              <a:solidFill>
                <a:srgbClr val="000000"/>
              </a:solidFill>
              <a:latin typeface="Open Sans"/>
              <a:ea typeface="Open Sans"/>
              <a:cs typeface="Open Sans"/>
              <a:sym typeface="Open Sans"/>
            </a:endParaRPr>
          </a:p>
          <a:p>
            <a:pPr algn="l">
              <a:lnSpc>
                <a:spcPts val="3359"/>
              </a:lnSpc>
            </a:pPr>
            <a:endParaRPr lang="en-US" sz="1500">
              <a:solidFill>
                <a:srgbClr val="000000"/>
              </a:solidFill>
              <a:latin typeface="Open Sans"/>
              <a:ea typeface="Open Sans"/>
              <a:cs typeface="Open Sans"/>
              <a:sym typeface="Open Sans"/>
            </a:endParaRPr>
          </a:p>
          <a:p>
            <a:pPr algn="l">
              <a:lnSpc>
                <a:spcPts val="3640"/>
              </a:lnSpc>
            </a:pPr>
            <a:endParaRPr lang="en-US" sz="1500">
              <a:solidFill>
                <a:srgbClr val="000000"/>
              </a:solidFill>
              <a:latin typeface="Open Sans"/>
              <a:ea typeface="Open Sans"/>
              <a:cs typeface="Open Sans"/>
              <a:sym typeface="Open Sans"/>
            </a:endParaRPr>
          </a:p>
          <a:p>
            <a:pPr algn="l">
              <a:lnSpc>
                <a:spcPts val="3640"/>
              </a:lnSpc>
            </a:pPr>
            <a:endParaRPr lang="en-US" sz="1500">
              <a:solidFill>
                <a:srgbClr val="000000"/>
              </a:solidFill>
              <a:latin typeface="Open Sans"/>
              <a:ea typeface="Open Sans"/>
              <a:cs typeface="Open Sans"/>
              <a:sym typeface="Open Sans"/>
            </a:endParaRPr>
          </a:p>
          <a:p>
            <a:pPr algn="l">
              <a:lnSpc>
                <a:spcPts val="5040"/>
              </a:lnSpc>
            </a:pPr>
            <a:endParaRPr lang="en-US" sz="1500">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D9D9D9">
                <a:alpha val="100000"/>
              </a:srgbClr>
            </a:gs>
            <a:gs pos="100000">
              <a:srgbClr val="CBC7C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12553"/>
            <a:ext cx="18288000" cy="19040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3589234"/>
            <a:ext cx="4286035" cy="2656674"/>
            <a:chOff x="0" y="0"/>
            <a:chExt cx="1128832" cy="699700"/>
          </a:xfrm>
        </p:grpSpPr>
        <p:sp>
          <p:nvSpPr>
            <p:cNvPr id="7" name="Freeform 7"/>
            <p:cNvSpPr/>
            <p:nvPr/>
          </p:nvSpPr>
          <p:spPr>
            <a:xfrm>
              <a:off x="0" y="0"/>
              <a:ext cx="1128832" cy="699700"/>
            </a:xfrm>
            <a:custGeom>
              <a:avLst/>
              <a:gdLst/>
              <a:ahLst/>
              <a:cxnLst/>
              <a:rect l="l" t="t" r="r" b="b"/>
              <a:pathLst>
                <a:path w="1128832" h="699700">
                  <a:moveTo>
                    <a:pt x="92122" y="0"/>
                  </a:moveTo>
                  <a:lnTo>
                    <a:pt x="1036710" y="0"/>
                  </a:lnTo>
                  <a:cubicBezTo>
                    <a:pt x="1061142" y="0"/>
                    <a:pt x="1084574" y="9706"/>
                    <a:pt x="1101850" y="26982"/>
                  </a:cubicBezTo>
                  <a:cubicBezTo>
                    <a:pt x="1119126" y="44258"/>
                    <a:pt x="1128832" y="67690"/>
                    <a:pt x="1128832" y="92122"/>
                  </a:cubicBezTo>
                  <a:lnTo>
                    <a:pt x="1128832" y="607578"/>
                  </a:lnTo>
                  <a:cubicBezTo>
                    <a:pt x="1128832" y="632010"/>
                    <a:pt x="1119126" y="655442"/>
                    <a:pt x="1101850" y="672718"/>
                  </a:cubicBezTo>
                  <a:cubicBezTo>
                    <a:pt x="1084574" y="689994"/>
                    <a:pt x="1061142" y="699700"/>
                    <a:pt x="1036710" y="699700"/>
                  </a:cubicBezTo>
                  <a:lnTo>
                    <a:pt x="92122" y="699700"/>
                  </a:lnTo>
                  <a:cubicBezTo>
                    <a:pt x="67690" y="699700"/>
                    <a:pt x="44258" y="689994"/>
                    <a:pt x="26982" y="672718"/>
                  </a:cubicBezTo>
                  <a:cubicBezTo>
                    <a:pt x="9706" y="655442"/>
                    <a:pt x="0" y="632010"/>
                    <a:pt x="0" y="607578"/>
                  </a:cubicBezTo>
                  <a:lnTo>
                    <a:pt x="0" y="92122"/>
                  </a:lnTo>
                  <a:cubicBezTo>
                    <a:pt x="0" y="67690"/>
                    <a:pt x="9706" y="44258"/>
                    <a:pt x="26982" y="26982"/>
                  </a:cubicBezTo>
                  <a:cubicBezTo>
                    <a:pt x="44258" y="9706"/>
                    <a:pt x="67690" y="0"/>
                    <a:pt x="92122" y="0"/>
                  </a:cubicBezTo>
                  <a:close/>
                </a:path>
              </a:pathLst>
            </a:custGeom>
            <a:solidFill>
              <a:srgbClr val="FFFFFF"/>
            </a:solidFill>
          </p:spPr>
          <p:txBody>
            <a:bodyPr/>
            <a:lstStyle/>
            <a:p>
              <a:endParaRPr lang="pt-BR"/>
            </a:p>
          </p:txBody>
        </p:sp>
        <p:sp>
          <p:nvSpPr>
            <p:cNvPr id="8" name="TextBox 8"/>
            <p:cNvSpPr txBox="1"/>
            <p:nvPr/>
          </p:nvSpPr>
          <p:spPr>
            <a:xfrm>
              <a:off x="0" y="-38100"/>
              <a:ext cx="1128832" cy="7378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776405" y="3589234"/>
            <a:ext cx="4286035" cy="2656674"/>
            <a:chOff x="0" y="0"/>
            <a:chExt cx="1128832" cy="699700"/>
          </a:xfrm>
        </p:grpSpPr>
        <p:sp>
          <p:nvSpPr>
            <p:cNvPr id="10" name="Freeform 10"/>
            <p:cNvSpPr/>
            <p:nvPr/>
          </p:nvSpPr>
          <p:spPr>
            <a:xfrm>
              <a:off x="0" y="0"/>
              <a:ext cx="1128832" cy="699700"/>
            </a:xfrm>
            <a:custGeom>
              <a:avLst/>
              <a:gdLst/>
              <a:ahLst/>
              <a:cxnLst/>
              <a:rect l="l" t="t" r="r" b="b"/>
              <a:pathLst>
                <a:path w="1128832" h="699700">
                  <a:moveTo>
                    <a:pt x="92122" y="0"/>
                  </a:moveTo>
                  <a:lnTo>
                    <a:pt x="1036710" y="0"/>
                  </a:lnTo>
                  <a:cubicBezTo>
                    <a:pt x="1061142" y="0"/>
                    <a:pt x="1084574" y="9706"/>
                    <a:pt x="1101850" y="26982"/>
                  </a:cubicBezTo>
                  <a:cubicBezTo>
                    <a:pt x="1119126" y="44258"/>
                    <a:pt x="1128832" y="67690"/>
                    <a:pt x="1128832" y="92122"/>
                  </a:cubicBezTo>
                  <a:lnTo>
                    <a:pt x="1128832" y="607578"/>
                  </a:lnTo>
                  <a:cubicBezTo>
                    <a:pt x="1128832" y="632010"/>
                    <a:pt x="1119126" y="655442"/>
                    <a:pt x="1101850" y="672718"/>
                  </a:cubicBezTo>
                  <a:cubicBezTo>
                    <a:pt x="1084574" y="689994"/>
                    <a:pt x="1061142" y="699700"/>
                    <a:pt x="1036710" y="699700"/>
                  </a:cubicBezTo>
                  <a:lnTo>
                    <a:pt x="92122" y="699700"/>
                  </a:lnTo>
                  <a:cubicBezTo>
                    <a:pt x="67690" y="699700"/>
                    <a:pt x="44258" y="689994"/>
                    <a:pt x="26982" y="672718"/>
                  </a:cubicBezTo>
                  <a:cubicBezTo>
                    <a:pt x="9706" y="655442"/>
                    <a:pt x="0" y="632010"/>
                    <a:pt x="0" y="607578"/>
                  </a:cubicBezTo>
                  <a:lnTo>
                    <a:pt x="0" y="92122"/>
                  </a:lnTo>
                  <a:cubicBezTo>
                    <a:pt x="0" y="67690"/>
                    <a:pt x="9706" y="44258"/>
                    <a:pt x="26982" y="26982"/>
                  </a:cubicBezTo>
                  <a:cubicBezTo>
                    <a:pt x="44258" y="9706"/>
                    <a:pt x="67690" y="0"/>
                    <a:pt x="92122" y="0"/>
                  </a:cubicBezTo>
                  <a:close/>
                </a:path>
              </a:pathLst>
            </a:custGeom>
            <a:solidFill>
              <a:srgbClr val="FFFFFF"/>
            </a:solidFill>
          </p:spPr>
          <p:txBody>
            <a:bodyPr/>
            <a:lstStyle/>
            <a:p>
              <a:endParaRPr lang="pt-BR"/>
            </a:p>
          </p:txBody>
        </p:sp>
        <p:sp>
          <p:nvSpPr>
            <p:cNvPr id="11" name="TextBox 11"/>
            <p:cNvSpPr txBox="1"/>
            <p:nvPr/>
          </p:nvSpPr>
          <p:spPr>
            <a:xfrm>
              <a:off x="0" y="-38100"/>
              <a:ext cx="1128832" cy="7378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639811" y="3589234"/>
            <a:ext cx="4286035" cy="2656674"/>
            <a:chOff x="0" y="0"/>
            <a:chExt cx="1128832" cy="699700"/>
          </a:xfrm>
        </p:grpSpPr>
        <p:sp>
          <p:nvSpPr>
            <p:cNvPr id="13" name="Freeform 13"/>
            <p:cNvSpPr/>
            <p:nvPr/>
          </p:nvSpPr>
          <p:spPr>
            <a:xfrm>
              <a:off x="0" y="0"/>
              <a:ext cx="1128832" cy="699700"/>
            </a:xfrm>
            <a:custGeom>
              <a:avLst/>
              <a:gdLst/>
              <a:ahLst/>
              <a:cxnLst/>
              <a:rect l="l" t="t" r="r" b="b"/>
              <a:pathLst>
                <a:path w="1128832" h="699700">
                  <a:moveTo>
                    <a:pt x="92122" y="0"/>
                  </a:moveTo>
                  <a:lnTo>
                    <a:pt x="1036710" y="0"/>
                  </a:lnTo>
                  <a:cubicBezTo>
                    <a:pt x="1061142" y="0"/>
                    <a:pt x="1084574" y="9706"/>
                    <a:pt x="1101850" y="26982"/>
                  </a:cubicBezTo>
                  <a:cubicBezTo>
                    <a:pt x="1119126" y="44258"/>
                    <a:pt x="1128832" y="67690"/>
                    <a:pt x="1128832" y="92122"/>
                  </a:cubicBezTo>
                  <a:lnTo>
                    <a:pt x="1128832" y="607578"/>
                  </a:lnTo>
                  <a:cubicBezTo>
                    <a:pt x="1128832" y="632010"/>
                    <a:pt x="1119126" y="655442"/>
                    <a:pt x="1101850" y="672718"/>
                  </a:cubicBezTo>
                  <a:cubicBezTo>
                    <a:pt x="1084574" y="689994"/>
                    <a:pt x="1061142" y="699700"/>
                    <a:pt x="1036710" y="699700"/>
                  </a:cubicBezTo>
                  <a:lnTo>
                    <a:pt x="92122" y="699700"/>
                  </a:lnTo>
                  <a:cubicBezTo>
                    <a:pt x="67690" y="699700"/>
                    <a:pt x="44258" y="689994"/>
                    <a:pt x="26982" y="672718"/>
                  </a:cubicBezTo>
                  <a:cubicBezTo>
                    <a:pt x="9706" y="655442"/>
                    <a:pt x="0" y="632010"/>
                    <a:pt x="0" y="607578"/>
                  </a:cubicBezTo>
                  <a:lnTo>
                    <a:pt x="0" y="92122"/>
                  </a:lnTo>
                  <a:cubicBezTo>
                    <a:pt x="0" y="67690"/>
                    <a:pt x="9706" y="44258"/>
                    <a:pt x="26982" y="26982"/>
                  </a:cubicBezTo>
                  <a:cubicBezTo>
                    <a:pt x="44258" y="9706"/>
                    <a:pt x="67690" y="0"/>
                    <a:pt x="92122" y="0"/>
                  </a:cubicBezTo>
                  <a:close/>
                </a:path>
              </a:pathLst>
            </a:custGeom>
            <a:solidFill>
              <a:srgbClr val="FFFFFF"/>
            </a:solidFill>
          </p:spPr>
          <p:txBody>
            <a:bodyPr/>
            <a:lstStyle/>
            <a:p>
              <a:endParaRPr lang="pt-BR"/>
            </a:p>
          </p:txBody>
        </p:sp>
        <p:sp>
          <p:nvSpPr>
            <p:cNvPr id="14" name="TextBox 14"/>
            <p:cNvSpPr txBox="1"/>
            <p:nvPr/>
          </p:nvSpPr>
          <p:spPr>
            <a:xfrm>
              <a:off x="0" y="-38100"/>
              <a:ext cx="1128832" cy="737800"/>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a:off x="5506723" y="5053012"/>
            <a:ext cx="819969" cy="0"/>
          </a:xfrm>
          <a:prstGeom prst="line">
            <a:avLst/>
          </a:prstGeom>
          <a:ln w="180975" cap="flat">
            <a:solidFill>
              <a:srgbClr val="000000"/>
            </a:solidFill>
            <a:prstDash val="solid"/>
            <a:headEnd type="none" w="sm" len="sm"/>
            <a:tailEnd type="arrow" w="med" len="sm"/>
          </a:ln>
        </p:spPr>
        <p:txBody>
          <a:bodyPr/>
          <a:lstStyle/>
          <a:p>
            <a:endParaRPr lang="pt-BR"/>
          </a:p>
        </p:txBody>
      </p:sp>
      <p:sp>
        <p:nvSpPr>
          <p:cNvPr id="16" name="AutoShape 16"/>
          <p:cNvSpPr/>
          <p:nvPr/>
        </p:nvSpPr>
        <p:spPr>
          <a:xfrm>
            <a:off x="11434130" y="5008058"/>
            <a:ext cx="819969" cy="0"/>
          </a:xfrm>
          <a:prstGeom prst="line">
            <a:avLst/>
          </a:prstGeom>
          <a:ln w="180975" cap="flat">
            <a:solidFill>
              <a:srgbClr val="000000"/>
            </a:solidFill>
            <a:prstDash val="solid"/>
            <a:headEnd type="none" w="sm" len="sm"/>
            <a:tailEnd type="arrow" w="med" len="sm"/>
          </a:ln>
        </p:spPr>
        <p:txBody>
          <a:bodyPr/>
          <a:lstStyle/>
          <a:p>
            <a:endParaRPr lang="pt-BR"/>
          </a:p>
        </p:txBody>
      </p:sp>
      <p:sp>
        <p:nvSpPr>
          <p:cNvPr id="17" name="TextBox 17"/>
          <p:cNvSpPr txBox="1"/>
          <p:nvPr/>
        </p:nvSpPr>
        <p:spPr>
          <a:xfrm>
            <a:off x="1477855" y="3798784"/>
            <a:ext cx="3321526" cy="1880235"/>
          </a:xfrm>
          <a:prstGeom prst="rect">
            <a:avLst/>
          </a:prstGeom>
        </p:spPr>
        <p:txBody>
          <a:bodyPr lIns="0" tIns="0" rIns="0" bIns="0" rtlCol="0" anchor="t">
            <a:spAutoFit/>
          </a:bodyPr>
          <a:lstStyle/>
          <a:p>
            <a:pPr algn="just">
              <a:lnSpc>
                <a:spcPts val="5040"/>
              </a:lnSpc>
            </a:pPr>
            <a:r>
              <a:rPr lang="en-US" sz="3600">
                <a:solidFill>
                  <a:srgbClr val="000000"/>
                </a:solidFill>
                <a:latin typeface="Lexend Deca"/>
                <a:ea typeface="Lexend Deca"/>
                <a:cs typeface="Lexend Deca"/>
                <a:sym typeface="Lexend Deca"/>
              </a:rPr>
              <a:t>Evaluate sales </a:t>
            </a:r>
          </a:p>
          <a:p>
            <a:pPr algn="just">
              <a:lnSpc>
                <a:spcPts val="5040"/>
              </a:lnSpc>
            </a:pPr>
            <a:r>
              <a:rPr lang="en-US" sz="3600">
                <a:solidFill>
                  <a:srgbClr val="000000"/>
                </a:solidFill>
                <a:latin typeface="Lexend Deca"/>
                <a:ea typeface="Lexend Deca"/>
                <a:cs typeface="Lexend Deca"/>
                <a:sym typeface="Lexend Deca"/>
              </a:rPr>
              <a:t>methods </a:t>
            </a:r>
          </a:p>
          <a:p>
            <a:pPr algn="just">
              <a:lnSpc>
                <a:spcPts val="5040"/>
              </a:lnSpc>
            </a:pPr>
            <a:r>
              <a:rPr lang="en-US" sz="3600">
                <a:solidFill>
                  <a:srgbClr val="000000"/>
                </a:solidFill>
                <a:latin typeface="Lexend Deca"/>
                <a:ea typeface="Lexend Deca"/>
                <a:cs typeface="Lexend Deca"/>
                <a:sym typeface="Lexend Deca"/>
              </a:rPr>
              <a:t>efficiency </a:t>
            </a:r>
          </a:p>
        </p:txBody>
      </p:sp>
      <p:sp>
        <p:nvSpPr>
          <p:cNvPr id="18" name="TextBox 18"/>
          <p:cNvSpPr txBox="1"/>
          <p:nvPr/>
        </p:nvSpPr>
        <p:spPr>
          <a:xfrm>
            <a:off x="4949344" y="212668"/>
            <a:ext cx="7924829" cy="318579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Lexend Deca"/>
                <a:ea typeface="Lexend Deca"/>
                <a:cs typeface="Lexend Deca"/>
                <a:sym typeface="Lexend Deca"/>
              </a:rPr>
              <a:t>OBJECTIVES</a:t>
            </a:r>
          </a:p>
          <a:p>
            <a:pPr algn="ctr">
              <a:lnSpc>
                <a:spcPts val="12880"/>
              </a:lnSpc>
            </a:pPr>
            <a:endParaRPr lang="en-US" sz="9200" dirty="0">
              <a:solidFill>
                <a:srgbClr val="FFFFFF"/>
              </a:solidFill>
              <a:latin typeface="Lexend Deca"/>
              <a:ea typeface="Lexend Deca"/>
              <a:cs typeface="Lexend Deca"/>
              <a:sym typeface="Lexend Deca"/>
            </a:endParaRPr>
          </a:p>
        </p:txBody>
      </p:sp>
      <p:sp>
        <p:nvSpPr>
          <p:cNvPr id="19" name="TextBox 19"/>
          <p:cNvSpPr txBox="1"/>
          <p:nvPr/>
        </p:nvSpPr>
        <p:spPr>
          <a:xfrm>
            <a:off x="836712" y="2022689"/>
            <a:ext cx="4670011"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1</a:t>
            </a:r>
          </a:p>
        </p:txBody>
      </p:sp>
      <p:sp>
        <p:nvSpPr>
          <p:cNvPr id="20" name="TextBox 20"/>
          <p:cNvSpPr txBox="1"/>
          <p:nvPr/>
        </p:nvSpPr>
        <p:spPr>
          <a:xfrm>
            <a:off x="8578305" y="2022689"/>
            <a:ext cx="66690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2</a:t>
            </a:r>
          </a:p>
        </p:txBody>
      </p:sp>
      <p:sp>
        <p:nvSpPr>
          <p:cNvPr id="21" name="TextBox 21"/>
          <p:cNvSpPr txBox="1"/>
          <p:nvPr/>
        </p:nvSpPr>
        <p:spPr>
          <a:xfrm>
            <a:off x="14449374" y="2022689"/>
            <a:ext cx="66690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3</a:t>
            </a:r>
          </a:p>
        </p:txBody>
      </p:sp>
      <p:sp>
        <p:nvSpPr>
          <p:cNvPr id="22" name="TextBox 22"/>
          <p:cNvSpPr txBox="1"/>
          <p:nvPr/>
        </p:nvSpPr>
        <p:spPr>
          <a:xfrm>
            <a:off x="7160458" y="3948879"/>
            <a:ext cx="3633629" cy="1880233"/>
          </a:xfrm>
          <a:prstGeom prst="rect">
            <a:avLst/>
          </a:prstGeom>
        </p:spPr>
        <p:txBody>
          <a:bodyPr lIns="0" tIns="0" rIns="0" bIns="0" rtlCol="0" anchor="t">
            <a:spAutoFit/>
          </a:bodyPr>
          <a:lstStyle/>
          <a:p>
            <a:pPr algn="just">
              <a:lnSpc>
                <a:spcPts val="5040"/>
              </a:lnSpc>
            </a:pPr>
            <a:r>
              <a:rPr lang="en-US" sz="3600">
                <a:solidFill>
                  <a:srgbClr val="000000"/>
                </a:solidFill>
                <a:latin typeface="Lexend Deca"/>
                <a:ea typeface="Lexend Deca"/>
                <a:cs typeface="Lexend Deca"/>
                <a:sym typeface="Lexend Deca"/>
              </a:rPr>
              <a:t>Define a metric </a:t>
            </a:r>
          </a:p>
          <a:p>
            <a:pPr algn="just">
              <a:lnSpc>
                <a:spcPts val="5040"/>
              </a:lnSpc>
            </a:pPr>
            <a:r>
              <a:rPr lang="en-US" sz="3600">
                <a:solidFill>
                  <a:srgbClr val="000000"/>
                </a:solidFill>
                <a:latin typeface="Lexend Deca"/>
                <a:ea typeface="Lexend Deca"/>
                <a:cs typeface="Lexend Deca"/>
                <a:sym typeface="Lexend Deca"/>
              </a:rPr>
              <a:t>for the business </a:t>
            </a:r>
          </a:p>
          <a:p>
            <a:pPr algn="just">
              <a:lnSpc>
                <a:spcPts val="5040"/>
              </a:lnSpc>
            </a:pPr>
            <a:r>
              <a:rPr lang="en-US" sz="3600">
                <a:solidFill>
                  <a:srgbClr val="000000"/>
                </a:solidFill>
                <a:latin typeface="Lexend Deca"/>
                <a:ea typeface="Lexend Deca"/>
                <a:cs typeface="Lexend Deca"/>
                <a:sym typeface="Lexend Deca"/>
              </a:rPr>
              <a:t>to monitor</a:t>
            </a:r>
          </a:p>
        </p:txBody>
      </p:sp>
      <p:sp>
        <p:nvSpPr>
          <p:cNvPr id="23" name="TextBox 23"/>
          <p:cNvSpPr txBox="1"/>
          <p:nvPr/>
        </p:nvSpPr>
        <p:spPr>
          <a:xfrm>
            <a:off x="13327091" y="3948879"/>
            <a:ext cx="2911475" cy="1880233"/>
          </a:xfrm>
          <a:prstGeom prst="rect">
            <a:avLst/>
          </a:prstGeom>
        </p:spPr>
        <p:txBody>
          <a:bodyPr lIns="0" tIns="0" rIns="0" bIns="0" rtlCol="0" anchor="t">
            <a:spAutoFit/>
          </a:bodyPr>
          <a:lstStyle/>
          <a:p>
            <a:pPr algn="just">
              <a:lnSpc>
                <a:spcPts val="5040"/>
              </a:lnSpc>
            </a:pPr>
            <a:r>
              <a:rPr lang="en-US" sz="3600">
                <a:solidFill>
                  <a:srgbClr val="000000"/>
                </a:solidFill>
                <a:latin typeface="Lexend Deca"/>
                <a:ea typeface="Lexend Deca"/>
                <a:cs typeface="Lexend Deca"/>
                <a:sym typeface="Lexend Deca"/>
              </a:rPr>
              <a:t>Recommend </a:t>
            </a:r>
          </a:p>
          <a:p>
            <a:pPr algn="just">
              <a:lnSpc>
                <a:spcPts val="5040"/>
              </a:lnSpc>
            </a:pPr>
            <a:r>
              <a:rPr lang="en-US" sz="3600">
                <a:solidFill>
                  <a:srgbClr val="000000"/>
                </a:solidFill>
                <a:latin typeface="Lexend Deca"/>
                <a:ea typeface="Lexend Deca"/>
                <a:cs typeface="Lexend Deca"/>
                <a:sym typeface="Lexend Deca"/>
              </a:rPr>
              <a:t>data-driven </a:t>
            </a:r>
          </a:p>
          <a:p>
            <a:pPr algn="just">
              <a:lnSpc>
                <a:spcPts val="5040"/>
              </a:lnSpc>
            </a:pPr>
            <a:r>
              <a:rPr lang="en-US" sz="3600">
                <a:solidFill>
                  <a:srgbClr val="000000"/>
                </a:solidFill>
                <a:latin typeface="Lexend Deca"/>
                <a:ea typeface="Lexend Deca"/>
                <a:cs typeface="Lexend Deca"/>
                <a:sym typeface="Lexend Deca"/>
              </a:rPr>
              <a:t>strategies</a:t>
            </a:r>
          </a:p>
        </p:txBody>
      </p:sp>
      <p:sp>
        <p:nvSpPr>
          <p:cNvPr id="24" name="TextBox 24"/>
          <p:cNvSpPr txBox="1"/>
          <p:nvPr/>
        </p:nvSpPr>
        <p:spPr>
          <a:xfrm>
            <a:off x="1028700" y="6750733"/>
            <a:ext cx="17259300" cy="1581149"/>
          </a:xfrm>
          <a:prstGeom prst="rect">
            <a:avLst/>
          </a:prstGeom>
        </p:spPr>
        <p:txBody>
          <a:bodyPr lIns="0" tIns="0" rIns="0" bIns="0" rtlCol="0" anchor="t">
            <a:spAutoFit/>
          </a:bodyPr>
          <a:lstStyle/>
          <a:p>
            <a:pPr algn="l">
              <a:lnSpc>
                <a:spcPts val="4200"/>
              </a:lnSpc>
            </a:pPr>
            <a:r>
              <a:rPr lang="en-US" sz="3000" b="1">
                <a:solidFill>
                  <a:srgbClr val="000000"/>
                </a:solidFill>
                <a:latin typeface="Open Sans Bold"/>
                <a:ea typeface="Open Sans Bold"/>
                <a:cs typeface="Open Sans Bold"/>
                <a:sym typeface="Open Sans Bold"/>
              </a:rPr>
              <a:t>Business goals: </a:t>
            </a:r>
            <a:r>
              <a:rPr lang="en-US" sz="3000">
                <a:solidFill>
                  <a:srgbClr val="000000"/>
                </a:solidFill>
                <a:latin typeface="Open Sans"/>
                <a:ea typeface="Open Sans"/>
                <a:cs typeface="Open Sans"/>
                <a:sym typeface="Open Sans"/>
              </a:rPr>
              <a:t>The business should aim to identify the sales strategy that yields the highest revenue with the least amount of effort from the team. This ensures that resources are allocated efficiently, avoiding excessive time spent on strategies with low returns.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722257" y="104604"/>
            <a:ext cx="8843486" cy="4814569"/>
          </a:xfrm>
          <a:prstGeom prst="rect">
            <a:avLst/>
          </a:prstGeom>
        </p:spPr>
        <p:txBody>
          <a:bodyPr lIns="0" tIns="0" rIns="0" bIns="0" rtlCol="0" anchor="t">
            <a:spAutoFit/>
          </a:bodyPr>
          <a:lstStyle/>
          <a:p>
            <a:pPr algn="l">
              <a:lnSpc>
                <a:spcPts val="12880"/>
              </a:lnSpc>
            </a:pPr>
            <a:r>
              <a:rPr lang="en-US" sz="9200">
                <a:solidFill>
                  <a:srgbClr val="FDFDFD"/>
                </a:solidFill>
                <a:latin typeface="Lexend Deca"/>
                <a:ea typeface="Lexend Deca"/>
                <a:cs typeface="Lexend Deca"/>
                <a:sym typeface="Lexend Deca"/>
              </a:rPr>
              <a:t> Sales Methods </a:t>
            </a:r>
          </a:p>
          <a:p>
            <a:pPr algn="ctr">
              <a:lnSpc>
                <a:spcPts val="12880"/>
              </a:lnSpc>
            </a:pPr>
            <a:endParaRPr lang="en-US" sz="9200">
              <a:solidFill>
                <a:srgbClr val="FDFDFD"/>
              </a:solidFill>
              <a:latin typeface="Lexend Deca"/>
              <a:ea typeface="Lexend Deca"/>
              <a:cs typeface="Lexend Deca"/>
              <a:sym typeface="Lexend Deca"/>
            </a:endParaRPr>
          </a:p>
          <a:p>
            <a:pPr algn="ctr">
              <a:lnSpc>
                <a:spcPts val="12880"/>
              </a:lnSpc>
            </a:pPr>
            <a:endParaRPr lang="en-US" sz="9200">
              <a:solidFill>
                <a:srgbClr val="FDFDFD"/>
              </a:solidFill>
              <a:latin typeface="Lexend Deca"/>
              <a:ea typeface="Lexend Deca"/>
              <a:cs typeface="Lexend Deca"/>
              <a:sym typeface="Lexend Deca"/>
            </a:endParaRPr>
          </a:p>
        </p:txBody>
      </p:sp>
      <p:sp>
        <p:nvSpPr>
          <p:cNvPr id="7" name="Freeform 7"/>
          <p:cNvSpPr/>
          <p:nvPr/>
        </p:nvSpPr>
        <p:spPr>
          <a:xfrm>
            <a:off x="8691168" y="2776009"/>
            <a:ext cx="8568132" cy="6665449"/>
          </a:xfrm>
          <a:custGeom>
            <a:avLst/>
            <a:gdLst/>
            <a:ahLst/>
            <a:cxnLst/>
            <a:rect l="l" t="t" r="r" b="b"/>
            <a:pathLst>
              <a:path w="8568132" h="6665449">
                <a:moveTo>
                  <a:pt x="0" y="0"/>
                </a:moveTo>
                <a:lnTo>
                  <a:pt x="8568132" y="0"/>
                </a:lnTo>
                <a:lnTo>
                  <a:pt x="8568132" y="6665449"/>
                </a:lnTo>
                <a:lnTo>
                  <a:pt x="0" y="6665449"/>
                </a:lnTo>
                <a:lnTo>
                  <a:pt x="0" y="0"/>
                </a:lnTo>
                <a:close/>
              </a:path>
            </a:pathLst>
          </a:custGeom>
          <a:blipFill>
            <a:blip r:embed="rId3"/>
            <a:stretch>
              <a:fillRect/>
            </a:stretch>
          </a:blipFill>
        </p:spPr>
        <p:txBody>
          <a:bodyPr/>
          <a:lstStyle/>
          <a:p>
            <a:endParaRPr lang="pt-BR"/>
          </a:p>
        </p:txBody>
      </p:sp>
      <p:sp>
        <p:nvSpPr>
          <p:cNvPr id="8" name="TextBox 8"/>
          <p:cNvSpPr txBox="1"/>
          <p:nvPr/>
        </p:nvSpPr>
        <p:spPr>
          <a:xfrm>
            <a:off x="933270" y="2709334"/>
            <a:ext cx="7577973" cy="8271509"/>
          </a:xfrm>
          <a:prstGeom prst="rect">
            <a:avLst/>
          </a:prstGeom>
        </p:spPr>
        <p:txBody>
          <a:bodyPr lIns="0" tIns="0" rIns="0" bIns="0" rtlCol="0" anchor="t">
            <a:spAutoFit/>
          </a:bodyPr>
          <a:lstStyle/>
          <a:p>
            <a:pPr algn="l">
              <a:lnSpc>
                <a:spcPts val="5040"/>
              </a:lnSpc>
            </a:pPr>
            <a:r>
              <a:rPr lang="en-US" sz="3600" b="1" dirty="0">
                <a:solidFill>
                  <a:srgbClr val="000000"/>
                </a:solidFill>
                <a:latin typeface="Open Sans Bold"/>
                <a:ea typeface="Open Sans Bold"/>
                <a:cs typeface="Open Sans Bold"/>
                <a:sym typeface="Open Sans Bold"/>
              </a:rPr>
              <a:t>Email: 7465 </a:t>
            </a:r>
            <a:r>
              <a:rPr lang="en-US" sz="3600" dirty="0">
                <a:solidFill>
                  <a:srgbClr val="000000"/>
                </a:solidFill>
                <a:latin typeface="Open Sans"/>
                <a:ea typeface="Open Sans"/>
                <a:cs typeface="Open Sans"/>
                <a:sym typeface="Open Sans"/>
              </a:rPr>
              <a:t>customers, </a:t>
            </a:r>
            <a:r>
              <a:rPr lang="en-US" sz="3600" b="1" dirty="0">
                <a:solidFill>
                  <a:srgbClr val="000000"/>
                </a:solidFill>
                <a:latin typeface="Open Sans Bold"/>
                <a:ea typeface="Open Sans Bold"/>
                <a:cs typeface="Open Sans Bold"/>
                <a:sym typeface="Open Sans Bold"/>
              </a:rPr>
              <a:t>50%</a:t>
            </a:r>
            <a:r>
              <a:rPr lang="en-US" sz="3600" dirty="0">
                <a:solidFill>
                  <a:srgbClr val="000000"/>
                </a:solidFill>
                <a:latin typeface="Open Sans"/>
                <a:ea typeface="Open Sans"/>
                <a:cs typeface="Open Sans"/>
                <a:sym typeface="Open Sans"/>
              </a:rPr>
              <a:t> of the total</a:t>
            </a:r>
          </a:p>
          <a:p>
            <a:pPr algn="l">
              <a:lnSpc>
                <a:spcPts val="5040"/>
              </a:lnSpc>
            </a:pPr>
            <a:endParaRPr lang="en-US" sz="3600" dirty="0">
              <a:solidFill>
                <a:srgbClr val="000000"/>
              </a:solidFill>
              <a:latin typeface="Open Sans"/>
              <a:ea typeface="Open Sans"/>
              <a:cs typeface="Open Sans"/>
              <a:sym typeface="Open Sans"/>
            </a:endParaRPr>
          </a:p>
          <a:p>
            <a:pPr algn="l">
              <a:lnSpc>
                <a:spcPts val="5040"/>
              </a:lnSpc>
            </a:pPr>
            <a:r>
              <a:rPr lang="en-US" sz="3600" b="1" dirty="0">
                <a:solidFill>
                  <a:srgbClr val="000000"/>
                </a:solidFill>
                <a:latin typeface="Open Sans Bold"/>
                <a:ea typeface="Open Sans Bold"/>
                <a:cs typeface="Open Sans Bold"/>
                <a:sym typeface="Open Sans Bold"/>
              </a:rPr>
              <a:t>Call: 4961</a:t>
            </a:r>
            <a:r>
              <a:rPr lang="en-US" sz="3600" dirty="0">
                <a:solidFill>
                  <a:srgbClr val="000000"/>
                </a:solidFill>
                <a:latin typeface="Open Sans"/>
                <a:ea typeface="Open Sans"/>
                <a:cs typeface="Open Sans"/>
                <a:sym typeface="Open Sans"/>
              </a:rPr>
              <a:t> customers, </a:t>
            </a:r>
            <a:r>
              <a:rPr lang="en-US" sz="3600" b="1" dirty="0">
                <a:solidFill>
                  <a:srgbClr val="000000"/>
                </a:solidFill>
                <a:latin typeface="Open Sans Bold"/>
                <a:ea typeface="Open Sans Bold"/>
                <a:cs typeface="Open Sans Bold"/>
                <a:sym typeface="Open Sans Bold"/>
              </a:rPr>
              <a:t>33%</a:t>
            </a:r>
            <a:r>
              <a:rPr lang="en-US" sz="3600" dirty="0">
                <a:solidFill>
                  <a:srgbClr val="000000"/>
                </a:solidFill>
                <a:latin typeface="Open Sans"/>
                <a:ea typeface="Open Sans"/>
                <a:cs typeface="Open Sans"/>
                <a:sym typeface="Open Sans"/>
              </a:rPr>
              <a:t> of the total</a:t>
            </a:r>
          </a:p>
          <a:p>
            <a:pPr algn="l">
              <a:lnSpc>
                <a:spcPts val="5040"/>
              </a:lnSpc>
            </a:pPr>
            <a:endParaRPr lang="en-US" sz="3600" dirty="0">
              <a:solidFill>
                <a:srgbClr val="000000"/>
              </a:solidFill>
              <a:latin typeface="Open Sans"/>
              <a:ea typeface="Open Sans"/>
              <a:cs typeface="Open Sans"/>
              <a:sym typeface="Open Sans"/>
            </a:endParaRPr>
          </a:p>
          <a:p>
            <a:pPr algn="l">
              <a:lnSpc>
                <a:spcPts val="5040"/>
              </a:lnSpc>
            </a:pPr>
            <a:r>
              <a:rPr lang="en-US" sz="3600" b="1" dirty="0">
                <a:solidFill>
                  <a:srgbClr val="000000"/>
                </a:solidFill>
                <a:latin typeface="Open Sans Bold"/>
                <a:ea typeface="Open Sans Bold"/>
                <a:cs typeface="Open Sans Bold"/>
                <a:sym typeface="Open Sans Bold"/>
              </a:rPr>
              <a:t>Email + Call: 2572</a:t>
            </a:r>
            <a:r>
              <a:rPr lang="en-US" sz="3600" dirty="0">
                <a:solidFill>
                  <a:srgbClr val="000000"/>
                </a:solidFill>
                <a:latin typeface="Open Sans"/>
                <a:ea typeface="Open Sans"/>
                <a:cs typeface="Open Sans"/>
                <a:sym typeface="Open Sans"/>
              </a:rPr>
              <a:t> customers, </a:t>
            </a:r>
            <a:r>
              <a:rPr lang="en-US" sz="3600" b="1" dirty="0">
                <a:solidFill>
                  <a:srgbClr val="000000"/>
                </a:solidFill>
                <a:latin typeface="Open Sans Bold"/>
                <a:ea typeface="Open Sans Bold"/>
                <a:cs typeface="Open Sans Bold"/>
                <a:sym typeface="Open Sans Bold"/>
              </a:rPr>
              <a:t>17%</a:t>
            </a:r>
            <a:r>
              <a:rPr lang="en-US" sz="3600" dirty="0">
                <a:solidFill>
                  <a:srgbClr val="000000"/>
                </a:solidFill>
                <a:latin typeface="Open Sans"/>
                <a:ea typeface="Open Sans"/>
                <a:cs typeface="Open Sans"/>
                <a:sym typeface="Open Sans"/>
              </a:rPr>
              <a:t>  of the total</a:t>
            </a:r>
          </a:p>
          <a:p>
            <a:pPr algn="l">
              <a:lnSpc>
                <a:spcPts val="5040"/>
              </a:lnSpc>
            </a:pPr>
            <a:endParaRPr lang="en-US" sz="3600" dirty="0">
              <a:solidFill>
                <a:srgbClr val="000000"/>
              </a:solidFill>
              <a:latin typeface="Open Sans"/>
              <a:ea typeface="Open Sans"/>
              <a:cs typeface="Open Sans"/>
              <a:sym typeface="Open Sans"/>
            </a:endParaRPr>
          </a:p>
          <a:p>
            <a:pPr algn="l">
              <a:lnSpc>
                <a:spcPts val="5040"/>
              </a:lnSpc>
            </a:pPr>
            <a:endParaRPr lang="en-US" sz="3600" dirty="0">
              <a:solidFill>
                <a:srgbClr val="000000"/>
              </a:solidFill>
              <a:latin typeface="Open Sans"/>
              <a:ea typeface="Open Sans"/>
              <a:cs typeface="Open Sans"/>
              <a:sym typeface="Open Sans"/>
            </a:endParaRPr>
          </a:p>
          <a:p>
            <a:pPr algn="l">
              <a:lnSpc>
                <a:spcPts val="5040"/>
              </a:lnSpc>
            </a:pPr>
            <a:endParaRPr lang="en-US" sz="3600" dirty="0">
              <a:solidFill>
                <a:srgbClr val="000000"/>
              </a:solidFill>
              <a:latin typeface="Open Sans"/>
              <a:ea typeface="Open Sans"/>
              <a:cs typeface="Open Sans"/>
              <a:sym typeface="Open Sans"/>
            </a:endParaRPr>
          </a:p>
          <a:p>
            <a:pPr algn="l">
              <a:lnSpc>
                <a:spcPts val="5040"/>
              </a:lnSpc>
            </a:pPr>
            <a:endParaRPr lang="en-US" sz="3600" dirty="0">
              <a:solidFill>
                <a:srgbClr val="000000"/>
              </a:solidFill>
              <a:latin typeface="Open Sans"/>
              <a:ea typeface="Open Sans"/>
              <a:cs typeface="Open Sans"/>
              <a:sym typeface="Open Sans"/>
            </a:endParaRPr>
          </a:p>
          <a:p>
            <a:pPr algn="ctr">
              <a:lnSpc>
                <a:spcPts val="5040"/>
              </a:lnSpc>
            </a:pPr>
            <a:endParaRPr lang="en-US" sz="3600" dirty="0">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38100"/>
            <a:ext cx="18288000" cy="1863792"/>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8691168" y="2776009"/>
            <a:ext cx="8568132" cy="6665449"/>
          </a:xfrm>
          <a:custGeom>
            <a:avLst/>
            <a:gdLst/>
            <a:ahLst/>
            <a:cxnLst/>
            <a:rect l="l" t="t" r="r" b="b"/>
            <a:pathLst>
              <a:path w="8568132" h="6665449">
                <a:moveTo>
                  <a:pt x="0" y="0"/>
                </a:moveTo>
                <a:lnTo>
                  <a:pt x="8568132" y="0"/>
                </a:lnTo>
                <a:lnTo>
                  <a:pt x="8568132" y="6665449"/>
                </a:lnTo>
                <a:lnTo>
                  <a:pt x="0" y="6665449"/>
                </a:lnTo>
                <a:lnTo>
                  <a:pt x="0" y="0"/>
                </a:lnTo>
                <a:close/>
              </a:path>
            </a:pathLst>
          </a:custGeom>
          <a:blipFill>
            <a:blip r:embed="rId3"/>
            <a:stretch>
              <a:fillRect/>
            </a:stretch>
          </a:blipFill>
        </p:spPr>
        <p:txBody>
          <a:bodyPr/>
          <a:lstStyle/>
          <a:p>
            <a:endParaRPr lang="pt-BR"/>
          </a:p>
        </p:txBody>
      </p:sp>
      <p:sp>
        <p:nvSpPr>
          <p:cNvPr id="7" name="TextBox 7"/>
          <p:cNvSpPr txBox="1"/>
          <p:nvPr/>
        </p:nvSpPr>
        <p:spPr>
          <a:xfrm>
            <a:off x="4460478" y="105762"/>
            <a:ext cx="9367044" cy="1557019"/>
          </a:xfrm>
          <a:prstGeom prst="rect">
            <a:avLst/>
          </a:prstGeom>
        </p:spPr>
        <p:txBody>
          <a:bodyPr lIns="0" tIns="0" rIns="0" bIns="0" rtlCol="0" anchor="t">
            <a:spAutoFit/>
          </a:bodyPr>
          <a:lstStyle/>
          <a:p>
            <a:pPr algn="l">
              <a:lnSpc>
                <a:spcPts val="12880"/>
              </a:lnSpc>
            </a:pPr>
            <a:r>
              <a:rPr lang="en-US" sz="9200">
                <a:solidFill>
                  <a:srgbClr val="FDFDFD"/>
                </a:solidFill>
                <a:latin typeface="Lexend Deca"/>
                <a:ea typeface="Lexend Deca"/>
                <a:cs typeface="Lexend Deca"/>
                <a:sym typeface="Lexend Deca"/>
              </a:rPr>
              <a:t>Revenue Spread</a:t>
            </a:r>
          </a:p>
        </p:txBody>
      </p:sp>
      <p:sp>
        <p:nvSpPr>
          <p:cNvPr id="8" name="TextBox 8"/>
          <p:cNvSpPr txBox="1"/>
          <p:nvPr/>
        </p:nvSpPr>
        <p:spPr>
          <a:xfrm>
            <a:off x="933270" y="2709334"/>
            <a:ext cx="7577973" cy="12100559"/>
          </a:xfrm>
          <a:prstGeom prst="rect">
            <a:avLst/>
          </a:prstGeom>
        </p:spPr>
        <p:txBody>
          <a:bodyPr lIns="0" tIns="0" rIns="0" bIns="0" rtlCol="0" anchor="t">
            <a:spAutoFit/>
          </a:bodyPr>
          <a:lstStyle/>
          <a:p>
            <a:pPr algn="l">
              <a:lnSpc>
                <a:spcPts val="5040"/>
              </a:lnSpc>
            </a:pPr>
            <a:r>
              <a:rPr lang="en-US" sz="3600" b="1">
                <a:solidFill>
                  <a:srgbClr val="000000"/>
                </a:solidFill>
                <a:latin typeface="Open Sans Bold"/>
                <a:ea typeface="Open Sans Bold"/>
                <a:cs typeface="Open Sans Bold"/>
                <a:sym typeface="Open Sans Bold"/>
              </a:rPr>
              <a:t>Most sales are concentrated between 52 and 107 of revenue</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Distribution: </a:t>
            </a:r>
            <a:r>
              <a:rPr lang="en-US" sz="3600">
                <a:solidFill>
                  <a:srgbClr val="000000"/>
                </a:solidFill>
                <a:latin typeface="Open Sans"/>
                <a:ea typeface="Open Sans"/>
                <a:cs typeface="Open Sans"/>
                <a:sym typeface="Open Sans"/>
              </a:rPr>
              <a:t>Right-skewed</a:t>
            </a:r>
          </a:p>
          <a:p>
            <a:pPr algn="l">
              <a:lnSpc>
                <a:spcPts val="5040"/>
              </a:lnSpc>
            </a:pPr>
            <a:endParaRPr lang="en-US" sz="3600">
              <a:solidFill>
                <a:srgbClr val="000000"/>
              </a:solidFill>
              <a:latin typeface="Open Sans"/>
              <a:ea typeface="Open Sans"/>
              <a:cs typeface="Open Sans"/>
              <a:sym typeface="Open Sans"/>
            </a:endParaRPr>
          </a:p>
          <a:p>
            <a:pPr algn="l">
              <a:lnSpc>
                <a:spcPts val="5040"/>
              </a:lnSpc>
            </a:pPr>
            <a:r>
              <a:rPr lang="en-US" sz="3600" b="1">
                <a:solidFill>
                  <a:srgbClr val="000000"/>
                </a:solidFill>
                <a:latin typeface="Open Sans Bold"/>
                <a:ea typeface="Open Sans Bold"/>
                <a:cs typeface="Open Sans Bold"/>
                <a:sym typeface="Open Sans Bold"/>
              </a:rPr>
              <a:t>Range : 32.54 </a:t>
            </a:r>
            <a:r>
              <a:rPr lang="en-US" sz="3600">
                <a:solidFill>
                  <a:srgbClr val="000000"/>
                </a:solidFill>
                <a:latin typeface="Open Sans"/>
                <a:ea typeface="Open Sans"/>
                <a:cs typeface="Open Sans"/>
                <a:sym typeface="Open Sans"/>
              </a:rPr>
              <a:t>to </a:t>
            </a:r>
            <a:r>
              <a:rPr lang="en-US" sz="3600" b="1">
                <a:solidFill>
                  <a:srgbClr val="000000"/>
                </a:solidFill>
                <a:latin typeface="Open Sans Bold"/>
                <a:ea typeface="Open Sans Bold"/>
                <a:cs typeface="Open Sans Bold"/>
                <a:sym typeface="Open Sans Bold"/>
              </a:rPr>
              <a:t>238.32</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Mean: 95.56</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Median: 90.95</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ctr">
              <a:lnSpc>
                <a:spcPts val="5040"/>
              </a:lnSpc>
            </a:pPr>
            <a:endParaRPr lang="en-US" sz="3600" b="1">
              <a:solidFill>
                <a:srgbClr val="000000"/>
              </a:solidFill>
              <a:latin typeface="Open Sans Bold"/>
              <a:ea typeface="Open Sans Bold"/>
              <a:cs typeface="Open Sans Bold"/>
              <a:sym typeface="Open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8788120" y="2776009"/>
            <a:ext cx="8471180" cy="6665449"/>
          </a:xfrm>
          <a:custGeom>
            <a:avLst/>
            <a:gdLst/>
            <a:ahLst/>
            <a:cxnLst/>
            <a:rect l="l" t="t" r="r" b="b"/>
            <a:pathLst>
              <a:path w="8471180" h="6665449">
                <a:moveTo>
                  <a:pt x="0" y="0"/>
                </a:moveTo>
                <a:lnTo>
                  <a:pt x="8471180" y="0"/>
                </a:lnTo>
                <a:lnTo>
                  <a:pt x="8471180" y="6665449"/>
                </a:lnTo>
                <a:lnTo>
                  <a:pt x="0" y="6665449"/>
                </a:lnTo>
                <a:lnTo>
                  <a:pt x="0" y="0"/>
                </a:lnTo>
                <a:close/>
              </a:path>
            </a:pathLst>
          </a:custGeom>
          <a:blipFill>
            <a:blip r:embed="rId3"/>
            <a:stretch>
              <a:fillRect/>
            </a:stretch>
          </a:blipFill>
        </p:spPr>
        <p:txBody>
          <a:bodyPr/>
          <a:lstStyle/>
          <a:p>
            <a:endParaRPr lang="pt-BR"/>
          </a:p>
        </p:txBody>
      </p:sp>
      <p:sp>
        <p:nvSpPr>
          <p:cNvPr id="7" name="TextBox 7"/>
          <p:cNvSpPr txBox="1"/>
          <p:nvPr/>
        </p:nvSpPr>
        <p:spPr>
          <a:xfrm>
            <a:off x="2515288" y="114393"/>
            <a:ext cx="13257424" cy="1557019"/>
          </a:xfrm>
          <a:prstGeom prst="rect">
            <a:avLst/>
          </a:prstGeom>
        </p:spPr>
        <p:txBody>
          <a:bodyPr wrap="square" lIns="0" tIns="0" rIns="0" bIns="0" rtlCol="0" anchor="t">
            <a:spAutoFit/>
          </a:bodyPr>
          <a:lstStyle/>
          <a:p>
            <a:pPr algn="l">
              <a:lnSpc>
                <a:spcPts val="12880"/>
              </a:lnSpc>
            </a:pPr>
            <a:r>
              <a:rPr lang="en-US" sz="9200" dirty="0">
                <a:solidFill>
                  <a:srgbClr val="FDFDFD"/>
                </a:solidFill>
                <a:latin typeface="Lexend Deca"/>
                <a:ea typeface="Lexend Deca"/>
                <a:cs typeface="Lexend Deca"/>
                <a:sym typeface="Lexend Deca"/>
              </a:rPr>
              <a:t>Revenue Spread(cont..)</a:t>
            </a:r>
          </a:p>
        </p:txBody>
      </p:sp>
      <p:sp>
        <p:nvSpPr>
          <p:cNvPr id="8" name="TextBox 8"/>
          <p:cNvSpPr txBox="1"/>
          <p:nvPr/>
        </p:nvSpPr>
        <p:spPr>
          <a:xfrm>
            <a:off x="933270" y="2709334"/>
            <a:ext cx="7577973" cy="8909684"/>
          </a:xfrm>
          <a:prstGeom prst="rect">
            <a:avLst/>
          </a:prstGeom>
        </p:spPr>
        <p:txBody>
          <a:bodyPr lIns="0" tIns="0" rIns="0" bIns="0" rtlCol="0" anchor="t">
            <a:spAutoFit/>
          </a:bodyPr>
          <a:lstStyle/>
          <a:p>
            <a:pPr algn="l">
              <a:lnSpc>
                <a:spcPts val="5040"/>
              </a:lnSpc>
            </a:pPr>
            <a:r>
              <a:rPr lang="en-US" sz="3600" b="1">
                <a:solidFill>
                  <a:srgbClr val="000000"/>
                </a:solidFill>
                <a:latin typeface="Open Sans Bold"/>
                <a:ea typeface="Open Sans Bold"/>
                <a:cs typeface="Open Sans Bold"/>
                <a:sym typeface="Open Sans Bold"/>
              </a:rPr>
              <a:t>Email: </a:t>
            </a:r>
            <a:r>
              <a:rPr lang="en-US" sz="3600">
                <a:solidFill>
                  <a:srgbClr val="000000"/>
                </a:solidFill>
                <a:latin typeface="Open Sans"/>
                <a:ea typeface="Open Sans"/>
                <a:cs typeface="Open Sans"/>
                <a:sym typeface="Open Sans"/>
              </a:rPr>
              <a:t>ranges from </a:t>
            </a:r>
            <a:r>
              <a:rPr lang="en-US" sz="3600" b="1">
                <a:solidFill>
                  <a:srgbClr val="000000"/>
                </a:solidFill>
                <a:latin typeface="Open Sans Bold"/>
                <a:ea typeface="Open Sans Bold"/>
                <a:cs typeface="Open Sans Bold"/>
                <a:sym typeface="Open Sans Bold"/>
              </a:rPr>
              <a:t>78 </a:t>
            </a:r>
            <a:r>
              <a:rPr lang="en-US" sz="3600">
                <a:solidFill>
                  <a:srgbClr val="000000"/>
                </a:solidFill>
                <a:latin typeface="Open Sans"/>
                <a:ea typeface="Open Sans"/>
                <a:cs typeface="Open Sans"/>
                <a:sym typeface="Open Sans"/>
              </a:rPr>
              <a:t>to </a:t>
            </a:r>
            <a:r>
              <a:rPr lang="en-US" sz="3600" b="1">
                <a:solidFill>
                  <a:srgbClr val="000000"/>
                </a:solidFill>
                <a:latin typeface="Open Sans Bold"/>
                <a:ea typeface="Open Sans Bold"/>
                <a:cs typeface="Open Sans Bold"/>
                <a:sym typeface="Open Sans Bold"/>
              </a:rPr>
              <a:t>148</a:t>
            </a:r>
            <a:r>
              <a:rPr lang="en-US" sz="3600">
                <a:solidFill>
                  <a:srgbClr val="000000"/>
                </a:solidFill>
                <a:latin typeface="Open Sans"/>
                <a:ea typeface="Open Sans"/>
                <a:cs typeface="Open Sans"/>
                <a:sym typeface="Open Sans"/>
              </a:rPr>
              <a:t>, concentrated between </a:t>
            </a:r>
            <a:r>
              <a:rPr lang="en-US" sz="3600" b="1">
                <a:solidFill>
                  <a:srgbClr val="000000"/>
                </a:solidFill>
                <a:latin typeface="Open Sans Bold"/>
                <a:ea typeface="Open Sans Bold"/>
                <a:cs typeface="Open Sans Bold"/>
                <a:sym typeface="Open Sans Bold"/>
              </a:rPr>
              <a:t>88</a:t>
            </a:r>
            <a:r>
              <a:rPr lang="en-US" sz="3600">
                <a:solidFill>
                  <a:srgbClr val="000000"/>
                </a:solidFill>
                <a:latin typeface="Open Sans"/>
                <a:ea typeface="Open Sans"/>
                <a:cs typeface="Open Sans"/>
                <a:sym typeface="Open Sans"/>
              </a:rPr>
              <a:t> and </a:t>
            </a:r>
            <a:r>
              <a:rPr lang="en-US" sz="3600" b="1">
                <a:solidFill>
                  <a:srgbClr val="000000"/>
                </a:solidFill>
                <a:latin typeface="Open Sans Bold"/>
                <a:ea typeface="Open Sans Bold"/>
                <a:cs typeface="Open Sans Bold"/>
                <a:sym typeface="Open Sans Bold"/>
              </a:rPr>
              <a:t>104</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Call:  </a:t>
            </a:r>
            <a:r>
              <a:rPr lang="en-US" sz="3600">
                <a:solidFill>
                  <a:srgbClr val="000000"/>
                </a:solidFill>
                <a:latin typeface="Open Sans"/>
                <a:ea typeface="Open Sans"/>
                <a:cs typeface="Open Sans"/>
                <a:sym typeface="Open Sans"/>
              </a:rPr>
              <a:t>ranges from </a:t>
            </a:r>
            <a:r>
              <a:rPr lang="en-US" sz="3600" b="1">
                <a:solidFill>
                  <a:srgbClr val="000000"/>
                </a:solidFill>
                <a:latin typeface="Open Sans Bold"/>
                <a:ea typeface="Open Sans Bold"/>
                <a:cs typeface="Open Sans Bold"/>
                <a:sym typeface="Open Sans Bold"/>
              </a:rPr>
              <a:t>32</a:t>
            </a:r>
            <a:r>
              <a:rPr lang="en-US" sz="3600">
                <a:solidFill>
                  <a:srgbClr val="000000"/>
                </a:solidFill>
                <a:latin typeface="Open Sans"/>
                <a:ea typeface="Open Sans"/>
                <a:cs typeface="Open Sans"/>
                <a:sym typeface="Open Sans"/>
              </a:rPr>
              <a:t> to </a:t>
            </a:r>
            <a:r>
              <a:rPr lang="en-US" sz="3600" b="1">
                <a:solidFill>
                  <a:srgbClr val="000000"/>
                </a:solidFill>
                <a:latin typeface="Open Sans Bold"/>
                <a:ea typeface="Open Sans Bold"/>
                <a:cs typeface="Open Sans Bold"/>
                <a:sym typeface="Open Sans Bold"/>
              </a:rPr>
              <a:t>71</a:t>
            </a:r>
            <a:r>
              <a:rPr lang="en-US" sz="3600">
                <a:solidFill>
                  <a:srgbClr val="000000"/>
                </a:solidFill>
                <a:latin typeface="Open Sans"/>
                <a:ea typeface="Open Sans"/>
                <a:cs typeface="Open Sans"/>
                <a:sym typeface="Open Sans"/>
              </a:rPr>
              <a:t>, concentrated between </a:t>
            </a:r>
            <a:r>
              <a:rPr lang="en-US" sz="3600" b="1">
                <a:solidFill>
                  <a:srgbClr val="000000"/>
                </a:solidFill>
                <a:latin typeface="Open Sans Bold"/>
                <a:ea typeface="Open Sans Bold"/>
                <a:cs typeface="Open Sans Bold"/>
                <a:sym typeface="Open Sans Bold"/>
              </a:rPr>
              <a:t>41</a:t>
            </a:r>
            <a:r>
              <a:rPr lang="en-US" sz="3600">
                <a:solidFill>
                  <a:srgbClr val="000000"/>
                </a:solidFill>
                <a:latin typeface="Open Sans"/>
                <a:ea typeface="Open Sans"/>
                <a:cs typeface="Open Sans"/>
                <a:sym typeface="Open Sans"/>
              </a:rPr>
              <a:t> and </a:t>
            </a:r>
            <a:r>
              <a:rPr lang="en-US" sz="3600" b="1">
                <a:solidFill>
                  <a:srgbClr val="000000"/>
                </a:solidFill>
                <a:latin typeface="Open Sans Bold"/>
                <a:ea typeface="Open Sans Bold"/>
                <a:cs typeface="Open Sans Bold"/>
                <a:sym typeface="Open Sans Bold"/>
              </a:rPr>
              <a:t>52</a:t>
            </a:r>
            <a:r>
              <a:rPr lang="en-US" sz="3600">
                <a:solidFill>
                  <a:srgbClr val="000000"/>
                </a:solidFill>
                <a:latin typeface="Open Sans"/>
                <a:ea typeface="Open Sans"/>
                <a:cs typeface="Open Sans"/>
                <a:sym typeface="Open Sans"/>
              </a:rPr>
              <a:t> </a:t>
            </a:r>
          </a:p>
          <a:p>
            <a:pPr algn="l">
              <a:lnSpc>
                <a:spcPts val="5040"/>
              </a:lnSpc>
            </a:pPr>
            <a:endParaRPr lang="en-US" sz="3600">
              <a:solidFill>
                <a:srgbClr val="000000"/>
              </a:solidFill>
              <a:latin typeface="Open Sans"/>
              <a:ea typeface="Open Sans"/>
              <a:cs typeface="Open Sans"/>
              <a:sym typeface="Open Sans"/>
            </a:endParaRPr>
          </a:p>
          <a:p>
            <a:pPr algn="l">
              <a:lnSpc>
                <a:spcPts val="5040"/>
              </a:lnSpc>
            </a:pPr>
            <a:r>
              <a:rPr lang="en-US" sz="3600" b="1">
                <a:solidFill>
                  <a:srgbClr val="000000"/>
                </a:solidFill>
                <a:latin typeface="Open Sans Bold"/>
                <a:ea typeface="Open Sans Bold"/>
                <a:cs typeface="Open Sans Bold"/>
                <a:sym typeface="Open Sans Bold"/>
              </a:rPr>
              <a:t>Email + Call: </a:t>
            </a:r>
            <a:r>
              <a:rPr lang="en-US" sz="3600">
                <a:solidFill>
                  <a:srgbClr val="000000"/>
                </a:solidFill>
                <a:latin typeface="Open Sans"/>
                <a:ea typeface="Open Sans"/>
                <a:cs typeface="Open Sans"/>
                <a:sym typeface="Open Sans"/>
              </a:rPr>
              <a:t>ranges from </a:t>
            </a:r>
            <a:r>
              <a:rPr lang="en-US" sz="3600" b="1">
                <a:solidFill>
                  <a:srgbClr val="000000"/>
                </a:solidFill>
                <a:latin typeface="Open Sans Bold"/>
                <a:ea typeface="Open Sans Bold"/>
                <a:cs typeface="Open Sans Bold"/>
                <a:sym typeface="Open Sans Bold"/>
              </a:rPr>
              <a:t>122</a:t>
            </a:r>
            <a:r>
              <a:rPr lang="en-US" sz="3600">
                <a:solidFill>
                  <a:srgbClr val="000000"/>
                </a:solidFill>
                <a:latin typeface="Open Sans"/>
                <a:ea typeface="Open Sans"/>
                <a:cs typeface="Open Sans"/>
                <a:sym typeface="Open Sans"/>
              </a:rPr>
              <a:t> to </a:t>
            </a:r>
            <a:r>
              <a:rPr lang="en-US" sz="3600" b="1">
                <a:solidFill>
                  <a:srgbClr val="000000"/>
                </a:solidFill>
                <a:latin typeface="Open Sans Bold"/>
                <a:ea typeface="Open Sans Bold"/>
                <a:cs typeface="Open Sans Bold"/>
                <a:sym typeface="Open Sans Bold"/>
              </a:rPr>
              <a:t>238</a:t>
            </a:r>
            <a:r>
              <a:rPr lang="en-US" sz="3600">
                <a:solidFill>
                  <a:srgbClr val="000000"/>
                </a:solidFill>
                <a:latin typeface="Open Sans"/>
                <a:ea typeface="Open Sans"/>
                <a:cs typeface="Open Sans"/>
                <a:sym typeface="Open Sans"/>
              </a:rPr>
              <a:t>, concentrated between </a:t>
            </a:r>
            <a:r>
              <a:rPr lang="en-US" sz="3600" b="1">
                <a:solidFill>
                  <a:srgbClr val="000000"/>
                </a:solidFill>
                <a:latin typeface="Open Sans Bold"/>
                <a:ea typeface="Open Sans Bold"/>
                <a:cs typeface="Open Sans Bold"/>
                <a:sym typeface="Open Sans Bold"/>
              </a:rPr>
              <a:t>176</a:t>
            </a:r>
            <a:r>
              <a:rPr lang="en-US" sz="3600">
                <a:solidFill>
                  <a:srgbClr val="000000"/>
                </a:solidFill>
                <a:latin typeface="Open Sans"/>
                <a:ea typeface="Open Sans"/>
                <a:cs typeface="Open Sans"/>
                <a:sym typeface="Open Sans"/>
              </a:rPr>
              <a:t> and </a:t>
            </a:r>
            <a:r>
              <a:rPr lang="en-US" sz="3600" b="1">
                <a:solidFill>
                  <a:srgbClr val="000000"/>
                </a:solidFill>
                <a:latin typeface="Open Sans Bold"/>
                <a:ea typeface="Open Sans Bold"/>
                <a:cs typeface="Open Sans Bold"/>
                <a:sym typeface="Open Sans Bold"/>
              </a:rPr>
              <a:t>189</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ctr">
              <a:lnSpc>
                <a:spcPts val="5040"/>
              </a:lnSpc>
            </a:pPr>
            <a:endParaRPr lang="en-US" sz="3600" b="1">
              <a:solidFill>
                <a:srgbClr val="000000"/>
              </a:solidFill>
              <a:latin typeface="Open Sans Bold"/>
              <a:ea typeface="Open Sans Bold"/>
              <a:cs typeface="Open Sans Bold"/>
              <a:sym typeface="Open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8801492" y="2781270"/>
            <a:ext cx="8457808" cy="6654927"/>
          </a:xfrm>
          <a:custGeom>
            <a:avLst/>
            <a:gdLst/>
            <a:ahLst/>
            <a:cxnLst/>
            <a:rect l="l" t="t" r="r" b="b"/>
            <a:pathLst>
              <a:path w="8457808" h="6654927">
                <a:moveTo>
                  <a:pt x="0" y="0"/>
                </a:moveTo>
                <a:lnTo>
                  <a:pt x="8457808" y="0"/>
                </a:lnTo>
                <a:lnTo>
                  <a:pt x="8457808" y="6654927"/>
                </a:lnTo>
                <a:lnTo>
                  <a:pt x="0" y="6654927"/>
                </a:lnTo>
                <a:lnTo>
                  <a:pt x="0" y="0"/>
                </a:lnTo>
                <a:close/>
              </a:path>
            </a:pathLst>
          </a:custGeom>
          <a:blipFill>
            <a:blip r:embed="rId3"/>
            <a:stretch>
              <a:fillRect/>
            </a:stretch>
          </a:blipFill>
        </p:spPr>
        <p:txBody>
          <a:bodyPr/>
          <a:lstStyle/>
          <a:p>
            <a:endParaRPr lang="pt-BR"/>
          </a:p>
        </p:txBody>
      </p:sp>
      <p:sp>
        <p:nvSpPr>
          <p:cNvPr id="7" name="TextBox 7"/>
          <p:cNvSpPr txBox="1"/>
          <p:nvPr/>
        </p:nvSpPr>
        <p:spPr>
          <a:xfrm>
            <a:off x="4460478" y="105762"/>
            <a:ext cx="10090309" cy="1557019"/>
          </a:xfrm>
          <a:prstGeom prst="rect">
            <a:avLst/>
          </a:prstGeom>
        </p:spPr>
        <p:txBody>
          <a:bodyPr lIns="0" tIns="0" rIns="0" bIns="0" rtlCol="0" anchor="t">
            <a:spAutoFit/>
          </a:bodyPr>
          <a:lstStyle/>
          <a:p>
            <a:pPr algn="l">
              <a:lnSpc>
                <a:spcPts val="12880"/>
              </a:lnSpc>
            </a:pPr>
            <a:r>
              <a:rPr lang="en-US" sz="9200">
                <a:solidFill>
                  <a:srgbClr val="FDFDFD"/>
                </a:solidFill>
                <a:latin typeface="Lexend Deca"/>
                <a:ea typeface="Lexend Deca"/>
                <a:cs typeface="Lexend Deca"/>
                <a:sym typeface="Lexend Deca"/>
              </a:rPr>
              <a:t>Average Revenue</a:t>
            </a:r>
          </a:p>
        </p:txBody>
      </p:sp>
      <p:sp>
        <p:nvSpPr>
          <p:cNvPr id="8" name="TextBox 8"/>
          <p:cNvSpPr txBox="1"/>
          <p:nvPr/>
        </p:nvSpPr>
        <p:spPr>
          <a:xfrm>
            <a:off x="933270" y="2718859"/>
            <a:ext cx="7577973" cy="9570084"/>
          </a:xfrm>
          <a:prstGeom prst="rect">
            <a:avLst/>
          </a:prstGeom>
        </p:spPr>
        <p:txBody>
          <a:bodyPr lIns="0" tIns="0" rIns="0" bIns="0" rtlCol="0" anchor="t">
            <a:spAutoFit/>
          </a:bodyPr>
          <a:lstStyle/>
          <a:p>
            <a:pPr algn="l">
              <a:lnSpc>
                <a:spcPts val="3640"/>
              </a:lnSpc>
            </a:pPr>
            <a:r>
              <a:rPr lang="en-US" sz="2600" b="1">
                <a:solidFill>
                  <a:srgbClr val="000000"/>
                </a:solidFill>
                <a:latin typeface="Open Sans Bold"/>
                <a:ea typeface="Open Sans Bold"/>
                <a:cs typeface="Open Sans Bold"/>
                <a:sym typeface="Open Sans Bold"/>
              </a:rPr>
              <a:t>Email: </a:t>
            </a:r>
            <a:r>
              <a:rPr lang="en-US" sz="2600">
                <a:solidFill>
                  <a:srgbClr val="000000"/>
                </a:solidFill>
                <a:latin typeface="Open Sans"/>
                <a:ea typeface="Open Sans"/>
                <a:cs typeface="Open Sans"/>
                <a:sym typeface="Open Sans"/>
              </a:rPr>
              <a:t>Average</a:t>
            </a:r>
            <a:r>
              <a:rPr lang="en-US" sz="2600" b="1">
                <a:solidFill>
                  <a:srgbClr val="000000"/>
                </a:solidFill>
                <a:latin typeface="Open Sans Bold"/>
                <a:ea typeface="Open Sans Bold"/>
                <a:cs typeface="Open Sans Bold"/>
                <a:sym typeface="Open Sans Bold"/>
              </a:rPr>
              <a:t> </a:t>
            </a:r>
            <a:r>
              <a:rPr lang="en-US" sz="2600">
                <a:solidFill>
                  <a:srgbClr val="000000"/>
                </a:solidFill>
                <a:latin typeface="Open Sans"/>
                <a:ea typeface="Open Sans"/>
                <a:cs typeface="Open Sans"/>
                <a:sym typeface="Open Sans"/>
              </a:rPr>
              <a:t>of </a:t>
            </a:r>
            <a:r>
              <a:rPr lang="en-US" sz="2600" b="1">
                <a:solidFill>
                  <a:srgbClr val="000000"/>
                </a:solidFill>
                <a:latin typeface="Open Sans Bold"/>
                <a:ea typeface="Open Sans Bold"/>
                <a:cs typeface="Open Sans Bold"/>
                <a:sym typeface="Open Sans Bold"/>
              </a:rPr>
              <a:t>97</a:t>
            </a:r>
          </a:p>
          <a:p>
            <a:pPr algn="l">
              <a:lnSpc>
                <a:spcPts val="3640"/>
              </a:lnSpc>
            </a:pPr>
            <a:r>
              <a:rPr lang="en-US" sz="2600">
                <a:solidFill>
                  <a:srgbClr val="000000"/>
                </a:solidFill>
                <a:latin typeface="Open Sans"/>
                <a:ea typeface="Open Sans"/>
                <a:cs typeface="Open Sans"/>
                <a:sym typeface="Open Sans"/>
              </a:rPr>
              <a:t>Total revenue: </a:t>
            </a:r>
            <a:r>
              <a:rPr lang="en-US" sz="2600" b="1">
                <a:solidFill>
                  <a:srgbClr val="000000"/>
                </a:solidFill>
                <a:latin typeface="Open Sans Bold"/>
                <a:ea typeface="Open Sans Bold"/>
                <a:cs typeface="Open Sans Bold"/>
                <a:sym typeface="Open Sans Bold"/>
              </a:rPr>
              <a:t>724216</a:t>
            </a:r>
          </a:p>
          <a:p>
            <a:pPr algn="l">
              <a:lnSpc>
                <a:spcPts val="3640"/>
              </a:lnSpc>
            </a:pPr>
            <a:endParaRPr lang="en-US" sz="2600" b="1">
              <a:solidFill>
                <a:srgbClr val="000000"/>
              </a:solidFill>
              <a:latin typeface="Open Sans Bold"/>
              <a:ea typeface="Open Sans Bold"/>
              <a:cs typeface="Open Sans Bold"/>
              <a:sym typeface="Open Sans Bold"/>
            </a:endParaRPr>
          </a:p>
          <a:p>
            <a:pPr algn="l">
              <a:lnSpc>
                <a:spcPts val="3640"/>
              </a:lnSpc>
            </a:pPr>
            <a:r>
              <a:rPr lang="en-US" sz="2600" b="1">
                <a:solidFill>
                  <a:srgbClr val="000000"/>
                </a:solidFill>
                <a:latin typeface="Open Sans Bold"/>
                <a:ea typeface="Open Sans Bold"/>
                <a:cs typeface="Open Sans Bold"/>
                <a:sym typeface="Open Sans Bold"/>
              </a:rPr>
              <a:t>Call:  </a:t>
            </a:r>
            <a:r>
              <a:rPr lang="en-US" sz="2600">
                <a:solidFill>
                  <a:srgbClr val="000000"/>
                </a:solidFill>
                <a:latin typeface="Open Sans"/>
                <a:ea typeface="Open Sans"/>
                <a:cs typeface="Open Sans"/>
                <a:sym typeface="Open Sans"/>
              </a:rPr>
              <a:t>Average of  </a:t>
            </a:r>
            <a:r>
              <a:rPr lang="en-US" sz="2600" b="1">
                <a:solidFill>
                  <a:srgbClr val="000000"/>
                </a:solidFill>
                <a:latin typeface="Open Sans Bold"/>
                <a:ea typeface="Open Sans Bold"/>
                <a:cs typeface="Open Sans Bold"/>
                <a:sym typeface="Open Sans Bold"/>
              </a:rPr>
              <a:t>47</a:t>
            </a:r>
          </a:p>
          <a:p>
            <a:pPr algn="l">
              <a:lnSpc>
                <a:spcPts val="3640"/>
              </a:lnSpc>
            </a:pPr>
            <a:r>
              <a:rPr lang="en-US" sz="2600">
                <a:solidFill>
                  <a:srgbClr val="000000"/>
                </a:solidFill>
                <a:latin typeface="Open Sans"/>
                <a:ea typeface="Open Sans"/>
                <a:cs typeface="Open Sans"/>
                <a:sym typeface="Open Sans"/>
              </a:rPr>
              <a:t>Total revenue: </a:t>
            </a:r>
            <a:r>
              <a:rPr lang="en-US" sz="2600" b="1">
                <a:solidFill>
                  <a:srgbClr val="000000"/>
                </a:solidFill>
                <a:latin typeface="Open Sans Bold"/>
                <a:ea typeface="Open Sans Bold"/>
                <a:cs typeface="Open Sans Bold"/>
                <a:sym typeface="Open Sans Bold"/>
              </a:rPr>
              <a:t>236391</a:t>
            </a:r>
            <a:r>
              <a:rPr lang="en-US" sz="2600">
                <a:solidFill>
                  <a:srgbClr val="000000"/>
                </a:solidFill>
                <a:latin typeface="Open Sans"/>
                <a:ea typeface="Open Sans"/>
                <a:cs typeface="Open Sans"/>
                <a:sym typeface="Open Sans"/>
              </a:rPr>
              <a:t> </a:t>
            </a:r>
          </a:p>
          <a:p>
            <a:pPr algn="l">
              <a:lnSpc>
                <a:spcPts val="3640"/>
              </a:lnSpc>
            </a:pPr>
            <a:endParaRPr lang="en-US" sz="2600">
              <a:solidFill>
                <a:srgbClr val="000000"/>
              </a:solidFill>
              <a:latin typeface="Open Sans"/>
              <a:ea typeface="Open Sans"/>
              <a:cs typeface="Open Sans"/>
              <a:sym typeface="Open Sans"/>
            </a:endParaRPr>
          </a:p>
          <a:p>
            <a:pPr algn="l">
              <a:lnSpc>
                <a:spcPts val="3640"/>
              </a:lnSpc>
            </a:pPr>
            <a:r>
              <a:rPr lang="en-US" sz="2600" b="1">
                <a:solidFill>
                  <a:srgbClr val="000000"/>
                </a:solidFill>
                <a:latin typeface="Open Sans Bold"/>
                <a:ea typeface="Open Sans Bold"/>
                <a:cs typeface="Open Sans Bold"/>
                <a:sym typeface="Open Sans Bold"/>
              </a:rPr>
              <a:t>Email + Call: </a:t>
            </a:r>
            <a:r>
              <a:rPr lang="en-US" sz="2600">
                <a:solidFill>
                  <a:srgbClr val="000000"/>
                </a:solidFill>
                <a:latin typeface="Open Sans"/>
                <a:ea typeface="Open Sans"/>
                <a:cs typeface="Open Sans"/>
                <a:sym typeface="Open Sans"/>
              </a:rPr>
              <a:t>Average of </a:t>
            </a:r>
            <a:r>
              <a:rPr lang="en-US" sz="2600" b="1">
                <a:solidFill>
                  <a:srgbClr val="000000"/>
                </a:solidFill>
                <a:latin typeface="Open Sans Bold"/>
                <a:ea typeface="Open Sans Bold"/>
                <a:cs typeface="Open Sans Bold"/>
                <a:sym typeface="Open Sans Bold"/>
              </a:rPr>
              <a:t>183</a:t>
            </a:r>
            <a:r>
              <a:rPr lang="en-US" sz="2600">
                <a:solidFill>
                  <a:srgbClr val="000000"/>
                </a:solidFill>
                <a:latin typeface="Open Sans"/>
                <a:ea typeface="Open Sans"/>
                <a:cs typeface="Open Sans"/>
                <a:sym typeface="Open Sans"/>
              </a:rPr>
              <a:t> </a:t>
            </a:r>
          </a:p>
          <a:p>
            <a:pPr algn="l">
              <a:lnSpc>
                <a:spcPts val="3640"/>
              </a:lnSpc>
            </a:pPr>
            <a:r>
              <a:rPr lang="en-US" sz="2600">
                <a:solidFill>
                  <a:srgbClr val="000000"/>
                </a:solidFill>
                <a:latin typeface="Open Sans"/>
                <a:ea typeface="Open Sans"/>
                <a:cs typeface="Open Sans"/>
                <a:sym typeface="Open Sans"/>
              </a:rPr>
              <a:t>Total revenue:  </a:t>
            </a:r>
            <a:r>
              <a:rPr lang="en-US" sz="2600" b="1">
                <a:solidFill>
                  <a:srgbClr val="000000"/>
                </a:solidFill>
                <a:latin typeface="Open Sans Bold"/>
                <a:ea typeface="Open Sans Bold"/>
                <a:cs typeface="Open Sans Bold"/>
                <a:sym typeface="Open Sans Bold"/>
              </a:rPr>
              <a:t>472730</a:t>
            </a:r>
          </a:p>
          <a:p>
            <a:pPr algn="l">
              <a:lnSpc>
                <a:spcPts val="3640"/>
              </a:lnSpc>
            </a:pPr>
            <a:endParaRPr lang="en-US" sz="2600" b="1">
              <a:solidFill>
                <a:srgbClr val="000000"/>
              </a:solidFill>
              <a:latin typeface="Open Sans Bold"/>
              <a:ea typeface="Open Sans Bold"/>
              <a:cs typeface="Open Sans Bold"/>
              <a:sym typeface="Open Sans Bold"/>
            </a:endParaRPr>
          </a:p>
          <a:p>
            <a:pPr algn="l">
              <a:lnSpc>
                <a:spcPts val="3640"/>
              </a:lnSpc>
            </a:pPr>
            <a:r>
              <a:rPr lang="en-US" sz="2600" b="1">
                <a:solidFill>
                  <a:srgbClr val="000000"/>
                </a:solidFill>
                <a:latin typeface="Open Sans Bold"/>
                <a:ea typeface="Open Sans Bold"/>
                <a:cs typeface="Open Sans Bold"/>
                <a:sym typeface="Open Sans Bold"/>
              </a:rPr>
              <a:t>Email </a:t>
            </a:r>
            <a:r>
              <a:rPr lang="en-US" sz="2600">
                <a:solidFill>
                  <a:srgbClr val="000000"/>
                </a:solidFill>
                <a:latin typeface="Open Sans"/>
                <a:ea typeface="Open Sans"/>
                <a:cs typeface="Open Sans"/>
                <a:sym typeface="Open Sans"/>
              </a:rPr>
              <a:t>is the method with the most customers and the highest total revenue, however, the </a:t>
            </a:r>
            <a:r>
              <a:rPr lang="en-US" sz="2600" b="1">
                <a:solidFill>
                  <a:srgbClr val="000000"/>
                </a:solidFill>
                <a:latin typeface="Open Sans Bold"/>
                <a:ea typeface="Open Sans Bold"/>
                <a:cs typeface="Open Sans Bold"/>
                <a:sym typeface="Open Sans Bold"/>
              </a:rPr>
              <a:t>Email + Call</a:t>
            </a:r>
            <a:r>
              <a:rPr lang="en-US" sz="2600">
                <a:solidFill>
                  <a:srgbClr val="000000"/>
                </a:solidFill>
                <a:latin typeface="Open Sans"/>
                <a:ea typeface="Open Sans"/>
                <a:cs typeface="Open Sans"/>
                <a:sym typeface="Open Sans"/>
              </a:rPr>
              <a:t> method has the highest average revenue. Meanwhile, the </a:t>
            </a:r>
            <a:r>
              <a:rPr lang="en-US" sz="2600" b="1">
                <a:solidFill>
                  <a:srgbClr val="000000"/>
                </a:solidFill>
                <a:latin typeface="Open Sans Bold"/>
                <a:ea typeface="Open Sans Bold"/>
                <a:cs typeface="Open Sans Bold"/>
                <a:sym typeface="Open Sans Bold"/>
              </a:rPr>
              <a:t>Call</a:t>
            </a:r>
            <a:r>
              <a:rPr lang="en-US" sz="2600">
                <a:solidFill>
                  <a:srgbClr val="000000"/>
                </a:solidFill>
                <a:latin typeface="Open Sans"/>
                <a:ea typeface="Open Sans"/>
                <a:cs typeface="Open Sans"/>
                <a:sym typeface="Open Sans"/>
              </a:rPr>
              <a:t> method  has the lowest average and total revenue of all.</a:t>
            </a:r>
          </a:p>
          <a:p>
            <a:pPr algn="l">
              <a:lnSpc>
                <a:spcPts val="5040"/>
              </a:lnSpc>
            </a:pPr>
            <a:endParaRPr lang="en-US" sz="2600">
              <a:solidFill>
                <a:srgbClr val="000000"/>
              </a:solidFill>
              <a:latin typeface="Open Sans"/>
              <a:ea typeface="Open Sans"/>
              <a:cs typeface="Open Sans"/>
              <a:sym typeface="Open Sans"/>
            </a:endParaRPr>
          </a:p>
          <a:p>
            <a:pPr algn="l">
              <a:lnSpc>
                <a:spcPts val="5040"/>
              </a:lnSpc>
            </a:pPr>
            <a:endParaRPr lang="en-US" sz="2600">
              <a:solidFill>
                <a:srgbClr val="000000"/>
              </a:solidFill>
              <a:latin typeface="Open Sans"/>
              <a:ea typeface="Open Sans"/>
              <a:cs typeface="Open Sans"/>
              <a:sym typeface="Open Sans"/>
            </a:endParaRPr>
          </a:p>
          <a:p>
            <a:pPr algn="l">
              <a:lnSpc>
                <a:spcPts val="5040"/>
              </a:lnSpc>
            </a:pPr>
            <a:endParaRPr lang="en-US" sz="2600">
              <a:solidFill>
                <a:srgbClr val="000000"/>
              </a:solidFill>
              <a:latin typeface="Open Sans"/>
              <a:ea typeface="Open Sans"/>
              <a:cs typeface="Open Sans"/>
              <a:sym typeface="Open Sans"/>
            </a:endParaRPr>
          </a:p>
          <a:p>
            <a:pPr algn="l">
              <a:lnSpc>
                <a:spcPts val="5040"/>
              </a:lnSpc>
            </a:pPr>
            <a:endParaRPr lang="en-US" sz="2600">
              <a:solidFill>
                <a:srgbClr val="000000"/>
              </a:solidFill>
              <a:latin typeface="Open Sans"/>
              <a:ea typeface="Open Sans"/>
              <a:cs typeface="Open Sans"/>
              <a:sym typeface="Open Sans"/>
            </a:endParaRPr>
          </a:p>
          <a:p>
            <a:pPr algn="ctr">
              <a:lnSpc>
                <a:spcPts val="5040"/>
              </a:lnSpc>
            </a:pPr>
            <a:endParaRPr lang="en-US" sz="2600">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7714806" y="3122686"/>
            <a:ext cx="9544494" cy="5972095"/>
          </a:xfrm>
          <a:custGeom>
            <a:avLst/>
            <a:gdLst/>
            <a:ahLst/>
            <a:cxnLst/>
            <a:rect l="l" t="t" r="r" b="b"/>
            <a:pathLst>
              <a:path w="9544494" h="5972095">
                <a:moveTo>
                  <a:pt x="0" y="0"/>
                </a:moveTo>
                <a:lnTo>
                  <a:pt x="9544494" y="0"/>
                </a:lnTo>
                <a:lnTo>
                  <a:pt x="9544494" y="5972095"/>
                </a:lnTo>
                <a:lnTo>
                  <a:pt x="0" y="5972095"/>
                </a:lnTo>
                <a:lnTo>
                  <a:pt x="0" y="0"/>
                </a:lnTo>
                <a:close/>
              </a:path>
            </a:pathLst>
          </a:custGeom>
          <a:blipFill>
            <a:blip r:embed="rId3"/>
            <a:stretch>
              <a:fillRect/>
            </a:stretch>
          </a:blipFill>
        </p:spPr>
        <p:txBody>
          <a:bodyPr/>
          <a:lstStyle/>
          <a:p>
            <a:endParaRPr lang="pt-BR"/>
          </a:p>
        </p:txBody>
      </p:sp>
      <p:sp>
        <p:nvSpPr>
          <p:cNvPr id="7" name="TextBox 7"/>
          <p:cNvSpPr txBox="1"/>
          <p:nvPr/>
        </p:nvSpPr>
        <p:spPr>
          <a:xfrm>
            <a:off x="1734682" y="105762"/>
            <a:ext cx="14818637" cy="1557019"/>
          </a:xfrm>
          <a:prstGeom prst="rect">
            <a:avLst/>
          </a:prstGeom>
        </p:spPr>
        <p:txBody>
          <a:bodyPr lIns="0" tIns="0" rIns="0" bIns="0" rtlCol="0" anchor="t">
            <a:spAutoFit/>
          </a:bodyPr>
          <a:lstStyle/>
          <a:p>
            <a:pPr algn="l">
              <a:lnSpc>
                <a:spcPts val="12880"/>
              </a:lnSpc>
            </a:pPr>
            <a:r>
              <a:rPr lang="en-US" sz="9200">
                <a:solidFill>
                  <a:srgbClr val="FDFDFD"/>
                </a:solidFill>
                <a:latin typeface="Lexend Deca"/>
                <a:ea typeface="Lexend Deca"/>
                <a:cs typeface="Lexend Deca"/>
                <a:sym typeface="Lexend Deca"/>
              </a:rPr>
              <a:t>Revenue Trend Over Time</a:t>
            </a:r>
          </a:p>
        </p:txBody>
      </p:sp>
      <p:sp>
        <p:nvSpPr>
          <p:cNvPr id="8" name="TextBox 8"/>
          <p:cNvSpPr txBox="1"/>
          <p:nvPr/>
        </p:nvSpPr>
        <p:spPr>
          <a:xfrm>
            <a:off x="292337" y="3065536"/>
            <a:ext cx="7099064" cy="9312934"/>
          </a:xfrm>
          <a:prstGeom prst="rect">
            <a:avLst/>
          </a:prstGeom>
        </p:spPr>
        <p:txBody>
          <a:bodyPr wrap="square" lIns="0" tIns="0" rIns="0" bIns="0" rtlCol="0" anchor="t">
            <a:spAutoFit/>
          </a:bodyPr>
          <a:lstStyle/>
          <a:p>
            <a:pPr algn="l">
              <a:lnSpc>
                <a:spcPts val="3640"/>
              </a:lnSpc>
            </a:pPr>
            <a:r>
              <a:rPr lang="en-US" sz="2600" b="1" dirty="0">
                <a:solidFill>
                  <a:srgbClr val="000000"/>
                </a:solidFill>
                <a:latin typeface="Open Sans Bold"/>
                <a:ea typeface="Open Sans Bold"/>
                <a:cs typeface="Open Sans Bold"/>
                <a:sym typeface="Open Sans Bold"/>
              </a:rPr>
              <a:t>Email: </a:t>
            </a:r>
            <a:r>
              <a:rPr lang="en-US" sz="2600" dirty="0">
                <a:solidFill>
                  <a:srgbClr val="000000"/>
                </a:solidFill>
                <a:latin typeface="Open Sans"/>
                <a:ea typeface="Open Sans"/>
                <a:cs typeface="Open Sans"/>
                <a:sym typeface="Open Sans"/>
              </a:rPr>
              <a:t>had an average </a:t>
            </a:r>
            <a:r>
              <a:rPr lang="en-US" sz="2600" b="1" dirty="0">
                <a:solidFill>
                  <a:srgbClr val="000000"/>
                </a:solidFill>
                <a:latin typeface="Open Sans Bold"/>
                <a:ea typeface="Open Sans Bold"/>
                <a:cs typeface="Open Sans Bold"/>
                <a:sym typeface="Open Sans Bold"/>
              </a:rPr>
              <a:t>decrease </a:t>
            </a:r>
          </a:p>
          <a:p>
            <a:pPr algn="l">
              <a:lnSpc>
                <a:spcPts val="3640"/>
              </a:lnSpc>
            </a:pPr>
            <a:r>
              <a:rPr lang="en-US" sz="2600" dirty="0">
                <a:solidFill>
                  <a:srgbClr val="000000"/>
                </a:solidFill>
                <a:latin typeface="Open Sans"/>
                <a:ea typeface="Open Sans"/>
                <a:cs typeface="Open Sans"/>
                <a:sym typeface="Open Sans"/>
              </a:rPr>
              <a:t>in growth of </a:t>
            </a:r>
            <a:r>
              <a:rPr lang="en-US" sz="2600" b="1" dirty="0">
                <a:solidFill>
                  <a:srgbClr val="000000"/>
                </a:solidFill>
                <a:latin typeface="Open Sans Bold"/>
                <a:ea typeface="Open Sans Bold"/>
                <a:cs typeface="Open Sans Bold"/>
                <a:sym typeface="Open Sans Bold"/>
              </a:rPr>
              <a:t>31.8%</a:t>
            </a:r>
          </a:p>
          <a:p>
            <a:pPr algn="l">
              <a:lnSpc>
                <a:spcPts val="3640"/>
              </a:lnSpc>
            </a:pPr>
            <a:endParaRPr lang="en-US" sz="2600" b="1" dirty="0">
              <a:solidFill>
                <a:srgbClr val="000000"/>
              </a:solidFill>
              <a:latin typeface="Open Sans Bold"/>
              <a:ea typeface="Open Sans Bold"/>
              <a:cs typeface="Open Sans Bold"/>
              <a:sym typeface="Open Sans Bold"/>
            </a:endParaRPr>
          </a:p>
          <a:p>
            <a:pPr algn="l">
              <a:lnSpc>
                <a:spcPts val="3640"/>
              </a:lnSpc>
            </a:pPr>
            <a:r>
              <a:rPr lang="en-US" sz="2600" b="1" dirty="0">
                <a:solidFill>
                  <a:srgbClr val="000000"/>
                </a:solidFill>
                <a:latin typeface="Open Sans Bold"/>
                <a:ea typeface="Open Sans Bold"/>
                <a:cs typeface="Open Sans Bold"/>
                <a:sym typeface="Open Sans Bold"/>
              </a:rPr>
              <a:t>Call: </a:t>
            </a:r>
            <a:r>
              <a:rPr lang="en-US" sz="2600" dirty="0">
                <a:solidFill>
                  <a:srgbClr val="000000"/>
                </a:solidFill>
                <a:latin typeface="Open Sans"/>
                <a:ea typeface="Open Sans"/>
                <a:cs typeface="Open Sans"/>
                <a:sym typeface="Open Sans"/>
              </a:rPr>
              <a:t>had an average </a:t>
            </a:r>
            <a:r>
              <a:rPr lang="en-US" sz="2600" b="1" dirty="0">
                <a:solidFill>
                  <a:srgbClr val="000000"/>
                </a:solidFill>
                <a:latin typeface="Open Sans Bold"/>
                <a:ea typeface="Open Sans Bold"/>
                <a:cs typeface="Open Sans Bold"/>
                <a:sym typeface="Open Sans Bold"/>
              </a:rPr>
              <a:t>increase</a:t>
            </a:r>
            <a:r>
              <a:rPr lang="en-US" sz="2600" dirty="0">
                <a:solidFill>
                  <a:srgbClr val="000000"/>
                </a:solidFill>
                <a:latin typeface="Open Sans"/>
                <a:ea typeface="Open Sans"/>
                <a:cs typeface="Open Sans"/>
                <a:sym typeface="Open Sans"/>
              </a:rPr>
              <a:t> in growth of </a:t>
            </a:r>
            <a:r>
              <a:rPr lang="en-US" sz="2600" b="1" dirty="0">
                <a:solidFill>
                  <a:srgbClr val="000000"/>
                </a:solidFill>
                <a:latin typeface="Open Sans Bold"/>
                <a:ea typeface="Open Sans Bold"/>
                <a:cs typeface="Open Sans Bold"/>
                <a:sym typeface="Open Sans Bold"/>
              </a:rPr>
              <a:t>6.8%</a:t>
            </a:r>
          </a:p>
          <a:p>
            <a:pPr algn="l">
              <a:lnSpc>
                <a:spcPts val="3640"/>
              </a:lnSpc>
            </a:pPr>
            <a:endParaRPr lang="en-US" sz="2600" b="1" dirty="0">
              <a:solidFill>
                <a:srgbClr val="000000"/>
              </a:solidFill>
              <a:latin typeface="Open Sans Bold"/>
              <a:ea typeface="Open Sans Bold"/>
              <a:cs typeface="Open Sans Bold"/>
              <a:sym typeface="Open Sans Bold"/>
            </a:endParaRPr>
          </a:p>
          <a:p>
            <a:pPr algn="l">
              <a:lnSpc>
                <a:spcPts val="3640"/>
              </a:lnSpc>
            </a:pPr>
            <a:r>
              <a:rPr lang="en-US" sz="2600" b="1" dirty="0">
                <a:solidFill>
                  <a:srgbClr val="000000"/>
                </a:solidFill>
                <a:latin typeface="Open Sans Bold"/>
                <a:ea typeface="Open Sans Bold"/>
                <a:cs typeface="Open Sans Bold"/>
                <a:sym typeface="Open Sans Bold"/>
              </a:rPr>
              <a:t>Email + Call: </a:t>
            </a:r>
            <a:r>
              <a:rPr lang="en-US" sz="2600" dirty="0">
                <a:solidFill>
                  <a:srgbClr val="000000"/>
                </a:solidFill>
                <a:latin typeface="Open Sans"/>
                <a:ea typeface="Open Sans"/>
                <a:cs typeface="Open Sans"/>
                <a:sym typeface="Open Sans"/>
              </a:rPr>
              <a:t>average </a:t>
            </a:r>
            <a:r>
              <a:rPr lang="en-US" sz="2600" b="1" dirty="0">
                <a:solidFill>
                  <a:srgbClr val="000000"/>
                </a:solidFill>
                <a:latin typeface="Open Sans Bold"/>
                <a:ea typeface="Open Sans Bold"/>
                <a:cs typeface="Open Sans Bold"/>
                <a:sym typeface="Open Sans Bold"/>
              </a:rPr>
              <a:t>increase</a:t>
            </a:r>
            <a:r>
              <a:rPr lang="en-US" sz="2600" dirty="0">
                <a:solidFill>
                  <a:srgbClr val="000000"/>
                </a:solidFill>
                <a:latin typeface="Open Sans"/>
                <a:ea typeface="Open Sans"/>
                <a:cs typeface="Open Sans"/>
                <a:sym typeface="Open Sans"/>
              </a:rPr>
              <a:t> in growth of </a:t>
            </a:r>
            <a:r>
              <a:rPr lang="en-US" sz="2600" b="1" dirty="0">
                <a:solidFill>
                  <a:srgbClr val="000000"/>
                </a:solidFill>
                <a:latin typeface="Open Sans Bold"/>
                <a:ea typeface="Open Sans Bold"/>
                <a:cs typeface="Open Sans Bold"/>
                <a:sym typeface="Open Sans Bold"/>
              </a:rPr>
              <a:t>49.3%</a:t>
            </a:r>
          </a:p>
          <a:p>
            <a:pPr algn="l">
              <a:lnSpc>
                <a:spcPts val="3640"/>
              </a:lnSpc>
            </a:pPr>
            <a:endParaRPr lang="en-US" sz="2600" b="1" dirty="0">
              <a:solidFill>
                <a:srgbClr val="000000"/>
              </a:solidFill>
              <a:latin typeface="Open Sans Bold"/>
              <a:ea typeface="Open Sans Bold"/>
              <a:cs typeface="Open Sans Bold"/>
              <a:sym typeface="Open Sans Bold"/>
            </a:endParaRPr>
          </a:p>
          <a:p>
            <a:pPr algn="l">
              <a:lnSpc>
                <a:spcPts val="3640"/>
              </a:lnSpc>
            </a:pPr>
            <a:r>
              <a:rPr lang="en-US" sz="2600" dirty="0">
                <a:solidFill>
                  <a:srgbClr val="000000"/>
                </a:solidFill>
                <a:latin typeface="Open Sans"/>
                <a:ea typeface="Open Sans"/>
                <a:cs typeface="Open Sans"/>
                <a:sym typeface="Open Sans"/>
              </a:rPr>
              <a:t>The </a:t>
            </a:r>
            <a:r>
              <a:rPr lang="en-US" sz="2600" b="1" dirty="0">
                <a:solidFill>
                  <a:srgbClr val="000000"/>
                </a:solidFill>
                <a:latin typeface="Open Sans Bold"/>
                <a:ea typeface="Open Sans Bold"/>
                <a:cs typeface="Open Sans Bold"/>
                <a:sym typeface="Open Sans Bold"/>
              </a:rPr>
              <a:t>Email + Call</a:t>
            </a:r>
            <a:r>
              <a:rPr lang="en-US" sz="2600" dirty="0">
                <a:solidFill>
                  <a:srgbClr val="000000"/>
                </a:solidFill>
                <a:latin typeface="Open Sans"/>
                <a:ea typeface="Open Sans"/>
                <a:cs typeface="Open Sans"/>
                <a:sym typeface="Open Sans"/>
              </a:rPr>
              <a:t> method had the highest growth of all methods throughout the 6 weeks. </a:t>
            </a:r>
          </a:p>
          <a:p>
            <a:pPr algn="l">
              <a:lnSpc>
                <a:spcPts val="5040"/>
              </a:lnSpc>
            </a:pPr>
            <a:endParaRPr lang="en-US" sz="2600" dirty="0">
              <a:solidFill>
                <a:srgbClr val="000000"/>
              </a:solidFill>
              <a:latin typeface="Open Sans"/>
              <a:ea typeface="Open Sans"/>
              <a:cs typeface="Open Sans"/>
              <a:sym typeface="Open Sans"/>
            </a:endParaRPr>
          </a:p>
          <a:p>
            <a:pPr algn="l">
              <a:lnSpc>
                <a:spcPts val="5040"/>
              </a:lnSpc>
            </a:pPr>
            <a:endParaRPr lang="en-US" sz="2600" dirty="0">
              <a:solidFill>
                <a:srgbClr val="000000"/>
              </a:solidFill>
              <a:latin typeface="Open Sans"/>
              <a:ea typeface="Open Sans"/>
              <a:cs typeface="Open Sans"/>
              <a:sym typeface="Open Sans"/>
            </a:endParaRPr>
          </a:p>
          <a:p>
            <a:pPr algn="l">
              <a:lnSpc>
                <a:spcPts val="5040"/>
              </a:lnSpc>
            </a:pPr>
            <a:endParaRPr lang="en-US" sz="2600" dirty="0">
              <a:solidFill>
                <a:srgbClr val="000000"/>
              </a:solidFill>
              <a:latin typeface="Open Sans"/>
              <a:ea typeface="Open Sans"/>
              <a:cs typeface="Open Sans"/>
              <a:sym typeface="Open Sans"/>
            </a:endParaRPr>
          </a:p>
          <a:p>
            <a:pPr algn="l">
              <a:lnSpc>
                <a:spcPts val="5040"/>
              </a:lnSpc>
            </a:pPr>
            <a:endParaRPr lang="en-US" sz="2600" dirty="0">
              <a:solidFill>
                <a:srgbClr val="000000"/>
              </a:solidFill>
              <a:latin typeface="Open Sans"/>
              <a:ea typeface="Open Sans"/>
              <a:cs typeface="Open Sans"/>
              <a:sym typeface="Open Sans"/>
            </a:endParaRPr>
          </a:p>
          <a:p>
            <a:pPr algn="l">
              <a:lnSpc>
                <a:spcPts val="5040"/>
              </a:lnSpc>
            </a:pPr>
            <a:endParaRPr lang="en-US" sz="2600" dirty="0">
              <a:solidFill>
                <a:srgbClr val="000000"/>
              </a:solidFill>
              <a:latin typeface="Open Sans"/>
              <a:ea typeface="Open Sans"/>
              <a:cs typeface="Open Sans"/>
              <a:sym typeface="Open Sans"/>
            </a:endParaRPr>
          </a:p>
          <a:p>
            <a:pPr algn="ctr">
              <a:lnSpc>
                <a:spcPts val="5040"/>
              </a:lnSpc>
            </a:pPr>
            <a:endParaRPr lang="en-US" sz="2600" dirty="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1"/>
            <a:ext cx="18288000" cy="1918298"/>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7728546" y="3068180"/>
            <a:ext cx="9530754" cy="6081107"/>
          </a:xfrm>
          <a:custGeom>
            <a:avLst/>
            <a:gdLst/>
            <a:ahLst/>
            <a:cxnLst/>
            <a:rect l="l" t="t" r="r" b="b"/>
            <a:pathLst>
              <a:path w="9530754" h="6081107">
                <a:moveTo>
                  <a:pt x="0" y="0"/>
                </a:moveTo>
                <a:lnTo>
                  <a:pt x="9530754" y="0"/>
                </a:lnTo>
                <a:lnTo>
                  <a:pt x="9530754" y="6081107"/>
                </a:lnTo>
                <a:lnTo>
                  <a:pt x="0" y="6081107"/>
                </a:lnTo>
                <a:lnTo>
                  <a:pt x="0" y="0"/>
                </a:lnTo>
                <a:close/>
              </a:path>
            </a:pathLst>
          </a:custGeom>
          <a:blipFill>
            <a:blip r:embed="rId3"/>
            <a:stretch>
              <a:fillRect/>
            </a:stretch>
          </a:blipFill>
        </p:spPr>
        <p:txBody>
          <a:bodyPr/>
          <a:lstStyle/>
          <a:p>
            <a:endParaRPr lang="pt-BR"/>
          </a:p>
        </p:txBody>
      </p:sp>
      <p:sp>
        <p:nvSpPr>
          <p:cNvPr id="7" name="TextBox 7"/>
          <p:cNvSpPr txBox="1"/>
          <p:nvPr/>
        </p:nvSpPr>
        <p:spPr>
          <a:xfrm>
            <a:off x="1125100" y="105762"/>
            <a:ext cx="16240227" cy="1557019"/>
          </a:xfrm>
          <a:prstGeom prst="rect">
            <a:avLst/>
          </a:prstGeom>
        </p:spPr>
        <p:txBody>
          <a:bodyPr lIns="0" tIns="0" rIns="0" bIns="0" rtlCol="0" anchor="t">
            <a:spAutoFit/>
          </a:bodyPr>
          <a:lstStyle/>
          <a:p>
            <a:pPr algn="l">
              <a:lnSpc>
                <a:spcPts val="12880"/>
              </a:lnSpc>
            </a:pPr>
            <a:r>
              <a:rPr lang="en-US" sz="9200">
                <a:solidFill>
                  <a:srgbClr val="FDFDFD"/>
                </a:solidFill>
                <a:latin typeface="Lexend Deca"/>
                <a:ea typeface="Lexend Deca"/>
                <a:cs typeface="Lexend Deca"/>
                <a:sym typeface="Lexend Deca"/>
              </a:rPr>
              <a:t>Customers Trend Over Time</a:t>
            </a:r>
          </a:p>
        </p:txBody>
      </p:sp>
      <p:sp>
        <p:nvSpPr>
          <p:cNvPr id="8" name="TextBox 8"/>
          <p:cNvSpPr txBox="1"/>
          <p:nvPr/>
        </p:nvSpPr>
        <p:spPr>
          <a:xfrm>
            <a:off x="292336" y="3056011"/>
            <a:ext cx="7436210" cy="8909684"/>
          </a:xfrm>
          <a:prstGeom prst="rect">
            <a:avLst/>
          </a:prstGeom>
        </p:spPr>
        <p:txBody>
          <a:bodyPr lIns="0" tIns="0" rIns="0" bIns="0" rtlCol="0" anchor="t">
            <a:spAutoFit/>
          </a:bodyPr>
          <a:lstStyle/>
          <a:p>
            <a:pPr algn="l">
              <a:lnSpc>
                <a:spcPts val="5040"/>
              </a:lnSpc>
            </a:pPr>
            <a:r>
              <a:rPr lang="en-US" sz="3600" b="1">
                <a:solidFill>
                  <a:srgbClr val="000000"/>
                </a:solidFill>
                <a:latin typeface="Open Sans Bold"/>
                <a:ea typeface="Open Sans Bold"/>
                <a:cs typeface="Open Sans Bold"/>
                <a:sym typeface="Open Sans Bold"/>
              </a:rPr>
              <a:t>Email: </a:t>
            </a:r>
            <a:r>
              <a:rPr lang="en-US" sz="3600">
                <a:solidFill>
                  <a:srgbClr val="000000"/>
                </a:solidFill>
                <a:latin typeface="Open Sans"/>
                <a:ea typeface="Open Sans"/>
                <a:cs typeface="Open Sans"/>
                <a:sym typeface="Open Sans"/>
              </a:rPr>
              <a:t>average </a:t>
            </a:r>
            <a:r>
              <a:rPr lang="en-US" sz="3600" b="1">
                <a:solidFill>
                  <a:srgbClr val="000000"/>
                </a:solidFill>
                <a:latin typeface="Open Sans Bold"/>
                <a:ea typeface="Open Sans Bold"/>
                <a:cs typeface="Open Sans Bold"/>
                <a:sym typeface="Open Sans Bold"/>
              </a:rPr>
              <a:t>decrease</a:t>
            </a:r>
            <a:r>
              <a:rPr lang="en-US" sz="3600">
                <a:solidFill>
                  <a:srgbClr val="000000"/>
                </a:solidFill>
                <a:latin typeface="Open Sans"/>
                <a:ea typeface="Open Sans"/>
                <a:cs typeface="Open Sans"/>
                <a:sym typeface="Open Sans"/>
              </a:rPr>
              <a:t> in growth of </a:t>
            </a:r>
            <a:r>
              <a:rPr lang="en-US" sz="3600" b="1">
                <a:solidFill>
                  <a:srgbClr val="000000"/>
                </a:solidFill>
                <a:latin typeface="Open Sans Bold"/>
                <a:ea typeface="Open Sans Bold"/>
                <a:cs typeface="Open Sans Bold"/>
                <a:sym typeface="Open Sans Bold"/>
              </a:rPr>
              <a:t>36.1%</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Call:  </a:t>
            </a:r>
            <a:r>
              <a:rPr lang="en-US" sz="3600">
                <a:solidFill>
                  <a:srgbClr val="000000"/>
                </a:solidFill>
                <a:latin typeface="Open Sans"/>
                <a:ea typeface="Open Sans"/>
                <a:cs typeface="Open Sans"/>
                <a:sym typeface="Open Sans"/>
              </a:rPr>
              <a:t>average </a:t>
            </a:r>
            <a:r>
              <a:rPr lang="en-US" sz="3600" b="1">
                <a:solidFill>
                  <a:srgbClr val="000000"/>
                </a:solidFill>
                <a:latin typeface="Open Sans Bold"/>
                <a:ea typeface="Open Sans Bold"/>
                <a:cs typeface="Open Sans Bold"/>
                <a:sym typeface="Open Sans Bold"/>
              </a:rPr>
              <a:t>decrease</a:t>
            </a:r>
            <a:r>
              <a:rPr lang="en-US" sz="3600">
                <a:solidFill>
                  <a:srgbClr val="000000"/>
                </a:solidFill>
                <a:latin typeface="Open Sans"/>
                <a:ea typeface="Open Sans"/>
                <a:cs typeface="Open Sans"/>
                <a:sym typeface="Open Sans"/>
              </a:rPr>
              <a:t> in </a:t>
            </a:r>
          </a:p>
          <a:p>
            <a:pPr algn="l">
              <a:lnSpc>
                <a:spcPts val="5040"/>
              </a:lnSpc>
            </a:pPr>
            <a:r>
              <a:rPr lang="en-US" sz="3600">
                <a:solidFill>
                  <a:srgbClr val="000000"/>
                </a:solidFill>
                <a:latin typeface="Open Sans"/>
                <a:ea typeface="Open Sans"/>
                <a:cs typeface="Open Sans"/>
                <a:sym typeface="Open Sans"/>
              </a:rPr>
              <a:t>growth of </a:t>
            </a:r>
            <a:r>
              <a:rPr lang="en-US" sz="3600" b="1">
                <a:solidFill>
                  <a:srgbClr val="000000"/>
                </a:solidFill>
                <a:latin typeface="Open Sans Bold"/>
                <a:ea typeface="Open Sans Bold"/>
                <a:cs typeface="Open Sans Bold"/>
                <a:sym typeface="Open Sans Bold"/>
              </a:rPr>
              <a:t>4.7%</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r>
              <a:rPr lang="en-US" sz="3600" b="1">
                <a:solidFill>
                  <a:srgbClr val="000000"/>
                </a:solidFill>
                <a:latin typeface="Open Sans Bold"/>
                <a:ea typeface="Open Sans Bold"/>
                <a:cs typeface="Open Sans Bold"/>
                <a:sym typeface="Open Sans Bold"/>
              </a:rPr>
              <a:t>Email + Call: </a:t>
            </a:r>
            <a:r>
              <a:rPr lang="en-US" sz="3600">
                <a:solidFill>
                  <a:srgbClr val="000000"/>
                </a:solidFill>
                <a:latin typeface="Open Sans"/>
                <a:ea typeface="Open Sans"/>
                <a:cs typeface="Open Sans"/>
                <a:sym typeface="Open Sans"/>
              </a:rPr>
              <a:t>average </a:t>
            </a:r>
            <a:r>
              <a:rPr lang="en-US" sz="3600" b="1">
                <a:solidFill>
                  <a:srgbClr val="000000"/>
                </a:solidFill>
                <a:latin typeface="Open Sans Bold"/>
                <a:ea typeface="Open Sans Bold"/>
                <a:cs typeface="Open Sans Bold"/>
                <a:sym typeface="Open Sans Bold"/>
              </a:rPr>
              <a:t>increase</a:t>
            </a:r>
            <a:r>
              <a:rPr lang="en-US" sz="3600">
                <a:solidFill>
                  <a:srgbClr val="000000"/>
                </a:solidFill>
                <a:latin typeface="Open Sans"/>
                <a:ea typeface="Open Sans"/>
                <a:cs typeface="Open Sans"/>
                <a:sym typeface="Open Sans"/>
              </a:rPr>
              <a:t> </a:t>
            </a:r>
          </a:p>
          <a:p>
            <a:pPr algn="l">
              <a:lnSpc>
                <a:spcPts val="5040"/>
              </a:lnSpc>
            </a:pPr>
            <a:r>
              <a:rPr lang="en-US" sz="3600">
                <a:solidFill>
                  <a:srgbClr val="000000"/>
                </a:solidFill>
                <a:latin typeface="Open Sans"/>
                <a:ea typeface="Open Sans"/>
                <a:cs typeface="Open Sans"/>
                <a:sym typeface="Open Sans"/>
              </a:rPr>
              <a:t>in growth of </a:t>
            </a:r>
            <a:r>
              <a:rPr lang="en-US" sz="3600" b="1">
                <a:solidFill>
                  <a:srgbClr val="000000"/>
                </a:solidFill>
                <a:latin typeface="Open Sans Bold"/>
                <a:ea typeface="Open Sans Bold"/>
                <a:cs typeface="Open Sans Bold"/>
                <a:sym typeface="Open Sans Bold"/>
              </a:rPr>
              <a:t>37.1%</a:t>
            </a: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l">
              <a:lnSpc>
                <a:spcPts val="5040"/>
              </a:lnSpc>
            </a:pPr>
            <a:endParaRPr lang="en-US" sz="3600" b="1">
              <a:solidFill>
                <a:srgbClr val="000000"/>
              </a:solidFill>
              <a:latin typeface="Open Sans Bold"/>
              <a:ea typeface="Open Sans Bold"/>
              <a:cs typeface="Open Sans Bold"/>
              <a:sym typeface="Open Sans Bold"/>
            </a:endParaRPr>
          </a:p>
          <a:p>
            <a:pPr algn="ctr">
              <a:lnSpc>
                <a:spcPts val="5040"/>
              </a:lnSpc>
            </a:pPr>
            <a:endParaRPr lang="en-US" sz="3600" b="1">
              <a:solidFill>
                <a:srgbClr val="000000"/>
              </a:solidFill>
              <a:latin typeface="Open Sans Bold"/>
              <a:ea typeface="Open Sans Bold"/>
              <a:cs typeface="Open Sans Bold"/>
              <a:sym typeface="Open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30467"/>
            <a:ext cx="18288000" cy="8356533"/>
          </a:xfrm>
          <a:custGeom>
            <a:avLst/>
            <a:gdLst/>
            <a:ahLst/>
            <a:cxnLst/>
            <a:rect l="l" t="t" r="r" b="b"/>
            <a:pathLst>
              <a:path w="18288000" h="8356533">
                <a:moveTo>
                  <a:pt x="0" y="0"/>
                </a:moveTo>
                <a:lnTo>
                  <a:pt x="18288000" y="0"/>
                </a:lnTo>
                <a:lnTo>
                  <a:pt x="18288000" y="8356533"/>
                </a:lnTo>
                <a:lnTo>
                  <a:pt x="0" y="8356533"/>
                </a:lnTo>
                <a:lnTo>
                  <a:pt x="0" y="0"/>
                </a:lnTo>
                <a:close/>
              </a:path>
            </a:pathLst>
          </a:custGeom>
          <a:blipFill>
            <a:blip r:embed="rId2"/>
            <a:stretch>
              <a:fillRect t="-11263" b="-11263"/>
            </a:stretch>
          </a:blipFill>
        </p:spPr>
        <p:txBody>
          <a:bodyPr/>
          <a:lstStyle/>
          <a:p>
            <a:endParaRPr lang="pt-BR"/>
          </a:p>
        </p:txBody>
      </p:sp>
      <p:grpSp>
        <p:nvGrpSpPr>
          <p:cNvPr id="3" name="Group 3"/>
          <p:cNvGrpSpPr/>
          <p:nvPr/>
        </p:nvGrpSpPr>
        <p:grpSpPr>
          <a:xfrm>
            <a:off x="0" y="0"/>
            <a:ext cx="18288000" cy="1930467"/>
            <a:chOff x="0" y="0"/>
            <a:chExt cx="4869907" cy="508436"/>
          </a:xfrm>
        </p:grpSpPr>
        <p:sp>
          <p:nvSpPr>
            <p:cNvPr id="4" name="Freeform 4"/>
            <p:cNvSpPr/>
            <p:nvPr/>
          </p:nvSpPr>
          <p:spPr>
            <a:xfrm>
              <a:off x="0" y="0"/>
              <a:ext cx="4869907" cy="508436"/>
            </a:xfrm>
            <a:custGeom>
              <a:avLst/>
              <a:gdLst/>
              <a:ahLst/>
              <a:cxnLst/>
              <a:rect l="l" t="t" r="r" b="b"/>
              <a:pathLst>
                <a:path w="4869907" h="508436">
                  <a:moveTo>
                    <a:pt x="0" y="0"/>
                  </a:moveTo>
                  <a:lnTo>
                    <a:pt x="4869907" y="0"/>
                  </a:lnTo>
                  <a:lnTo>
                    <a:pt x="4869907" y="508436"/>
                  </a:lnTo>
                  <a:lnTo>
                    <a:pt x="0" y="508436"/>
                  </a:lnTo>
                  <a:close/>
                </a:path>
              </a:pathLst>
            </a:custGeom>
            <a:solidFill>
              <a:srgbClr val="022127"/>
            </a:solidFill>
            <a:ln cap="sq">
              <a:noFill/>
              <a:prstDash val="solid"/>
              <a:miter/>
            </a:ln>
          </p:spPr>
          <p:txBody>
            <a:bodyPr/>
            <a:lstStyle/>
            <a:p>
              <a:endParaRPr lang="pt-BR"/>
            </a:p>
          </p:txBody>
        </p:sp>
        <p:sp>
          <p:nvSpPr>
            <p:cNvPr id="5" name="TextBox 5"/>
            <p:cNvSpPr txBox="1"/>
            <p:nvPr/>
          </p:nvSpPr>
          <p:spPr>
            <a:xfrm>
              <a:off x="0" y="-38100"/>
              <a:ext cx="4869907" cy="54653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2453655"/>
            <a:ext cx="16230600" cy="8585834"/>
          </a:xfrm>
          <a:prstGeom prst="rect">
            <a:avLst/>
          </a:prstGeom>
        </p:spPr>
        <p:txBody>
          <a:bodyPr lIns="0" tIns="0" rIns="0" bIns="0" rtlCol="0" anchor="t">
            <a:spAutoFit/>
          </a:bodyPr>
          <a:lstStyle/>
          <a:p>
            <a:pPr algn="l">
              <a:lnSpc>
                <a:spcPts val="5040"/>
              </a:lnSpc>
            </a:pPr>
            <a:r>
              <a:rPr lang="en-US" sz="3600" b="1">
                <a:solidFill>
                  <a:srgbClr val="000000"/>
                </a:solidFill>
                <a:latin typeface="Open Sans Bold"/>
                <a:ea typeface="Open Sans Bold"/>
                <a:cs typeface="Open Sans Bold"/>
                <a:sym typeface="Open Sans Bold"/>
              </a:rPr>
              <a:t>Revenue per hour of sales effort:</a:t>
            </a:r>
          </a:p>
          <a:p>
            <a:pPr algn="l">
              <a:lnSpc>
                <a:spcPts val="4200"/>
              </a:lnSpc>
            </a:pPr>
            <a:endParaRPr lang="en-US" sz="3600" b="1">
              <a:solidFill>
                <a:srgbClr val="000000"/>
              </a:solidFill>
              <a:latin typeface="Open Sans Bold"/>
              <a:ea typeface="Open Sans Bold"/>
              <a:cs typeface="Open Sans Bold"/>
              <a:sym typeface="Open Sans Bold"/>
            </a:endParaRPr>
          </a:p>
          <a:p>
            <a:pPr algn="l">
              <a:lnSpc>
                <a:spcPts val="4200"/>
              </a:lnSpc>
            </a:pPr>
            <a:r>
              <a:rPr lang="en-US" sz="3000">
                <a:solidFill>
                  <a:srgbClr val="000000"/>
                </a:solidFill>
                <a:latin typeface="Open Sans"/>
                <a:ea typeface="Open Sans"/>
                <a:cs typeface="Open Sans"/>
                <a:sym typeface="Open Sans"/>
              </a:rPr>
              <a:t>This metric accounts for the time spent on each sales approach (Email, Call, Email + Call) and relates it to the revenue generated, computing the revenue per hour by dividing the total revenue by the total sales effort time spent in hours.</a:t>
            </a:r>
          </a:p>
          <a:p>
            <a:pPr algn="l">
              <a:lnSpc>
                <a:spcPts val="4200"/>
              </a:lnSpc>
            </a:pPr>
            <a:endParaRPr lang="en-US" sz="3000">
              <a:solidFill>
                <a:srgbClr val="000000"/>
              </a:solidFill>
              <a:latin typeface="Open Sans"/>
              <a:ea typeface="Open Sans"/>
              <a:cs typeface="Open Sans"/>
              <a:sym typeface="Open Sans"/>
            </a:endParaRPr>
          </a:p>
          <a:p>
            <a:pPr algn="l">
              <a:lnSpc>
                <a:spcPts val="4200"/>
              </a:lnSpc>
            </a:pPr>
            <a:r>
              <a:rPr lang="en-US" sz="3000">
                <a:solidFill>
                  <a:srgbClr val="000000"/>
                </a:solidFill>
                <a:latin typeface="Open Sans"/>
                <a:ea typeface="Open Sans"/>
                <a:cs typeface="Open Sans"/>
                <a:sym typeface="Open Sans"/>
              </a:rPr>
              <a:t>By tracking this metric, the business can evaluate the efficiency of each method and optimize resource allocation based on the return generated from time spent by the team.</a:t>
            </a:r>
          </a:p>
          <a:p>
            <a:pPr algn="l">
              <a:lnSpc>
                <a:spcPts val="4480"/>
              </a:lnSpc>
            </a:pPr>
            <a:endParaRPr lang="en-US" sz="3000">
              <a:solidFill>
                <a:srgbClr val="000000"/>
              </a:solidFill>
              <a:latin typeface="Open Sans"/>
              <a:ea typeface="Open Sans"/>
              <a:cs typeface="Open Sans"/>
              <a:sym typeface="Open Sans"/>
            </a:endParaRPr>
          </a:p>
          <a:p>
            <a:pPr algn="l">
              <a:lnSpc>
                <a:spcPts val="4480"/>
              </a:lnSpc>
            </a:pPr>
            <a:endParaRPr lang="en-US" sz="3000">
              <a:solidFill>
                <a:srgbClr val="000000"/>
              </a:solidFill>
              <a:latin typeface="Open Sans"/>
              <a:ea typeface="Open Sans"/>
              <a:cs typeface="Open Sans"/>
              <a:sym typeface="Open Sans"/>
            </a:endParaRPr>
          </a:p>
          <a:p>
            <a:pPr algn="l">
              <a:lnSpc>
                <a:spcPts val="4480"/>
              </a:lnSpc>
            </a:pPr>
            <a:endParaRPr lang="en-US" sz="3000">
              <a:solidFill>
                <a:srgbClr val="000000"/>
              </a:solidFill>
              <a:latin typeface="Open Sans"/>
              <a:ea typeface="Open Sans"/>
              <a:cs typeface="Open Sans"/>
              <a:sym typeface="Open Sans"/>
            </a:endParaRPr>
          </a:p>
          <a:p>
            <a:pPr algn="l">
              <a:lnSpc>
                <a:spcPts val="5040"/>
              </a:lnSpc>
            </a:pPr>
            <a:endParaRPr lang="en-US" sz="3000">
              <a:solidFill>
                <a:srgbClr val="000000"/>
              </a:solidFill>
              <a:latin typeface="Open Sans"/>
              <a:ea typeface="Open Sans"/>
              <a:cs typeface="Open Sans"/>
              <a:sym typeface="Open Sans"/>
            </a:endParaRPr>
          </a:p>
          <a:p>
            <a:pPr algn="l">
              <a:lnSpc>
                <a:spcPts val="5040"/>
              </a:lnSpc>
            </a:pPr>
            <a:endParaRPr lang="en-US" sz="3000">
              <a:solidFill>
                <a:srgbClr val="000000"/>
              </a:solidFill>
              <a:latin typeface="Open Sans"/>
              <a:ea typeface="Open Sans"/>
              <a:cs typeface="Open Sans"/>
              <a:sym typeface="Open Sans"/>
            </a:endParaRPr>
          </a:p>
          <a:p>
            <a:pPr algn="l">
              <a:lnSpc>
                <a:spcPts val="5040"/>
              </a:lnSpc>
            </a:pPr>
            <a:endParaRPr lang="en-US" sz="3000">
              <a:solidFill>
                <a:srgbClr val="000000"/>
              </a:solidFill>
              <a:latin typeface="Open Sans"/>
              <a:ea typeface="Open Sans"/>
              <a:cs typeface="Open Sans"/>
              <a:sym typeface="Open Sans"/>
            </a:endParaRPr>
          </a:p>
          <a:p>
            <a:pPr algn="ctr">
              <a:lnSpc>
                <a:spcPts val="5040"/>
              </a:lnSpc>
            </a:pPr>
            <a:endParaRPr lang="en-US" sz="3000">
              <a:solidFill>
                <a:srgbClr val="000000"/>
              </a:solidFill>
              <a:latin typeface="Open Sans"/>
              <a:ea typeface="Open Sans"/>
              <a:cs typeface="Open Sans"/>
              <a:sym typeface="Open Sans"/>
            </a:endParaRPr>
          </a:p>
        </p:txBody>
      </p:sp>
      <p:sp>
        <p:nvSpPr>
          <p:cNvPr id="7" name="Freeform 7"/>
          <p:cNvSpPr/>
          <p:nvPr/>
        </p:nvSpPr>
        <p:spPr>
          <a:xfrm>
            <a:off x="4878461" y="7339084"/>
            <a:ext cx="8531078" cy="2486546"/>
          </a:xfrm>
          <a:custGeom>
            <a:avLst/>
            <a:gdLst/>
            <a:ahLst/>
            <a:cxnLst/>
            <a:rect l="l" t="t" r="r" b="b"/>
            <a:pathLst>
              <a:path w="8531078" h="2486546">
                <a:moveTo>
                  <a:pt x="0" y="0"/>
                </a:moveTo>
                <a:lnTo>
                  <a:pt x="8531078" y="0"/>
                </a:lnTo>
                <a:lnTo>
                  <a:pt x="8531078" y="2486547"/>
                </a:lnTo>
                <a:lnTo>
                  <a:pt x="0" y="2486547"/>
                </a:lnTo>
                <a:lnTo>
                  <a:pt x="0" y="0"/>
                </a:lnTo>
                <a:close/>
              </a:path>
            </a:pathLst>
          </a:custGeom>
          <a:blipFill>
            <a:blip r:embed="rId3"/>
            <a:stretch>
              <a:fillRect/>
            </a:stretch>
          </a:blipFill>
        </p:spPr>
        <p:txBody>
          <a:bodyPr/>
          <a:lstStyle/>
          <a:p>
            <a:endParaRPr lang="pt-BR"/>
          </a:p>
        </p:txBody>
      </p:sp>
      <p:sp>
        <p:nvSpPr>
          <p:cNvPr id="8" name="TextBox 8"/>
          <p:cNvSpPr txBox="1"/>
          <p:nvPr/>
        </p:nvSpPr>
        <p:spPr>
          <a:xfrm>
            <a:off x="4114800" y="186723"/>
            <a:ext cx="12207320" cy="1557019"/>
          </a:xfrm>
          <a:prstGeom prst="rect">
            <a:avLst/>
          </a:prstGeom>
        </p:spPr>
        <p:txBody>
          <a:bodyPr wrap="square" lIns="0" tIns="0" rIns="0" bIns="0" rtlCol="0" anchor="t">
            <a:spAutoFit/>
          </a:bodyPr>
          <a:lstStyle/>
          <a:p>
            <a:pPr algn="l">
              <a:lnSpc>
                <a:spcPts val="12880"/>
              </a:lnSpc>
            </a:pPr>
            <a:r>
              <a:rPr lang="en-US" sz="9200" dirty="0">
                <a:solidFill>
                  <a:srgbClr val="FDFDFD"/>
                </a:solidFill>
                <a:latin typeface="Lexend Deca"/>
                <a:ea typeface="Lexend Deca"/>
                <a:cs typeface="Lexend Deca"/>
                <a:sym typeface="Lexend Deca"/>
              </a:rPr>
              <a:t>Metric to Monitor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762</Words>
  <Application>Microsoft Office PowerPoint</Application>
  <PresentationFormat>Personalizar</PresentationFormat>
  <Paragraphs>130</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Lexend Deca</vt:lpstr>
      <vt:lpstr>Open Sans Bold</vt:lpstr>
      <vt:lpstr>Arial</vt:lpstr>
      <vt:lpstr>Open Sans</vt:lpstr>
      <vt:lpstr>Calibri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 and printers</dc:title>
  <cp:lastModifiedBy>Gabriel Angelo</cp:lastModifiedBy>
  <cp:revision>3</cp:revision>
  <dcterms:created xsi:type="dcterms:W3CDTF">2006-08-16T00:00:00Z</dcterms:created>
  <dcterms:modified xsi:type="dcterms:W3CDTF">2024-10-18T19:00:16Z</dcterms:modified>
  <dc:identifier>DAGTsANY1U4</dc:identifier>
</cp:coreProperties>
</file>