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ammersmith One" panose="02010703030501060504" pitchFamily="2" charset="0"/>
      <p:regular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Playfair Display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149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3186623" y="0"/>
            <a:ext cx="12940223" cy="7664302"/>
          </a:xfrm>
          <a:custGeom>
            <a:avLst/>
            <a:gdLst/>
            <a:ahLst/>
            <a:cxnLst/>
            <a:rect l="l" t="t" r="r" b="b"/>
            <a:pathLst>
              <a:path w="12940223" h="7664302">
                <a:moveTo>
                  <a:pt x="12940223" y="0"/>
                </a:moveTo>
                <a:lnTo>
                  <a:pt x="0" y="0"/>
                </a:lnTo>
                <a:lnTo>
                  <a:pt x="0" y="7664302"/>
                </a:lnTo>
                <a:lnTo>
                  <a:pt x="12940223" y="7664302"/>
                </a:lnTo>
                <a:lnTo>
                  <a:pt x="1294022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-2700000">
            <a:off x="-833657" y="-889236"/>
            <a:ext cx="8125271" cy="12915892"/>
          </a:xfrm>
          <a:prstGeom prst="rect">
            <a:avLst/>
          </a:prstGeom>
          <a:solidFill>
            <a:srgbClr val="253439">
              <a:alpha val="89804"/>
            </a:srgbClr>
          </a:solidFill>
        </p:spPr>
      </p:sp>
      <p:sp>
        <p:nvSpPr>
          <p:cNvPr id="4" name="AutoShape 4"/>
          <p:cNvSpPr/>
          <p:nvPr/>
        </p:nvSpPr>
        <p:spPr>
          <a:xfrm rot="-2700000">
            <a:off x="3619551" y="-778313"/>
            <a:ext cx="30601" cy="32385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 rot="-2700000">
            <a:off x="6865928" y="5695925"/>
            <a:ext cx="3794866" cy="32385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Freeform 6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2780833"/>
            <a:ext cx="6604729" cy="3802847"/>
            <a:chOff x="0" y="0"/>
            <a:chExt cx="8806306" cy="5070463"/>
          </a:xfrm>
        </p:grpSpPr>
        <p:sp>
          <p:nvSpPr>
            <p:cNvPr id="8" name="TextBox 8"/>
            <p:cNvSpPr txBox="1"/>
            <p:nvPr/>
          </p:nvSpPr>
          <p:spPr>
            <a:xfrm>
              <a:off x="0" y="114300"/>
              <a:ext cx="8806306" cy="4366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19"/>
                </a:lnSpc>
              </a:pPr>
              <a:r>
                <a:rPr lang="en-US" sz="6319" spc="884">
                  <a:solidFill>
                    <a:srgbClr val="F6F4F1"/>
                  </a:solidFill>
                  <a:latin typeface="Hammersmith One"/>
                </a:rPr>
                <a:t>DATA ANALYTICS PLAN - PROCUREMENT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" y="4727775"/>
              <a:ext cx="8128910" cy="342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spc="31">
                  <a:solidFill>
                    <a:srgbClr val="FFFFFF"/>
                  </a:solidFill>
                  <a:latin typeface="Playfair Display"/>
                </a:rPr>
                <a:t> Präsentiert von Gabriela-Nicoleta Petrov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8555" y="5642712"/>
            <a:ext cx="761648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spc="532">
                <a:solidFill>
                  <a:srgbClr val="FFFFFF"/>
                </a:solidFill>
                <a:latin typeface="Hammersmith One"/>
              </a:rPr>
              <a:t>NEUE PROCUREMENT DATENLANSCHAFT</a:t>
            </a:r>
          </a:p>
        </p:txBody>
      </p:sp>
      <p:sp>
        <p:nvSpPr>
          <p:cNvPr id="3" name="Freeform 3"/>
          <p:cNvSpPr/>
          <p:nvPr/>
        </p:nvSpPr>
        <p:spPr>
          <a:xfrm>
            <a:off x="731520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00243" y="1327317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00243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1520" y="2721080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8"/>
                </a:lnTo>
                <a:lnTo>
                  <a:pt x="0" y="414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62050" y="820459"/>
            <a:ext cx="3538193" cy="1584263"/>
            <a:chOff x="0" y="0"/>
            <a:chExt cx="4717591" cy="2112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Definition von Datenanforderungen und -ziele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30773" y="820459"/>
            <a:ext cx="3091307" cy="1584263"/>
            <a:chOff x="0" y="0"/>
            <a:chExt cx="4121743" cy="211235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Standardisierung von Datenformaten und Protokollen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0773" y="2214221"/>
            <a:ext cx="3091307" cy="1584263"/>
            <a:chOff x="0" y="0"/>
            <a:chExt cx="4121743" cy="211235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4121743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von Datenintegration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61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2050" y="2214221"/>
            <a:ext cx="3538193" cy="1584263"/>
            <a:chOff x="0" y="0"/>
            <a:chExt cx="4717591" cy="211235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4717591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Implementierung einer zentralen Datenbank/Datenlager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1830"/>
              <a:ext cx="4717591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rot="-2700000">
            <a:off x="-1270866" y="5736059"/>
            <a:ext cx="1514362" cy="1514065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0" name="AutoShape 20"/>
          <p:cNvSpPr/>
          <p:nvPr/>
        </p:nvSpPr>
        <p:spPr>
          <a:xfrm rot="-2700000">
            <a:off x="9432473" y="5874243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1" name="AutoShape 21"/>
          <p:cNvSpPr/>
          <p:nvPr/>
        </p:nvSpPr>
        <p:spPr>
          <a:xfrm rot="-2700000">
            <a:off x="-725936" y="7270358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2" name="AutoShape 22"/>
          <p:cNvSpPr/>
          <p:nvPr/>
        </p:nvSpPr>
        <p:spPr>
          <a:xfrm rot="-2700000">
            <a:off x="9838016" y="6432273"/>
            <a:ext cx="23417" cy="1909472"/>
          </a:xfrm>
          <a:prstGeom prst="rect">
            <a:avLst/>
          </a:prstGeom>
          <a:solidFill>
            <a:srgbClr val="F6F4F1"/>
          </a:solidFill>
        </p:spPr>
      </p:sp>
      <p:sp>
        <p:nvSpPr>
          <p:cNvPr id="23" name="Freeform 23"/>
          <p:cNvSpPr/>
          <p:nvPr/>
        </p:nvSpPr>
        <p:spPr>
          <a:xfrm>
            <a:off x="731520" y="3973958"/>
            <a:ext cx="525730" cy="414399"/>
          </a:xfrm>
          <a:custGeom>
            <a:avLst/>
            <a:gdLst/>
            <a:ahLst/>
            <a:cxnLst/>
            <a:rect l="l" t="t" r="r" b="b"/>
            <a:pathLst>
              <a:path w="525730" h="414399">
                <a:moveTo>
                  <a:pt x="0" y="0"/>
                </a:moveTo>
                <a:lnTo>
                  <a:pt x="525730" y="0"/>
                </a:lnTo>
                <a:lnTo>
                  <a:pt x="525730" y="414399"/>
                </a:lnTo>
                <a:lnTo>
                  <a:pt x="0" y="41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562050" y="3657600"/>
            <a:ext cx="3091307" cy="1203263"/>
            <a:chOff x="0" y="0"/>
            <a:chExt cx="4121743" cy="160435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0"/>
              <a:ext cx="4121743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500" spc="125">
                  <a:solidFill>
                    <a:srgbClr val="F6F4F1"/>
                  </a:solidFill>
                  <a:latin typeface="Playfair Display Italics"/>
                </a:rPr>
                <a:t>Zentralisierte Datenverwaltung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253830"/>
              <a:ext cx="4121743" cy="35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0" y="0"/>
            <a:ext cx="874110" cy="874110"/>
          </a:xfrm>
          <a:custGeom>
            <a:avLst/>
            <a:gdLst/>
            <a:ahLst/>
            <a:cxnLst/>
            <a:rect l="l" t="t" r="r" b="b"/>
            <a:pathLst>
              <a:path w="874110" h="874110">
                <a:moveTo>
                  <a:pt x="0" y="0"/>
                </a:moveTo>
                <a:lnTo>
                  <a:pt x="874110" y="0"/>
                </a:lnTo>
                <a:lnTo>
                  <a:pt x="874110" y="874110"/>
                </a:lnTo>
                <a:lnTo>
                  <a:pt x="0" y="874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621178" y="5982086"/>
            <a:ext cx="1198234" cy="1198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81157" y="1450409"/>
            <a:ext cx="1972612" cy="2349120"/>
            <a:chOff x="0" y="0"/>
            <a:chExt cx="2732285" cy="32537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AutoShape 5"/>
          <p:cNvSpPr/>
          <p:nvPr/>
        </p:nvSpPr>
        <p:spPr>
          <a:xfrm rot="-2700000">
            <a:off x="9233498" y="-77881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 rot="-2700000">
            <a:off x="-376038" y="7112549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2700000">
            <a:off x="9561323" y="-187707"/>
            <a:ext cx="23417" cy="190947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2768903" y="1450409"/>
            <a:ext cx="1972612" cy="2349120"/>
            <a:chOff x="0" y="0"/>
            <a:chExt cx="2732285" cy="32537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856649" y="1450409"/>
            <a:ext cx="1972612" cy="2349120"/>
            <a:chOff x="0" y="0"/>
            <a:chExt cx="2732285" cy="3253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944395" y="1450409"/>
            <a:ext cx="1972612" cy="2349120"/>
            <a:chOff x="0" y="0"/>
            <a:chExt cx="2732285" cy="32537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81157" y="3876058"/>
            <a:ext cx="1972612" cy="2349120"/>
            <a:chOff x="0" y="0"/>
            <a:chExt cx="2732285" cy="32537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768903" y="3876058"/>
            <a:ext cx="1972612" cy="2349120"/>
            <a:chOff x="0" y="0"/>
            <a:chExt cx="2732285" cy="32537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856649" y="3876058"/>
            <a:ext cx="1972612" cy="2349120"/>
            <a:chOff x="0" y="0"/>
            <a:chExt cx="2732285" cy="32537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944395" y="3876058"/>
            <a:ext cx="1972612" cy="2349120"/>
            <a:chOff x="0" y="0"/>
            <a:chExt cx="2732285" cy="32537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2362200" y="418665"/>
            <a:ext cx="4827111" cy="694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 spc="75" dirty="0" err="1">
                <a:solidFill>
                  <a:srgbClr val="FFFFFF"/>
                </a:solidFill>
                <a:latin typeface="Hammersmith One"/>
              </a:rPr>
              <a:t>Herausforderungen</a:t>
            </a:r>
            <a:endParaRPr lang="en-US" sz="3799" spc="75" dirty="0">
              <a:solidFill>
                <a:srgbClr val="FFFFFF"/>
              </a:solidFill>
              <a:latin typeface="Hammersmith One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580303" y="2154250"/>
            <a:ext cx="2349812" cy="1027207"/>
            <a:chOff x="0" y="0"/>
            <a:chExt cx="3133083" cy="136961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Wiederstand gegen Zentralisierung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78021" y="746675"/>
              <a:ext cx="2083414" cy="622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Mitarbeiter gegen die Zentralisierung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755795" y="2154250"/>
            <a:ext cx="2349812" cy="1027207"/>
            <a:chOff x="0" y="0"/>
            <a:chExt cx="3133083" cy="136961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Integrations-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komplexität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78021" y="746675"/>
              <a:ext cx="2083414" cy="622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Technische Herausforderungen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668049" y="2154250"/>
            <a:ext cx="2349812" cy="1027207"/>
            <a:chOff x="0" y="0"/>
            <a:chExt cx="3133083" cy="136961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Datenbesitz und Verantwortlichkeit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78021" y="746675"/>
              <a:ext cx="2083414" cy="622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Verschiedene Interessengruppen 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92557" y="4413190"/>
            <a:ext cx="2349812" cy="1274857"/>
            <a:chOff x="0" y="0"/>
            <a:chExt cx="3133083" cy="1699810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Skalierbarkeits-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bedenken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78021" y="746675"/>
              <a:ext cx="2083414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Das Volumen und die Vielfalt der Daten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580303" y="4289365"/>
            <a:ext cx="2349812" cy="1522507"/>
            <a:chOff x="0" y="0"/>
            <a:chExt cx="3133083" cy="2030010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Datenschutz und Compliance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578021" y="746675"/>
              <a:ext cx="2083414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Die Sicherstellung der Datensicherheit und die Einhaltung von Vorschriften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668049" y="4275077"/>
            <a:ext cx="2349812" cy="1551082"/>
            <a:chOff x="0" y="0"/>
            <a:chExt cx="3133083" cy="2068110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38100"/>
              <a:ext cx="3133083" cy="1089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Change 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Management Schulungen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78021" y="1114975"/>
              <a:ext cx="2083414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 Widerstand oder mangelndes Verständnis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755795" y="4289365"/>
            <a:ext cx="2349812" cy="1522507"/>
            <a:chOff x="0" y="0"/>
            <a:chExt cx="3133083" cy="2030010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Technische Kompatibilität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78021" y="746675"/>
              <a:ext cx="2083414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Kompatibilität mit vorhandener Software und Datenquellen 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92557" y="2168538"/>
            <a:ext cx="2349812" cy="998632"/>
            <a:chOff x="0" y="0"/>
            <a:chExt cx="3133083" cy="1331510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38100"/>
              <a:ext cx="3133083" cy="353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FF3131"/>
                  </a:solidFill>
                  <a:latin typeface="Playfair Display Italics"/>
                </a:rPr>
                <a:t>Datenheterogenität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578021" y="378375"/>
              <a:ext cx="2083414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Unterschiedliche Arten und Formate von Daten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700000">
            <a:off x="-621178" y="5982086"/>
            <a:ext cx="1198234" cy="1198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81157" y="1450409"/>
            <a:ext cx="1972612" cy="2349120"/>
            <a:chOff x="0" y="0"/>
            <a:chExt cx="2732285" cy="32537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AutoShape 5"/>
          <p:cNvSpPr/>
          <p:nvPr/>
        </p:nvSpPr>
        <p:spPr>
          <a:xfrm rot="-2700000">
            <a:off x="9233498" y="-77881"/>
            <a:ext cx="1040204" cy="118359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 rot="-2700000">
            <a:off x="-376038" y="7112549"/>
            <a:ext cx="1514362" cy="269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2700000">
            <a:off x="9561323" y="-187707"/>
            <a:ext cx="23417" cy="190947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2768903" y="1450409"/>
            <a:ext cx="1972612" cy="2349120"/>
            <a:chOff x="0" y="0"/>
            <a:chExt cx="2732285" cy="32537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856649" y="1450409"/>
            <a:ext cx="1972612" cy="2349120"/>
            <a:chOff x="0" y="0"/>
            <a:chExt cx="2732285" cy="3253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944395" y="1450409"/>
            <a:ext cx="1972612" cy="2349120"/>
            <a:chOff x="0" y="0"/>
            <a:chExt cx="2732285" cy="32537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92557" y="2154250"/>
            <a:ext cx="2349812" cy="1493932"/>
            <a:chOff x="0" y="0"/>
            <a:chExt cx="3133083" cy="199191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3133083" cy="353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Datenheterogenität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78021" y="378375"/>
              <a:ext cx="2083414" cy="16135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Flexibles Datenmodell und robuste Daten-Transformations-prozesse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1157" y="3876058"/>
            <a:ext cx="1972612" cy="2349120"/>
            <a:chOff x="0" y="0"/>
            <a:chExt cx="2732285" cy="32537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768903" y="3876058"/>
            <a:ext cx="1972612" cy="2349120"/>
            <a:chOff x="0" y="0"/>
            <a:chExt cx="2732285" cy="32537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4856649" y="3876058"/>
            <a:ext cx="1972612" cy="2349120"/>
            <a:chOff x="0" y="0"/>
            <a:chExt cx="2732285" cy="32537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6944395" y="3876058"/>
            <a:ext cx="1972612" cy="2349120"/>
            <a:chOff x="0" y="0"/>
            <a:chExt cx="2732285" cy="32537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32285" cy="3253790"/>
            </a:xfrm>
            <a:custGeom>
              <a:avLst/>
              <a:gdLst/>
              <a:ahLst/>
              <a:cxnLst/>
              <a:rect l="l" t="t" r="r" b="b"/>
              <a:pathLst>
                <a:path w="2732285" h="3253790">
                  <a:moveTo>
                    <a:pt x="0" y="0"/>
                  </a:moveTo>
                  <a:lnTo>
                    <a:pt x="0" y="3253790"/>
                  </a:lnTo>
                  <a:lnTo>
                    <a:pt x="2732285" y="3253790"/>
                  </a:lnTo>
                  <a:lnTo>
                    <a:pt x="2732285" y="0"/>
                  </a:lnTo>
                  <a:lnTo>
                    <a:pt x="0" y="0"/>
                  </a:lnTo>
                  <a:close/>
                  <a:moveTo>
                    <a:pt x="2671325" y="3192830"/>
                  </a:moveTo>
                  <a:lnTo>
                    <a:pt x="59690" y="3192830"/>
                  </a:lnTo>
                  <a:lnTo>
                    <a:pt x="59690" y="59690"/>
                  </a:lnTo>
                  <a:lnTo>
                    <a:pt x="2671325" y="59690"/>
                  </a:lnTo>
                  <a:lnTo>
                    <a:pt x="2671325" y="31928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580303" y="2154250"/>
            <a:ext cx="2349812" cy="1587661"/>
            <a:chOff x="0" y="0"/>
            <a:chExt cx="3133083" cy="2116882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Wiederstand gegen Zentralisierung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04294" y="833547"/>
              <a:ext cx="2724496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Kommunikation: Vorteile der Zentralisierung, Interessengruppen-Entscheidungen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755795" y="2154250"/>
            <a:ext cx="2349812" cy="1522507"/>
            <a:chOff x="0" y="0"/>
            <a:chExt cx="3133083" cy="203001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Integrations-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komplexität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50355" y="746675"/>
              <a:ext cx="2771359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Datenintegrations-werkzeuge, Kompatibilitäts-prüfungen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668049" y="2154250"/>
            <a:ext cx="2349812" cy="1274857"/>
            <a:chOff x="0" y="0"/>
            <a:chExt cx="3133083" cy="1699810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Datenbesitz und Verantwortlichkeit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78021" y="746675"/>
              <a:ext cx="2083414" cy="953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Daten-Governance, Rollen, Verantwortlichkeit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2557" y="4289365"/>
            <a:ext cx="2349812" cy="1027207"/>
            <a:chOff x="0" y="0"/>
            <a:chExt cx="3133083" cy="1369610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Skalierbarkeits-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bedenken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578021" y="746675"/>
              <a:ext cx="2083414" cy="622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Data-Warehouse-Lösung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2580303" y="4289365"/>
            <a:ext cx="2349812" cy="1522507"/>
            <a:chOff x="0" y="0"/>
            <a:chExt cx="3133083" cy="2030010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Datenschutz und Compliance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78021" y="746675"/>
              <a:ext cx="2083414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Robuste Sicherheits-maßnahmen, regelmäßige Audits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4668049" y="4289365"/>
            <a:ext cx="2349812" cy="1798732"/>
            <a:chOff x="0" y="0"/>
            <a:chExt cx="3133083" cy="2398310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38100"/>
              <a:ext cx="3133083" cy="1089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Change </a:t>
              </a:r>
            </a:p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Management Schulungen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49422" y="1114975"/>
              <a:ext cx="2312013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Umfassende Schulungen, benutzerfreundliche Dokumentationen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55795" y="4289365"/>
            <a:ext cx="2349812" cy="1522507"/>
            <a:chOff x="0" y="0"/>
            <a:chExt cx="3133083" cy="2030010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38100"/>
              <a:ext cx="3133083" cy="72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5"/>
                </a:lnSpc>
              </a:pPr>
              <a:r>
                <a:rPr lang="en-US" sz="1575" spc="78">
                  <a:solidFill>
                    <a:srgbClr val="00BF63"/>
                  </a:solidFill>
                  <a:latin typeface="Playfair Display Italics"/>
                </a:rPr>
                <a:t>Technische Kompatibilität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578021" y="746675"/>
              <a:ext cx="2083414" cy="1283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300" spc="26">
                  <a:solidFill>
                    <a:srgbClr val="FFFFFF"/>
                  </a:solidFill>
                  <a:latin typeface="Playfair Display"/>
                </a:rPr>
                <a:t>Kompatibilitäts-prüfungen, IT-Teams in Entscheidungen</a:t>
              </a:r>
            </a:p>
          </p:txBody>
        </p:sp>
      </p:grpSp>
      <p:sp>
        <p:nvSpPr>
          <p:cNvPr id="49" name="TextBox 22">
            <a:extLst>
              <a:ext uri="{FF2B5EF4-FFF2-40B4-BE49-F238E27FC236}">
                <a16:creationId xmlns:a16="http://schemas.microsoft.com/office/drawing/2014/main" id="{0CDB723F-C396-505B-3D99-783B02019B4B}"/>
              </a:ext>
            </a:extLst>
          </p:cNvPr>
          <p:cNvSpPr txBox="1"/>
          <p:nvPr/>
        </p:nvSpPr>
        <p:spPr>
          <a:xfrm>
            <a:off x="2362200" y="418665"/>
            <a:ext cx="4827111" cy="694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 strike="sngStrike" spc="75" dirty="0" err="1">
                <a:solidFill>
                  <a:schemeClr val="tx1">
                    <a:lumMod val="65000"/>
                    <a:lumOff val="35000"/>
                    <a:alpha val="23000"/>
                  </a:schemeClr>
                </a:solidFill>
                <a:latin typeface="Hammersmith One"/>
              </a:rPr>
              <a:t>Herausforderungen</a:t>
            </a:r>
            <a:endParaRPr lang="en-US" sz="3799" strike="sngStrike" spc="75" dirty="0">
              <a:solidFill>
                <a:schemeClr val="tx1">
                  <a:lumMod val="65000"/>
                  <a:lumOff val="35000"/>
                  <a:alpha val="23000"/>
                </a:schemeClr>
              </a:solidFill>
              <a:latin typeface="Hammersmith One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3517791" y="418665"/>
            <a:ext cx="2447449" cy="66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 spc="75" dirty="0">
                <a:solidFill>
                  <a:srgbClr val="FFFFFF"/>
                </a:solidFill>
                <a:latin typeface="Hammersmith One"/>
              </a:rPr>
              <a:t>LÖSUNGEN</a:t>
            </a: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Playfair Display Italics</vt:lpstr>
      <vt:lpstr>Arial</vt:lpstr>
      <vt:lpstr>Hammersmith One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Vienesse Consulting</dc:title>
  <cp:lastModifiedBy>Gabriela Petrov</cp:lastModifiedBy>
  <cp:revision>2</cp:revision>
  <dcterms:created xsi:type="dcterms:W3CDTF">2006-08-16T00:00:00Z</dcterms:created>
  <dcterms:modified xsi:type="dcterms:W3CDTF">2024-01-09T09:25:20Z</dcterms:modified>
  <dc:identifier>DAF5U6HXE5A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2024-01-09T09:25:19Z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9684b7f8-cd49-4724-8360-c34fb72257d8</vt:lpwstr>
  </property>
  <property fmtid="{D5CDD505-2E9C-101B-9397-08002B2CF9AE}" pid="8" name="MSIP_Label_ecb69475-382c-4c7a-b21d-8ca64eeef1bd_ContentBits">
    <vt:lpwstr>0</vt:lpwstr>
  </property>
</Properties>
</file>