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howGuides="1">
      <p:cViewPr varScale="1">
        <p:scale>
          <a:sx n="71" d="100"/>
          <a:sy n="71" d="100"/>
        </p:scale>
        <p:origin x="77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07D36-2F71-45AD-AF84-F2644D99FFAE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8B43-B9A5-482D-9541-104F1B076F4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18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86B-89FF-48CA-8895-3AF0F871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90275-8B72-4EC6-B9D6-5930C1FDB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8D6D-3D4F-429C-AAFE-DC2AA72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B9DC-ACBA-4EC1-B0AF-52D2552C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DD0A-B2A9-4371-BEF1-0AA5FDF7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52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C646-1825-4443-882B-713FA07A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E9150-1788-4807-B865-643B8A6C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E678-7627-4EA6-86B8-FED8C48B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84F1-0F22-435F-B76E-7B5F6CE8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A551-C7B8-4F24-B259-92FD9676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DEB14-7912-4422-BF74-D98A8F7CC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81B36-8853-4D34-BA90-6D5C71D2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33D1-C0E4-4177-ADC3-1CFE23A6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FF77-C332-4008-9853-AAB3E539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5DD1-043F-4524-9B1C-AF7F1C28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19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B4CB-9739-449F-AACA-4BC83385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4587-256F-476E-B283-CFD132C80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FABA6-1D67-4915-8589-FD9C2F4D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6467-43BA-4A8F-813B-D0C5FBD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6655-8BB2-49FD-A330-029C7DFE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EDC6-C495-4AF6-A90E-A4823B7A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71B6-21BD-4930-891A-6EC79B1F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CD5-56AC-417B-8860-A03178F5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B4CB-766E-4A9E-A33A-9FABA329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0DBD-0885-49E2-B62A-730D908E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56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C71E-8017-46CC-B5CB-C4285C16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C417-1F33-464F-9086-0F79E30B7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7655-4E53-4B76-BF0A-FF247D08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70371-7AAC-45AE-BDD3-BEC65D3B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DA1F8-EEE9-4A50-9F46-B199EF7E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4AF5-BF92-433F-B718-2B4C3C2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53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5764-4998-4129-AF6B-A3804A20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E4233-EC75-403E-B154-72215F2A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B432-AD4A-47E0-AE89-A7BAED68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B6647-6525-4942-B326-78A9288E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28CCD-5562-49DF-812B-58EE49989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3DF6D-8186-4913-A575-48DA55F7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59FA6-6776-4AF1-A1A1-05076B3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775B8-482F-4E80-BA96-53409DD2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4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34F3-7DEF-4308-9093-AD939ADD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8FDB5-ADAC-41CB-936D-B62D07E1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7C305-F6EE-4475-AC39-763B5CD3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4498-4BED-4AA1-9269-FB46A706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45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66046-68CA-4151-A8FC-DDC9C02A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D038B-9CE2-4E61-979D-C282DE56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97794-75E1-4A8B-8E11-D40CF63C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90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D4A1-8570-4B28-8CB6-FB9A6D8A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E282-92EB-4D7F-9777-F6ECCA49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2FB9A-9731-4A70-95C8-54E14F3A1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41F3D-731A-4FB2-B7EF-27CC0471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C45D-C0A2-4719-BE2A-96907AE6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EB88-EC82-481C-AC81-B0403C8F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0C17-7BC3-4724-B2BA-B67B643C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9852F-5A49-431C-8D67-4D49F0F02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29D92-4FF4-43A0-A263-408F67564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57B19-5F6B-453F-BAA9-885BD7C5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31756-CFAD-4EA6-B501-D69B7630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1B41-FEA3-4AEF-8BF9-B62FCECF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5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A7E77-0704-40FB-A01D-0D77050C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5B147-228B-4175-AF1D-242DE671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6C75-321D-416F-B77D-CDA9143DB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BF21-BB16-4F88-82DA-37EA8476CFA1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7CF5-54C0-4236-A391-2E14DDF3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121E-19B0-4345-8BFB-255A737C5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DC9A-CC8D-434A-9BAF-9AD5816BA2E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6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0FF-1059-477A-A25B-4DCDB9470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3200" b="1" dirty="0">
                <a:latin typeface="Segoe UI Semibold" panose="020B0702040204020203" pitchFamily="34" charset="0"/>
              </a:rPr>
              <a:t>Reforzamiento en calidad, seguridad y adaptación a los nuevos requerimientos del sistema </a:t>
            </a:r>
            <a:r>
              <a:rPr lang="es-MX" sz="3200" b="1" dirty="0" err="1">
                <a:latin typeface="Segoe UI Semibold" panose="020B0702040204020203" pitchFamily="34" charset="0"/>
              </a:rPr>
              <a:t>ENRELmx</a:t>
            </a:r>
            <a:r>
              <a:rPr lang="es-MX" sz="3200" b="1" dirty="0">
                <a:latin typeface="Segoe UI Semibold" panose="020B0702040204020203" pitchFamily="34" charset="0"/>
              </a:rPr>
              <a:t>  garantizando la operación en ambiente productivo</a:t>
            </a:r>
            <a:br>
              <a:rPr lang="es-MX" sz="2800" b="1" dirty="0"/>
            </a:br>
            <a:endParaRPr lang="es-MX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37AFF-900B-4259-928F-C63ED4E46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b="1" dirty="0"/>
              <a:t>Reporte de avance – Ene 5, 2018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505D8E-8815-471C-97F5-72A197100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7" name="Imagen 1" descr="D:\Design\logoSENER_hoz.png">
            <a:extLst>
              <a:ext uri="{FF2B5EF4-FFF2-40B4-BE49-F238E27FC236}">
                <a16:creationId xmlns:a16="http://schemas.microsoft.com/office/drawing/2014/main" id="{A6E70334-5D33-43D5-97AC-5F10DDD4F5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4286885"/>
            <a:ext cx="2952328" cy="1062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3CB55-AA01-432F-882C-4852CF649795}"/>
              </a:ext>
            </a:extLst>
          </p:cNvPr>
          <p:cNvCxnSpPr/>
          <p:nvPr/>
        </p:nvCxnSpPr>
        <p:spPr>
          <a:xfrm>
            <a:off x="767408" y="4221088"/>
            <a:ext cx="10801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9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E998-D3FC-45DC-865A-C691814B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224" y="1"/>
            <a:ext cx="10299576" cy="880536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 Semibold" panose="020B0702040204020203" pitchFamily="34" charset="0"/>
              </a:rPr>
              <a:t>Riesgos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858EEB-37CC-46B5-9711-F70A4A550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493595"/>
              </p:ext>
            </p:extLst>
          </p:nvPr>
        </p:nvGraphicFramePr>
        <p:xfrm>
          <a:off x="1054224" y="2042288"/>
          <a:ext cx="9722296" cy="401842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429708">
                  <a:extLst>
                    <a:ext uri="{9D8B030D-6E8A-4147-A177-3AD203B41FA5}">
                      <a16:colId xmlns:a16="http://schemas.microsoft.com/office/drawing/2014/main" val="2890107876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310503472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928759266"/>
                    </a:ext>
                  </a:extLst>
                </a:gridCol>
              </a:tblGrid>
              <a:tr h="543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Descripción del riesgo</a:t>
                      </a:r>
                      <a:endParaRPr lang="es-MX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Entregable/Actividad del Proyecto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Impacto</a:t>
                      </a:r>
                      <a:endParaRPr lang="es-MX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4940051"/>
                  </a:ext>
                </a:extLst>
              </a:tr>
              <a:tr h="893760">
                <a:tc>
                  <a:txBody>
                    <a:bodyPr/>
                    <a:lstStyle/>
                    <a:p>
                      <a:pPr marL="14605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l"/>
                        </a:tabLst>
                      </a:pPr>
                      <a:r>
                        <a:rPr lang="es-MX" sz="1600">
                          <a:effectLst/>
                        </a:rPr>
                        <a:t>Si la documentación requerida por el proyecto no existe, es incompleta, podría afectar el tiempo o esfuerzo requerido para preparar o implementar la integración entre sistemas</a:t>
                      </a:r>
                      <a:endParaRPr lang="es-MX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l"/>
                        </a:tabLst>
                      </a:pPr>
                      <a:r>
                        <a:rPr lang="es-MX" sz="1600" dirty="0">
                          <a:effectLst/>
                        </a:rPr>
                        <a:t>Diseño de solución y construcción de servicios</a:t>
                      </a:r>
                      <a:endParaRPr lang="es-MX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>
                          <a:effectLst/>
                        </a:rPr>
                        <a:t>Alto</a:t>
                      </a:r>
                      <a:endParaRPr lang="es-MX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6038602"/>
                  </a:ext>
                </a:extLst>
              </a:tr>
              <a:tr h="893760">
                <a:tc>
                  <a:txBody>
                    <a:bodyPr/>
                    <a:lstStyle/>
                    <a:p>
                      <a:pPr marL="14605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l"/>
                        </a:tabLst>
                      </a:pPr>
                      <a:r>
                        <a:rPr lang="es-MX" sz="1600" dirty="0">
                          <a:effectLst/>
                        </a:rPr>
                        <a:t>Disponibilidad de los ambientes de trabajo</a:t>
                      </a:r>
                      <a:endParaRPr lang="es-MX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l"/>
                        </a:tabLst>
                      </a:pPr>
                      <a:r>
                        <a:rPr lang="es-MX" sz="1600" dirty="0">
                          <a:effectLst/>
                        </a:rPr>
                        <a:t>El impacto es en el tiempo y esfuerzo de las distintas etapas del proyecto según el tipo de ambiente – construcción, pruebas integrales, pruebas de aceptación, producción</a:t>
                      </a:r>
                      <a:endParaRPr lang="es-MX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 dirty="0">
                          <a:effectLst/>
                        </a:rPr>
                        <a:t>Alto</a:t>
                      </a:r>
                      <a:endParaRPr lang="es-MX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7593058"/>
                  </a:ext>
                </a:extLst>
              </a:tr>
              <a:tr h="543704">
                <a:tc>
                  <a:txBody>
                    <a:bodyPr/>
                    <a:lstStyle/>
                    <a:p>
                      <a:pPr marL="14605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l"/>
                        </a:tabLst>
                      </a:pPr>
                      <a:r>
                        <a:rPr lang="es-MX" sz="1600">
                          <a:effectLst/>
                        </a:rPr>
                        <a:t>Errores en otros sistemas (integración) podrían impactar  el plan de trabajo</a:t>
                      </a:r>
                      <a:endParaRPr lang="es-MX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l"/>
                        </a:tabLst>
                      </a:pPr>
                      <a:r>
                        <a:rPr lang="es-MX" sz="1600" dirty="0">
                          <a:effectLst/>
                        </a:rPr>
                        <a:t>Ejecución de pruebas</a:t>
                      </a:r>
                      <a:endParaRPr lang="es-MX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>
                          <a:effectLst/>
                        </a:rPr>
                        <a:t>Medio</a:t>
                      </a:r>
                      <a:endParaRPr lang="es-MX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7589425"/>
                  </a:ext>
                </a:extLst>
              </a:tr>
              <a:tr h="715008">
                <a:tc>
                  <a:txBody>
                    <a:bodyPr/>
                    <a:lstStyle/>
                    <a:p>
                      <a:pPr marL="14605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l"/>
                        </a:tabLst>
                      </a:pPr>
                      <a:r>
                        <a:rPr lang="es-MX" sz="1600">
                          <a:effectLst/>
                        </a:rPr>
                        <a:t>Los desarrollos requeridos para llevar a cabo la interoperabilidad con otros sistemas no puede llevarse a cabo en las fechas esperadas</a:t>
                      </a:r>
                      <a:endParaRPr lang="es-MX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4605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l"/>
                        </a:tabLst>
                      </a:pPr>
                      <a:r>
                        <a:rPr lang="es-MX" sz="1600" dirty="0">
                          <a:effectLst/>
                        </a:rPr>
                        <a:t>El impacto es en el tiempo y esfuerzo de todo el proyecto</a:t>
                      </a:r>
                      <a:endParaRPr lang="es-MX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 dirty="0">
                          <a:effectLst/>
                        </a:rPr>
                        <a:t>Alto</a:t>
                      </a:r>
                      <a:endParaRPr lang="es-MX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1594856"/>
                  </a:ext>
                </a:extLst>
              </a:tr>
            </a:tbl>
          </a:graphicData>
        </a:graphic>
      </p:graphicFrame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BC80911-84E2-4B64-A504-194941C8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E8DC9A-CC8D-434A-9BAF-9AD5816BA2E6}" type="slidenum">
              <a:rPr lang="es-MX" smtClean="0"/>
              <a:t>10</a:t>
            </a:fld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B5723-6635-48BD-853E-64E1E115A5C1}"/>
              </a:ext>
            </a:extLst>
          </p:cNvPr>
          <p:cNvCxnSpPr>
            <a:cxnSpLocks/>
          </p:cNvCxnSpPr>
          <p:nvPr/>
        </p:nvCxnSpPr>
        <p:spPr>
          <a:xfrm>
            <a:off x="0" y="880537"/>
            <a:ext cx="12192000" cy="281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Imagen 2" descr="D:\Design\logo_vertical.png">
            <a:extLst>
              <a:ext uri="{FF2B5EF4-FFF2-40B4-BE49-F238E27FC236}">
                <a16:creationId xmlns:a16="http://schemas.microsoft.com/office/drawing/2014/main" id="{9EDEAF4B-FCA4-47A7-BDC8-A62F242F0D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0" y="6132"/>
            <a:ext cx="775335" cy="83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91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A022-2177-4707-9EDD-A3861BD5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44" y="1"/>
            <a:ext cx="10262356" cy="836711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 Semibold" panose="020B0702040204020203" pitchFamily="34" charset="0"/>
              </a:rPr>
              <a:t>Objetivos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AE5D-E394-4159-9C5D-ADE9474C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175" indent="-4000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MX" dirty="0"/>
              <a:t>Reforzar calidad y seguridad del Sistema </a:t>
            </a:r>
            <a:r>
              <a:rPr lang="es-MX" dirty="0" err="1"/>
              <a:t>ENRELmx</a:t>
            </a:r>
            <a:endParaRPr lang="es-MX" dirty="0"/>
          </a:p>
          <a:p>
            <a:pPr marL="892175" indent="-4000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MX" dirty="0"/>
              <a:t>Actualizar los mapas de Macroprocesos en el sistema BPM reflejando las nuevas necesidades de la SENER</a:t>
            </a:r>
          </a:p>
          <a:p>
            <a:pPr marL="892175" indent="-4000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MX" dirty="0"/>
              <a:t>Garantizar la operación del Sistema </a:t>
            </a:r>
            <a:r>
              <a:rPr lang="es-MX" dirty="0" err="1"/>
              <a:t>ENRELmx</a:t>
            </a:r>
            <a:r>
              <a:rPr lang="es-MX" dirty="0"/>
              <a:t> en el ambiente productivo</a:t>
            </a:r>
          </a:p>
          <a:p>
            <a:pPr marL="892175" indent="-4000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s-MX" dirty="0"/>
              <a:t>Revisar y actualizar la documentación técnica y de proyecto de acuerdo a lo establecido en la legislación vigente</a:t>
            </a:r>
          </a:p>
          <a:p>
            <a:endParaRPr lang="es-MX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39373-3A5A-4984-8297-2C7F88B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8DC9A-CC8D-434A-9BAF-9AD5816BA2E6}" type="slidenum">
              <a:rPr lang="es-MX" smtClean="0"/>
              <a:t>2</a:t>
            </a:fld>
            <a:endParaRPr lang="es-MX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78A52-D2F6-4921-924A-B8E9EC0AB5FF}"/>
              </a:ext>
            </a:extLst>
          </p:cNvPr>
          <p:cNvCxnSpPr>
            <a:cxnSpLocks/>
          </p:cNvCxnSpPr>
          <p:nvPr/>
        </p:nvCxnSpPr>
        <p:spPr>
          <a:xfrm>
            <a:off x="0" y="880537"/>
            <a:ext cx="12192000" cy="281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Imagen 2" descr="D:\Design\logo_vertical.png">
            <a:extLst>
              <a:ext uri="{FF2B5EF4-FFF2-40B4-BE49-F238E27FC236}">
                <a16:creationId xmlns:a16="http://schemas.microsoft.com/office/drawing/2014/main" id="{C00365DD-3AEE-4020-8884-CA44841164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" y="6132"/>
            <a:ext cx="775335" cy="83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0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40F1-5F65-495F-B219-4EEB8775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"/>
            <a:ext cx="10298360" cy="764078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 Semibold" panose="020B0702040204020203" pitchFamily="34" charset="0"/>
              </a:rPr>
              <a:t>Metodología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1A2C-29E2-4150-A8AF-023FBFF3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B7498-E6F2-4AF5-9BD8-A11C415600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0788"/>
            <a:ext cx="10515600" cy="44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2" descr="D:\Design\logo_vertical.png">
            <a:extLst>
              <a:ext uri="{FF2B5EF4-FFF2-40B4-BE49-F238E27FC236}">
                <a16:creationId xmlns:a16="http://schemas.microsoft.com/office/drawing/2014/main" id="{5F28BC9D-6967-4B6D-8BB3-EBBA414FC0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9" y="6132"/>
            <a:ext cx="775335" cy="8305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73E0AA7-E0B6-4BF5-9F8B-0C7650A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E8DC9A-CC8D-434A-9BAF-9AD5816BA2E6}" type="slidenum">
              <a:rPr lang="es-MX" smtClean="0"/>
              <a:t>3</a:t>
            </a:fld>
            <a:endParaRPr lang="es-MX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001C5B-51A7-41A5-AF3E-7E045A9F4BA0}"/>
              </a:ext>
            </a:extLst>
          </p:cNvPr>
          <p:cNvCxnSpPr>
            <a:cxnSpLocks/>
          </p:cNvCxnSpPr>
          <p:nvPr/>
        </p:nvCxnSpPr>
        <p:spPr>
          <a:xfrm>
            <a:off x="0" y="808529"/>
            <a:ext cx="12192000" cy="281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F5EF-66C0-4923-BF17-D7EDA32D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44" y="6133"/>
            <a:ext cx="10262356" cy="902587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 Semibold" panose="020B0702040204020203" pitchFamily="34" charset="0"/>
              </a:rPr>
              <a:t>Plan de trabajo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3613EF-2420-4632-A8DD-6530CE4E2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459426"/>
              </p:ext>
            </p:extLst>
          </p:nvPr>
        </p:nvGraphicFramePr>
        <p:xfrm>
          <a:off x="838200" y="2816932"/>
          <a:ext cx="10262356" cy="3674683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3132730">
                  <a:extLst>
                    <a:ext uri="{9D8B030D-6E8A-4147-A177-3AD203B41FA5}">
                      <a16:colId xmlns:a16="http://schemas.microsoft.com/office/drawing/2014/main" val="1306938543"/>
                    </a:ext>
                  </a:extLst>
                </a:gridCol>
                <a:gridCol w="4706137">
                  <a:extLst>
                    <a:ext uri="{9D8B030D-6E8A-4147-A177-3AD203B41FA5}">
                      <a16:colId xmlns:a16="http://schemas.microsoft.com/office/drawing/2014/main" val="177687593"/>
                    </a:ext>
                  </a:extLst>
                </a:gridCol>
                <a:gridCol w="2423489">
                  <a:extLst>
                    <a:ext uri="{9D8B030D-6E8A-4147-A177-3AD203B41FA5}">
                      <a16:colId xmlns:a16="http://schemas.microsoft.com/office/drawing/2014/main" val="2541143419"/>
                    </a:ext>
                  </a:extLst>
                </a:gridCol>
              </a:tblGrid>
              <a:tr h="608234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800" dirty="0">
                          <a:effectLst/>
                        </a:rPr>
                        <a:t>Iteración</a:t>
                      </a:r>
                      <a:endParaRPr lang="es-MX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800" dirty="0">
                          <a:effectLst/>
                        </a:rPr>
                        <a:t>Descripción de Iteraciones</a:t>
                      </a:r>
                      <a:endParaRPr lang="es-MX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800" dirty="0">
                          <a:effectLst/>
                        </a:rPr>
                        <a:t>Fechas según la línea base</a:t>
                      </a:r>
                      <a:endParaRPr lang="es-MX" sz="1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25462"/>
                  </a:ext>
                </a:extLst>
              </a:tr>
              <a:tr h="814101">
                <a:tc>
                  <a:txBody>
                    <a:bodyPr/>
                    <a:lstStyle/>
                    <a:p>
                      <a:pPr marL="6858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 dirty="0">
                          <a:effectLst/>
                        </a:rPr>
                        <a:t>Sprint 0 – Planeación</a:t>
                      </a:r>
                      <a:endParaRPr lang="es-MX" sz="28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600" dirty="0">
                          <a:effectLst/>
                        </a:rPr>
                        <a:t>Se realizaron las actividades de planeación y análisis de la situación actual del sistema para determinar la lista de funciones a desarrollar</a:t>
                      </a:r>
                      <a:endParaRPr lang="es-MX" sz="28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>
                          <a:effectLst/>
                        </a:rPr>
                        <a:t>26-dic-17 al 5-ene-18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291533"/>
                  </a:ext>
                </a:extLst>
              </a:tr>
              <a:tr h="603792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>
                          <a:effectLst/>
                        </a:rPr>
                        <a:t>Sprint 1 – Robustecimiento de la arquitectura</a:t>
                      </a:r>
                      <a:endParaRPr lang="es-MX" sz="280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600" dirty="0">
                          <a:effectLst/>
                        </a:rPr>
                        <a:t>Se implementarán las mejoras identificadas para robustecer la arquitectura actual</a:t>
                      </a:r>
                      <a:endParaRPr lang="es-MX" sz="28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>
                          <a:effectLst/>
                        </a:rPr>
                        <a:t>8-ene-18 al 2-feb-18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836616"/>
                  </a:ext>
                </a:extLst>
              </a:tr>
              <a:tr h="814101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>
                          <a:effectLst/>
                        </a:rPr>
                        <a:t>Sprint 2 – Incorporación de funcionalidad nueva</a:t>
                      </a:r>
                      <a:endParaRPr lang="es-MX" sz="280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600" dirty="0">
                          <a:effectLst/>
                        </a:rPr>
                        <a:t>Se implementarán las actualizaciones a los módulos existentes para cumplir con los nuevos procesos de negocio</a:t>
                      </a:r>
                      <a:endParaRPr lang="es-MX" sz="28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>
                          <a:effectLst/>
                        </a:rPr>
                        <a:t>5-feb-18 al 2-mar-18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906120"/>
                  </a:ext>
                </a:extLst>
              </a:tr>
              <a:tr h="542735">
                <a:tc>
                  <a:txBody>
                    <a:bodyPr/>
                    <a:lstStyle/>
                    <a:p>
                      <a:pPr marL="68580" indent="-635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>
                          <a:effectLst/>
                        </a:rPr>
                        <a:t>Sprint 3 - Transición</a:t>
                      </a:r>
                      <a:endParaRPr lang="es-MX" sz="280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600" dirty="0">
                          <a:effectLst/>
                        </a:rPr>
                        <a:t>Lanzamiento de la función implementada y aceptada</a:t>
                      </a:r>
                      <a:endParaRPr lang="es-MX" sz="28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>
                          <a:effectLst/>
                        </a:rPr>
                        <a:t>5-mar-18 al 16-mar-18</a:t>
                      </a:r>
                      <a:endParaRPr lang="es-MX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947140"/>
                  </a:ext>
                </a:extLst>
              </a:tr>
              <a:tr h="291720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 dirty="0">
                          <a:effectLst/>
                        </a:rPr>
                        <a:t>Sprint 4 Soporte post-producción</a:t>
                      </a:r>
                      <a:endParaRPr lang="es-MX" sz="28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600" dirty="0">
                          <a:effectLst/>
                        </a:rPr>
                        <a:t>Soporte de segundo nivel de post-producción</a:t>
                      </a:r>
                      <a:endParaRPr lang="es-MX" sz="28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 dirty="0">
                          <a:effectLst/>
                        </a:rPr>
                        <a:t>19-mar-18 al 9-abr-19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232482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48760344-1B20-4670-9AEA-B8759B36079F}"/>
              </a:ext>
            </a:extLst>
          </p:cNvPr>
          <p:cNvGrpSpPr/>
          <p:nvPr/>
        </p:nvGrpSpPr>
        <p:grpSpPr>
          <a:xfrm>
            <a:off x="587388" y="1016732"/>
            <a:ext cx="11208583" cy="1692188"/>
            <a:chOff x="587388" y="1412776"/>
            <a:chExt cx="11208583" cy="16921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AED5A2-76F8-4AE9-BE47-14FD03A96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388" y="1412776"/>
              <a:ext cx="11208583" cy="16921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65F960-7826-4748-AB1B-359B9F74571C}"/>
                </a:ext>
              </a:extLst>
            </p:cNvPr>
            <p:cNvCxnSpPr/>
            <p:nvPr/>
          </p:nvCxnSpPr>
          <p:spPr>
            <a:xfrm>
              <a:off x="1919536" y="2168860"/>
              <a:ext cx="1080120" cy="0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F45268F-8800-40FB-BFC8-CB8D87E23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2177226"/>
              <a:ext cx="252028" cy="0"/>
            </a:xfrm>
            <a:prstGeom prst="line">
              <a:avLst/>
            </a:prstGeom>
            <a:ln w="762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A4B3EF1-B6D9-4463-9ED2-B0D2A9A8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E8DC9A-CC8D-434A-9BAF-9AD5816BA2E6}" type="slidenum">
              <a:rPr lang="es-MX" smtClean="0"/>
              <a:t>4</a:t>
            </a:fld>
            <a:endParaRPr lang="es-MX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D0EF6B-5E96-4F18-8487-E084400915D6}"/>
              </a:ext>
            </a:extLst>
          </p:cNvPr>
          <p:cNvCxnSpPr>
            <a:cxnSpLocks/>
          </p:cNvCxnSpPr>
          <p:nvPr/>
        </p:nvCxnSpPr>
        <p:spPr>
          <a:xfrm>
            <a:off x="0" y="880537"/>
            <a:ext cx="12192000" cy="281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Imagen 2" descr="D:\Design\logo_vertical.png">
            <a:extLst>
              <a:ext uri="{FF2B5EF4-FFF2-40B4-BE49-F238E27FC236}">
                <a16:creationId xmlns:a16="http://schemas.microsoft.com/office/drawing/2014/main" id="{BFEAA758-C5F5-46D5-A75E-5E0E2529F3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9" y="6132"/>
            <a:ext cx="775335" cy="83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08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E24E-C02F-45AD-9EF0-D583F355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28185"/>
            <a:ext cx="10298360" cy="830580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 Semibold" panose="020B0702040204020203" pitchFamily="34" charset="0"/>
              </a:rPr>
              <a:t>Hitos del proyecto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D1BE8B-DE49-4E14-9EEB-34C3CA250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409059"/>
              </p:ext>
            </p:extLst>
          </p:nvPr>
        </p:nvGraphicFramePr>
        <p:xfrm>
          <a:off x="371364" y="1268760"/>
          <a:ext cx="11485276" cy="5404028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124236">
                  <a:extLst>
                    <a:ext uri="{9D8B030D-6E8A-4147-A177-3AD203B41FA5}">
                      <a16:colId xmlns:a16="http://schemas.microsoft.com/office/drawing/2014/main" val="2782806584"/>
                    </a:ext>
                  </a:extLst>
                </a:gridCol>
                <a:gridCol w="7884876">
                  <a:extLst>
                    <a:ext uri="{9D8B030D-6E8A-4147-A177-3AD203B41FA5}">
                      <a16:colId xmlns:a16="http://schemas.microsoft.com/office/drawing/2014/main" val="244355454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776189922"/>
                    </a:ext>
                  </a:extLst>
                </a:gridCol>
              </a:tblGrid>
              <a:tr h="51056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 dirty="0">
                          <a:effectLst/>
                        </a:rPr>
                        <a:t>Iteración</a:t>
                      </a:r>
                      <a:endParaRPr lang="es-MX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 dirty="0">
                          <a:effectLst/>
                        </a:rPr>
                        <a:t>Descripción</a:t>
                      </a:r>
                      <a:endParaRPr lang="es-MX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600" dirty="0">
                          <a:effectLst/>
                        </a:rPr>
                        <a:t>Fechas - línea base</a:t>
                      </a:r>
                      <a:endParaRPr lang="es-MX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2213031"/>
                  </a:ext>
                </a:extLst>
              </a:tr>
              <a:tr h="824342">
                <a:tc>
                  <a:txBody>
                    <a:bodyPr/>
                    <a:lstStyle/>
                    <a:p>
                      <a:pPr marL="6858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 dirty="0">
                          <a:effectLst/>
                        </a:rPr>
                        <a:t>Sprint 0 – Planeación</a:t>
                      </a:r>
                      <a:endParaRPr lang="es-MX" sz="15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500" b="1" i="1" dirty="0">
                          <a:effectLst/>
                        </a:rPr>
                        <a:t>Acta Constitutiva del Proyecto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500" b="1" i="1" dirty="0">
                          <a:effectLst/>
                        </a:rPr>
                        <a:t>Plan de administración del proyecto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MX" sz="1500" b="1" i="1" dirty="0">
                          <a:effectLst/>
                        </a:rPr>
                        <a:t>Plan de trabajo</a:t>
                      </a:r>
                      <a:endParaRPr lang="es-MX" sz="1500" b="1" i="1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 dirty="0">
                          <a:effectLst/>
                        </a:rPr>
                        <a:t>8-ene-18</a:t>
                      </a:r>
                      <a:endParaRPr lang="es-MX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612741"/>
                  </a:ext>
                </a:extLst>
              </a:tr>
              <a:tr h="824342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 dirty="0">
                          <a:effectLst/>
                        </a:rPr>
                        <a:t>Sprint 1 – Mejoras en la arquitectura</a:t>
                      </a:r>
                      <a:endParaRPr lang="es-MX" sz="15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Arquitectura del sistema - ENREL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Diseño de Base de datos y componentes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Componentes desarrollados de la solución y evidencia de pruebas unitarias</a:t>
                      </a:r>
                      <a:endParaRPr lang="es-MX" sz="15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>
                          <a:effectLst/>
                        </a:rPr>
                        <a:t>5-feb-18</a:t>
                      </a:r>
                      <a:endParaRPr lang="es-MX" sz="1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568417"/>
                  </a:ext>
                </a:extLst>
              </a:tr>
              <a:tr h="824342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>
                          <a:effectLst/>
                        </a:rPr>
                        <a:t>Sprint 2 – Incorporación de funcionalidad nueva</a:t>
                      </a:r>
                      <a:endParaRPr lang="es-MX" sz="150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Arquitectura del sistema -Digitalización de trámites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Diseño de Base de datos y componentes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Componentes desarrollados de la solución y evidencia de pruebas unitarias</a:t>
                      </a:r>
                      <a:endParaRPr lang="es-MX" sz="15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>
                          <a:effectLst/>
                        </a:rPr>
                        <a:t>5-mar-18</a:t>
                      </a:r>
                      <a:endParaRPr lang="es-MX" sz="1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288393"/>
                  </a:ext>
                </a:extLst>
              </a:tr>
              <a:tr h="1409359">
                <a:tc>
                  <a:txBody>
                    <a:bodyPr/>
                    <a:lstStyle/>
                    <a:p>
                      <a:pPr marL="68580" indent="-635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>
                          <a:effectLst/>
                        </a:rPr>
                        <a:t>Sprint 3 - Transición</a:t>
                      </a:r>
                      <a:endParaRPr lang="es-MX" sz="150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Listado de pruebas de los módulos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Plan de transición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Instalación de incrementos desarrollados en el ambiente de ejecución y pruebas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Evidencia de pruebas de aceptación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Manual de usuario</a:t>
                      </a:r>
                      <a:endParaRPr lang="es-MX" sz="15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>
                          <a:effectLst/>
                        </a:rPr>
                        <a:t>19-mar-18</a:t>
                      </a:r>
                      <a:endParaRPr lang="es-MX" sz="1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603539"/>
                  </a:ext>
                </a:extLst>
              </a:tr>
              <a:tr h="532433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>
                          <a:effectLst/>
                        </a:rPr>
                        <a:t>Sprint 4 Soporte post-producción</a:t>
                      </a:r>
                      <a:endParaRPr lang="es-MX" sz="150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Soporte al área de TI responsable para preparación del ambiente de producción</a:t>
                      </a:r>
                      <a:endParaRPr lang="es-MX" sz="15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>
                          <a:effectLst/>
                        </a:rPr>
                        <a:t>9-abr-19</a:t>
                      </a:r>
                      <a:endParaRPr lang="es-MX" sz="1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444939"/>
                  </a:ext>
                </a:extLst>
              </a:tr>
              <a:tr h="47865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>
                          <a:effectLst/>
                        </a:rPr>
                        <a:t>Administración del proyecto</a:t>
                      </a:r>
                      <a:endParaRPr lang="es-MX" sz="15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"/>
                        <a:tabLst>
                          <a:tab pos="522605" algn="l"/>
                        </a:tabLst>
                      </a:pPr>
                      <a:r>
                        <a:rPr lang="es-MX" sz="1500" dirty="0">
                          <a:effectLst/>
                        </a:rPr>
                        <a:t>Documentación de administración del proyecto: Reportes de avance, Control de riesgos, Comunicaciones, Minutas, Artefactos de administración de Scrum</a:t>
                      </a:r>
                      <a:endParaRPr lang="es-MX" sz="1500" dirty="0">
                        <a:effectLst/>
                        <a:latin typeface="Arial Narrow" panose="020B0606020202030204" pitchFamily="34" charset="0"/>
                        <a:ea typeface="Arial Narrow" panose="020B0606020202030204" pitchFamily="34" charset="0"/>
                        <a:cs typeface="Arial Narrow" panose="020B0606020202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MX" sz="1500" dirty="0">
                          <a:effectLst/>
                        </a:rPr>
                        <a:t>A lo largo del proyecto</a:t>
                      </a:r>
                      <a:endParaRPr lang="es-MX" sz="15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326859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551568-9A65-41D8-8689-A4848FC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E8DC9A-CC8D-434A-9BAF-9AD5816BA2E6}" type="slidenum">
              <a:rPr lang="es-MX" smtClean="0"/>
              <a:t>5</a:t>
            </a:fld>
            <a:endParaRPr lang="es-MX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E71979-EEAC-4D63-AFBE-9D64EB86543F}"/>
              </a:ext>
            </a:extLst>
          </p:cNvPr>
          <p:cNvCxnSpPr>
            <a:cxnSpLocks/>
          </p:cNvCxnSpPr>
          <p:nvPr/>
        </p:nvCxnSpPr>
        <p:spPr>
          <a:xfrm>
            <a:off x="0" y="880537"/>
            <a:ext cx="12192000" cy="281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Imagen 2" descr="D:\Design\logo_vertical.png">
            <a:extLst>
              <a:ext uri="{FF2B5EF4-FFF2-40B4-BE49-F238E27FC236}">
                <a16:creationId xmlns:a16="http://schemas.microsoft.com/office/drawing/2014/main" id="{CF9B888B-2D1A-4E93-B275-1EE72D78CD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9" y="6132"/>
            <a:ext cx="775335" cy="83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64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6F36-D463-4EE6-AD5C-158EE912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"/>
            <a:ext cx="10298360" cy="880536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 Semibold" panose="020B0702040204020203" pitchFamily="34" charset="0"/>
              </a:rPr>
              <a:t>Módulos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1AB0-7809-4E9B-B9E6-434EB354A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4" y="1501589"/>
            <a:ext cx="10515600" cy="4351338"/>
          </a:xfrm>
        </p:spPr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32DD9-AC7A-4993-9DA9-6AD2BDCD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9" y="1515754"/>
            <a:ext cx="409575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DFD18-9B22-4A4C-8D33-95CC64F96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190" y="1461095"/>
            <a:ext cx="3800475" cy="484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BE3A7-A650-40A6-B47C-C4FE5FC6D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020" y="1518580"/>
            <a:ext cx="3657600" cy="1133475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9F2685B-FCA6-4645-8D9D-307D7199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E8DC9A-CC8D-434A-9BAF-9AD5816BA2E6}" type="slidenum">
              <a:rPr lang="es-MX" smtClean="0"/>
              <a:t>6</a:t>
            </a:fld>
            <a:endParaRPr lang="es-MX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B13807-1F09-488D-B396-9B13629DAD7F}"/>
              </a:ext>
            </a:extLst>
          </p:cNvPr>
          <p:cNvCxnSpPr>
            <a:cxnSpLocks/>
          </p:cNvCxnSpPr>
          <p:nvPr/>
        </p:nvCxnSpPr>
        <p:spPr>
          <a:xfrm>
            <a:off x="0" y="880537"/>
            <a:ext cx="12192000" cy="281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Imagen 2" descr="D:\Design\logo_vertical.png">
            <a:extLst>
              <a:ext uri="{FF2B5EF4-FFF2-40B4-BE49-F238E27FC236}">
                <a16:creationId xmlns:a16="http://schemas.microsoft.com/office/drawing/2014/main" id="{FC24B02C-183E-4628-9001-1DC7B5C2B72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" y="6132"/>
            <a:ext cx="775335" cy="83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2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BD59-4886-48EE-87BE-15CCAC30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44" y="1"/>
            <a:ext cx="10262356" cy="880536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 Semibold" panose="020B0702040204020203" pitchFamily="34" charset="0"/>
              </a:rPr>
              <a:t>Sprint 0 - Planeación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F59A3-AE6F-4B05-9399-BC91CDCA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874100"/>
            <a:ext cx="5476875" cy="3924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04BF8-9DF1-4C5A-BD95-9C13F077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247" y="1340768"/>
            <a:ext cx="5743575" cy="4991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8154C9-B41F-44EB-AB97-0A61F809C104}"/>
              </a:ext>
            </a:extLst>
          </p:cNvPr>
          <p:cNvCxnSpPr/>
          <p:nvPr/>
        </p:nvCxnSpPr>
        <p:spPr>
          <a:xfrm>
            <a:off x="5920247" y="134076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D4BBA43-6D23-421A-ACD1-1EB0663F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E8DC9A-CC8D-434A-9BAF-9AD5816BA2E6}" type="slidenum">
              <a:rPr lang="es-MX" smtClean="0"/>
              <a:t>7</a:t>
            </a:fld>
            <a:endParaRPr lang="es-MX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559F6-685D-4CDD-94D2-AB9A5D2E024E}"/>
              </a:ext>
            </a:extLst>
          </p:cNvPr>
          <p:cNvCxnSpPr>
            <a:cxnSpLocks/>
          </p:cNvCxnSpPr>
          <p:nvPr/>
        </p:nvCxnSpPr>
        <p:spPr>
          <a:xfrm>
            <a:off x="0" y="880537"/>
            <a:ext cx="12192000" cy="281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Imagen 2" descr="D:\Design\logo_vertical.png">
            <a:extLst>
              <a:ext uri="{FF2B5EF4-FFF2-40B4-BE49-F238E27FC236}">
                <a16:creationId xmlns:a16="http://schemas.microsoft.com/office/drawing/2014/main" id="{3F59E72F-5161-4B49-A257-30A7C1ED0D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" y="6132"/>
            <a:ext cx="775335" cy="83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92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AE6A-EDDA-4851-BD58-5B9E03A3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1"/>
            <a:ext cx="10298359" cy="908719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 Semibold" panose="020B0702040204020203" pitchFamily="34" charset="0"/>
              </a:rPr>
              <a:t>Sprint 1 – Reforzar la arquitectura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B9861-369E-44B1-AE40-B08B79DB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664804"/>
            <a:ext cx="7995059" cy="4536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DA13C6-6E39-40FD-A569-7AEEA52B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1492436"/>
            <a:ext cx="7086600" cy="50196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8A5269-E2D7-4013-8A32-1BE05A054385}"/>
              </a:ext>
            </a:extLst>
          </p:cNvPr>
          <p:cNvCxnSpPr/>
          <p:nvPr/>
        </p:nvCxnSpPr>
        <p:spPr>
          <a:xfrm>
            <a:off x="5015880" y="1399543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85BC806-3C27-4D9E-862C-83739D0C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E8DC9A-CC8D-434A-9BAF-9AD5816BA2E6}" type="slidenum">
              <a:rPr lang="es-MX" smtClean="0"/>
              <a:t>8</a:t>
            </a:fld>
            <a:endParaRPr lang="es-MX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DC4B2A-9E86-426E-9286-2A0DDBB77402}"/>
              </a:ext>
            </a:extLst>
          </p:cNvPr>
          <p:cNvCxnSpPr>
            <a:cxnSpLocks/>
          </p:cNvCxnSpPr>
          <p:nvPr/>
        </p:nvCxnSpPr>
        <p:spPr>
          <a:xfrm>
            <a:off x="0" y="880537"/>
            <a:ext cx="12192000" cy="281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Imagen 2" descr="D:\Design\logo_vertical.png">
            <a:extLst>
              <a:ext uri="{FF2B5EF4-FFF2-40B4-BE49-F238E27FC236}">
                <a16:creationId xmlns:a16="http://schemas.microsoft.com/office/drawing/2014/main" id="{82CD6F8E-8A65-40FB-8982-C5C35FC75CB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" y="6132"/>
            <a:ext cx="775335" cy="83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09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3771-E47B-4C6C-9019-DC609315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28185"/>
            <a:ext cx="10298360" cy="85235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Segoe UI Semibold" panose="020B0702040204020203" pitchFamily="34" charset="0"/>
              </a:rPr>
              <a:t>Actividades planeadas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42E4-FFAA-4028-9375-06516C8F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Identificar los requerimientos para el módulo Digitalización de Trámites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64879-3A49-478A-9904-EBAFC9AA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4E8DC9A-CC8D-434A-9BAF-9AD5816BA2E6}" type="slidenum">
              <a:rPr lang="es-MX" smtClean="0"/>
              <a:t>9</a:t>
            </a:fld>
            <a:endParaRPr lang="es-MX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224267-305D-43E0-B5D9-91C216834D85}"/>
              </a:ext>
            </a:extLst>
          </p:cNvPr>
          <p:cNvCxnSpPr>
            <a:cxnSpLocks/>
          </p:cNvCxnSpPr>
          <p:nvPr/>
        </p:nvCxnSpPr>
        <p:spPr>
          <a:xfrm>
            <a:off x="0" y="880537"/>
            <a:ext cx="12192000" cy="281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Imagen 2" descr="D:\Design\logo_vertical.png">
            <a:extLst>
              <a:ext uri="{FF2B5EF4-FFF2-40B4-BE49-F238E27FC236}">
                <a16:creationId xmlns:a16="http://schemas.microsoft.com/office/drawing/2014/main" id="{542E71E6-B4EF-47FD-ADF0-25AFC98EAC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" y="6132"/>
            <a:ext cx="775335" cy="83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4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533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Segoe UI Semibold</vt:lpstr>
      <vt:lpstr>Symbol</vt:lpstr>
      <vt:lpstr>Times New Roman</vt:lpstr>
      <vt:lpstr>Wingdings</vt:lpstr>
      <vt:lpstr>Office Theme</vt:lpstr>
      <vt:lpstr>Reforzamiento en calidad, seguridad y adaptación a los nuevos requerimientos del sistema ENRELmx  garantizando la operación en ambiente productivo </vt:lpstr>
      <vt:lpstr>Objetivos del proyecto</vt:lpstr>
      <vt:lpstr>Metodología</vt:lpstr>
      <vt:lpstr>Plan de trabajo</vt:lpstr>
      <vt:lpstr>Hitos del proyecto</vt:lpstr>
      <vt:lpstr>Módulos del proyecto</vt:lpstr>
      <vt:lpstr>Sprint 0 - Planeación</vt:lpstr>
      <vt:lpstr>Sprint 1 – Reforzar la arquitectura</vt:lpstr>
      <vt:lpstr>Actividades planeadas</vt:lpstr>
      <vt:lpstr>Riesgos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41244 Xochimilco</dc:creator>
  <cp:lastModifiedBy>41244 Xochimilco</cp:lastModifiedBy>
  <cp:revision>11</cp:revision>
  <dcterms:created xsi:type="dcterms:W3CDTF">2018-01-09T15:16:03Z</dcterms:created>
  <dcterms:modified xsi:type="dcterms:W3CDTF">2018-01-09T16:44:20Z</dcterms:modified>
</cp:coreProperties>
</file>