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59" r:id="rId5"/>
    <p:sldId id="260" r:id="rId6"/>
    <p:sldId id="263" r:id="rId7"/>
    <p:sldId id="261" r:id="rId8"/>
    <p:sldId id="265" r:id="rId9"/>
    <p:sldId id="266" r:id="rId10"/>
    <p:sldId id="267" r:id="rId11"/>
    <p:sldId id="268" r:id="rId12"/>
    <p:sldId id="271" r:id="rId13"/>
    <p:sldId id="269" r:id="rId14"/>
    <p:sldId id="270"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0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83" d="100"/>
          <a:sy n="83" d="100"/>
        </p:scale>
        <p:origin x="614" y="77"/>
      </p:cViewPr>
      <p:guideLst>
        <p:guide orient="horz" pos="1706"/>
        <p:guide pos="384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2960967"/>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3717443"/>
            <a:ext cx="10058400" cy="1475753"/>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0D6D8E-6F99-4900-BB87-C868A49C8BB9}" type="datetimeFigureOut">
              <a:rPr lang="es-MX" smtClean="0"/>
              <a:t>19/01/2019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3234A4D-A2F6-49A1-AEA0-9384BD366FDC}" type="slidenum">
              <a:rPr lang="es-MX" smtClean="0"/>
              <a:t>‹#›</a:t>
            </a:fld>
            <a:endParaRPr lang="es-MX"/>
          </a:p>
        </p:txBody>
      </p:sp>
      <p:cxnSp>
        <p:nvCxnSpPr>
          <p:cNvPr id="9" name="Straight Connector 8"/>
          <p:cNvCxnSpPr/>
          <p:nvPr/>
        </p:nvCxnSpPr>
        <p:spPr>
          <a:xfrm>
            <a:off x="1241186" y="3719919"/>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436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D6D8E-6F99-4900-BB87-C868A49C8BB9}" type="datetimeFigureOut">
              <a:rPr lang="es-MX" smtClean="0"/>
              <a:t>19/01/2019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3234A4D-A2F6-49A1-AEA0-9384BD366FDC}" type="slidenum">
              <a:rPr lang="es-MX" smtClean="0"/>
              <a:t>‹#›</a:t>
            </a:fld>
            <a:endParaRPr lang="es-MX"/>
          </a:p>
        </p:txBody>
      </p:sp>
    </p:spTree>
    <p:extLst>
      <p:ext uri="{BB962C8B-B14F-4D97-AF65-F5344CB8AC3E}">
        <p14:creationId xmlns:p14="http://schemas.microsoft.com/office/powerpoint/2010/main" val="389986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D6D8E-6F99-4900-BB87-C868A49C8BB9}" type="datetimeFigureOut">
              <a:rPr lang="es-MX" smtClean="0"/>
              <a:t>19/01/2019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3234A4D-A2F6-49A1-AEA0-9384BD366FDC}" type="slidenum">
              <a:rPr lang="es-MX" smtClean="0"/>
              <a:t>‹#›</a:t>
            </a:fld>
            <a:endParaRPr lang="es-MX"/>
          </a:p>
        </p:txBody>
      </p:sp>
    </p:spTree>
    <p:extLst>
      <p:ext uri="{BB962C8B-B14F-4D97-AF65-F5344CB8AC3E}">
        <p14:creationId xmlns:p14="http://schemas.microsoft.com/office/powerpoint/2010/main" val="1571866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D6D8E-6F99-4900-BB87-C868A49C8BB9}" type="datetimeFigureOut">
              <a:rPr lang="es-MX" smtClean="0"/>
              <a:t>19/01/2019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3234A4D-A2F6-49A1-AEA0-9384BD366FDC}" type="slidenum">
              <a:rPr lang="es-MX" smtClean="0"/>
              <a:t>‹#›</a:t>
            </a:fld>
            <a:endParaRPr lang="es-MX"/>
          </a:p>
        </p:txBody>
      </p:sp>
    </p:spTree>
    <p:extLst>
      <p:ext uri="{BB962C8B-B14F-4D97-AF65-F5344CB8AC3E}">
        <p14:creationId xmlns:p14="http://schemas.microsoft.com/office/powerpoint/2010/main" val="1477029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1645911"/>
          </a:xfrm>
        </p:spPr>
        <p:txBody>
          <a:bodyPr anchor="b" anchorCtr="0">
            <a:noAutofit/>
          </a:bodyPr>
          <a:lstStyle>
            <a:lvl1pPr>
              <a:lnSpc>
                <a:spcPct val="85000"/>
              </a:lnSpc>
              <a:defRPr sz="44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2716946"/>
            <a:ext cx="10058400" cy="2879182"/>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A0D6D8E-6F99-4900-BB87-C868A49C8BB9}" type="datetimeFigureOut">
              <a:rPr lang="es-MX" smtClean="0"/>
              <a:t>19/01/2019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3234A4D-A2F6-49A1-AEA0-9384BD366FDC}" type="slidenum">
              <a:rPr lang="es-MX" smtClean="0"/>
              <a:t>‹#›</a:t>
            </a:fld>
            <a:endParaRPr lang="es-MX"/>
          </a:p>
        </p:txBody>
      </p:sp>
      <p:cxnSp>
        <p:nvCxnSpPr>
          <p:cNvPr id="9" name="Straight Connector 8"/>
          <p:cNvCxnSpPr/>
          <p:nvPr/>
        </p:nvCxnSpPr>
        <p:spPr>
          <a:xfrm>
            <a:off x="1158240" y="25289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737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0D6D8E-6F99-4900-BB87-C868A49C8BB9}" type="datetimeFigureOut">
              <a:rPr lang="es-MX" smtClean="0"/>
              <a:t>19/01/2019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3234A4D-A2F6-49A1-AEA0-9384BD366FDC}" type="slidenum">
              <a:rPr lang="es-MX" smtClean="0"/>
              <a:t>‹#›</a:t>
            </a:fld>
            <a:endParaRPr lang="es-MX"/>
          </a:p>
        </p:txBody>
      </p:sp>
    </p:spTree>
    <p:extLst>
      <p:ext uri="{BB962C8B-B14F-4D97-AF65-F5344CB8AC3E}">
        <p14:creationId xmlns:p14="http://schemas.microsoft.com/office/powerpoint/2010/main" val="25302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0D6D8E-6F99-4900-BB87-C868A49C8BB9}" type="datetimeFigureOut">
              <a:rPr lang="es-MX" smtClean="0"/>
              <a:t>19/01/2019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3234A4D-A2F6-49A1-AEA0-9384BD366FDC}" type="slidenum">
              <a:rPr lang="es-MX" smtClean="0"/>
              <a:t>‹#›</a:t>
            </a:fld>
            <a:endParaRPr lang="es-MX"/>
          </a:p>
        </p:txBody>
      </p:sp>
    </p:spTree>
    <p:extLst>
      <p:ext uri="{BB962C8B-B14F-4D97-AF65-F5344CB8AC3E}">
        <p14:creationId xmlns:p14="http://schemas.microsoft.com/office/powerpoint/2010/main" val="171326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0D6D8E-6F99-4900-BB87-C868A49C8BB9}" type="datetimeFigureOut">
              <a:rPr lang="es-MX" smtClean="0"/>
              <a:t>19/01/2019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3234A4D-A2F6-49A1-AEA0-9384BD366FDC}" type="slidenum">
              <a:rPr lang="es-MX" smtClean="0"/>
              <a:t>‹#›</a:t>
            </a:fld>
            <a:endParaRPr lang="es-MX"/>
          </a:p>
        </p:txBody>
      </p:sp>
    </p:spTree>
    <p:extLst>
      <p:ext uri="{BB962C8B-B14F-4D97-AF65-F5344CB8AC3E}">
        <p14:creationId xmlns:p14="http://schemas.microsoft.com/office/powerpoint/2010/main" val="182530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A0D6D8E-6F99-4900-BB87-C868A49C8BB9}" type="datetimeFigureOut">
              <a:rPr lang="es-MX" smtClean="0"/>
              <a:t>19/01/2019</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B3234A4D-A2F6-49A1-AEA0-9384BD366FDC}" type="slidenum">
              <a:rPr lang="es-MX" smtClean="0"/>
              <a:t>‹#›</a:t>
            </a:fld>
            <a:endParaRPr lang="es-MX"/>
          </a:p>
        </p:txBody>
      </p:sp>
    </p:spTree>
    <p:extLst>
      <p:ext uri="{BB962C8B-B14F-4D97-AF65-F5344CB8AC3E}">
        <p14:creationId xmlns:p14="http://schemas.microsoft.com/office/powerpoint/2010/main" val="449290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A0D6D8E-6F99-4900-BB87-C868A49C8BB9}" type="datetimeFigureOut">
              <a:rPr lang="es-MX" smtClean="0"/>
              <a:t>19/01/2019</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234A4D-A2F6-49A1-AEA0-9384BD366FDC}" type="slidenum">
              <a:rPr lang="es-MX" smtClean="0"/>
              <a:t>‹#›</a:t>
            </a:fld>
            <a:endParaRPr lang="es-MX"/>
          </a:p>
        </p:txBody>
      </p:sp>
    </p:spTree>
    <p:extLst>
      <p:ext uri="{BB962C8B-B14F-4D97-AF65-F5344CB8AC3E}">
        <p14:creationId xmlns:p14="http://schemas.microsoft.com/office/powerpoint/2010/main" val="219569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A0D6D8E-6F99-4900-BB87-C868A49C8BB9}" type="datetimeFigureOut">
              <a:rPr lang="es-MX" smtClean="0"/>
              <a:t>19/01/2019</a:t>
            </a:fld>
            <a:endParaRPr lang="es-MX"/>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234A4D-A2F6-49A1-AEA0-9384BD366FDC}" type="slidenum">
              <a:rPr lang="es-MX" smtClean="0"/>
              <a:t>‹#›</a:t>
            </a:fld>
            <a:endParaRPr lang="es-MX"/>
          </a:p>
        </p:txBody>
      </p:sp>
    </p:spTree>
    <p:extLst>
      <p:ext uri="{BB962C8B-B14F-4D97-AF65-F5344CB8AC3E}">
        <p14:creationId xmlns:p14="http://schemas.microsoft.com/office/powerpoint/2010/main" val="294215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A0D6D8E-6F99-4900-BB87-C868A49C8BB9}" type="datetimeFigureOut">
              <a:rPr lang="es-MX" smtClean="0"/>
              <a:t>19/01/2019</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234A4D-A2F6-49A1-AEA0-9384BD366FDC}" type="slidenum">
              <a:rPr lang="es-MX" smtClean="0"/>
              <a:t>‹#›</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9120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9C66-2A12-4504-B141-7F7A9B2D552F}"/>
              </a:ext>
            </a:extLst>
          </p:cNvPr>
          <p:cNvSpPr>
            <a:spLocks noGrp="1"/>
          </p:cNvSpPr>
          <p:nvPr>
            <p:ph type="ctrTitle"/>
          </p:nvPr>
        </p:nvSpPr>
        <p:spPr>
          <a:xfrm>
            <a:off x="1097280" y="758952"/>
            <a:ext cx="10058400" cy="2958080"/>
          </a:xfrm>
        </p:spPr>
        <p:txBody>
          <a:bodyPr>
            <a:normAutofit/>
          </a:bodyPr>
          <a:lstStyle/>
          <a:p>
            <a:r>
              <a:rPr lang="es-MX" sz="5400" b="1" dirty="0">
                <a:solidFill>
                  <a:schemeClr val="tx2"/>
                </a:solidFill>
              </a:rPr>
              <a:t>Project 1</a:t>
            </a:r>
          </a:p>
        </p:txBody>
      </p:sp>
      <p:sp>
        <p:nvSpPr>
          <p:cNvPr id="3" name="Subtitle 2">
            <a:extLst>
              <a:ext uri="{FF2B5EF4-FFF2-40B4-BE49-F238E27FC236}">
                <a16:creationId xmlns:a16="http://schemas.microsoft.com/office/drawing/2014/main" id="{204F7386-AE4C-4E70-B647-1E68561F9B79}"/>
              </a:ext>
            </a:extLst>
          </p:cNvPr>
          <p:cNvSpPr>
            <a:spLocks noGrp="1"/>
          </p:cNvSpPr>
          <p:nvPr>
            <p:ph type="subTitle" idx="1"/>
          </p:nvPr>
        </p:nvSpPr>
        <p:spPr>
          <a:xfrm>
            <a:off x="1100051" y="3807040"/>
            <a:ext cx="10058400" cy="954108"/>
          </a:xfrm>
        </p:spPr>
        <p:txBody>
          <a:bodyPr>
            <a:normAutofit/>
          </a:bodyPr>
          <a:lstStyle/>
          <a:p>
            <a:r>
              <a:rPr lang="es-MX" sz="2800" b="1" dirty="0"/>
              <a:t>Modelo de predicción de  demanda de gas natural por  subsector industrial</a:t>
            </a:r>
          </a:p>
        </p:txBody>
      </p:sp>
      <p:sp>
        <p:nvSpPr>
          <p:cNvPr id="4" name="TextBox 3">
            <a:extLst>
              <a:ext uri="{FF2B5EF4-FFF2-40B4-BE49-F238E27FC236}">
                <a16:creationId xmlns:a16="http://schemas.microsoft.com/office/drawing/2014/main" id="{EE426E17-1852-4379-A45B-87866FD3DBC3}"/>
              </a:ext>
            </a:extLst>
          </p:cNvPr>
          <p:cNvSpPr txBox="1"/>
          <p:nvPr/>
        </p:nvSpPr>
        <p:spPr>
          <a:xfrm>
            <a:off x="8220236" y="4617132"/>
            <a:ext cx="2658228" cy="954107"/>
          </a:xfrm>
          <a:prstGeom prst="rect">
            <a:avLst/>
          </a:prstGeom>
          <a:noFill/>
        </p:spPr>
        <p:txBody>
          <a:bodyPr wrap="none" rtlCol="0">
            <a:spAutoFit/>
          </a:bodyPr>
          <a:lstStyle/>
          <a:p>
            <a:r>
              <a:rPr lang="es-MX" sz="2800" dirty="0">
                <a:solidFill>
                  <a:schemeClr val="bg1">
                    <a:lumMod val="50000"/>
                  </a:schemeClr>
                </a:solidFill>
              </a:rPr>
              <a:t>Gabriela Olivera</a:t>
            </a:r>
          </a:p>
          <a:p>
            <a:r>
              <a:rPr lang="es-MX" sz="2800" dirty="0" err="1">
                <a:solidFill>
                  <a:schemeClr val="bg1">
                    <a:lumMod val="50000"/>
                  </a:schemeClr>
                </a:solidFill>
              </a:rPr>
              <a:t>January</a:t>
            </a:r>
            <a:r>
              <a:rPr lang="es-MX" sz="2800" dirty="0">
                <a:solidFill>
                  <a:schemeClr val="bg1">
                    <a:lumMod val="50000"/>
                  </a:schemeClr>
                </a:solidFill>
              </a:rPr>
              <a:t> 19, 2019</a:t>
            </a:r>
          </a:p>
        </p:txBody>
      </p:sp>
    </p:spTree>
    <p:extLst>
      <p:ext uri="{BB962C8B-B14F-4D97-AF65-F5344CB8AC3E}">
        <p14:creationId xmlns:p14="http://schemas.microsoft.com/office/powerpoint/2010/main" val="2328201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3277-664D-4771-BA70-E0E16D555607}"/>
              </a:ext>
            </a:extLst>
          </p:cNvPr>
          <p:cNvSpPr>
            <a:spLocks noGrp="1"/>
          </p:cNvSpPr>
          <p:nvPr>
            <p:ph type="title"/>
          </p:nvPr>
        </p:nvSpPr>
        <p:spPr>
          <a:xfrm>
            <a:off x="1097280" y="1"/>
            <a:ext cx="10058400" cy="1124744"/>
          </a:xfrm>
        </p:spPr>
        <p:txBody>
          <a:bodyPr>
            <a:noAutofit/>
          </a:bodyPr>
          <a:lstStyle/>
          <a:p>
            <a:r>
              <a:rPr lang="es-MX" sz="3600" b="1" dirty="0" err="1"/>
              <a:t>Analysis</a:t>
            </a:r>
            <a:r>
              <a:rPr lang="es-MX" sz="3600" i="1" dirty="0"/>
              <a:t> </a:t>
            </a:r>
            <a:br>
              <a:rPr lang="es-MX" sz="3600" b="1" i="1" dirty="0"/>
            </a:br>
            <a:r>
              <a:rPr lang="en-US" sz="3600" b="1" i="1" dirty="0"/>
              <a:t>histogram (data)</a:t>
            </a:r>
            <a:endParaRPr lang="es-MX" sz="3600" b="1" i="1" dirty="0"/>
          </a:p>
        </p:txBody>
      </p:sp>
      <p:sp>
        <p:nvSpPr>
          <p:cNvPr id="6" name="TextBox 5">
            <a:extLst>
              <a:ext uri="{FF2B5EF4-FFF2-40B4-BE49-F238E27FC236}">
                <a16:creationId xmlns:a16="http://schemas.microsoft.com/office/drawing/2014/main" id="{B6AB3577-6E5A-4126-AF21-145ABCCBD7D1}"/>
              </a:ext>
            </a:extLst>
          </p:cNvPr>
          <p:cNvSpPr txBox="1"/>
          <p:nvPr/>
        </p:nvSpPr>
        <p:spPr>
          <a:xfrm>
            <a:off x="1235460" y="1988840"/>
            <a:ext cx="2988332" cy="1200329"/>
          </a:xfrm>
          <a:prstGeom prst="rect">
            <a:avLst/>
          </a:prstGeom>
          <a:noFill/>
        </p:spPr>
        <p:txBody>
          <a:bodyPr wrap="squar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Histograms were used to study the variables by sector, which represent the input data for the analysis.</a:t>
            </a:r>
            <a:endParaRPr lang="es-MX" dirty="0">
              <a:latin typeface="Segoe UI" panose="020B0502040204020203" pitchFamily="34" charset="0"/>
              <a:ea typeface="Segoe UI" panose="020B0502040204020203" pitchFamily="34" charset="0"/>
              <a:cs typeface="Segoe UI" panose="020B0502040204020203" pitchFamily="34" charset="0"/>
            </a:endParaRPr>
          </a:p>
        </p:txBody>
      </p:sp>
      <p:pic>
        <p:nvPicPr>
          <p:cNvPr id="8" name="Content Placeholder 7">
            <a:extLst>
              <a:ext uri="{FF2B5EF4-FFF2-40B4-BE49-F238E27FC236}">
                <a16:creationId xmlns:a16="http://schemas.microsoft.com/office/drawing/2014/main" id="{0E3F2903-A8AE-40EE-8BEA-15894DED92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9816" y="908720"/>
            <a:ext cx="7521570" cy="5040560"/>
          </a:xfrm>
        </p:spPr>
      </p:pic>
    </p:spTree>
    <p:extLst>
      <p:ext uri="{BB962C8B-B14F-4D97-AF65-F5344CB8AC3E}">
        <p14:creationId xmlns:p14="http://schemas.microsoft.com/office/powerpoint/2010/main" val="1017830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3277-664D-4771-BA70-E0E16D555607}"/>
              </a:ext>
            </a:extLst>
          </p:cNvPr>
          <p:cNvSpPr>
            <a:spLocks noGrp="1"/>
          </p:cNvSpPr>
          <p:nvPr>
            <p:ph type="title"/>
          </p:nvPr>
        </p:nvSpPr>
        <p:spPr>
          <a:xfrm>
            <a:off x="1097280" y="1"/>
            <a:ext cx="10058400" cy="1124744"/>
          </a:xfrm>
        </p:spPr>
        <p:txBody>
          <a:bodyPr>
            <a:noAutofit/>
          </a:bodyPr>
          <a:lstStyle/>
          <a:p>
            <a:r>
              <a:rPr lang="es-MX" sz="3600" b="1" dirty="0" err="1"/>
              <a:t>Analysis</a:t>
            </a:r>
            <a:r>
              <a:rPr lang="es-MX" sz="3600" i="1" dirty="0"/>
              <a:t> </a:t>
            </a:r>
            <a:br>
              <a:rPr lang="es-MX" sz="3600" b="1" i="1" dirty="0"/>
            </a:br>
            <a:r>
              <a:rPr lang="en-US" sz="3600" b="1" i="1" dirty="0" err="1"/>
              <a:t>relacion_entre_variables</a:t>
            </a:r>
            <a:r>
              <a:rPr lang="en-US" sz="3600" b="1" i="1" dirty="0"/>
              <a:t> (data)</a:t>
            </a:r>
            <a:endParaRPr lang="es-MX" sz="3600" b="1" i="1" dirty="0"/>
          </a:p>
        </p:txBody>
      </p:sp>
      <p:sp>
        <p:nvSpPr>
          <p:cNvPr id="6" name="TextBox 5">
            <a:extLst>
              <a:ext uri="{FF2B5EF4-FFF2-40B4-BE49-F238E27FC236}">
                <a16:creationId xmlns:a16="http://schemas.microsoft.com/office/drawing/2014/main" id="{B6AB3577-6E5A-4126-AF21-145ABCCBD7D1}"/>
              </a:ext>
            </a:extLst>
          </p:cNvPr>
          <p:cNvSpPr txBox="1"/>
          <p:nvPr/>
        </p:nvSpPr>
        <p:spPr>
          <a:xfrm>
            <a:off x="1235460" y="1988840"/>
            <a:ext cx="2988332" cy="2308324"/>
          </a:xfrm>
          <a:prstGeom prst="rect">
            <a:avLst/>
          </a:prstGeom>
          <a:noFill/>
        </p:spPr>
        <p:txBody>
          <a:bodyPr wrap="squar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This function presents, through the use of a scatter plot, the relationship between the pairs of the variable possibilities. That is, it is identified if the relationship between the variables is indeed direct.</a:t>
            </a:r>
            <a:endParaRPr lang="es-MX" dirty="0">
              <a:latin typeface="Segoe UI" panose="020B0502040204020203" pitchFamily="34" charset="0"/>
              <a:ea typeface="Segoe UI" panose="020B0502040204020203" pitchFamily="34" charset="0"/>
              <a:cs typeface="Segoe UI" panose="020B0502040204020203" pitchFamily="34" charset="0"/>
            </a:endParaRPr>
          </a:p>
        </p:txBody>
      </p:sp>
      <p:pic>
        <p:nvPicPr>
          <p:cNvPr id="12" name="Content Placeholder 11">
            <a:extLst>
              <a:ext uri="{FF2B5EF4-FFF2-40B4-BE49-F238E27FC236}">
                <a16:creationId xmlns:a16="http://schemas.microsoft.com/office/drawing/2014/main" id="{C6992048-3103-4AA8-AA36-C34CA8712F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3111" y="0"/>
            <a:ext cx="6888890" cy="6857999"/>
          </a:xfrm>
        </p:spPr>
      </p:pic>
    </p:spTree>
    <p:extLst>
      <p:ext uri="{BB962C8B-B14F-4D97-AF65-F5344CB8AC3E}">
        <p14:creationId xmlns:p14="http://schemas.microsoft.com/office/powerpoint/2010/main" val="3374884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3277-664D-4771-BA70-E0E16D555607}"/>
              </a:ext>
            </a:extLst>
          </p:cNvPr>
          <p:cNvSpPr>
            <a:spLocks noGrp="1"/>
          </p:cNvSpPr>
          <p:nvPr>
            <p:ph type="title"/>
          </p:nvPr>
        </p:nvSpPr>
        <p:spPr>
          <a:xfrm>
            <a:off x="1097280" y="1"/>
            <a:ext cx="10058400" cy="1124744"/>
          </a:xfrm>
        </p:spPr>
        <p:txBody>
          <a:bodyPr>
            <a:noAutofit/>
          </a:bodyPr>
          <a:lstStyle/>
          <a:p>
            <a:r>
              <a:rPr lang="es-MX" sz="3600" b="1" dirty="0" err="1"/>
              <a:t>Analysis</a:t>
            </a:r>
            <a:r>
              <a:rPr lang="es-MX" sz="3600" i="1" dirty="0"/>
              <a:t> </a:t>
            </a:r>
            <a:br>
              <a:rPr lang="es-MX" sz="3600" b="1" i="1" dirty="0"/>
            </a:br>
            <a:r>
              <a:rPr lang="en-US" sz="3600" b="1" i="1" dirty="0" err="1"/>
              <a:t>correlation_entre_variables</a:t>
            </a:r>
            <a:r>
              <a:rPr lang="en-US" sz="3600" b="1" i="1" dirty="0"/>
              <a:t> (data)</a:t>
            </a:r>
            <a:endParaRPr lang="es-MX" sz="3600" b="1" i="1" dirty="0"/>
          </a:p>
        </p:txBody>
      </p:sp>
      <p:sp>
        <p:nvSpPr>
          <p:cNvPr id="6" name="TextBox 5">
            <a:extLst>
              <a:ext uri="{FF2B5EF4-FFF2-40B4-BE49-F238E27FC236}">
                <a16:creationId xmlns:a16="http://schemas.microsoft.com/office/drawing/2014/main" id="{B6AB3577-6E5A-4126-AF21-145ABCCBD7D1}"/>
              </a:ext>
            </a:extLst>
          </p:cNvPr>
          <p:cNvSpPr txBox="1"/>
          <p:nvPr/>
        </p:nvSpPr>
        <p:spPr>
          <a:xfrm>
            <a:off x="1235460" y="1988840"/>
            <a:ext cx="2988332" cy="3416320"/>
          </a:xfrm>
          <a:prstGeom prst="rect">
            <a:avLst/>
          </a:prstGeom>
          <a:noFill/>
        </p:spPr>
        <p:txBody>
          <a:bodyPr wrap="squar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The purpose of the correlation is to examine the direction and strength of the association between two quantitative variables. This way we will know the intensity of the relationship between them and if, when increasing the value of one variable, the value of the other variable increases or decreases.</a:t>
            </a:r>
            <a:endParaRPr lang="es-MX" dirty="0">
              <a:latin typeface="Segoe UI" panose="020B0502040204020203" pitchFamily="34" charset="0"/>
              <a:ea typeface="Segoe UI" panose="020B0502040204020203" pitchFamily="34" charset="0"/>
              <a:cs typeface="Segoe UI" panose="020B0502040204020203" pitchFamily="34" charset="0"/>
            </a:endParaRPr>
          </a:p>
        </p:txBody>
      </p:sp>
      <p:pic>
        <p:nvPicPr>
          <p:cNvPr id="8" name="Content Placeholder 7">
            <a:extLst>
              <a:ext uri="{FF2B5EF4-FFF2-40B4-BE49-F238E27FC236}">
                <a16:creationId xmlns:a16="http://schemas.microsoft.com/office/drawing/2014/main" id="{DB75DC10-AB65-4C18-8CC1-D2C421CCBB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7099" y="12679"/>
            <a:ext cx="7364901" cy="6857999"/>
          </a:xfrm>
        </p:spPr>
      </p:pic>
    </p:spTree>
    <p:extLst>
      <p:ext uri="{BB962C8B-B14F-4D97-AF65-F5344CB8AC3E}">
        <p14:creationId xmlns:p14="http://schemas.microsoft.com/office/powerpoint/2010/main" val="3784065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3277-664D-4771-BA70-E0E16D555607}"/>
              </a:ext>
            </a:extLst>
          </p:cNvPr>
          <p:cNvSpPr>
            <a:spLocks noGrp="1"/>
          </p:cNvSpPr>
          <p:nvPr>
            <p:ph type="title"/>
          </p:nvPr>
        </p:nvSpPr>
        <p:spPr>
          <a:xfrm>
            <a:off x="1097280" y="1"/>
            <a:ext cx="10058400" cy="1124744"/>
          </a:xfrm>
        </p:spPr>
        <p:txBody>
          <a:bodyPr>
            <a:noAutofit/>
          </a:bodyPr>
          <a:lstStyle/>
          <a:p>
            <a:r>
              <a:rPr lang="es-MX" sz="3600" b="1" dirty="0" err="1"/>
              <a:t>Predictive</a:t>
            </a:r>
            <a:r>
              <a:rPr lang="es-MX" sz="3600" b="1" dirty="0"/>
              <a:t> </a:t>
            </a:r>
            <a:r>
              <a:rPr lang="es-MX" sz="3600" b="1" dirty="0" err="1"/>
              <a:t>Model</a:t>
            </a:r>
            <a:br>
              <a:rPr lang="es-MX" sz="3600" b="1" i="1" dirty="0"/>
            </a:br>
            <a:r>
              <a:rPr lang="en-US" sz="3600" b="1" i="1" dirty="0" err="1"/>
              <a:t>calc_regresion_lineal</a:t>
            </a:r>
            <a:r>
              <a:rPr lang="en-US" sz="3600" b="1" i="1" dirty="0"/>
              <a:t> (data)</a:t>
            </a:r>
            <a:endParaRPr lang="es-MX" sz="3600" b="1" i="1" dirty="0"/>
          </a:p>
        </p:txBody>
      </p:sp>
      <p:sp>
        <p:nvSpPr>
          <p:cNvPr id="6" name="TextBox 5">
            <a:extLst>
              <a:ext uri="{FF2B5EF4-FFF2-40B4-BE49-F238E27FC236}">
                <a16:creationId xmlns:a16="http://schemas.microsoft.com/office/drawing/2014/main" id="{B6AB3577-6E5A-4126-AF21-145ABCCBD7D1}"/>
              </a:ext>
            </a:extLst>
          </p:cNvPr>
          <p:cNvSpPr txBox="1"/>
          <p:nvPr/>
        </p:nvSpPr>
        <p:spPr>
          <a:xfrm>
            <a:off x="1097281" y="1988840"/>
            <a:ext cx="5913184" cy="1477328"/>
          </a:xfrm>
          <a:prstGeom prst="rect">
            <a:avLst/>
          </a:prstGeom>
          <a:noFill/>
        </p:spPr>
        <p:txBody>
          <a:bodyPr wrap="squar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Regression methods are used to study the relationship between two numerical variables.</a:t>
            </a:r>
          </a:p>
          <a:p>
            <a:r>
              <a:rPr lang="en-US" dirty="0">
                <a:latin typeface="Segoe UI" panose="020B0502040204020203" pitchFamily="34" charset="0"/>
                <a:ea typeface="Segoe UI" panose="020B0502040204020203" pitchFamily="34" charset="0"/>
                <a:cs typeface="Segoe UI" panose="020B0502040204020203" pitchFamily="34" charset="0"/>
              </a:rPr>
              <a:t>        </a:t>
            </a:r>
          </a:p>
          <a:p>
            <a:r>
              <a:rPr lang="en-US" dirty="0">
                <a:latin typeface="Segoe UI" panose="020B0502040204020203" pitchFamily="34" charset="0"/>
                <a:ea typeface="Segoe UI" panose="020B0502040204020203" pitchFamily="34" charset="0"/>
                <a:cs typeface="Segoe UI" panose="020B0502040204020203" pitchFamily="34" charset="0"/>
              </a:rPr>
              <a:t>This relationship will allow in the future, to measure an unknown sample and know approximately its true value.</a:t>
            </a:r>
            <a:endParaRPr lang="es-MX" dirty="0">
              <a:latin typeface="Segoe UI" panose="020B0502040204020203" pitchFamily="34" charset="0"/>
              <a:ea typeface="Segoe UI" panose="020B0502040204020203" pitchFamily="34" charset="0"/>
              <a:cs typeface="Segoe UI" panose="020B0502040204020203" pitchFamily="34" charset="0"/>
            </a:endParaRPr>
          </a:p>
        </p:txBody>
      </p:sp>
      <p:pic>
        <p:nvPicPr>
          <p:cNvPr id="8" name="Content Placeholder 7">
            <a:extLst>
              <a:ext uri="{FF2B5EF4-FFF2-40B4-BE49-F238E27FC236}">
                <a16:creationId xmlns:a16="http://schemas.microsoft.com/office/drawing/2014/main" id="{33646C02-3123-490B-824D-2492FEFC8D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0465" y="-716229"/>
            <a:ext cx="5181535" cy="8290457"/>
          </a:xfrm>
        </p:spPr>
      </p:pic>
      <p:pic>
        <p:nvPicPr>
          <p:cNvPr id="10" name="Picture 9">
            <a:extLst>
              <a:ext uri="{FF2B5EF4-FFF2-40B4-BE49-F238E27FC236}">
                <a16:creationId xmlns:a16="http://schemas.microsoft.com/office/drawing/2014/main" id="{D827477E-64BD-4771-BF05-A1DF19E531C1}"/>
              </a:ext>
            </a:extLst>
          </p:cNvPr>
          <p:cNvPicPr>
            <a:picLocks noChangeAspect="1"/>
          </p:cNvPicPr>
          <p:nvPr/>
        </p:nvPicPr>
        <p:blipFill>
          <a:blip r:embed="rId3"/>
          <a:stretch>
            <a:fillRect/>
          </a:stretch>
        </p:blipFill>
        <p:spPr>
          <a:xfrm>
            <a:off x="1076839" y="3740127"/>
            <a:ext cx="3180796" cy="1419316"/>
          </a:xfrm>
          <a:prstGeom prst="rect">
            <a:avLst/>
          </a:prstGeom>
        </p:spPr>
      </p:pic>
      <p:pic>
        <p:nvPicPr>
          <p:cNvPr id="11" name="Picture 10">
            <a:extLst>
              <a:ext uri="{FF2B5EF4-FFF2-40B4-BE49-F238E27FC236}">
                <a16:creationId xmlns:a16="http://schemas.microsoft.com/office/drawing/2014/main" id="{6C87CFF5-CF9C-40AB-A70B-24CFA2B685E0}"/>
              </a:ext>
            </a:extLst>
          </p:cNvPr>
          <p:cNvPicPr>
            <a:picLocks noChangeAspect="1"/>
          </p:cNvPicPr>
          <p:nvPr/>
        </p:nvPicPr>
        <p:blipFill>
          <a:blip r:embed="rId4"/>
          <a:stretch>
            <a:fillRect/>
          </a:stretch>
        </p:blipFill>
        <p:spPr>
          <a:xfrm>
            <a:off x="1097280" y="5398637"/>
            <a:ext cx="4494664" cy="683467"/>
          </a:xfrm>
          <a:prstGeom prst="rect">
            <a:avLst/>
          </a:prstGeom>
        </p:spPr>
      </p:pic>
    </p:spTree>
    <p:extLst>
      <p:ext uri="{BB962C8B-B14F-4D97-AF65-F5344CB8AC3E}">
        <p14:creationId xmlns:p14="http://schemas.microsoft.com/office/powerpoint/2010/main" val="2535815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3277-664D-4771-BA70-E0E16D555607}"/>
              </a:ext>
            </a:extLst>
          </p:cNvPr>
          <p:cNvSpPr>
            <a:spLocks noGrp="1"/>
          </p:cNvSpPr>
          <p:nvPr>
            <p:ph type="title"/>
          </p:nvPr>
        </p:nvSpPr>
        <p:spPr>
          <a:xfrm>
            <a:off x="1097280" y="1"/>
            <a:ext cx="10058400" cy="1124744"/>
          </a:xfrm>
        </p:spPr>
        <p:txBody>
          <a:bodyPr>
            <a:noAutofit/>
          </a:bodyPr>
          <a:lstStyle/>
          <a:p>
            <a:r>
              <a:rPr lang="es-MX" sz="3600" b="1" dirty="0" err="1"/>
              <a:t>Predictive</a:t>
            </a:r>
            <a:r>
              <a:rPr lang="es-MX" sz="3600" b="1" dirty="0"/>
              <a:t> </a:t>
            </a:r>
            <a:r>
              <a:rPr lang="es-MX" sz="3600" b="1" dirty="0" err="1"/>
              <a:t>Model</a:t>
            </a:r>
            <a:br>
              <a:rPr lang="es-MX" sz="3600" b="1" i="1" dirty="0"/>
            </a:br>
            <a:r>
              <a:rPr lang="en-US" sz="3600" b="1" i="1" dirty="0" err="1"/>
              <a:t>calc_regresion_lineal_multiple</a:t>
            </a:r>
            <a:r>
              <a:rPr lang="en-US" sz="3600" b="1" i="1" dirty="0"/>
              <a:t> (</a:t>
            </a:r>
            <a:r>
              <a:rPr lang="en-US" sz="3600" b="1" i="1" dirty="0" err="1"/>
              <a:t>datos_lagged</a:t>
            </a:r>
            <a:r>
              <a:rPr lang="en-US" sz="3600" b="1" i="1" dirty="0"/>
              <a:t>)</a:t>
            </a:r>
            <a:endParaRPr lang="es-MX" sz="3600" b="1" i="1" dirty="0"/>
          </a:p>
        </p:txBody>
      </p:sp>
      <p:sp>
        <p:nvSpPr>
          <p:cNvPr id="6" name="TextBox 5">
            <a:extLst>
              <a:ext uri="{FF2B5EF4-FFF2-40B4-BE49-F238E27FC236}">
                <a16:creationId xmlns:a16="http://schemas.microsoft.com/office/drawing/2014/main" id="{B6AB3577-6E5A-4126-AF21-145ABCCBD7D1}"/>
              </a:ext>
            </a:extLst>
          </p:cNvPr>
          <p:cNvSpPr txBox="1"/>
          <p:nvPr/>
        </p:nvSpPr>
        <p:spPr>
          <a:xfrm>
            <a:off x="1235460" y="1988840"/>
            <a:ext cx="4860540" cy="646331"/>
          </a:xfrm>
          <a:prstGeom prst="rect">
            <a:avLst/>
          </a:prstGeom>
          <a:noFill/>
        </p:spPr>
        <p:txBody>
          <a:bodyPr wrap="squar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In this case, 3 dependent variables were used: GDP, </a:t>
            </a:r>
            <a:r>
              <a:rPr lang="en-US" dirty="0"/>
              <a:t>Fuel oil price </a:t>
            </a:r>
            <a:r>
              <a:rPr lang="en-US" dirty="0">
                <a:latin typeface="Segoe UI" panose="020B0502040204020203" pitchFamily="34" charset="0"/>
                <a:ea typeface="Segoe UI" panose="020B0502040204020203" pitchFamily="34" charset="0"/>
                <a:cs typeface="Segoe UI" panose="020B0502040204020203" pitchFamily="34" charset="0"/>
              </a:rPr>
              <a:t>and natural gas price</a:t>
            </a:r>
            <a:endParaRPr lang="es-MX" dirty="0">
              <a:latin typeface="Segoe UI" panose="020B0502040204020203" pitchFamily="34" charset="0"/>
              <a:ea typeface="Segoe UI" panose="020B0502040204020203" pitchFamily="34" charset="0"/>
              <a:cs typeface="Segoe UI" panose="020B0502040204020203" pitchFamily="34" charset="0"/>
            </a:endParaRPr>
          </a:p>
        </p:txBody>
      </p:sp>
      <p:pic>
        <p:nvPicPr>
          <p:cNvPr id="8" name="Content Placeholder 7">
            <a:extLst>
              <a:ext uri="{FF2B5EF4-FFF2-40B4-BE49-F238E27FC236}">
                <a16:creationId xmlns:a16="http://schemas.microsoft.com/office/drawing/2014/main" id="{A7E15755-D48D-4428-8A55-FB6094DE56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4052" y="1232756"/>
            <a:ext cx="5483932" cy="5010241"/>
          </a:xfrm>
        </p:spPr>
      </p:pic>
      <p:pic>
        <p:nvPicPr>
          <p:cNvPr id="10" name="Picture 9">
            <a:extLst>
              <a:ext uri="{FF2B5EF4-FFF2-40B4-BE49-F238E27FC236}">
                <a16:creationId xmlns:a16="http://schemas.microsoft.com/office/drawing/2014/main" id="{F83DD914-80FD-42E6-93AF-6B5EF261EED2}"/>
              </a:ext>
            </a:extLst>
          </p:cNvPr>
          <p:cNvPicPr>
            <a:picLocks noChangeAspect="1"/>
          </p:cNvPicPr>
          <p:nvPr/>
        </p:nvPicPr>
        <p:blipFill>
          <a:blip r:embed="rId3"/>
          <a:stretch>
            <a:fillRect/>
          </a:stretch>
        </p:blipFill>
        <p:spPr>
          <a:xfrm>
            <a:off x="316851" y="3405503"/>
            <a:ext cx="3136102" cy="873345"/>
          </a:xfrm>
          <a:prstGeom prst="rect">
            <a:avLst/>
          </a:prstGeom>
        </p:spPr>
      </p:pic>
      <p:pic>
        <p:nvPicPr>
          <p:cNvPr id="11" name="Picture 10">
            <a:extLst>
              <a:ext uri="{FF2B5EF4-FFF2-40B4-BE49-F238E27FC236}">
                <a16:creationId xmlns:a16="http://schemas.microsoft.com/office/drawing/2014/main" id="{D82395FB-DAD4-47F3-84DB-0EC858D02B45}"/>
              </a:ext>
            </a:extLst>
          </p:cNvPr>
          <p:cNvPicPr>
            <a:picLocks noChangeAspect="1"/>
          </p:cNvPicPr>
          <p:nvPr/>
        </p:nvPicPr>
        <p:blipFill>
          <a:blip r:embed="rId4"/>
          <a:stretch>
            <a:fillRect/>
          </a:stretch>
        </p:blipFill>
        <p:spPr>
          <a:xfrm>
            <a:off x="315177" y="5049180"/>
            <a:ext cx="6118773" cy="1193817"/>
          </a:xfrm>
          <a:prstGeom prst="rect">
            <a:avLst/>
          </a:prstGeom>
        </p:spPr>
      </p:pic>
    </p:spTree>
    <p:extLst>
      <p:ext uri="{BB962C8B-B14F-4D97-AF65-F5344CB8AC3E}">
        <p14:creationId xmlns:p14="http://schemas.microsoft.com/office/powerpoint/2010/main" val="236789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3277-664D-4771-BA70-E0E16D555607}"/>
              </a:ext>
            </a:extLst>
          </p:cNvPr>
          <p:cNvSpPr>
            <a:spLocks noGrp="1"/>
          </p:cNvSpPr>
          <p:nvPr>
            <p:ph type="title"/>
          </p:nvPr>
        </p:nvSpPr>
        <p:spPr>
          <a:xfrm>
            <a:off x="1097280" y="1"/>
            <a:ext cx="10058400" cy="1013695"/>
          </a:xfrm>
        </p:spPr>
        <p:txBody>
          <a:bodyPr>
            <a:normAutofit/>
          </a:bodyPr>
          <a:lstStyle/>
          <a:p>
            <a:r>
              <a:rPr lang="es-MX" sz="3600" b="1" dirty="0" err="1"/>
              <a:t>Models</a:t>
            </a:r>
            <a:r>
              <a:rPr lang="es-MX" sz="3600" b="1" dirty="0"/>
              <a:t> </a:t>
            </a:r>
            <a:r>
              <a:rPr lang="es-MX" sz="3600" b="1" dirty="0" err="1"/>
              <a:t>results</a:t>
            </a:r>
            <a:endParaRPr lang="es-MX" sz="3600" b="1" dirty="0"/>
          </a:p>
        </p:txBody>
      </p:sp>
      <p:grpSp>
        <p:nvGrpSpPr>
          <p:cNvPr id="10" name="Group 9">
            <a:extLst>
              <a:ext uri="{FF2B5EF4-FFF2-40B4-BE49-F238E27FC236}">
                <a16:creationId xmlns:a16="http://schemas.microsoft.com/office/drawing/2014/main" id="{ECF78826-719B-4FA8-B855-60A968B5A3A5}"/>
              </a:ext>
            </a:extLst>
          </p:cNvPr>
          <p:cNvGrpSpPr/>
          <p:nvPr/>
        </p:nvGrpSpPr>
        <p:grpSpPr>
          <a:xfrm>
            <a:off x="1055440" y="2229072"/>
            <a:ext cx="4356483" cy="2316383"/>
            <a:chOff x="1055440" y="2721880"/>
            <a:chExt cx="4356483" cy="2316383"/>
          </a:xfrm>
        </p:grpSpPr>
        <p:pic>
          <p:nvPicPr>
            <p:cNvPr id="5" name="Picture 4">
              <a:extLst>
                <a:ext uri="{FF2B5EF4-FFF2-40B4-BE49-F238E27FC236}">
                  <a16:creationId xmlns:a16="http://schemas.microsoft.com/office/drawing/2014/main" id="{7842AA8F-BB5A-403F-802E-D7D02D84C035}"/>
                </a:ext>
              </a:extLst>
            </p:cNvPr>
            <p:cNvPicPr>
              <a:picLocks noChangeAspect="1"/>
            </p:cNvPicPr>
            <p:nvPr/>
          </p:nvPicPr>
          <p:blipFill>
            <a:blip r:embed="rId2"/>
            <a:stretch>
              <a:fillRect/>
            </a:stretch>
          </p:blipFill>
          <p:spPr>
            <a:xfrm>
              <a:off x="1055440" y="2721880"/>
              <a:ext cx="3069050" cy="1323142"/>
            </a:xfrm>
            <a:prstGeom prst="rect">
              <a:avLst/>
            </a:prstGeom>
          </p:spPr>
        </p:pic>
        <p:pic>
          <p:nvPicPr>
            <p:cNvPr id="6" name="Picture 5">
              <a:extLst>
                <a:ext uri="{FF2B5EF4-FFF2-40B4-BE49-F238E27FC236}">
                  <a16:creationId xmlns:a16="http://schemas.microsoft.com/office/drawing/2014/main" id="{B5F89948-C9E0-4050-98CE-B125894F6239}"/>
                </a:ext>
              </a:extLst>
            </p:cNvPr>
            <p:cNvPicPr>
              <a:picLocks noChangeAspect="1"/>
            </p:cNvPicPr>
            <p:nvPr/>
          </p:nvPicPr>
          <p:blipFill>
            <a:blip r:embed="rId3"/>
            <a:stretch>
              <a:fillRect/>
            </a:stretch>
          </p:blipFill>
          <p:spPr>
            <a:xfrm>
              <a:off x="1075163" y="4401108"/>
              <a:ext cx="4336760" cy="637155"/>
            </a:xfrm>
            <a:prstGeom prst="rect">
              <a:avLst/>
            </a:prstGeom>
          </p:spPr>
        </p:pic>
      </p:grpSp>
      <p:pic>
        <p:nvPicPr>
          <p:cNvPr id="8" name="Picture 7">
            <a:extLst>
              <a:ext uri="{FF2B5EF4-FFF2-40B4-BE49-F238E27FC236}">
                <a16:creationId xmlns:a16="http://schemas.microsoft.com/office/drawing/2014/main" id="{535C2246-6B08-4C58-A17F-4F49BA52FFA4}"/>
              </a:ext>
            </a:extLst>
          </p:cNvPr>
          <p:cNvPicPr>
            <a:picLocks noChangeAspect="1"/>
          </p:cNvPicPr>
          <p:nvPr/>
        </p:nvPicPr>
        <p:blipFill>
          <a:blip r:embed="rId4"/>
          <a:stretch>
            <a:fillRect/>
          </a:stretch>
        </p:blipFill>
        <p:spPr>
          <a:xfrm>
            <a:off x="5922315" y="2226000"/>
            <a:ext cx="3136102" cy="873345"/>
          </a:xfrm>
          <a:prstGeom prst="rect">
            <a:avLst/>
          </a:prstGeom>
        </p:spPr>
      </p:pic>
      <p:pic>
        <p:nvPicPr>
          <p:cNvPr id="9" name="Picture 8">
            <a:extLst>
              <a:ext uri="{FF2B5EF4-FFF2-40B4-BE49-F238E27FC236}">
                <a16:creationId xmlns:a16="http://schemas.microsoft.com/office/drawing/2014/main" id="{5A6C6610-C750-406A-BDE3-7F991AA06BB9}"/>
              </a:ext>
            </a:extLst>
          </p:cNvPr>
          <p:cNvPicPr>
            <a:picLocks noChangeAspect="1"/>
          </p:cNvPicPr>
          <p:nvPr/>
        </p:nvPicPr>
        <p:blipFill>
          <a:blip r:embed="rId5"/>
          <a:stretch>
            <a:fillRect/>
          </a:stretch>
        </p:blipFill>
        <p:spPr>
          <a:xfrm>
            <a:off x="5922315" y="3938031"/>
            <a:ext cx="6118773" cy="1193817"/>
          </a:xfrm>
          <a:prstGeom prst="rect">
            <a:avLst/>
          </a:prstGeom>
        </p:spPr>
      </p:pic>
      <p:sp>
        <p:nvSpPr>
          <p:cNvPr id="11" name="TextBox 10">
            <a:extLst>
              <a:ext uri="{FF2B5EF4-FFF2-40B4-BE49-F238E27FC236}">
                <a16:creationId xmlns:a16="http://schemas.microsoft.com/office/drawing/2014/main" id="{392E4CA8-32E6-4AAA-ACE3-5027DBB0F80B}"/>
              </a:ext>
            </a:extLst>
          </p:cNvPr>
          <p:cNvSpPr txBox="1"/>
          <p:nvPr/>
        </p:nvSpPr>
        <p:spPr>
          <a:xfrm>
            <a:off x="1097280" y="1348287"/>
            <a:ext cx="2735685" cy="400110"/>
          </a:xfrm>
          <a:prstGeom prst="rect">
            <a:avLst/>
          </a:prstGeom>
          <a:noFill/>
        </p:spPr>
        <p:txBody>
          <a:bodyPr wrap="none" rtlCol="0">
            <a:spAutoFit/>
          </a:bodyPr>
          <a:lstStyle/>
          <a:p>
            <a:r>
              <a:rPr lang="en-US" sz="2000" b="1" dirty="0"/>
              <a:t>Simple linear regression</a:t>
            </a:r>
            <a:endParaRPr lang="es-MX" sz="2000" b="1" dirty="0"/>
          </a:p>
        </p:txBody>
      </p:sp>
      <p:sp>
        <p:nvSpPr>
          <p:cNvPr id="12" name="TextBox 11">
            <a:extLst>
              <a:ext uri="{FF2B5EF4-FFF2-40B4-BE49-F238E27FC236}">
                <a16:creationId xmlns:a16="http://schemas.microsoft.com/office/drawing/2014/main" id="{B35E8559-3FF9-491B-9112-E946AD85EE66}"/>
              </a:ext>
            </a:extLst>
          </p:cNvPr>
          <p:cNvSpPr txBox="1"/>
          <p:nvPr/>
        </p:nvSpPr>
        <p:spPr>
          <a:xfrm>
            <a:off x="6096000" y="1304764"/>
            <a:ext cx="2918428" cy="400110"/>
          </a:xfrm>
          <a:prstGeom prst="rect">
            <a:avLst/>
          </a:prstGeom>
          <a:noFill/>
        </p:spPr>
        <p:txBody>
          <a:bodyPr wrap="none" rtlCol="0">
            <a:spAutoFit/>
          </a:bodyPr>
          <a:lstStyle/>
          <a:p>
            <a:r>
              <a:rPr lang="en-US" sz="2000" b="1" dirty="0"/>
              <a:t>Multiple linear regression</a:t>
            </a:r>
            <a:endParaRPr lang="es-MX" sz="2000" b="1" dirty="0"/>
          </a:p>
        </p:txBody>
      </p:sp>
      <p:cxnSp>
        <p:nvCxnSpPr>
          <p:cNvPr id="14" name="Straight Connector 13">
            <a:extLst>
              <a:ext uri="{FF2B5EF4-FFF2-40B4-BE49-F238E27FC236}">
                <a16:creationId xmlns:a16="http://schemas.microsoft.com/office/drawing/2014/main" id="{6648E709-5C73-456C-BBB1-82A456CD9F5C}"/>
              </a:ext>
            </a:extLst>
          </p:cNvPr>
          <p:cNvCxnSpPr/>
          <p:nvPr/>
        </p:nvCxnSpPr>
        <p:spPr>
          <a:xfrm>
            <a:off x="1097280" y="1736812"/>
            <a:ext cx="100805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0BC8848-88D8-42AE-8C10-E87CB0A0F8AC}"/>
              </a:ext>
            </a:extLst>
          </p:cNvPr>
          <p:cNvCxnSpPr/>
          <p:nvPr/>
        </p:nvCxnSpPr>
        <p:spPr>
          <a:xfrm>
            <a:off x="5735960" y="1736812"/>
            <a:ext cx="0" cy="3467632"/>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36BA832-2460-4AF3-894F-CE6503E6AD02}"/>
              </a:ext>
            </a:extLst>
          </p:cNvPr>
          <p:cNvSpPr txBox="1"/>
          <p:nvPr/>
        </p:nvSpPr>
        <p:spPr>
          <a:xfrm>
            <a:off x="1107933" y="5539035"/>
            <a:ext cx="10068397" cy="369332"/>
          </a:xfrm>
          <a:prstGeom prst="rect">
            <a:avLst/>
          </a:prstGeom>
          <a:noFill/>
        </p:spPr>
        <p:txBody>
          <a:bodyPr wrap="none" rtlCol="0">
            <a:spAutoFit/>
          </a:bodyPr>
          <a:lstStyle/>
          <a:p>
            <a:r>
              <a:rPr lang="es-MX" i="1" dirty="0" err="1"/>
              <a:t>Because</a:t>
            </a:r>
            <a:r>
              <a:rPr lang="es-MX" i="1" dirty="0"/>
              <a:t> </a:t>
            </a:r>
            <a:r>
              <a:rPr lang="es-MX" i="1" dirty="0" err="1"/>
              <a:t>the</a:t>
            </a:r>
            <a:r>
              <a:rPr lang="es-MX" i="1" dirty="0"/>
              <a:t> error </a:t>
            </a:r>
            <a:r>
              <a:rPr lang="es-MX" i="1" dirty="0" err="1"/>
              <a:t>value</a:t>
            </a:r>
            <a:r>
              <a:rPr lang="es-MX" i="1" dirty="0"/>
              <a:t> </a:t>
            </a:r>
            <a:r>
              <a:rPr lang="es-MX" i="1" dirty="0" err="1"/>
              <a:t>for</a:t>
            </a:r>
            <a:r>
              <a:rPr lang="es-MX" i="1" dirty="0"/>
              <a:t> </a:t>
            </a:r>
            <a:r>
              <a:rPr lang="es-MX" i="1" dirty="0" err="1"/>
              <a:t>the</a:t>
            </a:r>
            <a:r>
              <a:rPr lang="es-MX" i="1" dirty="0"/>
              <a:t> Simple </a:t>
            </a:r>
            <a:r>
              <a:rPr lang="es-MX" i="1" dirty="0" err="1"/>
              <a:t>liner</a:t>
            </a:r>
            <a:r>
              <a:rPr lang="es-MX" i="1" dirty="0"/>
              <a:t> </a:t>
            </a:r>
            <a:r>
              <a:rPr lang="es-MX" i="1" dirty="0" err="1"/>
              <a:t>regression</a:t>
            </a:r>
            <a:r>
              <a:rPr lang="es-MX" i="1" dirty="0"/>
              <a:t> </a:t>
            </a:r>
            <a:r>
              <a:rPr lang="es-MX" i="1" dirty="0" err="1"/>
              <a:t>is</a:t>
            </a:r>
            <a:r>
              <a:rPr lang="es-MX" i="1" dirty="0"/>
              <a:t> </a:t>
            </a:r>
            <a:r>
              <a:rPr lang="es-MX" i="1" dirty="0" err="1"/>
              <a:t>smaller</a:t>
            </a:r>
            <a:r>
              <a:rPr lang="es-MX" i="1" dirty="0"/>
              <a:t>, </a:t>
            </a:r>
            <a:r>
              <a:rPr lang="es-MX" i="1" dirty="0" err="1"/>
              <a:t>this</a:t>
            </a:r>
            <a:r>
              <a:rPr lang="es-MX" i="1" dirty="0"/>
              <a:t> </a:t>
            </a:r>
            <a:r>
              <a:rPr lang="es-MX" i="1" dirty="0" err="1"/>
              <a:t>model</a:t>
            </a:r>
            <a:r>
              <a:rPr lang="es-MX" i="1" dirty="0"/>
              <a:t> </a:t>
            </a:r>
            <a:r>
              <a:rPr lang="es-MX" i="1" dirty="0" err="1"/>
              <a:t>is</a:t>
            </a:r>
            <a:r>
              <a:rPr lang="es-MX" i="1" dirty="0"/>
              <a:t> </a:t>
            </a:r>
            <a:r>
              <a:rPr lang="es-MX" i="1" dirty="0" err="1"/>
              <a:t>the</a:t>
            </a:r>
            <a:r>
              <a:rPr lang="es-MX" i="1" dirty="0"/>
              <a:t> </a:t>
            </a:r>
            <a:r>
              <a:rPr lang="es-MX" i="1" dirty="0" err="1"/>
              <a:t>best</a:t>
            </a:r>
            <a:r>
              <a:rPr lang="es-MX" i="1" dirty="0"/>
              <a:t> </a:t>
            </a:r>
            <a:r>
              <a:rPr lang="es-MX" i="1" dirty="0" err="1"/>
              <a:t>option</a:t>
            </a:r>
            <a:r>
              <a:rPr lang="es-MX" i="1" dirty="0"/>
              <a:t> in </a:t>
            </a:r>
            <a:r>
              <a:rPr lang="es-MX" i="1" dirty="0" err="1"/>
              <a:t>this</a:t>
            </a:r>
            <a:r>
              <a:rPr lang="es-MX" i="1" dirty="0"/>
              <a:t> case.</a:t>
            </a:r>
          </a:p>
        </p:txBody>
      </p:sp>
      <p:cxnSp>
        <p:nvCxnSpPr>
          <p:cNvPr id="18" name="Straight Connector 17">
            <a:extLst>
              <a:ext uri="{FF2B5EF4-FFF2-40B4-BE49-F238E27FC236}">
                <a16:creationId xmlns:a16="http://schemas.microsoft.com/office/drawing/2014/main" id="{F2D68D0D-D7FE-4325-8520-A22544017D62}"/>
              </a:ext>
            </a:extLst>
          </p:cNvPr>
          <p:cNvCxnSpPr/>
          <p:nvPr/>
        </p:nvCxnSpPr>
        <p:spPr>
          <a:xfrm>
            <a:off x="1091444" y="1268760"/>
            <a:ext cx="1008051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51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FED9-42EB-4A11-873B-9448D54B3469}"/>
              </a:ext>
            </a:extLst>
          </p:cNvPr>
          <p:cNvSpPr>
            <a:spLocks noGrp="1"/>
          </p:cNvSpPr>
          <p:nvPr>
            <p:ph type="title"/>
          </p:nvPr>
        </p:nvSpPr>
        <p:spPr>
          <a:xfrm>
            <a:off x="1127448" y="1709739"/>
            <a:ext cx="10220002" cy="783157"/>
          </a:xfrm>
        </p:spPr>
        <p:txBody>
          <a:bodyPr>
            <a:normAutofit/>
          </a:bodyPr>
          <a:lstStyle/>
          <a:p>
            <a:r>
              <a:rPr lang="es-MX" sz="4000" b="1" dirty="0">
                <a:solidFill>
                  <a:schemeClr val="tx2"/>
                </a:solidFill>
              </a:rPr>
              <a:t>Agenda</a:t>
            </a:r>
          </a:p>
        </p:txBody>
      </p:sp>
      <p:sp>
        <p:nvSpPr>
          <p:cNvPr id="3" name="Text Placeholder 2">
            <a:extLst>
              <a:ext uri="{FF2B5EF4-FFF2-40B4-BE49-F238E27FC236}">
                <a16:creationId xmlns:a16="http://schemas.microsoft.com/office/drawing/2014/main" id="{ED83A056-B423-4157-A6E1-09D101868B6C}"/>
              </a:ext>
            </a:extLst>
          </p:cNvPr>
          <p:cNvSpPr>
            <a:spLocks noGrp="1"/>
          </p:cNvSpPr>
          <p:nvPr>
            <p:ph type="body" idx="1"/>
          </p:nvPr>
        </p:nvSpPr>
        <p:spPr>
          <a:xfrm>
            <a:off x="1451484" y="2636913"/>
            <a:ext cx="9895966" cy="3452737"/>
          </a:xfrm>
        </p:spPr>
        <p:txBody>
          <a:bodyPr/>
          <a:lstStyle/>
          <a:p>
            <a:pPr marL="628650" indent="-628650">
              <a:buFont typeface="Wingdings" panose="05000000000000000000" pitchFamily="2" charset="2"/>
              <a:buChar char="q"/>
            </a:pPr>
            <a:r>
              <a:rPr lang="es-MX" dirty="0"/>
              <a:t>Project </a:t>
            </a:r>
            <a:r>
              <a:rPr lang="es-MX" dirty="0" err="1"/>
              <a:t>objective</a:t>
            </a:r>
            <a:endParaRPr lang="es-MX" dirty="0"/>
          </a:p>
          <a:p>
            <a:pPr marL="628650" indent="-628650">
              <a:buFont typeface="Wingdings" panose="05000000000000000000" pitchFamily="2" charset="2"/>
              <a:buChar char="q"/>
            </a:pPr>
            <a:r>
              <a:rPr lang="es-MX" dirty="0" err="1"/>
              <a:t>Constraints</a:t>
            </a:r>
            <a:endParaRPr lang="es-MX" dirty="0"/>
          </a:p>
          <a:p>
            <a:pPr marL="628650" indent="-628650">
              <a:buFont typeface="Wingdings" panose="05000000000000000000" pitchFamily="2" charset="2"/>
              <a:buChar char="q"/>
            </a:pPr>
            <a:r>
              <a:rPr lang="es-MX" dirty="0" err="1"/>
              <a:t>Solution</a:t>
            </a:r>
            <a:r>
              <a:rPr lang="es-MX" dirty="0"/>
              <a:t> </a:t>
            </a:r>
            <a:r>
              <a:rPr lang="es-MX" dirty="0" err="1"/>
              <a:t>design</a:t>
            </a:r>
            <a:endParaRPr lang="es-MX" dirty="0"/>
          </a:p>
          <a:p>
            <a:pPr marL="628650" indent="-628650">
              <a:buFont typeface="Wingdings" panose="05000000000000000000" pitchFamily="2" charset="2"/>
              <a:buChar char="q"/>
            </a:pPr>
            <a:r>
              <a:rPr lang="es-MX" dirty="0" err="1"/>
              <a:t>Analysis</a:t>
            </a:r>
            <a:endParaRPr lang="es-MX" dirty="0"/>
          </a:p>
          <a:p>
            <a:pPr marL="628650" indent="-628650">
              <a:buFont typeface="Wingdings" panose="05000000000000000000" pitchFamily="2" charset="2"/>
              <a:buChar char="q"/>
            </a:pPr>
            <a:r>
              <a:rPr lang="es-MX" dirty="0" err="1"/>
              <a:t>Models</a:t>
            </a:r>
            <a:r>
              <a:rPr lang="es-MX" dirty="0"/>
              <a:t> </a:t>
            </a:r>
            <a:r>
              <a:rPr lang="es-MX" dirty="0" err="1"/>
              <a:t>results</a:t>
            </a:r>
            <a:endParaRPr lang="es-MX" dirty="0"/>
          </a:p>
          <a:p>
            <a:endParaRPr lang="es-MX" dirty="0"/>
          </a:p>
        </p:txBody>
      </p:sp>
    </p:spTree>
    <p:extLst>
      <p:ext uri="{BB962C8B-B14F-4D97-AF65-F5344CB8AC3E}">
        <p14:creationId xmlns:p14="http://schemas.microsoft.com/office/powerpoint/2010/main" val="271008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3277-664D-4771-BA70-E0E16D555607}"/>
              </a:ext>
            </a:extLst>
          </p:cNvPr>
          <p:cNvSpPr>
            <a:spLocks noGrp="1"/>
          </p:cNvSpPr>
          <p:nvPr>
            <p:ph type="title"/>
          </p:nvPr>
        </p:nvSpPr>
        <p:spPr/>
        <p:txBody>
          <a:bodyPr/>
          <a:lstStyle/>
          <a:p>
            <a:r>
              <a:rPr lang="es-MX" b="1" dirty="0">
                <a:latin typeface="Segoe UI Semibold" panose="020B0702040204020203" pitchFamily="34" charset="0"/>
                <a:ea typeface="Segoe UI" panose="020B0502040204020203" pitchFamily="34" charset="0"/>
                <a:cs typeface="Segoe UI" panose="020B0502040204020203" pitchFamily="34" charset="0"/>
              </a:rPr>
              <a:t>Project objetives</a:t>
            </a:r>
          </a:p>
        </p:txBody>
      </p:sp>
      <p:sp>
        <p:nvSpPr>
          <p:cNvPr id="3" name="Content Placeholder 2">
            <a:extLst>
              <a:ext uri="{FF2B5EF4-FFF2-40B4-BE49-F238E27FC236}">
                <a16:creationId xmlns:a16="http://schemas.microsoft.com/office/drawing/2014/main" id="{1AF17F5E-93CB-47D2-9DB5-712FD1F12CB6}"/>
              </a:ext>
            </a:extLst>
          </p:cNvPr>
          <p:cNvSpPr>
            <a:spLocks noGrp="1"/>
          </p:cNvSpPr>
          <p:nvPr>
            <p:ph idx="1"/>
          </p:nvPr>
        </p:nvSpPr>
        <p:spPr>
          <a:xfrm>
            <a:off x="1199456" y="1845734"/>
            <a:ext cx="9956224" cy="4023360"/>
          </a:xfrm>
        </p:spPr>
        <p:txBody>
          <a:bodyPr>
            <a:normAutofit/>
          </a:bodyPr>
          <a:lstStyle/>
          <a:p>
            <a:r>
              <a:rPr lang="en-US" sz="2400" dirty="0">
                <a:latin typeface="Segoe UI" panose="020B0502040204020203" pitchFamily="34" charset="0"/>
                <a:ea typeface="Segoe UI" panose="020B0502040204020203" pitchFamily="34" charset="0"/>
                <a:cs typeface="Segoe UI" panose="020B0502040204020203" pitchFamily="34" charset="0"/>
              </a:rPr>
              <a:t>Natural gas has played an important role in the energy transition because it is a cleaner, more efficient and cheaper energy compared to other fossil fuels and it is one of the fuels that will maintain significant growth in the next fifteen years.</a:t>
            </a:r>
          </a:p>
          <a:p>
            <a:r>
              <a:rPr lang="en-US" sz="2400" dirty="0">
                <a:latin typeface="Segoe UI" panose="020B0502040204020203" pitchFamily="34" charset="0"/>
                <a:ea typeface="Segoe UI" panose="020B0502040204020203" pitchFamily="34" charset="0"/>
                <a:cs typeface="Segoe UI" panose="020B0502040204020203" pitchFamily="34" charset="0"/>
              </a:rPr>
              <a:t>The objective of this project is to compare the linear and multiple regression analysis to perform the prediction of natural gas demand for the industrial sector.</a:t>
            </a:r>
          </a:p>
          <a:p>
            <a:endParaRPr lang="en-US" sz="2400" dirty="0">
              <a:latin typeface="Segoe UI" panose="020B0502040204020203" pitchFamily="34" charset="0"/>
              <a:ea typeface="Segoe UI" panose="020B0502040204020203" pitchFamily="34" charset="0"/>
              <a:cs typeface="Segoe UI" panose="020B0502040204020203" pitchFamily="34" charset="0"/>
            </a:endParaRPr>
          </a:p>
          <a:p>
            <a:pPr marL="0" indent="0" algn="r">
              <a:buNone/>
            </a:pPr>
            <a:r>
              <a:rPr lang="es-MX" sz="2400" b="1" i="1" dirty="0">
                <a:latin typeface="Segoe UI" panose="020B0502040204020203" pitchFamily="34" charset="0"/>
                <a:ea typeface="Segoe UI" panose="020B0502040204020203" pitchFamily="34" charset="0"/>
                <a:cs typeface="Segoe UI" panose="020B0502040204020203" pitchFamily="34" charset="0"/>
              </a:rPr>
              <a:t>El modelo exitoso será el que tenga el menor error de  predicción.</a:t>
            </a:r>
          </a:p>
        </p:txBody>
      </p:sp>
    </p:spTree>
    <p:extLst>
      <p:ext uri="{BB962C8B-B14F-4D97-AF65-F5344CB8AC3E}">
        <p14:creationId xmlns:p14="http://schemas.microsoft.com/office/powerpoint/2010/main" val="211931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3277-664D-4771-BA70-E0E16D555607}"/>
              </a:ext>
            </a:extLst>
          </p:cNvPr>
          <p:cNvSpPr>
            <a:spLocks noGrp="1"/>
          </p:cNvSpPr>
          <p:nvPr>
            <p:ph type="title"/>
          </p:nvPr>
        </p:nvSpPr>
        <p:spPr/>
        <p:txBody>
          <a:bodyPr/>
          <a:lstStyle/>
          <a:p>
            <a:r>
              <a:rPr lang="es-MX" dirty="0" err="1">
                <a:latin typeface="Segoe UI Semibold" panose="020B0702040204020203" pitchFamily="34" charset="0"/>
              </a:rPr>
              <a:t>Constraints</a:t>
            </a:r>
            <a:endParaRPr lang="es-MX" dirty="0">
              <a:latin typeface="Segoe UI Semibold" panose="020B0702040204020203" pitchFamily="34" charset="0"/>
            </a:endParaRPr>
          </a:p>
        </p:txBody>
      </p:sp>
      <p:sp>
        <p:nvSpPr>
          <p:cNvPr id="3" name="Content Placeholder 2">
            <a:extLst>
              <a:ext uri="{FF2B5EF4-FFF2-40B4-BE49-F238E27FC236}">
                <a16:creationId xmlns:a16="http://schemas.microsoft.com/office/drawing/2014/main" id="{1AF17F5E-93CB-47D2-9DB5-712FD1F12CB6}"/>
              </a:ext>
            </a:extLst>
          </p:cNvPr>
          <p:cNvSpPr>
            <a:spLocks noGrp="1"/>
          </p:cNvSpPr>
          <p:nvPr>
            <p:ph idx="1"/>
          </p:nvPr>
        </p:nvSpPr>
        <p:spPr/>
        <p:txBody>
          <a:bodyPr>
            <a:normAutofit/>
          </a:bodyPr>
          <a:lstStyle/>
          <a:p>
            <a:pPr marL="1081088" indent="-546100">
              <a:buFont typeface="Wingdings" panose="05000000000000000000" pitchFamily="2" charset="2"/>
              <a:buChar char="q"/>
            </a:pPr>
            <a:r>
              <a:rPr lang="en-US" dirty="0"/>
              <a:t>The data or the predictive model of natural gas demand for the industrial sector was taken from the INEGI and SENER pages</a:t>
            </a:r>
          </a:p>
          <a:p>
            <a:pPr marL="1081088" indent="-546100">
              <a:buFont typeface="Wingdings" panose="05000000000000000000" pitchFamily="2" charset="2"/>
              <a:buChar char="q"/>
            </a:pPr>
            <a:r>
              <a:rPr lang="en-US" dirty="0"/>
              <a:t>The range of historical information considered for the prediction is 10 years</a:t>
            </a:r>
          </a:p>
          <a:p>
            <a:pPr marL="1081088" indent="-546100">
              <a:buFont typeface="Wingdings" panose="05000000000000000000" pitchFamily="2" charset="2"/>
              <a:buChar char="q"/>
            </a:pPr>
            <a:r>
              <a:rPr lang="en-US" dirty="0"/>
              <a:t>The model will be tested using two approaches: simple linear regression and multiple linear regression</a:t>
            </a:r>
          </a:p>
          <a:p>
            <a:pPr marL="1081088" indent="-546100">
              <a:buFont typeface="Wingdings" panose="05000000000000000000" pitchFamily="2" charset="2"/>
              <a:buChar char="q"/>
            </a:pPr>
            <a:r>
              <a:rPr lang="en-US" dirty="0"/>
              <a:t>The variables that will be used for this model are:</a:t>
            </a:r>
          </a:p>
          <a:p>
            <a:pPr marL="1792288" lvl="1" indent="-546100">
              <a:buFont typeface="Wingdings" panose="05000000000000000000" pitchFamily="2" charset="2"/>
              <a:buChar char="§"/>
              <a:tabLst>
                <a:tab pos="1616075" algn="l"/>
              </a:tabLst>
            </a:pPr>
            <a:r>
              <a:rPr lang="en-US" dirty="0"/>
              <a:t>Natural gas price (USD / MMBtu)</a:t>
            </a:r>
          </a:p>
          <a:p>
            <a:pPr marL="1792288" lvl="1" indent="-546100">
              <a:buFont typeface="Wingdings" panose="05000000000000000000" pitchFamily="2" charset="2"/>
              <a:buChar char="§"/>
              <a:tabLst>
                <a:tab pos="1616075" algn="l"/>
              </a:tabLst>
            </a:pPr>
            <a:r>
              <a:rPr lang="en-US" dirty="0"/>
              <a:t>Fuel oil price (USD / MMBtu)</a:t>
            </a:r>
          </a:p>
          <a:p>
            <a:pPr marL="1792288" lvl="1" indent="-546100">
              <a:buFont typeface="Wingdings" panose="05000000000000000000" pitchFamily="2" charset="2"/>
              <a:buChar char="§"/>
              <a:tabLst>
                <a:tab pos="1616075" algn="l"/>
              </a:tabLst>
            </a:pPr>
            <a:r>
              <a:rPr lang="en-US" dirty="0"/>
              <a:t>GDP/</a:t>
            </a:r>
            <a:r>
              <a:rPr lang="es-MX" dirty="0"/>
              <a:t> </a:t>
            </a:r>
            <a:r>
              <a:rPr lang="en-US" dirty="0"/>
              <a:t>gross domestic product (billions of pesos)</a:t>
            </a:r>
          </a:p>
        </p:txBody>
      </p:sp>
    </p:spTree>
    <p:extLst>
      <p:ext uri="{BB962C8B-B14F-4D97-AF65-F5344CB8AC3E}">
        <p14:creationId xmlns:p14="http://schemas.microsoft.com/office/powerpoint/2010/main" val="149505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3277-664D-4771-BA70-E0E16D555607}"/>
              </a:ext>
            </a:extLst>
          </p:cNvPr>
          <p:cNvSpPr>
            <a:spLocks noGrp="1"/>
          </p:cNvSpPr>
          <p:nvPr>
            <p:ph type="title"/>
          </p:nvPr>
        </p:nvSpPr>
        <p:spPr/>
        <p:txBody>
          <a:bodyPr/>
          <a:lstStyle/>
          <a:p>
            <a:r>
              <a:rPr lang="es-MX" dirty="0" err="1"/>
              <a:t>Solution</a:t>
            </a:r>
            <a:r>
              <a:rPr lang="es-MX" dirty="0"/>
              <a:t> </a:t>
            </a:r>
            <a:r>
              <a:rPr lang="es-MX" dirty="0" err="1"/>
              <a:t>design</a:t>
            </a:r>
            <a:endParaRPr lang="es-MX" dirty="0"/>
          </a:p>
        </p:txBody>
      </p:sp>
      <p:sp>
        <p:nvSpPr>
          <p:cNvPr id="3" name="Content Placeholder 2">
            <a:extLst>
              <a:ext uri="{FF2B5EF4-FFF2-40B4-BE49-F238E27FC236}">
                <a16:creationId xmlns:a16="http://schemas.microsoft.com/office/drawing/2014/main" id="{1AF17F5E-93CB-47D2-9DB5-712FD1F12CB6}"/>
              </a:ext>
            </a:extLst>
          </p:cNvPr>
          <p:cNvSpPr>
            <a:spLocks noGrp="1"/>
          </p:cNvSpPr>
          <p:nvPr>
            <p:ph idx="1"/>
          </p:nvPr>
        </p:nvSpPr>
        <p:spPr/>
        <p:txBody>
          <a:bodyPr/>
          <a:lstStyle/>
          <a:p>
            <a:pPr marL="720725" indent="-368300">
              <a:buFont typeface="Wingdings" panose="05000000000000000000" pitchFamily="2" charset="2"/>
              <a:buChar char="q"/>
            </a:pPr>
            <a:r>
              <a:rPr lang="en-US" dirty="0"/>
              <a:t>The coded program loads the data of the model variables using an Excel file with the following structure:</a:t>
            </a:r>
            <a:endParaRPr lang="es-MX" dirty="0"/>
          </a:p>
          <a:p>
            <a:endParaRPr lang="es-MX" dirty="0"/>
          </a:p>
          <a:p>
            <a:endParaRPr lang="es-MX" dirty="0"/>
          </a:p>
          <a:p>
            <a:endParaRPr lang="es-MX" dirty="0"/>
          </a:p>
          <a:p>
            <a:endParaRPr lang="es-MX" dirty="0"/>
          </a:p>
          <a:p>
            <a:endParaRPr lang="es-MX" dirty="0"/>
          </a:p>
          <a:p>
            <a:endParaRPr lang="es-MX" dirty="0"/>
          </a:p>
          <a:p>
            <a:pPr marL="0" indent="0">
              <a:buNone/>
            </a:pPr>
            <a:endParaRPr lang="es-MX" dirty="0"/>
          </a:p>
          <a:p>
            <a:endParaRPr lang="es-MX" dirty="0"/>
          </a:p>
        </p:txBody>
      </p:sp>
      <p:graphicFrame>
        <p:nvGraphicFramePr>
          <p:cNvPr id="4" name="object 3">
            <a:extLst>
              <a:ext uri="{FF2B5EF4-FFF2-40B4-BE49-F238E27FC236}">
                <a16:creationId xmlns:a16="http://schemas.microsoft.com/office/drawing/2014/main" id="{538D2BC0-3ADE-404A-84BF-464A12A0E6F3}"/>
              </a:ext>
            </a:extLst>
          </p:cNvPr>
          <p:cNvGraphicFramePr>
            <a:graphicFrameLocks noGrp="1"/>
          </p:cNvGraphicFramePr>
          <p:nvPr>
            <p:extLst>
              <p:ext uri="{D42A27DB-BD31-4B8C-83A1-F6EECF244321}">
                <p14:modId xmlns:p14="http://schemas.microsoft.com/office/powerpoint/2010/main" val="2843047925"/>
              </p:ext>
            </p:extLst>
          </p:nvPr>
        </p:nvGraphicFramePr>
        <p:xfrm>
          <a:off x="1523492" y="2924944"/>
          <a:ext cx="9145016" cy="1678568"/>
        </p:xfrm>
        <a:graphic>
          <a:graphicData uri="http://schemas.openxmlformats.org/drawingml/2006/table">
            <a:tbl>
              <a:tblPr firstRow="1" bandRow="1">
                <a:tableStyleId>{2D5ABB26-0587-4C30-8999-92F81FD0307C}</a:tableStyleId>
              </a:tblPr>
              <a:tblGrid>
                <a:gridCol w="792088">
                  <a:extLst>
                    <a:ext uri="{9D8B030D-6E8A-4147-A177-3AD203B41FA5}">
                      <a16:colId xmlns:a16="http://schemas.microsoft.com/office/drawing/2014/main" val="20000"/>
                    </a:ext>
                  </a:extLst>
                </a:gridCol>
                <a:gridCol w="1080120">
                  <a:extLst>
                    <a:ext uri="{9D8B030D-6E8A-4147-A177-3AD203B41FA5}">
                      <a16:colId xmlns:a16="http://schemas.microsoft.com/office/drawing/2014/main" val="1717596870"/>
                    </a:ext>
                  </a:extLst>
                </a:gridCol>
                <a:gridCol w="1116124">
                  <a:extLst>
                    <a:ext uri="{9D8B030D-6E8A-4147-A177-3AD203B41FA5}">
                      <a16:colId xmlns:a16="http://schemas.microsoft.com/office/drawing/2014/main" val="20001"/>
                    </a:ext>
                  </a:extLst>
                </a:gridCol>
                <a:gridCol w="1152128">
                  <a:extLst>
                    <a:ext uri="{9D8B030D-6E8A-4147-A177-3AD203B41FA5}">
                      <a16:colId xmlns:a16="http://schemas.microsoft.com/office/drawing/2014/main" val="2981950784"/>
                    </a:ext>
                  </a:extLst>
                </a:gridCol>
                <a:gridCol w="1656184">
                  <a:extLst>
                    <a:ext uri="{9D8B030D-6E8A-4147-A177-3AD203B41FA5}">
                      <a16:colId xmlns:a16="http://schemas.microsoft.com/office/drawing/2014/main" val="20002"/>
                    </a:ext>
                  </a:extLst>
                </a:gridCol>
                <a:gridCol w="1244140">
                  <a:extLst>
                    <a:ext uri="{9D8B030D-6E8A-4147-A177-3AD203B41FA5}">
                      <a16:colId xmlns:a16="http://schemas.microsoft.com/office/drawing/2014/main" val="20003"/>
                    </a:ext>
                  </a:extLst>
                </a:gridCol>
                <a:gridCol w="1060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tblGrid>
              <a:tr h="802268">
                <a:tc>
                  <a:txBody>
                    <a:bodyPr/>
                    <a:lstStyle/>
                    <a:p>
                      <a:pPr algn="ctr">
                        <a:lnSpc>
                          <a:spcPct val="100000"/>
                        </a:lnSpc>
                        <a:spcBef>
                          <a:spcPts val="615"/>
                        </a:spcBef>
                      </a:pPr>
                      <a:r>
                        <a:rPr lang="es-MX" sz="1400" spc="-5" dirty="0" err="1">
                          <a:latin typeface="Arial" panose="020B0604020202020204" pitchFamily="34" charset="0"/>
                          <a:cs typeface="Arial" panose="020B0604020202020204" pitchFamily="34" charset="0"/>
                        </a:rPr>
                        <a:t>Year</a:t>
                      </a:r>
                      <a:endParaRPr sz="1400" dirty="0">
                        <a:latin typeface="Arial" panose="020B0604020202020204" pitchFamily="34" charset="0"/>
                        <a:cs typeface="Arial" panose="020B0604020202020204" pitchFamily="34" charset="0"/>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BEBEBE"/>
                    </a:solidFill>
                  </a:tcPr>
                </a:tc>
                <a:tc>
                  <a:txBody>
                    <a:bodyPr/>
                    <a:lstStyle/>
                    <a:p>
                      <a:pPr marL="261620" marR="253365" indent="14604" algn="just">
                        <a:lnSpc>
                          <a:spcPts val="1650"/>
                        </a:lnSpc>
                        <a:spcBef>
                          <a:spcPts val="695"/>
                        </a:spcBef>
                      </a:pPr>
                      <a:r>
                        <a:rPr lang="es-MX" sz="1400" dirty="0">
                          <a:latin typeface="Arial" panose="020B0604020202020204" pitchFamily="34" charset="0"/>
                          <a:cs typeface="Arial" panose="020B0604020202020204" pitchFamily="34" charset="0"/>
                        </a:rPr>
                        <a:t>Sector</a:t>
                      </a:r>
                      <a:endParaRPr sz="1400" dirty="0">
                        <a:latin typeface="Arial" panose="020B0604020202020204" pitchFamily="34" charset="0"/>
                        <a:cs typeface="Arial" panose="020B0604020202020204" pitchFamily="34" charset="0"/>
                      </a:endParaRPr>
                    </a:p>
                  </a:txBody>
                  <a:tcPr marL="0" marR="0" marT="8826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solidFill>
                      <a:srgbClr val="BEBEBE"/>
                    </a:solidFill>
                  </a:tcPr>
                </a:tc>
                <a:tc>
                  <a:txBody>
                    <a:bodyPr/>
                    <a:lstStyle/>
                    <a:p>
                      <a:pPr marL="261620" marR="253365" indent="14604" algn="just">
                        <a:lnSpc>
                          <a:spcPts val="1650"/>
                        </a:lnSpc>
                        <a:spcBef>
                          <a:spcPts val="695"/>
                        </a:spcBef>
                      </a:pPr>
                      <a:r>
                        <a:rPr lang="es-MX" sz="1400" spc="-5" dirty="0">
                          <a:latin typeface="Arial" panose="020B0604020202020204" pitchFamily="34" charset="0"/>
                          <a:cs typeface="Arial" panose="020B0604020202020204" pitchFamily="34" charset="0"/>
                        </a:rPr>
                        <a:t>Branch</a:t>
                      </a:r>
                      <a:endParaRPr sz="1400" dirty="0">
                        <a:latin typeface="Arial" panose="020B0604020202020204" pitchFamily="34" charset="0"/>
                        <a:cs typeface="Arial" panose="020B0604020202020204" pitchFamily="34" charset="0"/>
                      </a:endParaRPr>
                    </a:p>
                  </a:txBody>
                  <a:tcPr marL="0" marR="0" marT="882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BEBEBE"/>
                    </a:solidFill>
                  </a:tcPr>
                </a:tc>
                <a:tc>
                  <a:txBody>
                    <a:bodyPr/>
                    <a:lstStyle/>
                    <a:p>
                      <a:pPr marL="123825" marR="116839" indent="-1905" algn="ctr">
                        <a:lnSpc>
                          <a:spcPts val="1650"/>
                        </a:lnSpc>
                        <a:spcBef>
                          <a:spcPts val="695"/>
                        </a:spcBef>
                      </a:pPr>
                      <a:r>
                        <a:rPr lang="es-MX" sz="1400" dirty="0">
                          <a:latin typeface="Arial" panose="020B0604020202020204" pitchFamily="34" charset="0"/>
                          <a:cs typeface="Arial" panose="020B0604020202020204" pitchFamily="34" charset="0"/>
                        </a:rPr>
                        <a:t>Natural gas </a:t>
                      </a:r>
                      <a:r>
                        <a:rPr lang="es-MX" sz="1400" dirty="0" err="1">
                          <a:latin typeface="Arial" panose="020B0604020202020204" pitchFamily="34" charset="0"/>
                          <a:cs typeface="Arial" panose="020B0604020202020204" pitchFamily="34" charset="0"/>
                        </a:rPr>
                        <a:t>demand</a:t>
                      </a:r>
                      <a:endParaRPr sz="1400" dirty="0">
                        <a:latin typeface="Arial" panose="020B0604020202020204" pitchFamily="34" charset="0"/>
                        <a:cs typeface="Arial" panose="020B0604020202020204" pitchFamily="34" charset="0"/>
                      </a:endParaRPr>
                    </a:p>
                  </a:txBody>
                  <a:tcPr marL="0" marR="0" marT="8826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solidFill>
                      <a:srgbClr val="BEBEBE"/>
                    </a:solidFill>
                  </a:tcPr>
                </a:tc>
                <a:tc>
                  <a:txBody>
                    <a:bodyPr/>
                    <a:lstStyle/>
                    <a:p>
                      <a:pPr marL="123825" marR="116839" indent="-1905" algn="ctr">
                        <a:lnSpc>
                          <a:spcPts val="1650"/>
                        </a:lnSpc>
                        <a:spcBef>
                          <a:spcPts val="695"/>
                        </a:spcBef>
                      </a:pPr>
                      <a:r>
                        <a:rPr lang="en-US" sz="1400" spc="-5" dirty="0">
                          <a:latin typeface="Arial" panose="020B0604020202020204" pitchFamily="34" charset="0"/>
                          <a:cs typeface="Arial" panose="020B0604020202020204" pitchFamily="34" charset="0"/>
                        </a:rPr>
                        <a:t>Industrial price of natural gas </a:t>
                      </a:r>
                      <a:r>
                        <a:rPr sz="1400" dirty="0">
                          <a:latin typeface="Arial" panose="020B0604020202020204" pitchFamily="34" charset="0"/>
                          <a:cs typeface="Arial" panose="020B0604020202020204" pitchFamily="34" charset="0"/>
                        </a:rPr>
                        <a:t>(PEMEX)</a:t>
                      </a:r>
                    </a:p>
                  </a:txBody>
                  <a:tcPr marL="0" marR="0" marT="882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BEBEBE"/>
                    </a:solidFill>
                  </a:tcPr>
                </a:tc>
                <a:tc>
                  <a:txBody>
                    <a:bodyPr/>
                    <a:lstStyle/>
                    <a:p>
                      <a:pPr marL="99060" marR="90805" indent="-2540" algn="ctr">
                        <a:lnSpc>
                          <a:spcPts val="1650"/>
                        </a:lnSpc>
                        <a:spcBef>
                          <a:spcPts val="695"/>
                        </a:spcBef>
                      </a:pPr>
                      <a:r>
                        <a:rPr lang="es-MX" sz="1400" spc="-5" dirty="0">
                          <a:latin typeface="Arial" panose="020B0604020202020204" pitchFamily="34" charset="0"/>
                          <a:cs typeface="Arial" panose="020B0604020202020204" pitchFamily="34" charset="0"/>
                        </a:rPr>
                        <a:t>Fuel </a:t>
                      </a:r>
                      <a:r>
                        <a:rPr lang="es-MX" sz="1400" spc="-5" dirty="0" err="1">
                          <a:latin typeface="Arial" panose="020B0604020202020204" pitchFamily="34" charset="0"/>
                          <a:cs typeface="Arial" panose="020B0604020202020204" pitchFamily="34" charset="0"/>
                        </a:rPr>
                        <a:t>oil</a:t>
                      </a:r>
                      <a:r>
                        <a:rPr lang="es-MX" sz="1400" spc="-5" dirty="0">
                          <a:latin typeface="Arial" panose="020B0604020202020204" pitchFamily="34" charset="0"/>
                          <a:cs typeface="Arial" panose="020B0604020202020204" pitchFamily="34" charset="0"/>
                        </a:rPr>
                        <a:t> Price </a:t>
                      </a:r>
                      <a:r>
                        <a:rPr sz="1400" dirty="0">
                          <a:latin typeface="Arial" panose="020B0604020202020204" pitchFamily="34" charset="0"/>
                          <a:cs typeface="Arial" panose="020B0604020202020204" pitchFamily="34" charset="0"/>
                        </a:rPr>
                        <a:t>(PEMEX)</a:t>
                      </a:r>
                    </a:p>
                  </a:txBody>
                  <a:tcPr marL="0" marR="0" marT="882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BEBEBE"/>
                    </a:solidFill>
                  </a:tcPr>
                </a:tc>
                <a:tc>
                  <a:txBody>
                    <a:bodyPr/>
                    <a:lstStyle/>
                    <a:p>
                      <a:pPr marL="459740">
                        <a:lnSpc>
                          <a:spcPct val="100000"/>
                        </a:lnSpc>
                        <a:spcBef>
                          <a:spcPts val="615"/>
                        </a:spcBef>
                      </a:pPr>
                      <a:r>
                        <a:rPr lang="en-US" sz="1400" dirty="0">
                          <a:latin typeface="Arial" panose="020B0604020202020204" pitchFamily="34" charset="0"/>
                          <a:cs typeface="Arial" panose="020B0604020202020204" pitchFamily="34" charset="0"/>
                        </a:rPr>
                        <a:t>GDP</a:t>
                      </a:r>
                      <a:endParaRPr sz="1400" dirty="0">
                        <a:latin typeface="Arial" panose="020B0604020202020204" pitchFamily="34" charset="0"/>
                        <a:cs typeface="Arial" panose="020B0604020202020204" pitchFamily="34" charset="0"/>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BEBEBE"/>
                    </a:solidFill>
                  </a:tcPr>
                </a:tc>
                <a:tc>
                  <a:txBody>
                    <a:bodyPr/>
                    <a:lstStyle/>
                    <a:p>
                      <a:pPr marL="232410" marR="128270" indent="-99060">
                        <a:lnSpc>
                          <a:spcPts val="1650"/>
                        </a:lnSpc>
                        <a:spcBef>
                          <a:spcPts val="695"/>
                        </a:spcBef>
                      </a:pPr>
                      <a:r>
                        <a:rPr lang="es-MX" sz="1400" spc="-5" dirty="0" err="1">
                          <a:latin typeface="Arial" panose="020B0604020202020204" pitchFamily="34" charset="0"/>
                          <a:cs typeface="Arial" panose="020B0604020202020204" pitchFamily="34" charset="0"/>
                        </a:rPr>
                        <a:t>Efficiency</a:t>
                      </a:r>
                      <a:r>
                        <a:rPr lang="es-MX" sz="1400" spc="-5" dirty="0">
                          <a:latin typeface="Arial" panose="020B0604020202020204" pitchFamily="34" charset="0"/>
                          <a:cs typeface="Arial" panose="020B0604020202020204" pitchFamily="34" charset="0"/>
                        </a:rPr>
                        <a:t> </a:t>
                      </a:r>
                      <a:r>
                        <a:rPr lang="es-MX" sz="1400" spc="-5" dirty="0" err="1">
                          <a:latin typeface="Arial" panose="020B0604020202020204" pitchFamily="34" charset="0"/>
                          <a:cs typeface="Arial" panose="020B0604020202020204" pitchFamily="34" charset="0"/>
                        </a:rPr>
                        <a:t>factors</a:t>
                      </a:r>
                      <a:endParaRPr sz="1400" dirty="0">
                        <a:latin typeface="Arial" panose="020B0604020202020204" pitchFamily="34" charset="0"/>
                        <a:cs typeface="Arial" panose="020B0604020202020204" pitchFamily="34" charset="0"/>
                      </a:endParaRPr>
                    </a:p>
                  </a:txBody>
                  <a:tcPr marL="0" marR="0" marT="882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EB3B">
                        <a:alpha val="82688"/>
                      </a:srgbClr>
                    </a:solidFill>
                  </a:tcPr>
                </a:tc>
                <a:extLst>
                  <a:ext uri="{0D108BD9-81ED-4DB2-BD59-A6C34878D82A}">
                    <a16:rowId xmlns:a16="http://schemas.microsoft.com/office/drawing/2014/main" val="10000"/>
                  </a:ext>
                </a:extLst>
              </a:tr>
              <a:tr h="216024">
                <a:tc>
                  <a:txBody>
                    <a:bodyPr/>
                    <a:lstStyle/>
                    <a:p>
                      <a:pPr algn="ctr">
                        <a:lnSpc>
                          <a:spcPct val="100000"/>
                        </a:lnSpc>
                        <a:spcBef>
                          <a:spcPts val="620"/>
                        </a:spcBef>
                      </a:pPr>
                      <a:r>
                        <a:rPr lang="es-MX" sz="1400" spc="-5" dirty="0">
                          <a:latin typeface="Arial" panose="020B0604020202020204" pitchFamily="34" charset="0"/>
                          <a:cs typeface="Arial" panose="020B0604020202020204" pitchFamily="34" charset="0"/>
                        </a:rPr>
                        <a:t>9999</a:t>
                      </a:r>
                      <a:endParaRPr sz="1400" dirty="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tcPr>
                </a:tc>
                <a:tc>
                  <a:txBody>
                    <a:bodyPr/>
                    <a:lstStyle/>
                    <a:p>
                      <a:pPr algn="ctr">
                        <a:lnSpc>
                          <a:spcPct val="100000"/>
                        </a:lnSpc>
                        <a:spcBef>
                          <a:spcPts val="620"/>
                        </a:spcBef>
                      </a:pPr>
                      <a:r>
                        <a:rPr sz="1400" spc="-5" dirty="0">
                          <a:latin typeface="Arial" panose="020B0604020202020204" pitchFamily="34" charset="0"/>
                          <a:cs typeface="Arial" panose="020B0604020202020204" pitchFamily="34" charset="0"/>
                        </a:rPr>
                        <a:t>XXX</a:t>
                      </a:r>
                      <a:endParaRPr sz="1400" dirty="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a:lnSpc>
                          <a:spcPct val="100000"/>
                        </a:lnSpc>
                        <a:spcBef>
                          <a:spcPts val="620"/>
                        </a:spcBef>
                      </a:pPr>
                      <a:r>
                        <a:rPr sz="1400" spc="-5" dirty="0">
                          <a:latin typeface="Arial" panose="020B0604020202020204" pitchFamily="34" charset="0"/>
                          <a:cs typeface="Arial" panose="020B0604020202020204" pitchFamily="34" charset="0"/>
                        </a:rPr>
                        <a:t>XXX</a:t>
                      </a:r>
                      <a:endParaRPr sz="1400" dirty="0">
                        <a:latin typeface="Arial" panose="020B0604020202020204" pitchFamily="34" charset="0"/>
                        <a:cs typeface="Arial" panose="020B0604020202020204" pitchFamily="34" charset="0"/>
                      </a:endParaRPr>
                    </a:p>
                  </a:txBody>
                  <a:tcPr marL="0" marR="0" marT="7874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tcPr>
                </a:tc>
                <a:tc>
                  <a:txBody>
                    <a:bodyPr/>
                    <a:lstStyle/>
                    <a:p>
                      <a:pPr algn="ctr">
                        <a:lnSpc>
                          <a:spcPct val="100000"/>
                        </a:lnSpc>
                        <a:spcBef>
                          <a:spcPts val="620"/>
                        </a:spcBef>
                      </a:pPr>
                      <a:r>
                        <a:rPr lang="es-MX" sz="1400" dirty="0">
                          <a:latin typeface="Arial" panose="020B0604020202020204" pitchFamily="34" charset="0"/>
                          <a:cs typeface="Arial" panose="020B0604020202020204" pitchFamily="34" charset="0"/>
                        </a:rPr>
                        <a:t>999</a:t>
                      </a:r>
                      <a:endParaRPr sz="1400" dirty="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a:lnSpc>
                          <a:spcPct val="100000"/>
                        </a:lnSpc>
                        <a:spcBef>
                          <a:spcPts val="620"/>
                        </a:spcBef>
                      </a:pPr>
                      <a:r>
                        <a:rPr lang="es-MX" sz="1400" spc="-5" dirty="0">
                          <a:latin typeface="Arial" panose="020B0604020202020204" pitchFamily="34" charset="0"/>
                          <a:cs typeface="Arial" panose="020B0604020202020204" pitchFamily="34" charset="0"/>
                        </a:rPr>
                        <a:t>999.99</a:t>
                      </a:r>
                      <a:endParaRPr sz="1400" dirty="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620"/>
                        </a:spcBef>
                        <a:spcAft>
                          <a:spcPts val="0"/>
                        </a:spcAft>
                        <a:buClrTx/>
                        <a:buSzTx/>
                        <a:buFontTx/>
                        <a:buNone/>
                        <a:tabLst/>
                        <a:defRPr/>
                      </a:pPr>
                      <a:r>
                        <a:rPr lang="es-MX" sz="1400" spc="-5" dirty="0">
                          <a:latin typeface="Arial" panose="020B0604020202020204" pitchFamily="34" charset="0"/>
                          <a:cs typeface="Arial" panose="020B0604020202020204" pitchFamily="34" charset="0"/>
                        </a:rPr>
                        <a:t>999.99</a:t>
                      </a:r>
                      <a:endParaRPr lang="es-MX" sz="1400" dirty="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tcPr>
                </a:tc>
                <a:tc>
                  <a:txBody>
                    <a:bodyPr/>
                    <a:lstStyle/>
                    <a:p>
                      <a:pPr marL="425450" marR="0" lvl="0" indent="0" algn="l" defTabSz="914400" rtl="0" eaLnBrk="1" fontAlgn="auto" latinLnBrk="0" hangingPunct="1">
                        <a:lnSpc>
                          <a:spcPct val="100000"/>
                        </a:lnSpc>
                        <a:spcBef>
                          <a:spcPts val="620"/>
                        </a:spcBef>
                        <a:spcAft>
                          <a:spcPts val="0"/>
                        </a:spcAft>
                        <a:buClrTx/>
                        <a:buSzTx/>
                        <a:buFontTx/>
                        <a:buNone/>
                        <a:tabLst/>
                        <a:defRPr/>
                      </a:pPr>
                      <a:r>
                        <a:rPr lang="es-MX" sz="1400" spc="-5" dirty="0">
                          <a:latin typeface="Arial" panose="020B0604020202020204" pitchFamily="34" charset="0"/>
                          <a:cs typeface="Arial" panose="020B0604020202020204" pitchFamily="34" charset="0"/>
                        </a:rPr>
                        <a:t>999.99</a:t>
                      </a:r>
                      <a:endParaRPr lang="es-MX" sz="1400" dirty="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620"/>
                        </a:spcBef>
                        <a:spcAft>
                          <a:spcPts val="0"/>
                        </a:spcAft>
                        <a:buClrTx/>
                        <a:buSzTx/>
                        <a:buFontTx/>
                        <a:buNone/>
                        <a:tabLst/>
                        <a:defRPr/>
                      </a:pPr>
                      <a:r>
                        <a:rPr lang="es-MX" sz="1400" spc="-5" dirty="0">
                          <a:latin typeface="Arial" panose="020B0604020202020204" pitchFamily="34" charset="0"/>
                          <a:cs typeface="Arial" panose="020B0604020202020204" pitchFamily="34" charset="0"/>
                        </a:rPr>
                        <a:t>999.99</a:t>
                      </a:r>
                      <a:endParaRPr lang="es-MX" sz="1400" dirty="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FEB3B">
                        <a:alpha val="82688"/>
                      </a:srgbClr>
                    </a:solidFill>
                  </a:tcPr>
                </a:tc>
                <a:extLst>
                  <a:ext uri="{0D108BD9-81ED-4DB2-BD59-A6C34878D82A}">
                    <a16:rowId xmlns:a16="http://schemas.microsoft.com/office/drawing/2014/main" val="10001"/>
                  </a:ext>
                </a:extLst>
              </a:tr>
              <a:tr h="0">
                <a:tc>
                  <a:txBody>
                    <a:bodyPr/>
                    <a:lstStyle/>
                    <a:p>
                      <a:pPr algn="ctr">
                        <a:lnSpc>
                          <a:spcPct val="100000"/>
                        </a:lnSpc>
                        <a:spcBef>
                          <a:spcPts val="620"/>
                        </a:spcBef>
                      </a:pPr>
                      <a:r>
                        <a:rPr lang="es-MX" sz="1400" spc="-5" dirty="0">
                          <a:latin typeface="Arial" panose="020B0604020202020204" pitchFamily="34" charset="0"/>
                          <a:cs typeface="Arial" panose="020B0604020202020204" pitchFamily="34" charset="0"/>
                        </a:rPr>
                        <a:t>9999</a:t>
                      </a:r>
                      <a:endParaRPr sz="1400" dirty="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sz="1400" spc="-5" dirty="0">
                          <a:latin typeface="Arial" panose="020B0604020202020204" pitchFamily="34" charset="0"/>
                          <a:cs typeface="Arial" panose="020B0604020202020204" pitchFamily="34" charset="0"/>
                        </a:rPr>
                        <a:t>XXX</a:t>
                      </a:r>
                      <a:endParaRPr sz="1400" dirty="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a:lnSpc>
                          <a:spcPct val="100000"/>
                        </a:lnSpc>
                        <a:spcBef>
                          <a:spcPts val="620"/>
                        </a:spcBef>
                      </a:pPr>
                      <a:r>
                        <a:rPr sz="1400" spc="-5" dirty="0">
                          <a:latin typeface="Arial" panose="020B0604020202020204" pitchFamily="34" charset="0"/>
                          <a:cs typeface="Arial" panose="020B0604020202020204" pitchFamily="34" charset="0"/>
                        </a:rPr>
                        <a:t>XXX</a:t>
                      </a:r>
                      <a:endParaRPr sz="1400" dirty="0">
                        <a:latin typeface="Arial" panose="020B0604020202020204" pitchFamily="34" charset="0"/>
                        <a:cs typeface="Arial" panose="020B0604020202020204" pitchFamily="34" charset="0"/>
                      </a:endParaRPr>
                    </a:p>
                  </a:txBody>
                  <a:tcPr marL="0" marR="0" marT="7874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620"/>
                        </a:spcBef>
                      </a:pPr>
                      <a:r>
                        <a:rPr lang="es-MX" sz="1400" dirty="0">
                          <a:latin typeface="Arial" panose="020B0604020202020204" pitchFamily="34" charset="0"/>
                          <a:cs typeface="Arial" panose="020B0604020202020204" pitchFamily="34" charset="0"/>
                        </a:rPr>
                        <a:t>999</a:t>
                      </a:r>
                      <a:endParaRPr sz="1400" dirty="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a:lnSpc>
                          <a:spcPct val="100000"/>
                        </a:lnSpc>
                        <a:spcBef>
                          <a:spcPts val="620"/>
                        </a:spcBef>
                      </a:pPr>
                      <a:r>
                        <a:rPr lang="es-MX" sz="1400" spc="-5" dirty="0">
                          <a:latin typeface="Arial" panose="020B0604020202020204" pitchFamily="34" charset="0"/>
                          <a:cs typeface="Arial" panose="020B0604020202020204" pitchFamily="34" charset="0"/>
                        </a:rPr>
                        <a:t>999.99</a:t>
                      </a:r>
                      <a:endParaRPr sz="1400" dirty="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0" marR="0" lvl="0" indent="0" algn="ctr" defTabSz="914400" rtl="0" eaLnBrk="1" fontAlgn="auto" latinLnBrk="0" hangingPunct="1">
                        <a:lnSpc>
                          <a:spcPct val="100000"/>
                        </a:lnSpc>
                        <a:spcBef>
                          <a:spcPts val="620"/>
                        </a:spcBef>
                        <a:spcAft>
                          <a:spcPts val="0"/>
                        </a:spcAft>
                        <a:buClrTx/>
                        <a:buSzTx/>
                        <a:buFontTx/>
                        <a:buNone/>
                        <a:tabLst/>
                        <a:defRPr/>
                      </a:pPr>
                      <a:r>
                        <a:rPr lang="es-MX" sz="1400" spc="-5" dirty="0">
                          <a:latin typeface="Arial" panose="020B0604020202020204" pitchFamily="34" charset="0"/>
                          <a:cs typeface="Arial" panose="020B0604020202020204" pitchFamily="34" charset="0"/>
                        </a:rPr>
                        <a:t>999.99</a:t>
                      </a:r>
                      <a:endParaRPr lang="es-MX" sz="1400" dirty="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425450" marR="0" lvl="0" indent="0" algn="l" defTabSz="914400" rtl="0" eaLnBrk="1" fontAlgn="auto" latinLnBrk="0" hangingPunct="1">
                        <a:lnSpc>
                          <a:spcPct val="100000"/>
                        </a:lnSpc>
                        <a:spcBef>
                          <a:spcPts val="620"/>
                        </a:spcBef>
                        <a:spcAft>
                          <a:spcPts val="0"/>
                        </a:spcAft>
                        <a:buClrTx/>
                        <a:buSzTx/>
                        <a:buFontTx/>
                        <a:buNone/>
                        <a:tabLst/>
                        <a:defRPr/>
                      </a:pPr>
                      <a:r>
                        <a:rPr lang="es-MX" sz="1400" spc="-5" dirty="0">
                          <a:latin typeface="Arial" panose="020B0604020202020204" pitchFamily="34" charset="0"/>
                          <a:cs typeface="Arial" panose="020B0604020202020204" pitchFamily="34" charset="0"/>
                        </a:rPr>
                        <a:t>999.99</a:t>
                      </a:r>
                      <a:endParaRPr lang="es-MX" sz="1400" dirty="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0" marR="0" lvl="0" indent="0" algn="ctr" defTabSz="914400" rtl="0" eaLnBrk="1" fontAlgn="auto" latinLnBrk="0" hangingPunct="1">
                        <a:lnSpc>
                          <a:spcPct val="100000"/>
                        </a:lnSpc>
                        <a:spcBef>
                          <a:spcPts val="620"/>
                        </a:spcBef>
                        <a:spcAft>
                          <a:spcPts val="0"/>
                        </a:spcAft>
                        <a:buClrTx/>
                        <a:buSzTx/>
                        <a:buFontTx/>
                        <a:buNone/>
                        <a:tabLst/>
                        <a:defRPr/>
                      </a:pPr>
                      <a:r>
                        <a:rPr lang="es-MX" sz="1400" spc="-5" dirty="0">
                          <a:latin typeface="Arial" panose="020B0604020202020204" pitchFamily="34" charset="0"/>
                          <a:cs typeface="Arial" panose="020B0604020202020204" pitchFamily="34" charset="0"/>
                        </a:rPr>
                        <a:t>999.99</a:t>
                      </a:r>
                      <a:endParaRPr lang="es-MX" sz="1400" dirty="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EB3B">
                        <a:alpha val="82688"/>
                      </a:srgbClr>
                    </a:solidFill>
                  </a:tcPr>
                </a:tc>
                <a:extLst>
                  <a:ext uri="{0D108BD9-81ED-4DB2-BD59-A6C34878D82A}">
                    <a16:rowId xmlns:a16="http://schemas.microsoft.com/office/drawing/2014/main" val="10002"/>
                  </a:ext>
                </a:extLst>
              </a:tr>
              <a:tr h="0">
                <a:tc>
                  <a:txBody>
                    <a:bodyPr/>
                    <a:lstStyle/>
                    <a:p>
                      <a:pPr algn="ctr">
                        <a:lnSpc>
                          <a:spcPct val="100000"/>
                        </a:lnSpc>
                        <a:spcBef>
                          <a:spcPts val="620"/>
                        </a:spcBef>
                      </a:pPr>
                      <a:r>
                        <a:rPr sz="1400" spc="-5" dirty="0">
                          <a:latin typeface="Arial" panose="020B0604020202020204" pitchFamily="34" charset="0"/>
                          <a:cs typeface="Arial" panose="020B0604020202020204" pitchFamily="34" charset="0"/>
                        </a:rPr>
                        <a:t>...</a:t>
                      </a:r>
                      <a:endParaRPr sz="140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algn="ctr">
                        <a:lnSpc>
                          <a:spcPct val="100000"/>
                        </a:lnSpc>
                        <a:spcBef>
                          <a:spcPts val="620"/>
                        </a:spcBef>
                      </a:pPr>
                      <a:r>
                        <a:rPr sz="1400" spc="-5"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algn="ctr">
                        <a:lnSpc>
                          <a:spcPct val="100000"/>
                        </a:lnSpc>
                        <a:spcBef>
                          <a:spcPts val="620"/>
                        </a:spcBef>
                      </a:pPr>
                      <a:r>
                        <a:rPr sz="1400" spc="-5"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a:txBody>
                  <a:tcPr marL="0" marR="0" marT="78740" marB="0">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algn="ctr">
                        <a:lnSpc>
                          <a:spcPct val="100000"/>
                        </a:lnSpc>
                        <a:spcBef>
                          <a:spcPts val="620"/>
                        </a:spcBef>
                      </a:pPr>
                      <a:r>
                        <a:rPr lang="es-MX" sz="1400"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algn="ctr">
                        <a:lnSpc>
                          <a:spcPct val="100000"/>
                        </a:lnSpc>
                        <a:spcBef>
                          <a:spcPts val="620"/>
                        </a:spcBef>
                      </a:pPr>
                      <a:r>
                        <a:rPr sz="1400" spc="-5"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algn="ctr">
                        <a:lnSpc>
                          <a:spcPct val="100000"/>
                        </a:lnSpc>
                        <a:spcBef>
                          <a:spcPts val="620"/>
                        </a:spcBef>
                      </a:pPr>
                      <a:r>
                        <a:rPr sz="1400" spc="-5" dirty="0">
                          <a:latin typeface="Arial" panose="020B0604020202020204" pitchFamily="34" charset="0"/>
                          <a:cs typeface="Arial" panose="020B0604020202020204" pitchFamily="34" charset="0"/>
                        </a:rPr>
                        <a:t>...</a:t>
                      </a:r>
                      <a:endParaRPr sz="140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algn="ctr">
                        <a:lnSpc>
                          <a:spcPct val="100000"/>
                        </a:lnSpc>
                        <a:spcBef>
                          <a:spcPts val="620"/>
                        </a:spcBef>
                      </a:pPr>
                      <a:r>
                        <a:rPr sz="1400" spc="-5" dirty="0">
                          <a:latin typeface="Arial" panose="020B0604020202020204" pitchFamily="34" charset="0"/>
                          <a:cs typeface="Arial" panose="020B0604020202020204" pitchFamily="34" charset="0"/>
                        </a:rPr>
                        <a:t>...</a:t>
                      </a:r>
                      <a:endParaRPr sz="140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algn="ctr">
                        <a:lnSpc>
                          <a:spcPct val="100000"/>
                        </a:lnSpc>
                        <a:spcBef>
                          <a:spcPts val="620"/>
                        </a:spcBef>
                      </a:pPr>
                      <a:r>
                        <a:rPr sz="1400" spc="-5" dirty="0">
                          <a:latin typeface="Arial" panose="020B0604020202020204" pitchFamily="34" charset="0"/>
                          <a:cs typeface="Arial" panose="020B0604020202020204" pitchFamily="34" charset="0"/>
                        </a:rPr>
                        <a:t>...</a:t>
                      </a:r>
                      <a:endParaRPr sz="1400" dirty="0">
                        <a:latin typeface="Arial" panose="020B0604020202020204" pitchFamily="34" charset="0"/>
                        <a:cs typeface="Arial" panose="020B0604020202020204" pitchFamily="34" charset="0"/>
                      </a:endParaRPr>
                    </a:p>
                  </a:txBody>
                  <a:tcPr marL="0" marR="0" marT="78740"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solidFill>
                      <a:srgbClr val="FFEB3B">
                        <a:alpha val="82688"/>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3557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3277-664D-4771-BA70-E0E16D555607}"/>
              </a:ext>
            </a:extLst>
          </p:cNvPr>
          <p:cNvSpPr>
            <a:spLocks noGrp="1"/>
          </p:cNvSpPr>
          <p:nvPr>
            <p:ph type="title"/>
          </p:nvPr>
        </p:nvSpPr>
        <p:spPr/>
        <p:txBody>
          <a:bodyPr/>
          <a:lstStyle/>
          <a:p>
            <a:r>
              <a:rPr lang="es-MX" dirty="0" err="1"/>
              <a:t>Solution</a:t>
            </a:r>
            <a:r>
              <a:rPr lang="es-MX" dirty="0"/>
              <a:t> </a:t>
            </a:r>
            <a:r>
              <a:rPr lang="es-MX" dirty="0" err="1"/>
              <a:t>design</a:t>
            </a:r>
            <a:endParaRPr lang="es-MX" dirty="0"/>
          </a:p>
        </p:txBody>
      </p:sp>
      <p:sp>
        <p:nvSpPr>
          <p:cNvPr id="3" name="Content Placeholder 2">
            <a:extLst>
              <a:ext uri="{FF2B5EF4-FFF2-40B4-BE49-F238E27FC236}">
                <a16:creationId xmlns:a16="http://schemas.microsoft.com/office/drawing/2014/main" id="{1AF17F5E-93CB-47D2-9DB5-712FD1F12CB6}"/>
              </a:ext>
            </a:extLst>
          </p:cNvPr>
          <p:cNvSpPr>
            <a:spLocks noGrp="1"/>
          </p:cNvSpPr>
          <p:nvPr>
            <p:ph idx="1"/>
          </p:nvPr>
        </p:nvSpPr>
        <p:spPr>
          <a:xfrm>
            <a:off x="1097280" y="1845734"/>
            <a:ext cx="10058400" cy="791178"/>
          </a:xfrm>
        </p:spPr>
        <p:txBody>
          <a:bodyPr>
            <a:normAutofit/>
          </a:bodyPr>
          <a:lstStyle/>
          <a:p>
            <a:pPr marL="720725" indent="-368300">
              <a:buFont typeface="Wingdings" panose="05000000000000000000" pitchFamily="2" charset="2"/>
              <a:buChar char="q"/>
            </a:pPr>
            <a:r>
              <a:rPr lang="en-US" dirty="0"/>
              <a:t>The program is organized by three groups of functions, that are executed in the presented order:</a:t>
            </a:r>
          </a:p>
          <a:p>
            <a:endParaRPr lang="es-MX" dirty="0"/>
          </a:p>
          <a:p>
            <a:endParaRPr lang="es-MX" sz="1600" dirty="0"/>
          </a:p>
          <a:p>
            <a:pPr marL="0" indent="0">
              <a:buNone/>
            </a:pPr>
            <a:endParaRPr lang="es-MX" dirty="0"/>
          </a:p>
          <a:p>
            <a:endParaRPr lang="es-MX" dirty="0"/>
          </a:p>
        </p:txBody>
      </p:sp>
      <p:sp>
        <p:nvSpPr>
          <p:cNvPr id="5" name="Content Placeholder 2">
            <a:extLst>
              <a:ext uri="{FF2B5EF4-FFF2-40B4-BE49-F238E27FC236}">
                <a16:creationId xmlns:a16="http://schemas.microsoft.com/office/drawing/2014/main" id="{92C7FD74-6C31-408B-90D2-7D3AC242ECE0}"/>
              </a:ext>
            </a:extLst>
          </p:cNvPr>
          <p:cNvSpPr txBox="1">
            <a:spLocks/>
          </p:cNvSpPr>
          <p:nvPr/>
        </p:nvSpPr>
        <p:spPr>
          <a:xfrm>
            <a:off x="1097278" y="2564903"/>
            <a:ext cx="5250749" cy="330419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013333" lvl="1" indent="-368300">
              <a:buFont typeface="Wingdings" panose="05000000000000000000" pitchFamily="2" charset="2"/>
              <a:buChar char="§"/>
            </a:pPr>
            <a:r>
              <a:rPr lang="en-US" dirty="0"/>
              <a:t>Data processing:</a:t>
            </a:r>
          </a:p>
          <a:p>
            <a:pPr marL="1431925" lvl="2" indent="-368300">
              <a:buFont typeface="Arial" panose="020B0604020202020204" pitchFamily="34" charset="0"/>
              <a:buChar char="•"/>
            </a:pPr>
            <a:r>
              <a:rPr lang="en-US" sz="1600" dirty="0" err="1"/>
              <a:t>read_data</a:t>
            </a:r>
            <a:r>
              <a:rPr lang="en-US" sz="1600" dirty="0"/>
              <a:t> (</a:t>
            </a:r>
            <a:r>
              <a:rPr lang="en-US" sz="1600" dirty="0" err="1"/>
              <a:t>filname</a:t>
            </a:r>
            <a:r>
              <a:rPr lang="en-US" sz="1600" dirty="0"/>
              <a:t>)</a:t>
            </a:r>
          </a:p>
          <a:p>
            <a:pPr marL="1431925" lvl="2" indent="-368300">
              <a:buFont typeface="Arial" panose="020B0604020202020204" pitchFamily="34" charset="0"/>
              <a:buChar char="•"/>
            </a:pPr>
            <a:r>
              <a:rPr lang="en-US" sz="1600" dirty="0" err="1"/>
              <a:t>lagged_dataframe</a:t>
            </a:r>
            <a:r>
              <a:rPr lang="en-US" sz="1600" dirty="0"/>
              <a:t> (data, lags = 1)</a:t>
            </a:r>
          </a:p>
          <a:p>
            <a:pPr marL="1196213" lvl="2" indent="-368300">
              <a:buFont typeface="Wingdings" panose="05000000000000000000" pitchFamily="2" charset="2"/>
              <a:buChar char="q"/>
            </a:pPr>
            <a:endParaRPr lang="en-US" dirty="0"/>
          </a:p>
          <a:p>
            <a:pPr marL="1013333" lvl="1" indent="-368300">
              <a:buFont typeface="Wingdings" panose="05000000000000000000" pitchFamily="2" charset="2"/>
              <a:buChar char="§"/>
            </a:pPr>
            <a:r>
              <a:rPr lang="en-US" dirty="0"/>
              <a:t>Variables analysis</a:t>
            </a:r>
          </a:p>
          <a:p>
            <a:pPr marL="1431925" lvl="2" indent="-368300">
              <a:buFont typeface="Arial" panose="020B0604020202020204" pitchFamily="34" charset="0"/>
              <a:buChar char="•"/>
            </a:pPr>
            <a:r>
              <a:rPr lang="en-US" sz="1600" dirty="0" err="1"/>
              <a:t>plot_demanda_gas_natural_subsector</a:t>
            </a:r>
            <a:r>
              <a:rPr lang="en-US" sz="1600" dirty="0"/>
              <a:t> (data)</a:t>
            </a:r>
          </a:p>
          <a:p>
            <a:pPr marL="1431925" lvl="2" indent="-368300">
              <a:buFont typeface="Arial" panose="020B0604020202020204" pitchFamily="34" charset="0"/>
              <a:buChar char="•"/>
            </a:pPr>
            <a:r>
              <a:rPr lang="en-US" sz="1600" dirty="0" err="1"/>
              <a:t>boxplot_standardized</a:t>
            </a:r>
            <a:r>
              <a:rPr lang="en-US" sz="1600" dirty="0"/>
              <a:t> variables (data)</a:t>
            </a:r>
          </a:p>
          <a:p>
            <a:pPr marL="1431925" lvl="2" indent="-368300">
              <a:buFont typeface="Arial" panose="020B0604020202020204" pitchFamily="34" charset="0"/>
              <a:buChar char="•"/>
            </a:pPr>
            <a:r>
              <a:rPr lang="en-US" sz="1600" dirty="0" err="1"/>
              <a:t>calc_timeseries</a:t>
            </a:r>
            <a:r>
              <a:rPr lang="en-US" sz="1600" dirty="0"/>
              <a:t> (data)</a:t>
            </a:r>
          </a:p>
          <a:p>
            <a:pPr marL="1431925" lvl="2" indent="-368300">
              <a:buFont typeface="Arial" panose="020B0604020202020204" pitchFamily="34" charset="0"/>
              <a:buChar char="•"/>
            </a:pPr>
            <a:r>
              <a:rPr lang="en-US" sz="1600" dirty="0"/>
              <a:t>histogram (data)</a:t>
            </a:r>
          </a:p>
          <a:p>
            <a:pPr marL="1431925" lvl="2" indent="-368300">
              <a:buFont typeface="Arial" panose="020B0604020202020204" pitchFamily="34" charset="0"/>
              <a:buChar char="•"/>
            </a:pPr>
            <a:r>
              <a:rPr lang="en-US" sz="1600" dirty="0" err="1"/>
              <a:t>relacion_entre_variables</a:t>
            </a:r>
            <a:r>
              <a:rPr lang="en-US" sz="1600" dirty="0"/>
              <a:t> (data)</a:t>
            </a:r>
          </a:p>
          <a:p>
            <a:pPr marL="1431925" lvl="2" indent="-368300">
              <a:buFont typeface="Arial" panose="020B0604020202020204" pitchFamily="34" charset="0"/>
              <a:buChar char="•"/>
            </a:pPr>
            <a:r>
              <a:rPr lang="en-US" sz="1600" dirty="0" err="1"/>
              <a:t>correlacion_entre_variables</a:t>
            </a:r>
            <a:r>
              <a:rPr lang="en-US" sz="1600" dirty="0"/>
              <a:t> (data)</a:t>
            </a:r>
          </a:p>
          <a:p>
            <a:pPr marL="0" indent="0">
              <a:buFont typeface="Calibri" panose="020F0502020204030204" pitchFamily="34" charset="0"/>
              <a:buNone/>
            </a:pPr>
            <a:endParaRPr lang="es-MX" dirty="0"/>
          </a:p>
          <a:p>
            <a:endParaRPr lang="es-MX" dirty="0"/>
          </a:p>
          <a:p>
            <a:endParaRPr lang="es-MX" dirty="0"/>
          </a:p>
          <a:p>
            <a:endParaRPr lang="es-MX" dirty="0"/>
          </a:p>
        </p:txBody>
      </p:sp>
      <p:sp>
        <p:nvSpPr>
          <p:cNvPr id="6" name="Content Placeholder 3">
            <a:extLst>
              <a:ext uri="{FF2B5EF4-FFF2-40B4-BE49-F238E27FC236}">
                <a16:creationId xmlns:a16="http://schemas.microsoft.com/office/drawing/2014/main" id="{7F327F72-F792-4C2E-AC90-8BC66749292B}"/>
              </a:ext>
            </a:extLst>
          </p:cNvPr>
          <p:cNvSpPr txBox="1">
            <a:spLocks/>
          </p:cNvSpPr>
          <p:nvPr/>
        </p:nvSpPr>
        <p:spPr>
          <a:xfrm>
            <a:off x="6217920" y="2564904"/>
            <a:ext cx="4937760" cy="330419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34988" lvl="1" indent="-368300">
              <a:buFont typeface="Wingdings" panose="05000000000000000000" pitchFamily="2" charset="2"/>
              <a:buChar char="§"/>
            </a:pPr>
            <a:r>
              <a:rPr lang="en-US" dirty="0"/>
              <a:t>Predictive Models</a:t>
            </a:r>
          </a:p>
          <a:p>
            <a:pPr marL="895350" lvl="2" indent="-368300">
              <a:buFont typeface="Arial" panose="020B0604020202020204" pitchFamily="34" charset="0"/>
              <a:buChar char="•"/>
            </a:pPr>
            <a:r>
              <a:rPr lang="en-US" sz="1600" dirty="0" err="1"/>
              <a:t>calc_regresion_lineal</a:t>
            </a:r>
            <a:r>
              <a:rPr lang="en-US" sz="1600" dirty="0"/>
              <a:t> (data)</a:t>
            </a:r>
          </a:p>
          <a:p>
            <a:pPr marL="895350" lvl="2" indent="-368300">
              <a:buFont typeface="Arial" panose="020B0604020202020204" pitchFamily="34" charset="0"/>
              <a:buChar char="•"/>
            </a:pPr>
            <a:r>
              <a:rPr lang="en-US" sz="1600" dirty="0" err="1"/>
              <a:t>calc_regresion_lineal_multiple</a:t>
            </a:r>
            <a:r>
              <a:rPr lang="en-US" sz="1600" dirty="0"/>
              <a:t> (</a:t>
            </a:r>
            <a:r>
              <a:rPr lang="en-US" sz="1600" dirty="0" err="1"/>
              <a:t>datos_lagged</a:t>
            </a:r>
            <a:r>
              <a:rPr lang="en-US" sz="1600" dirty="0"/>
              <a:t>)</a:t>
            </a:r>
            <a:endParaRPr lang="es-MX" sz="1600" dirty="0"/>
          </a:p>
          <a:p>
            <a:endParaRPr lang="es-MX" dirty="0"/>
          </a:p>
        </p:txBody>
      </p:sp>
    </p:spTree>
    <p:extLst>
      <p:ext uri="{BB962C8B-B14F-4D97-AF65-F5344CB8AC3E}">
        <p14:creationId xmlns:p14="http://schemas.microsoft.com/office/powerpoint/2010/main" val="173712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3277-664D-4771-BA70-E0E16D555607}"/>
              </a:ext>
            </a:extLst>
          </p:cNvPr>
          <p:cNvSpPr>
            <a:spLocks noGrp="1"/>
          </p:cNvSpPr>
          <p:nvPr>
            <p:ph type="title"/>
          </p:nvPr>
        </p:nvSpPr>
        <p:spPr>
          <a:xfrm>
            <a:off x="1097280" y="1"/>
            <a:ext cx="10058400" cy="1124744"/>
          </a:xfrm>
        </p:spPr>
        <p:txBody>
          <a:bodyPr>
            <a:noAutofit/>
          </a:bodyPr>
          <a:lstStyle/>
          <a:p>
            <a:r>
              <a:rPr lang="es-MX" sz="3600" b="1" dirty="0" err="1"/>
              <a:t>Analysis</a:t>
            </a:r>
            <a:r>
              <a:rPr lang="es-MX" sz="3600" i="1" dirty="0"/>
              <a:t> </a:t>
            </a:r>
            <a:br>
              <a:rPr lang="es-MX" sz="3600" b="1" i="1" dirty="0"/>
            </a:br>
            <a:r>
              <a:rPr lang="en-US" sz="3600" b="1" i="1" dirty="0" err="1"/>
              <a:t>plot_demanda_gas_natural_subsector</a:t>
            </a:r>
            <a:r>
              <a:rPr lang="en-US" sz="3600" b="1" i="1" dirty="0"/>
              <a:t> (data)</a:t>
            </a:r>
            <a:endParaRPr lang="es-MX" sz="3600" b="1" i="1" dirty="0"/>
          </a:p>
        </p:txBody>
      </p:sp>
      <p:pic>
        <p:nvPicPr>
          <p:cNvPr id="5" name="Content Placeholder 4">
            <a:extLst>
              <a:ext uri="{FF2B5EF4-FFF2-40B4-BE49-F238E27FC236}">
                <a16:creationId xmlns:a16="http://schemas.microsoft.com/office/drawing/2014/main" id="{FAA4556C-8831-4037-8C00-610152C737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1099" y="1268760"/>
            <a:ext cx="7298769" cy="4932548"/>
          </a:xfrm>
        </p:spPr>
      </p:pic>
      <p:sp>
        <p:nvSpPr>
          <p:cNvPr id="6" name="TextBox 5">
            <a:extLst>
              <a:ext uri="{FF2B5EF4-FFF2-40B4-BE49-F238E27FC236}">
                <a16:creationId xmlns:a16="http://schemas.microsoft.com/office/drawing/2014/main" id="{B6AB3577-6E5A-4126-AF21-145ABCCBD7D1}"/>
              </a:ext>
            </a:extLst>
          </p:cNvPr>
          <p:cNvSpPr txBox="1"/>
          <p:nvPr/>
        </p:nvSpPr>
        <p:spPr>
          <a:xfrm>
            <a:off x="1235460" y="1988840"/>
            <a:ext cx="2988332" cy="1200329"/>
          </a:xfrm>
          <a:prstGeom prst="rect">
            <a:avLst/>
          </a:prstGeom>
          <a:noFill/>
        </p:spPr>
        <p:txBody>
          <a:bodyPr wrap="squar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To present the demand for natural gas by sector, a line chart comparing all sectors was used.</a:t>
            </a:r>
            <a:endParaRPr lang="es-MX"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84575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3277-664D-4771-BA70-E0E16D555607}"/>
              </a:ext>
            </a:extLst>
          </p:cNvPr>
          <p:cNvSpPr>
            <a:spLocks noGrp="1"/>
          </p:cNvSpPr>
          <p:nvPr>
            <p:ph type="title"/>
          </p:nvPr>
        </p:nvSpPr>
        <p:spPr>
          <a:xfrm>
            <a:off x="1097280" y="1"/>
            <a:ext cx="10058400" cy="1124744"/>
          </a:xfrm>
        </p:spPr>
        <p:txBody>
          <a:bodyPr>
            <a:noAutofit/>
          </a:bodyPr>
          <a:lstStyle/>
          <a:p>
            <a:r>
              <a:rPr lang="es-MX" sz="3600" b="1" dirty="0" err="1"/>
              <a:t>Analysis</a:t>
            </a:r>
            <a:r>
              <a:rPr lang="es-MX" sz="3600" i="1" dirty="0"/>
              <a:t> </a:t>
            </a:r>
            <a:br>
              <a:rPr lang="es-MX" sz="3600" b="1" i="1" dirty="0"/>
            </a:br>
            <a:r>
              <a:rPr lang="en-US" sz="3600" b="1" i="1" dirty="0" err="1"/>
              <a:t>boxplot_standardized</a:t>
            </a:r>
            <a:r>
              <a:rPr lang="en-US" sz="3600" b="1" i="1" dirty="0"/>
              <a:t> variables (data)</a:t>
            </a:r>
            <a:endParaRPr lang="es-MX" sz="3600" b="1" i="1" dirty="0"/>
          </a:p>
        </p:txBody>
      </p:sp>
      <p:sp>
        <p:nvSpPr>
          <p:cNvPr id="6" name="TextBox 5">
            <a:extLst>
              <a:ext uri="{FF2B5EF4-FFF2-40B4-BE49-F238E27FC236}">
                <a16:creationId xmlns:a16="http://schemas.microsoft.com/office/drawing/2014/main" id="{B6AB3577-6E5A-4126-AF21-145ABCCBD7D1}"/>
              </a:ext>
            </a:extLst>
          </p:cNvPr>
          <p:cNvSpPr txBox="1"/>
          <p:nvPr/>
        </p:nvSpPr>
        <p:spPr>
          <a:xfrm>
            <a:off x="1097280" y="1844824"/>
            <a:ext cx="4098620" cy="2739211"/>
          </a:xfrm>
          <a:prstGeom prst="rect">
            <a:avLst/>
          </a:prstGeom>
          <a:noFill/>
        </p:spPr>
        <p:txBody>
          <a:bodyPr wrap="square" rtlCol="0">
            <a:spAutoFit/>
          </a:bodyPr>
          <a:lstStyle/>
          <a:p>
            <a:pPr marL="285750" indent="-285750">
              <a:spcBef>
                <a:spcPts val="600"/>
              </a:spcBef>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To analyze the dependent variables to the demand by sector, a box graph was used</a:t>
            </a:r>
          </a:p>
          <a:p>
            <a:pPr marL="285750" indent="-285750">
              <a:spcBef>
                <a:spcPts val="600"/>
              </a:spcBef>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The variables analyzed are: demand, GDP, fuel oil price, and natural gas price</a:t>
            </a:r>
          </a:p>
          <a:p>
            <a:pPr marL="285750" indent="-285750">
              <a:spcBef>
                <a:spcPts val="600"/>
              </a:spcBef>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In order to make the comparison between the variables, the data was standardized</a:t>
            </a:r>
            <a:endParaRPr lang="es-MX" dirty="0">
              <a:latin typeface="Segoe UI" panose="020B0502040204020203" pitchFamily="34" charset="0"/>
              <a:ea typeface="Segoe UI" panose="020B0502040204020203" pitchFamily="34" charset="0"/>
              <a:cs typeface="Segoe UI" panose="020B0502040204020203" pitchFamily="34" charset="0"/>
            </a:endParaRPr>
          </a:p>
        </p:txBody>
      </p:sp>
      <p:pic>
        <p:nvPicPr>
          <p:cNvPr id="9" name="Content Placeholder 8">
            <a:extLst>
              <a:ext uri="{FF2B5EF4-FFF2-40B4-BE49-F238E27FC236}">
                <a16:creationId xmlns:a16="http://schemas.microsoft.com/office/drawing/2014/main" id="{374F6780-B71E-4924-85B5-A3CEBED604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3912" y="1177806"/>
            <a:ext cx="6643504" cy="4022725"/>
          </a:xfrm>
        </p:spPr>
      </p:pic>
      <p:pic>
        <p:nvPicPr>
          <p:cNvPr id="3" name="Picture 2">
            <a:extLst>
              <a:ext uri="{FF2B5EF4-FFF2-40B4-BE49-F238E27FC236}">
                <a16:creationId xmlns:a16="http://schemas.microsoft.com/office/drawing/2014/main" id="{8D437A90-9709-4A4F-87F9-86F524F7AE9F}"/>
              </a:ext>
            </a:extLst>
          </p:cNvPr>
          <p:cNvPicPr>
            <a:picLocks noChangeAspect="1"/>
          </p:cNvPicPr>
          <p:nvPr/>
        </p:nvPicPr>
        <p:blipFill>
          <a:blip r:embed="rId3"/>
          <a:stretch>
            <a:fillRect/>
          </a:stretch>
        </p:blipFill>
        <p:spPr>
          <a:xfrm>
            <a:off x="286974" y="4797152"/>
            <a:ext cx="5677392" cy="1455546"/>
          </a:xfrm>
          <a:prstGeom prst="rect">
            <a:avLst/>
          </a:prstGeom>
        </p:spPr>
      </p:pic>
    </p:spTree>
    <p:extLst>
      <p:ext uri="{BB962C8B-B14F-4D97-AF65-F5344CB8AC3E}">
        <p14:creationId xmlns:p14="http://schemas.microsoft.com/office/powerpoint/2010/main" val="3608637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3277-664D-4771-BA70-E0E16D555607}"/>
              </a:ext>
            </a:extLst>
          </p:cNvPr>
          <p:cNvSpPr>
            <a:spLocks noGrp="1"/>
          </p:cNvSpPr>
          <p:nvPr>
            <p:ph type="title"/>
          </p:nvPr>
        </p:nvSpPr>
        <p:spPr>
          <a:xfrm>
            <a:off x="1097280" y="1"/>
            <a:ext cx="10058400" cy="1124744"/>
          </a:xfrm>
        </p:spPr>
        <p:txBody>
          <a:bodyPr>
            <a:noAutofit/>
          </a:bodyPr>
          <a:lstStyle/>
          <a:p>
            <a:r>
              <a:rPr lang="es-MX" sz="3600" b="1" dirty="0" err="1"/>
              <a:t>Analysis</a:t>
            </a:r>
            <a:r>
              <a:rPr lang="es-MX" sz="3600" i="1" dirty="0"/>
              <a:t> </a:t>
            </a:r>
            <a:br>
              <a:rPr lang="es-MX" sz="3600" b="1" i="1" dirty="0"/>
            </a:br>
            <a:r>
              <a:rPr lang="en-US" sz="3600" b="1" i="1" dirty="0" err="1"/>
              <a:t>calc_timeseries</a:t>
            </a:r>
            <a:r>
              <a:rPr lang="en-US" sz="3600" b="1" i="1" dirty="0"/>
              <a:t> (data)</a:t>
            </a:r>
            <a:endParaRPr lang="es-MX" sz="3600" b="1" i="1" dirty="0"/>
          </a:p>
        </p:txBody>
      </p:sp>
      <p:sp>
        <p:nvSpPr>
          <p:cNvPr id="6" name="TextBox 5">
            <a:extLst>
              <a:ext uri="{FF2B5EF4-FFF2-40B4-BE49-F238E27FC236}">
                <a16:creationId xmlns:a16="http://schemas.microsoft.com/office/drawing/2014/main" id="{B6AB3577-6E5A-4126-AF21-145ABCCBD7D1}"/>
              </a:ext>
            </a:extLst>
          </p:cNvPr>
          <p:cNvSpPr txBox="1"/>
          <p:nvPr/>
        </p:nvSpPr>
        <p:spPr>
          <a:xfrm>
            <a:off x="1235460" y="1988840"/>
            <a:ext cx="3384376" cy="1200329"/>
          </a:xfrm>
          <a:prstGeom prst="rect">
            <a:avLst/>
          </a:prstGeom>
          <a:noFill/>
        </p:spPr>
        <p:txBody>
          <a:bodyPr wrap="square" rtlCol="0">
            <a:spAutoFit/>
          </a:bodyPr>
          <a:lstStyle/>
          <a:p>
            <a:r>
              <a:rPr lang="en-US" dirty="0">
                <a:latin typeface="Segoe UI" panose="020B0502040204020203" pitchFamily="34" charset="0"/>
                <a:ea typeface="Segoe UI" panose="020B0502040204020203" pitchFamily="34" charset="0"/>
                <a:cs typeface="Segoe UI" panose="020B0502040204020203" pitchFamily="34" charset="0"/>
              </a:rPr>
              <a:t>It shows by sector the data recorded on a regular basis that show the demand for natural gas with standardized data.</a:t>
            </a:r>
            <a:endParaRPr lang="es-MX" dirty="0">
              <a:latin typeface="Segoe UI" panose="020B0502040204020203" pitchFamily="34" charset="0"/>
              <a:ea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425E3E36-EA4F-4267-B38A-6D79C09B2EDD}"/>
              </a:ext>
            </a:extLst>
          </p:cNvPr>
          <p:cNvPicPr>
            <a:picLocks noChangeAspect="1"/>
          </p:cNvPicPr>
          <p:nvPr/>
        </p:nvPicPr>
        <p:blipFill>
          <a:blip r:embed="rId2"/>
          <a:stretch>
            <a:fillRect/>
          </a:stretch>
        </p:blipFill>
        <p:spPr>
          <a:xfrm>
            <a:off x="6121619" y="114431"/>
            <a:ext cx="5158957" cy="6149476"/>
          </a:xfrm>
          <a:prstGeom prst="rect">
            <a:avLst/>
          </a:prstGeom>
        </p:spPr>
      </p:pic>
    </p:spTree>
    <p:extLst>
      <p:ext uri="{BB962C8B-B14F-4D97-AF65-F5344CB8AC3E}">
        <p14:creationId xmlns:p14="http://schemas.microsoft.com/office/powerpoint/2010/main" val="1192310450"/>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1792</TotalTime>
  <Words>670</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Segoe UI</vt:lpstr>
      <vt:lpstr>Segoe UI Semibold</vt:lpstr>
      <vt:lpstr>Wingdings</vt:lpstr>
      <vt:lpstr>Retrospect</vt:lpstr>
      <vt:lpstr>Project 1</vt:lpstr>
      <vt:lpstr>Agenda</vt:lpstr>
      <vt:lpstr>Project objetives</vt:lpstr>
      <vt:lpstr>Constraints</vt:lpstr>
      <vt:lpstr>Solution design</vt:lpstr>
      <vt:lpstr>Solution design</vt:lpstr>
      <vt:lpstr>Analysis  plot_demanda_gas_natural_subsector (data)</vt:lpstr>
      <vt:lpstr>Analysis  boxplot_standardized variables (data)</vt:lpstr>
      <vt:lpstr>Analysis  calc_timeseries (data)</vt:lpstr>
      <vt:lpstr>Analysis  histogram (data)</vt:lpstr>
      <vt:lpstr>Analysis  relacion_entre_variables (data)</vt:lpstr>
      <vt:lpstr>Analysis  correlation_entre_variables (data)</vt:lpstr>
      <vt:lpstr>Predictive Model calc_regresion_lineal (data)</vt:lpstr>
      <vt:lpstr>Predictive Model calc_regresion_lineal_multiple (datos_lagged)</vt:lpstr>
      <vt:lpstr>Models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golivera</dc:creator>
  <cp:lastModifiedBy>golivera</cp:lastModifiedBy>
  <cp:revision>19</cp:revision>
  <dcterms:created xsi:type="dcterms:W3CDTF">2019-01-18T03:50:25Z</dcterms:created>
  <dcterms:modified xsi:type="dcterms:W3CDTF">2019-01-19T09:43:36Z</dcterms:modified>
</cp:coreProperties>
</file>