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0279975" cy="42808525"/>
  <p:notesSz cx="9799638" cy="14355763"/>
  <p:defaultText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27" userDrawn="1">
          <p15:clr>
            <a:srgbClr val="A4A3A4"/>
          </p15:clr>
        </p15:guide>
        <p15:guide id="2" pos="8267" userDrawn="1">
          <p15:clr>
            <a:srgbClr val="A4A3A4"/>
          </p15:clr>
        </p15:guide>
        <p15:guide id="3" pos="4185" userDrawn="1">
          <p15:clr>
            <a:srgbClr val="A4A3A4"/>
          </p15:clr>
        </p15:guide>
        <p15:guide id="4" pos="13393" userDrawn="1">
          <p15:clr>
            <a:srgbClr val="A4A3A4"/>
          </p15:clr>
        </p15:guide>
        <p15:guide id="5" pos="7587" userDrawn="1">
          <p15:clr>
            <a:srgbClr val="A4A3A4"/>
          </p15:clr>
        </p15:guide>
        <p15:guide id="6" pos="3459" userDrawn="1">
          <p15:clr>
            <a:srgbClr val="A4A3A4"/>
          </p15:clr>
        </p15:guide>
        <p15:guide id="7" pos="14073" userDrawn="1">
          <p15:clr>
            <a:srgbClr val="A4A3A4"/>
          </p15:clr>
        </p15:guide>
        <p15:guide id="8" orient="horz" pos="12803" userDrawn="1">
          <p15:clr>
            <a:srgbClr val="A4A3A4"/>
          </p15:clr>
        </p15:guide>
        <p15:guide id="9" userDrawn="1">
          <p15:clr>
            <a:srgbClr val="A4A3A4"/>
          </p15:clr>
        </p15:guide>
        <p15:guide id="10" orient="horz" pos="15978" userDrawn="1">
          <p15:clr>
            <a:srgbClr val="A4A3A4"/>
          </p15:clr>
        </p15:guide>
        <p15:guide id="11" orient="horz" pos="19153" userDrawn="1">
          <p15:clr>
            <a:srgbClr val="A4A3A4"/>
          </p15:clr>
        </p15:guide>
        <p15:guide id="12" pos="9537" userDrawn="1">
          <p15:clr>
            <a:srgbClr val="A4A3A4"/>
          </p15:clr>
        </p15:guide>
        <p15:guide id="13" orient="horz" pos="5863" userDrawn="1">
          <p15:clr>
            <a:srgbClr val="A4A3A4"/>
          </p15:clr>
        </p15:guide>
        <p15:guide id="14" orient="horz" pos="1230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EC4081-5644-F469-2C5A-B28F75200ED3}" name="Jagerhofer, Patrick René" initials="JPR" userId="S::patrick.jagerhofer@tugraz.at::0d101e10-d52e-41a4-8df4-1bdd3ea830d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948"/>
    <a:srgbClr val="152412"/>
    <a:srgbClr val="3F8961"/>
    <a:srgbClr val="3F8951"/>
    <a:srgbClr val="F70146"/>
    <a:srgbClr val="1C1B20"/>
    <a:srgbClr val="121B13"/>
    <a:srgbClr val="B4412B"/>
    <a:srgbClr val="AD4119"/>
    <a:srgbClr val="BE4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57" autoAdjust="0"/>
    <p:restoredTop sz="96247" autoAdjust="0"/>
  </p:normalViewPr>
  <p:slideViewPr>
    <p:cSldViewPr>
      <p:cViewPr>
        <p:scale>
          <a:sx n="75" d="100"/>
          <a:sy n="75" d="100"/>
        </p:scale>
        <p:origin x="2238" y="-13026"/>
      </p:cViewPr>
      <p:guideLst>
        <p:guide orient="horz" pos="9627"/>
        <p:guide pos="8267"/>
        <p:guide pos="4185"/>
        <p:guide pos="13393"/>
        <p:guide pos="7587"/>
        <p:guide pos="3459"/>
        <p:guide pos="14073"/>
        <p:guide orient="horz" pos="12803"/>
        <p:guide/>
        <p:guide orient="horz" pos="15978"/>
        <p:guide orient="horz" pos="19153"/>
        <p:guide pos="9537"/>
        <p:guide orient="horz" pos="5863"/>
        <p:guide orient="horz" pos="12304"/>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3"/>
            <a:ext cx="4246563" cy="719138"/>
          </a:xfrm>
          <a:prstGeom prst="rect">
            <a:avLst/>
          </a:prstGeom>
        </p:spPr>
        <p:txBody>
          <a:bodyPr vert="horz" lIns="91394" tIns="45698" rIns="91394" bIns="45698" rtlCol="0"/>
          <a:lstStyle>
            <a:lvl1pPr algn="l">
              <a:defRPr sz="1200"/>
            </a:lvl1pPr>
          </a:lstStyle>
          <a:p>
            <a:endParaRPr lang="de-AT"/>
          </a:p>
        </p:txBody>
      </p:sp>
      <p:sp>
        <p:nvSpPr>
          <p:cNvPr id="3" name="Datumsplatzhalter 2"/>
          <p:cNvSpPr>
            <a:spLocks noGrp="1"/>
          </p:cNvSpPr>
          <p:nvPr>
            <p:ph type="dt" idx="1"/>
          </p:nvPr>
        </p:nvSpPr>
        <p:spPr>
          <a:xfrm>
            <a:off x="5551487" y="3"/>
            <a:ext cx="4246563" cy="719138"/>
          </a:xfrm>
          <a:prstGeom prst="rect">
            <a:avLst/>
          </a:prstGeom>
        </p:spPr>
        <p:txBody>
          <a:bodyPr vert="horz" lIns="91394" tIns="45698" rIns="91394" bIns="45698" rtlCol="0"/>
          <a:lstStyle>
            <a:lvl1pPr algn="r">
              <a:defRPr sz="1200"/>
            </a:lvl1pPr>
          </a:lstStyle>
          <a:p>
            <a:fld id="{250D7195-F6A2-413A-94B5-036C65294A31}" type="datetimeFigureOut">
              <a:rPr lang="de-AT" smtClean="0"/>
              <a:t>17.01.2025</a:t>
            </a:fld>
            <a:endParaRPr lang="de-AT"/>
          </a:p>
        </p:txBody>
      </p:sp>
      <p:sp>
        <p:nvSpPr>
          <p:cNvPr id="4" name="Folienbildplatzhalter 3"/>
          <p:cNvSpPr>
            <a:spLocks noGrp="1" noRot="1" noChangeAspect="1"/>
          </p:cNvSpPr>
          <p:nvPr>
            <p:ph type="sldImg" idx="2"/>
          </p:nvPr>
        </p:nvSpPr>
        <p:spPr>
          <a:xfrm>
            <a:off x="3186113" y="1792288"/>
            <a:ext cx="3427412" cy="4846637"/>
          </a:xfrm>
          <a:prstGeom prst="rect">
            <a:avLst/>
          </a:prstGeom>
          <a:noFill/>
          <a:ln w="12700">
            <a:solidFill>
              <a:prstClr val="black"/>
            </a:solidFill>
          </a:ln>
        </p:spPr>
        <p:txBody>
          <a:bodyPr vert="horz" lIns="91394" tIns="45698" rIns="91394" bIns="45698" rtlCol="0" anchor="ctr"/>
          <a:lstStyle/>
          <a:p>
            <a:endParaRPr lang="de-AT"/>
          </a:p>
        </p:txBody>
      </p:sp>
      <p:sp>
        <p:nvSpPr>
          <p:cNvPr id="5" name="Notizenplatzhalter 4"/>
          <p:cNvSpPr>
            <a:spLocks noGrp="1"/>
          </p:cNvSpPr>
          <p:nvPr>
            <p:ph type="body" sz="quarter" idx="3"/>
          </p:nvPr>
        </p:nvSpPr>
        <p:spPr>
          <a:xfrm>
            <a:off x="979488" y="6908800"/>
            <a:ext cx="7840662" cy="5653088"/>
          </a:xfrm>
          <a:prstGeom prst="rect">
            <a:avLst/>
          </a:prstGeom>
        </p:spPr>
        <p:txBody>
          <a:bodyPr vert="horz" lIns="91394" tIns="45698" rIns="91394" bIns="45698"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1" y="13636627"/>
            <a:ext cx="4246563" cy="719138"/>
          </a:xfrm>
          <a:prstGeom prst="rect">
            <a:avLst/>
          </a:prstGeom>
        </p:spPr>
        <p:txBody>
          <a:bodyPr vert="horz" lIns="91394" tIns="45698" rIns="91394" bIns="45698" rtlCol="0" anchor="b"/>
          <a:lstStyle>
            <a:lvl1pPr algn="l">
              <a:defRPr sz="1200"/>
            </a:lvl1pPr>
          </a:lstStyle>
          <a:p>
            <a:endParaRPr lang="de-AT"/>
          </a:p>
        </p:txBody>
      </p:sp>
      <p:sp>
        <p:nvSpPr>
          <p:cNvPr id="7" name="Foliennummernplatzhalter 6"/>
          <p:cNvSpPr>
            <a:spLocks noGrp="1"/>
          </p:cNvSpPr>
          <p:nvPr>
            <p:ph type="sldNum" sz="quarter" idx="5"/>
          </p:nvPr>
        </p:nvSpPr>
        <p:spPr>
          <a:xfrm>
            <a:off x="5551487" y="13636627"/>
            <a:ext cx="4246563" cy="719138"/>
          </a:xfrm>
          <a:prstGeom prst="rect">
            <a:avLst/>
          </a:prstGeom>
        </p:spPr>
        <p:txBody>
          <a:bodyPr vert="horz" lIns="91394" tIns="45698" rIns="91394" bIns="45698" rtlCol="0" anchor="b"/>
          <a:lstStyle>
            <a:lvl1pPr algn="r">
              <a:defRPr sz="1200"/>
            </a:lvl1pPr>
          </a:lstStyle>
          <a:p>
            <a:fld id="{50669445-906C-4765-A0DD-39ECA362F8C7}" type="slidenum">
              <a:rPr lang="de-AT" smtClean="0"/>
              <a:t>‹#›</a:t>
            </a:fld>
            <a:endParaRPr lang="de-AT"/>
          </a:p>
        </p:txBody>
      </p:sp>
    </p:spTree>
    <p:extLst>
      <p:ext uri="{BB962C8B-B14F-4D97-AF65-F5344CB8AC3E}">
        <p14:creationId xmlns:p14="http://schemas.microsoft.com/office/powerpoint/2010/main" val="1953269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D68D5-48DC-144A-E816-2167DBCA02C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B50053-223E-A3E8-CA47-B8D7EE62AFE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7B80042-85EA-48C8-C51F-3EAD98AD6204}"/>
              </a:ext>
            </a:extLst>
          </p:cNvPr>
          <p:cNvSpPr>
            <a:spLocks noGrp="1"/>
          </p:cNvSpPr>
          <p:nvPr>
            <p:ph type="body" idx="1"/>
          </p:nvPr>
        </p:nvSpPr>
        <p:spPr/>
        <p:txBody>
          <a:bodyPr/>
          <a:lstStyle/>
          <a:p>
            <a:endParaRPr lang="de-AT" dirty="0"/>
          </a:p>
        </p:txBody>
      </p:sp>
      <p:sp>
        <p:nvSpPr>
          <p:cNvPr id="4" name="Foliennummernplatzhalter 3">
            <a:extLst>
              <a:ext uri="{FF2B5EF4-FFF2-40B4-BE49-F238E27FC236}">
                <a16:creationId xmlns:a16="http://schemas.microsoft.com/office/drawing/2014/main" id="{86972E35-3A2A-9FBB-51B2-97819987FAD7}"/>
              </a:ext>
            </a:extLst>
          </p:cNvPr>
          <p:cNvSpPr>
            <a:spLocks noGrp="1"/>
          </p:cNvSpPr>
          <p:nvPr>
            <p:ph type="sldNum" sz="quarter" idx="10"/>
          </p:nvPr>
        </p:nvSpPr>
        <p:spPr/>
        <p:txBody>
          <a:bodyPr/>
          <a:lstStyle/>
          <a:p>
            <a:fld id="{50669445-906C-4765-A0DD-39ECA362F8C7}" type="slidenum">
              <a:rPr lang="de-AT" smtClean="0"/>
              <a:t>1</a:t>
            </a:fld>
            <a:endParaRPr lang="de-AT"/>
          </a:p>
        </p:txBody>
      </p:sp>
    </p:spTree>
    <p:extLst>
      <p:ext uri="{BB962C8B-B14F-4D97-AF65-F5344CB8AC3E}">
        <p14:creationId xmlns:p14="http://schemas.microsoft.com/office/powerpoint/2010/main" val="435400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0998" y="13298398"/>
            <a:ext cx="25737979" cy="9176085"/>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p>
            <a:fld id="{511B350D-03EF-45C8-8F30-AB3E6573E908}" type="datetimeFigureOut">
              <a:rPr lang="de-AT" smtClean="0"/>
              <a:t>17.01.2025</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405584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511B350D-03EF-45C8-8F30-AB3E6573E908}" type="datetimeFigureOut">
              <a:rPr lang="de-AT" smtClean="0"/>
              <a:t>17.01.2025</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2124847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2982" y="1714333"/>
            <a:ext cx="6812994" cy="36525976"/>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3999" y="1714333"/>
            <a:ext cx="19934317" cy="3652597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511B350D-03EF-45C8-8F30-AB3E6573E908}" type="datetimeFigureOut">
              <a:rPr lang="de-AT" smtClean="0"/>
              <a:t>17.01.2025</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2577973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p>
            <a:fld id="{511B350D-03EF-45C8-8F30-AB3E6573E908}" type="datetimeFigureOut">
              <a:rPr lang="de-AT" smtClean="0"/>
              <a:t>17.01.2025</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2025737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1910" y="27508442"/>
            <a:ext cx="25737979" cy="8502249"/>
          </a:xfrm>
        </p:spPr>
        <p:txBody>
          <a:bodyPr anchor="t"/>
          <a:lstStyle>
            <a:lvl1pPr algn="l">
              <a:defRPr sz="18300" b="1" cap="all"/>
            </a:lvl1pPr>
          </a:lstStyle>
          <a:p>
            <a:r>
              <a:rPr lang="de-DE"/>
              <a:t>Titelmasterformat durch Klicken bearbeiten</a:t>
            </a:r>
            <a:endParaRPr lang="de-AT"/>
          </a:p>
        </p:txBody>
      </p:sp>
      <p:sp>
        <p:nvSpPr>
          <p:cNvPr id="3" name="Textplatzhalter 2"/>
          <p:cNvSpPr>
            <a:spLocks noGrp="1"/>
          </p:cNvSpPr>
          <p:nvPr>
            <p:ph type="body" idx="1"/>
          </p:nvPr>
        </p:nvSpPr>
        <p:spPr>
          <a:xfrm>
            <a:off x="2391910" y="18144085"/>
            <a:ext cx="25737979" cy="9364360"/>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511B350D-03EF-45C8-8F30-AB3E6573E908}" type="datetimeFigureOut">
              <a:rPr lang="de-AT" smtClean="0"/>
              <a:t>17.01.2025</a:t>
            </a:fld>
            <a:endParaRPr lang="de-AT"/>
          </a:p>
        </p:txBody>
      </p:sp>
      <p:sp>
        <p:nvSpPr>
          <p:cNvPr id="5" name="Fußzeilenplatzhalter 4"/>
          <p:cNvSpPr>
            <a:spLocks noGrp="1"/>
          </p:cNvSpPr>
          <p:nvPr>
            <p:ph type="ftr" sz="quarter" idx="11"/>
          </p:nvPr>
        </p:nvSpPr>
        <p:spPr/>
        <p:txBody>
          <a:bodyPr/>
          <a:lstStyle/>
          <a:p>
            <a:endParaRPr lang="de-AT"/>
          </a:p>
        </p:txBody>
      </p:sp>
      <p:sp>
        <p:nvSpPr>
          <p:cNvPr id="6" name="Foliennummernplatzhalter 5"/>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2680906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3999" y="9988663"/>
            <a:ext cx="13373656" cy="28251646"/>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392320" y="9988663"/>
            <a:ext cx="13373656" cy="28251646"/>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p>
            <a:fld id="{511B350D-03EF-45C8-8F30-AB3E6573E908}" type="datetimeFigureOut">
              <a:rPr lang="de-AT" smtClean="0"/>
              <a:t>17.01.2025</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320059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001" y="9582373"/>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 bearbeiten</a:t>
            </a:r>
          </a:p>
        </p:txBody>
      </p:sp>
      <p:sp>
        <p:nvSpPr>
          <p:cNvPr id="4" name="Inhaltsplatzhalter 3"/>
          <p:cNvSpPr>
            <a:spLocks noGrp="1"/>
          </p:cNvSpPr>
          <p:nvPr>
            <p:ph sz="half" idx="2"/>
          </p:nvPr>
        </p:nvSpPr>
        <p:spPr>
          <a:xfrm>
            <a:off x="1514001" y="13575850"/>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810" y="9582373"/>
            <a:ext cx="13384168"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de-DE"/>
              <a:t>Textmasterformat bearbeiten</a:t>
            </a:r>
          </a:p>
        </p:txBody>
      </p:sp>
      <p:sp>
        <p:nvSpPr>
          <p:cNvPr id="6" name="Inhaltsplatzhalter 5"/>
          <p:cNvSpPr>
            <a:spLocks noGrp="1"/>
          </p:cNvSpPr>
          <p:nvPr>
            <p:ph sz="quarter" idx="4"/>
          </p:nvPr>
        </p:nvSpPr>
        <p:spPr>
          <a:xfrm>
            <a:off x="15381810" y="13575850"/>
            <a:ext cx="13384168"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p>
            <a:fld id="{511B350D-03EF-45C8-8F30-AB3E6573E908}" type="datetimeFigureOut">
              <a:rPr lang="de-AT" smtClean="0"/>
              <a:t>17.01.2025</a:t>
            </a:fld>
            <a:endParaRPr lang="de-AT"/>
          </a:p>
        </p:txBody>
      </p:sp>
      <p:sp>
        <p:nvSpPr>
          <p:cNvPr id="8" name="Fußzeilenplatzhalter 7"/>
          <p:cNvSpPr>
            <a:spLocks noGrp="1"/>
          </p:cNvSpPr>
          <p:nvPr>
            <p:ph type="ftr" sz="quarter" idx="11"/>
          </p:nvPr>
        </p:nvSpPr>
        <p:spPr/>
        <p:txBody>
          <a:bodyPr/>
          <a:lstStyle/>
          <a:p>
            <a:endParaRPr lang="de-AT"/>
          </a:p>
        </p:txBody>
      </p:sp>
      <p:sp>
        <p:nvSpPr>
          <p:cNvPr id="9" name="Foliennummernplatzhalter 8"/>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40091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p>
            <a:fld id="{511B350D-03EF-45C8-8F30-AB3E6573E908}" type="datetimeFigureOut">
              <a:rPr lang="de-AT" smtClean="0"/>
              <a:t>17.01.2025</a:t>
            </a:fld>
            <a:endParaRPr lang="de-AT"/>
          </a:p>
        </p:txBody>
      </p:sp>
      <p:sp>
        <p:nvSpPr>
          <p:cNvPr id="4" name="Fußzeilenplatzhalter 3"/>
          <p:cNvSpPr>
            <a:spLocks noGrp="1"/>
          </p:cNvSpPr>
          <p:nvPr>
            <p:ph type="ftr" sz="quarter" idx="11"/>
          </p:nvPr>
        </p:nvSpPr>
        <p:spPr/>
        <p:txBody>
          <a:bodyPr/>
          <a:lstStyle/>
          <a:p>
            <a:endParaRPr lang="de-AT"/>
          </a:p>
        </p:txBody>
      </p:sp>
      <p:sp>
        <p:nvSpPr>
          <p:cNvPr id="5" name="Foliennummernplatzhalter 4"/>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61044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511B350D-03EF-45C8-8F30-AB3E6573E908}" type="datetimeFigureOut">
              <a:rPr lang="de-AT" smtClean="0"/>
              <a:t>17.01.2025</a:t>
            </a:fld>
            <a:endParaRPr lang="de-AT"/>
          </a:p>
        </p:txBody>
      </p:sp>
      <p:sp>
        <p:nvSpPr>
          <p:cNvPr id="3" name="Fußzeilenplatzhalter 2"/>
          <p:cNvSpPr>
            <a:spLocks noGrp="1"/>
          </p:cNvSpPr>
          <p:nvPr>
            <p:ph type="ftr" sz="quarter" idx="11"/>
          </p:nvPr>
        </p:nvSpPr>
        <p:spPr/>
        <p:txBody>
          <a:bodyPr/>
          <a:lstStyle/>
          <a:p>
            <a:endParaRPr lang="de-AT"/>
          </a:p>
        </p:txBody>
      </p:sp>
      <p:sp>
        <p:nvSpPr>
          <p:cNvPr id="4" name="Foliennummernplatzhalter 3"/>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2932214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001" y="1704415"/>
            <a:ext cx="9961904" cy="7253667"/>
          </a:xfrm>
        </p:spPr>
        <p:txBody>
          <a:bodyPr anchor="b"/>
          <a:lstStyle>
            <a:lvl1pPr algn="l">
              <a:defRPr sz="9100" b="1"/>
            </a:lvl1pPr>
          </a:lstStyle>
          <a:p>
            <a:r>
              <a:rPr lang="de-DE"/>
              <a:t>Titelmasterformat durch Klicken bearbeiten</a:t>
            </a:r>
            <a:endParaRPr lang="de-AT"/>
          </a:p>
        </p:txBody>
      </p:sp>
      <p:sp>
        <p:nvSpPr>
          <p:cNvPr id="3" name="Inhaltsplatzhalter 2"/>
          <p:cNvSpPr>
            <a:spLocks noGrp="1"/>
          </p:cNvSpPr>
          <p:nvPr>
            <p:ph idx="1"/>
          </p:nvPr>
        </p:nvSpPr>
        <p:spPr>
          <a:xfrm>
            <a:off x="11838629" y="1704417"/>
            <a:ext cx="16927349" cy="36535892"/>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001" y="8958084"/>
            <a:ext cx="9961904" cy="29282225"/>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 bearbeiten</a:t>
            </a:r>
          </a:p>
        </p:txBody>
      </p:sp>
      <p:sp>
        <p:nvSpPr>
          <p:cNvPr id="5" name="Datumsplatzhalter 4"/>
          <p:cNvSpPr>
            <a:spLocks noGrp="1"/>
          </p:cNvSpPr>
          <p:nvPr>
            <p:ph type="dt" sz="half" idx="10"/>
          </p:nvPr>
        </p:nvSpPr>
        <p:spPr/>
        <p:txBody>
          <a:bodyPr/>
          <a:lstStyle/>
          <a:p>
            <a:fld id="{511B350D-03EF-45C8-8F30-AB3E6573E908}" type="datetimeFigureOut">
              <a:rPr lang="de-AT" smtClean="0"/>
              <a:t>17.01.2025</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313140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087" y="29965970"/>
            <a:ext cx="18167985" cy="3537654"/>
          </a:xfrm>
        </p:spPr>
        <p:txBody>
          <a:bodyPr anchor="b"/>
          <a:lstStyle>
            <a:lvl1pPr algn="l">
              <a:defRPr sz="9100" b="1"/>
            </a:lvl1pPr>
          </a:lstStyle>
          <a:p>
            <a:r>
              <a:rPr lang="de-DE"/>
              <a:t>Titelmasterformat durch Klicken bearbeiten</a:t>
            </a:r>
            <a:endParaRPr lang="de-AT"/>
          </a:p>
        </p:txBody>
      </p:sp>
      <p:sp>
        <p:nvSpPr>
          <p:cNvPr id="3" name="Bildplatzhalter 2"/>
          <p:cNvSpPr>
            <a:spLocks noGrp="1"/>
          </p:cNvSpPr>
          <p:nvPr>
            <p:ph type="pic" idx="1"/>
          </p:nvPr>
        </p:nvSpPr>
        <p:spPr>
          <a:xfrm>
            <a:off x="5935087" y="3825019"/>
            <a:ext cx="18167985" cy="25685115"/>
          </a:xfrm>
        </p:spPr>
        <p:txBody>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endParaRPr lang="de-AT"/>
          </a:p>
        </p:txBody>
      </p:sp>
      <p:sp>
        <p:nvSpPr>
          <p:cNvPr id="4" name="Textplatzhalter 3"/>
          <p:cNvSpPr>
            <a:spLocks noGrp="1"/>
          </p:cNvSpPr>
          <p:nvPr>
            <p:ph type="body" sz="half" idx="2"/>
          </p:nvPr>
        </p:nvSpPr>
        <p:spPr>
          <a:xfrm>
            <a:off x="5935087" y="33503624"/>
            <a:ext cx="18167985" cy="5024051"/>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de-DE"/>
              <a:t>Textmasterformat bearbeiten</a:t>
            </a:r>
          </a:p>
        </p:txBody>
      </p:sp>
      <p:sp>
        <p:nvSpPr>
          <p:cNvPr id="5" name="Datumsplatzhalter 4"/>
          <p:cNvSpPr>
            <a:spLocks noGrp="1"/>
          </p:cNvSpPr>
          <p:nvPr>
            <p:ph type="dt" sz="half" idx="10"/>
          </p:nvPr>
        </p:nvSpPr>
        <p:spPr/>
        <p:txBody>
          <a:bodyPr/>
          <a:lstStyle/>
          <a:p>
            <a:fld id="{511B350D-03EF-45C8-8F30-AB3E6573E908}" type="datetimeFigureOut">
              <a:rPr lang="de-AT" smtClean="0"/>
              <a:t>17.01.2025</a:t>
            </a:fld>
            <a:endParaRPr lang="de-AT"/>
          </a:p>
        </p:txBody>
      </p:sp>
      <p:sp>
        <p:nvSpPr>
          <p:cNvPr id="6" name="Fußzeilenplatzhalter 5"/>
          <p:cNvSpPr>
            <a:spLocks noGrp="1"/>
          </p:cNvSpPr>
          <p:nvPr>
            <p:ph type="ftr" sz="quarter" idx="11"/>
          </p:nvPr>
        </p:nvSpPr>
        <p:spPr/>
        <p:txBody>
          <a:bodyPr/>
          <a:lstStyle/>
          <a:p>
            <a:endParaRPr lang="de-AT"/>
          </a:p>
        </p:txBody>
      </p:sp>
      <p:sp>
        <p:nvSpPr>
          <p:cNvPr id="7" name="Foliennummernplatzhalter 6"/>
          <p:cNvSpPr>
            <a:spLocks noGrp="1"/>
          </p:cNvSpPr>
          <p:nvPr>
            <p:ph type="sldNum" sz="quarter" idx="12"/>
          </p:nvPr>
        </p:nvSpPr>
        <p:spPr/>
        <p:txBody>
          <a:bodyPr/>
          <a:lstStyle/>
          <a:p>
            <a:fld id="{A86720E5-F3E2-4E7E-9C9D-C7B1376E1FC8}" type="slidenum">
              <a:rPr lang="de-AT" smtClean="0"/>
              <a:t>‹#›</a:t>
            </a:fld>
            <a:endParaRPr lang="de-AT"/>
          </a:p>
        </p:txBody>
      </p:sp>
    </p:spTree>
    <p:extLst>
      <p:ext uri="{BB962C8B-B14F-4D97-AF65-F5344CB8AC3E}">
        <p14:creationId xmlns:p14="http://schemas.microsoft.com/office/powerpoint/2010/main" val="100082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513999" y="1714326"/>
            <a:ext cx="27251978" cy="7134754"/>
          </a:xfrm>
          <a:prstGeom prst="rect">
            <a:avLst/>
          </a:prstGeom>
        </p:spPr>
        <p:txBody>
          <a:bodyPr vert="horz" lIns="417643" tIns="208822" rIns="417643" bIns="208822" rtlCol="0" anchor="ctr">
            <a:normAutofit/>
          </a:bodyPr>
          <a:lstStyle/>
          <a:p>
            <a:r>
              <a:rPr lang="de-DE"/>
              <a:t>Titelmasterformat durch Klicken bearbeiten</a:t>
            </a:r>
            <a:endParaRPr lang="de-AT"/>
          </a:p>
        </p:txBody>
      </p:sp>
      <p:sp>
        <p:nvSpPr>
          <p:cNvPr id="3" name="Textplatzhalter 2"/>
          <p:cNvSpPr>
            <a:spLocks noGrp="1"/>
          </p:cNvSpPr>
          <p:nvPr>
            <p:ph type="body" idx="1"/>
          </p:nvPr>
        </p:nvSpPr>
        <p:spPr>
          <a:xfrm>
            <a:off x="1513999" y="9988663"/>
            <a:ext cx="27251978" cy="28251646"/>
          </a:xfrm>
          <a:prstGeom prst="rect">
            <a:avLst/>
          </a:prstGeom>
        </p:spPr>
        <p:txBody>
          <a:bodyPr vert="horz" lIns="417643" tIns="208822" rIns="417643" bIns="208822"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2"/>
          </p:nvPr>
        </p:nvSpPr>
        <p:spPr>
          <a:xfrm>
            <a:off x="1513999" y="39677166"/>
            <a:ext cx="7065328" cy="2279156"/>
          </a:xfrm>
          <a:prstGeom prst="rect">
            <a:avLst/>
          </a:prstGeom>
        </p:spPr>
        <p:txBody>
          <a:bodyPr vert="horz" lIns="417643" tIns="208822" rIns="417643" bIns="208822" rtlCol="0" anchor="ctr"/>
          <a:lstStyle>
            <a:lvl1pPr algn="l">
              <a:defRPr sz="5500">
                <a:solidFill>
                  <a:schemeClr val="tx1">
                    <a:tint val="75000"/>
                  </a:schemeClr>
                </a:solidFill>
              </a:defRPr>
            </a:lvl1pPr>
          </a:lstStyle>
          <a:p>
            <a:fld id="{511B350D-03EF-45C8-8F30-AB3E6573E908}" type="datetimeFigureOut">
              <a:rPr lang="de-AT" smtClean="0"/>
              <a:t>17.01.2025</a:t>
            </a:fld>
            <a:endParaRPr lang="de-AT"/>
          </a:p>
        </p:txBody>
      </p:sp>
      <p:sp>
        <p:nvSpPr>
          <p:cNvPr id="5" name="Fußzeilenplatzhalter 4"/>
          <p:cNvSpPr>
            <a:spLocks noGrp="1"/>
          </p:cNvSpPr>
          <p:nvPr>
            <p:ph type="ftr" sz="quarter" idx="3"/>
          </p:nvPr>
        </p:nvSpPr>
        <p:spPr>
          <a:xfrm>
            <a:off x="10345658" y="39677166"/>
            <a:ext cx="9588659" cy="2279156"/>
          </a:xfrm>
          <a:prstGeom prst="rect">
            <a:avLst/>
          </a:prstGeom>
        </p:spPr>
        <p:txBody>
          <a:bodyPr vert="horz" lIns="417643" tIns="208822" rIns="417643" bIns="208822" rtlCol="0" anchor="ctr"/>
          <a:lstStyle>
            <a:lvl1pPr algn="ctr">
              <a:defRPr sz="5500">
                <a:solidFill>
                  <a:schemeClr val="tx1">
                    <a:tint val="75000"/>
                  </a:schemeClr>
                </a:solidFill>
              </a:defRPr>
            </a:lvl1pPr>
          </a:lstStyle>
          <a:p>
            <a:endParaRPr lang="de-AT"/>
          </a:p>
        </p:txBody>
      </p:sp>
      <p:sp>
        <p:nvSpPr>
          <p:cNvPr id="6" name="Foliennummernplatzhalter 5"/>
          <p:cNvSpPr>
            <a:spLocks noGrp="1"/>
          </p:cNvSpPr>
          <p:nvPr>
            <p:ph type="sldNum" sz="quarter" idx="4"/>
          </p:nvPr>
        </p:nvSpPr>
        <p:spPr>
          <a:xfrm>
            <a:off x="21700649" y="39677166"/>
            <a:ext cx="7065328" cy="2279156"/>
          </a:xfrm>
          <a:prstGeom prst="rect">
            <a:avLst/>
          </a:prstGeom>
        </p:spPr>
        <p:txBody>
          <a:bodyPr vert="horz" lIns="417643" tIns="208822" rIns="417643" bIns="208822" rtlCol="0" anchor="ctr"/>
          <a:lstStyle>
            <a:lvl1pPr algn="r">
              <a:defRPr sz="5500">
                <a:solidFill>
                  <a:schemeClr val="tx1">
                    <a:tint val="75000"/>
                  </a:schemeClr>
                </a:solidFill>
              </a:defRPr>
            </a:lvl1pPr>
          </a:lstStyle>
          <a:p>
            <a:fld id="{A86720E5-F3E2-4E7E-9C9D-C7B1376E1FC8}" type="slidenum">
              <a:rPr lang="de-AT" smtClean="0"/>
              <a:t>‹#›</a:t>
            </a:fld>
            <a:endParaRPr lang="de-AT"/>
          </a:p>
        </p:txBody>
      </p:sp>
    </p:spTree>
    <p:extLst>
      <p:ext uri="{BB962C8B-B14F-4D97-AF65-F5344CB8AC3E}">
        <p14:creationId xmlns:p14="http://schemas.microsoft.com/office/powerpoint/2010/main" val="582365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6431" rtl="0" eaLnBrk="1" latinLnBrk="0" hangingPunct="1">
        <a:spcBef>
          <a:spcPct val="0"/>
        </a:spcBef>
        <a:buNone/>
        <a:defRPr sz="20100" kern="1200">
          <a:solidFill>
            <a:schemeClr val="tx1"/>
          </a:solidFill>
          <a:latin typeface="+mj-lt"/>
          <a:ea typeface="+mj-ea"/>
          <a:cs typeface="+mj-cs"/>
        </a:defRPr>
      </a:lvl1pPr>
    </p:titleStyle>
    <p:bodyStyle>
      <a:lvl1pPr marL="1566161" indent="-1566161" algn="l" defTabSz="4176431" rtl="0" eaLnBrk="1" latinLnBrk="0" hangingPunct="1">
        <a:spcBef>
          <a:spcPct val="20000"/>
        </a:spcBef>
        <a:buFont typeface="Arial" pitchFamily="34" charset="0"/>
        <a:buChar char="•"/>
        <a:defRPr sz="14600" kern="1200">
          <a:solidFill>
            <a:schemeClr val="tx1"/>
          </a:solidFill>
          <a:latin typeface="+mn-lt"/>
          <a:ea typeface="+mn-ea"/>
          <a:cs typeface="+mn-cs"/>
        </a:defRPr>
      </a:lvl1pPr>
      <a:lvl2pPr marL="3393350" indent="-1305135" algn="l" defTabSz="4176431"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0538" indent="-1044108" algn="l" defTabSz="4176431" rtl="0" eaLnBrk="1" latinLnBrk="0" hangingPunct="1">
        <a:spcBef>
          <a:spcPct val="20000"/>
        </a:spcBef>
        <a:buFont typeface="Arial" pitchFamily="34" charset="0"/>
        <a:buChar char="•"/>
        <a:defRPr sz="11000" kern="1200">
          <a:solidFill>
            <a:schemeClr val="tx1"/>
          </a:solidFill>
          <a:latin typeface="+mn-lt"/>
          <a:ea typeface="+mn-ea"/>
          <a:cs typeface="+mn-cs"/>
        </a:defRPr>
      </a:lvl3pPr>
      <a:lvl4pPr marL="7308753"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696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de-DE"/>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9EC0E-D75C-4095-9EDA-8974AE4FCC1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D28B276-4398-C1DB-502E-61A395EE5939}"/>
              </a:ext>
            </a:extLst>
          </p:cNvPr>
          <p:cNvSpPr txBox="1"/>
          <p:nvPr/>
        </p:nvSpPr>
        <p:spPr>
          <a:xfrm>
            <a:off x="-1" y="41638511"/>
            <a:ext cx="30279976" cy="117001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ctr">
              <a:defRPr sz="2800" b="1">
                <a:solidFill>
                  <a:schemeClr val="lt1"/>
                </a:solidFill>
                <a:latin typeface="Arial" panose="020B0604020202020204" pitchFamily="34" charset="0"/>
                <a:cs typeface="Arial"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en-GB" dirty="0"/>
          </a:p>
        </p:txBody>
      </p:sp>
      <p:sp>
        <p:nvSpPr>
          <p:cNvPr id="21" name="Abgerundetes Rechteck 20">
            <a:extLst>
              <a:ext uri="{FF2B5EF4-FFF2-40B4-BE49-F238E27FC236}">
                <a16:creationId xmlns:a16="http://schemas.microsoft.com/office/drawing/2014/main" id="{3371741C-24A6-8676-8351-34626571AEA6}"/>
              </a:ext>
            </a:extLst>
          </p:cNvPr>
          <p:cNvSpPr/>
          <p:nvPr/>
        </p:nvSpPr>
        <p:spPr>
          <a:xfrm>
            <a:off x="22860" y="3430899"/>
            <a:ext cx="30230518" cy="381596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Arial" charset="0"/>
              <a:ea typeface="Arial" charset="0"/>
              <a:cs typeface="Arial" charset="0"/>
            </a:endParaRPr>
          </a:p>
        </p:txBody>
      </p:sp>
      <p:grpSp>
        <p:nvGrpSpPr>
          <p:cNvPr id="37" name="Gruppieren 36">
            <a:extLst>
              <a:ext uri="{FF2B5EF4-FFF2-40B4-BE49-F238E27FC236}">
                <a16:creationId xmlns:a16="http://schemas.microsoft.com/office/drawing/2014/main" id="{867617DE-5AC0-16DC-4417-FD2120CC672C}"/>
              </a:ext>
            </a:extLst>
          </p:cNvPr>
          <p:cNvGrpSpPr/>
          <p:nvPr/>
        </p:nvGrpSpPr>
        <p:grpSpPr>
          <a:xfrm>
            <a:off x="-1" y="-339948"/>
            <a:ext cx="30279976" cy="3768577"/>
            <a:chOff x="5511208" y="491251"/>
            <a:chExt cx="21233730" cy="2295761"/>
          </a:xfrm>
          <a:solidFill>
            <a:schemeClr val="tx2">
              <a:lumMod val="75000"/>
            </a:schemeClr>
          </a:solidFill>
        </p:grpSpPr>
        <p:sp>
          <p:nvSpPr>
            <p:cNvPr id="31" name="Textfeld 30">
              <a:extLst>
                <a:ext uri="{FF2B5EF4-FFF2-40B4-BE49-F238E27FC236}">
                  <a16:creationId xmlns:a16="http://schemas.microsoft.com/office/drawing/2014/main" id="{3241E873-9EEE-C6D0-D3C9-50F661390540}"/>
                </a:ext>
              </a:extLst>
            </p:cNvPr>
            <p:cNvSpPr txBox="1"/>
            <p:nvPr/>
          </p:nvSpPr>
          <p:spPr>
            <a:xfrm>
              <a:off x="5511208" y="491251"/>
              <a:ext cx="21233730" cy="2283209"/>
            </a:xfrm>
            <a:prstGeom prst="rect">
              <a:avLst/>
            </a:prstGeom>
            <a:grpFill/>
            <a:ln w="57150">
              <a:noFill/>
            </a:ln>
          </p:spPr>
          <p:txBody>
            <a:bodyPr wrap="square" rtlCol="0">
              <a:spAutoFit/>
            </a:bodyPr>
            <a:lstStyle/>
            <a:p>
              <a:pPr algn="ctr"/>
              <a:endParaRPr lang="en-GB" sz="3800" b="1" dirty="0">
                <a:solidFill>
                  <a:schemeClr val="bg1"/>
                </a:solidFill>
                <a:latin typeface="Arial" charset="0"/>
                <a:ea typeface="Arial" charset="0"/>
                <a:cs typeface="Arial" charset="0"/>
              </a:endParaRPr>
            </a:p>
            <a:p>
              <a:pPr algn="ctr"/>
              <a:endParaRPr lang="en-US" sz="4500" b="1" dirty="0">
                <a:solidFill>
                  <a:schemeClr val="bg1"/>
                </a:solidFill>
                <a:latin typeface="Arial" charset="0"/>
                <a:ea typeface="Arial" charset="0"/>
                <a:cs typeface="Arial" charset="0"/>
              </a:endParaRPr>
            </a:p>
            <a:p>
              <a:pPr algn="ctr"/>
              <a:endParaRPr lang="en-US" sz="6200" b="1" dirty="0">
                <a:solidFill>
                  <a:schemeClr val="bg1"/>
                </a:solidFill>
                <a:latin typeface="Arial" charset="0"/>
                <a:ea typeface="Arial" charset="0"/>
                <a:cs typeface="Arial" charset="0"/>
              </a:endParaRPr>
            </a:p>
            <a:p>
              <a:pPr algn="ctr"/>
              <a:endParaRPr lang="en-US" sz="4500" b="1" dirty="0">
                <a:solidFill>
                  <a:schemeClr val="bg1"/>
                </a:solidFill>
                <a:latin typeface="Arial" charset="0"/>
                <a:ea typeface="Arial" charset="0"/>
                <a:cs typeface="Arial" charset="0"/>
              </a:endParaRPr>
            </a:p>
            <a:p>
              <a:pPr algn="ctr"/>
              <a:endParaRPr lang="de-AT" sz="4500" b="1" dirty="0">
                <a:solidFill>
                  <a:schemeClr val="bg1"/>
                </a:solidFill>
                <a:latin typeface="Arial" charset="0"/>
                <a:ea typeface="Arial" charset="0"/>
                <a:cs typeface="Arial" charset="0"/>
              </a:endParaRPr>
            </a:p>
          </p:txBody>
        </p:sp>
        <p:sp>
          <p:nvSpPr>
            <p:cNvPr id="32" name="Textfeld 31">
              <a:extLst>
                <a:ext uri="{FF2B5EF4-FFF2-40B4-BE49-F238E27FC236}">
                  <a16:creationId xmlns:a16="http://schemas.microsoft.com/office/drawing/2014/main" id="{30DC2956-F3A9-2FBA-37C9-121F829E47A5}"/>
                </a:ext>
              </a:extLst>
            </p:cNvPr>
            <p:cNvSpPr txBox="1"/>
            <p:nvPr/>
          </p:nvSpPr>
          <p:spPr>
            <a:xfrm>
              <a:off x="7591042" y="2190582"/>
              <a:ext cx="17004808" cy="596430"/>
            </a:xfrm>
            <a:prstGeom prst="rect">
              <a:avLst/>
            </a:prstGeom>
            <a:grpFill/>
            <a:ln w="57150">
              <a:noFill/>
            </a:ln>
          </p:spPr>
          <p:txBody>
            <a:bodyPr wrap="square" rtlCol="0">
              <a:spAutoFit/>
            </a:bodyPr>
            <a:lstStyle/>
            <a:p>
              <a:pPr algn="ctr"/>
              <a:r>
                <a:rPr lang="en-US" sz="2400" b="1" dirty="0">
                  <a:solidFill>
                    <a:schemeClr val="bg1"/>
                  </a:solidFill>
                  <a:latin typeface="Arial" charset="0"/>
                  <a:ea typeface="Arial" charset="0"/>
                  <a:cs typeface="Arial" charset="0"/>
                </a:rPr>
                <a:t>Sven Celin, Gabriela </a:t>
              </a:r>
              <a:r>
                <a:rPr lang="en-US" sz="2400" b="1" dirty="0" err="1">
                  <a:solidFill>
                    <a:schemeClr val="bg1"/>
                  </a:solidFill>
                  <a:latin typeface="Arial" charset="0"/>
                  <a:ea typeface="Arial" charset="0"/>
                  <a:cs typeface="Arial" charset="0"/>
                </a:rPr>
                <a:t>Ozegovic</a:t>
              </a:r>
              <a:endParaRPr lang="de-AT" sz="2400" b="1" dirty="0">
                <a:solidFill>
                  <a:schemeClr val="bg1"/>
                </a:solidFill>
                <a:latin typeface="Arial" charset="0"/>
                <a:ea typeface="Arial" charset="0"/>
                <a:cs typeface="Arial" charset="0"/>
              </a:endParaRPr>
            </a:p>
            <a:p>
              <a:pPr algn="ctr"/>
              <a:endParaRPr lang="de-AT" sz="1000" dirty="0">
                <a:solidFill>
                  <a:schemeClr val="bg1"/>
                </a:solidFill>
                <a:latin typeface="Arial" charset="0"/>
                <a:ea typeface="Arial" charset="0"/>
                <a:cs typeface="Arial" charset="0"/>
              </a:endParaRPr>
            </a:p>
            <a:p>
              <a:pPr algn="ctr"/>
              <a:r>
                <a:rPr lang="de-AT" sz="2400" b="1" dirty="0">
                  <a:solidFill>
                    <a:schemeClr val="bg1"/>
                  </a:solidFill>
                  <a:latin typeface="Arial" charset="0"/>
                  <a:ea typeface="Arial" charset="0"/>
                  <a:cs typeface="Arial" charset="0"/>
                </a:rPr>
                <a:t>INSTITUTE OF HUMAN-CENTRED COMPUTING, GRAZ UNIVERSITY OF TECHNOLOGY,  AUSTRIA</a:t>
              </a:r>
            </a:p>
          </p:txBody>
        </p:sp>
      </p:grpSp>
      <p:grpSp>
        <p:nvGrpSpPr>
          <p:cNvPr id="112" name="Gruppieren 111">
            <a:extLst>
              <a:ext uri="{FF2B5EF4-FFF2-40B4-BE49-F238E27FC236}">
                <a16:creationId xmlns:a16="http://schemas.microsoft.com/office/drawing/2014/main" id="{9F045690-BEEF-A8FD-537D-6EA2DB0C495D}"/>
              </a:ext>
            </a:extLst>
          </p:cNvPr>
          <p:cNvGrpSpPr/>
          <p:nvPr/>
        </p:nvGrpSpPr>
        <p:grpSpPr>
          <a:xfrm>
            <a:off x="3188179" y="-103407"/>
            <a:ext cx="23217531" cy="6366235"/>
            <a:chOff x="3559167" y="-250774"/>
            <a:chExt cx="24038648" cy="17116475"/>
          </a:xfrm>
        </p:grpSpPr>
        <p:sp>
          <p:nvSpPr>
            <p:cNvPr id="115" name="Textfeld 114">
              <a:extLst>
                <a:ext uri="{FF2B5EF4-FFF2-40B4-BE49-F238E27FC236}">
                  <a16:creationId xmlns:a16="http://schemas.microsoft.com/office/drawing/2014/main" id="{823E6675-9C8A-0BAB-8C74-3752174D0F40}"/>
                </a:ext>
              </a:extLst>
            </p:cNvPr>
            <p:cNvSpPr txBox="1"/>
            <p:nvPr/>
          </p:nvSpPr>
          <p:spPr>
            <a:xfrm>
              <a:off x="3559167" y="15922148"/>
              <a:ext cx="4803907" cy="943553"/>
            </a:xfrm>
            <a:prstGeom prst="rect">
              <a:avLst/>
            </a:prstGeom>
            <a:noFill/>
            <a:ln>
              <a:noFill/>
            </a:ln>
          </p:spPr>
          <p:txBody>
            <a:bodyPr wrap="square" rtlCol="0">
              <a:spAutoFit/>
            </a:bodyPr>
            <a:lstStyle/>
            <a:p>
              <a:r>
                <a:rPr lang="en-GB" sz="4400" b="1" dirty="0">
                  <a:solidFill>
                    <a:schemeClr val="bg1"/>
                  </a:solidFill>
                  <a:latin typeface="Arial" charset="0"/>
                  <a:ea typeface="Arial" charset="0"/>
                  <a:cs typeface="Arial" charset="0"/>
                </a:rPr>
                <a:t>Test Setup</a:t>
              </a:r>
            </a:p>
          </p:txBody>
        </p:sp>
        <p:sp>
          <p:nvSpPr>
            <p:cNvPr id="116" name="Textfeld 115">
              <a:extLst>
                <a:ext uri="{FF2B5EF4-FFF2-40B4-BE49-F238E27FC236}">
                  <a16:creationId xmlns:a16="http://schemas.microsoft.com/office/drawing/2014/main" id="{15194349-D586-5789-A117-3523F9ABD676}"/>
                </a:ext>
              </a:extLst>
            </p:cNvPr>
            <p:cNvSpPr txBox="1"/>
            <p:nvPr/>
          </p:nvSpPr>
          <p:spPr>
            <a:xfrm>
              <a:off x="4240925" y="-250774"/>
              <a:ext cx="23356890" cy="6950987"/>
            </a:xfrm>
            <a:prstGeom prst="rect">
              <a:avLst/>
            </a:prstGeom>
            <a:noFill/>
            <a:ln>
              <a:noFill/>
            </a:ln>
          </p:spPr>
          <p:txBody>
            <a:bodyPr wrap="square" rtlCol="0" anchor="ctr" anchorCtr="0">
              <a:spAutoFit/>
            </a:bodyPr>
            <a:lstStyle/>
            <a:p>
              <a:pPr algn="ctr"/>
              <a:r>
                <a:rPr lang="de-AT" sz="6600" b="1" dirty="0">
                  <a:solidFill>
                    <a:schemeClr val="bg1"/>
                  </a:solidFill>
                  <a:latin typeface="Arial" panose="020B0604020202020204" pitchFamily="34" charset="0"/>
                  <a:cs typeface="Arial" panose="020B0604020202020204" pitchFamily="34" charset="0"/>
                </a:rPr>
                <a:t>Understanding Recipe Engagement on Social Media</a:t>
              </a:r>
            </a:p>
            <a:p>
              <a:pPr algn="ctr"/>
              <a:r>
                <a:rPr lang="de-AT" sz="4800" b="1" dirty="0">
                  <a:solidFill>
                    <a:schemeClr val="bg1"/>
                  </a:solidFill>
                  <a:latin typeface="Arial" panose="020B0604020202020204" pitchFamily="34" charset="0"/>
                  <a:cs typeface="Arial" panose="020B0604020202020204" pitchFamily="34" charset="0"/>
                </a:rPr>
                <a:t>Do nutritional content and recipe information influence the engagement and sentiment of reviews for recipes online</a:t>
              </a:r>
              <a:r>
                <a:rPr lang="de-AT" sz="4800" b="1" dirty="0" smtClean="0">
                  <a:solidFill>
                    <a:schemeClr val="bg1"/>
                  </a:solidFill>
                  <a:latin typeface="Arial" panose="020B0604020202020204" pitchFamily="34" charset="0"/>
                  <a:cs typeface="Arial" panose="020B0604020202020204" pitchFamily="34" charset="0"/>
                </a:rPr>
                <a:t>?</a:t>
              </a:r>
              <a:endParaRPr lang="de-AT" sz="4800" b="1" dirty="0">
                <a:solidFill>
                  <a:schemeClr val="bg1"/>
                </a:solidFill>
                <a:latin typeface="Arial" panose="020B0604020202020204" pitchFamily="34" charset="0"/>
                <a:cs typeface="Arial" panose="020B0604020202020204" pitchFamily="34" charset="0"/>
              </a:endParaRPr>
            </a:p>
          </p:txBody>
        </p:sp>
      </p:grpSp>
      <p:pic>
        <p:nvPicPr>
          <p:cNvPr id="249" name="Grafik 248">
            <a:extLst>
              <a:ext uri="{FF2B5EF4-FFF2-40B4-BE49-F238E27FC236}">
                <a16:creationId xmlns:a16="http://schemas.microsoft.com/office/drawing/2014/main" id="{5E545839-7A5D-A4F3-7AF2-1C0DDE1B89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8530" y="567290"/>
            <a:ext cx="3384000" cy="1692000"/>
          </a:xfrm>
          <a:prstGeom prst="rect">
            <a:avLst/>
          </a:prstGeom>
        </p:spPr>
      </p:pic>
      <p:sp>
        <p:nvSpPr>
          <p:cNvPr id="272" name="Untertitel 2">
            <a:extLst>
              <a:ext uri="{FF2B5EF4-FFF2-40B4-BE49-F238E27FC236}">
                <a16:creationId xmlns:a16="http://schemas.microsoft.com/office/drawing/2014/main" id="{1ED3D663-0989-8580-7A28-2F9788D2C7C4}"/>
              </a:ext>
            </a:extLst>
          </p:cNvPr>
          <p:cNvSpPr txBox="1">
            <a:spLocks/>
          </p:cNvSpPr>
          <p:nvPr/>
        </p:nvSpPr>
        <p:spPr>
          <a:xfrm>
            <a:off x="770978" y="3839128"/>
            <a:ext cx="29414154" cy="3007759"/>
          </a:xfrm>
          <a:prstGeom prst="rect">
            <a:avLst/>
          </a:prstGeom>
        </p:spPr>
        <p:txBody>
          <a:bodyPr vert="horz" lIns="417643" tIns="208822" rIns="417643" bIns="208822" rtlCol="0">
            <a:noAutofit/>
          </a:bodyPr>
          <a:lstStyle>
            <a:lvl1pPr marL="0" indent="0" algn="ctr" defTabSz="4176431" rtl="0" eaLnBrk="1" latinLnBrk="0" hangingPunct="1">
              <a:spcBef>
                <a:spcPct val="20000"/>
              </a:spcBef>
              <a:buFont typeface="Arial" pitchFamily="34" charset="0"/>
              <a:buNone/>
              <a:defRPr sz="14600" kern="1200">
                <a:solidFill>
                  <a:schemeClr val="tx1">
                    <a:tint val="75000"/>
                  </a:schemeClr>
                </a:solidFill>
                <a:latin typeface="+mn-lt"/>
                <a:ea typeface="+mn-ea"/>
                <a:cs typeface="+mn-cs"/>
              </a:defRPr>
            </a:lvl1pPr>
            <a:lvl2pPr marL="2088215" indent="0" algn="ctr" defTabSz="4176431" rtl="0" eaLnBrk="1" latinLnBrk="0" hangingPunct="1">
              <a:spcBef>
                <a:spcPct val="20000"/>
              </a:spcBef>
              <a:buFont typeface="Arial" pitchFamily="34" charset="0"/>
              <a:buNone/>
              <a:defRPr sz="12800" kern="1200">
                <a:solidFill>
                  <a:schemeClr val="tx1">
                    <a:tint val="75000"/>
                  </a:schemeClr>
                </a:solidFill>
                <a:latin typeface="+mn-lt"/>
                <a:ea typeface="+mn-ea"/>
                <a:cs typeface="+mn-cs"/>
              </a:defRPr>
            </a:lvl2pPr>
            <a:lvl3pPr marL="4176431" indent="0" algn="ctr" defTabSz="4176431" rtl="0" eaLnBrk="1" latinLnBrk="0" hangingPunct="1">
              <a:spcBef>
                <a:spcPct val="20000"/>
              </a:spcBef>
              <a:buFont typeface="Arial" pitchFamily="34" charset="0"/>
              <a:buNone/>
              <a:defRPr sz="11000" kern="1200">
                <a:solidFill>
                  <a:schemeClr val="tx1">
                    <a:tint val="75000"/>
                  </a:schemeClr>
                </a:solidFill>
                <a:latin typeface="+mn-lt"/>
                <a:ea typeface="+mn-ea"/>
                <a:cs typeface="+mn-cs"/>
              </a:defRPr>
            </a:lvl3pPr>
            <a:lvl4pPr marL="6264646" indent="0" algn="ctr" defTabSz="4176431"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4pPr>
            <a:lvl5pPr marL="8352861" indent="0" algn="ctr" defTabSz="4176431"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5pPr>
            <a:lvl6pPr marL="10441076" indent="0" algn="ctr" defTabSz="4176431"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6pPr>
            <a:lvl7pPr marL="12529292" indent="0" algn="ctr" defTabSz="4176431"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7pPr>
            <a:lvl8pPr marL="14617507" indent="0" algn="ctr" defTabSz="4176431"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8pPr>
            <a:lvl9pPr marL="16705722" indent="0" algn="ctr" defTabSz="4176431" rtl="0" eaLnBrk="1" latinLnBrk="0" hangingPunct="1">
              <a:spcBef>
                <a:spcPct val="20000"/>
              </a:spcBef>
              <a:buFont typeface="Arial" pitchFamily="34" charset="0"/>
              <a:buNone/>
              <a:defRPr sz="9100" kern="1200">
                <a:solidFill>
                  <a:schemeClr val="tx1">
                    <a:tint val="75000"/>
                  </a:schemeClr>
                </a:solidFill>
                <a:latin typeface="+mn-lt"/>
                <a:ea typeface="+mn-ea"/>
                <a:cs typeface="+mn-cs"/>
              </a:defRPr>
            </a:lvl9pPr>
          </a:lstStyle>
          <a:p>
            <a:pPr algn="just">
              <a:spcAft>
                <a:spcPts val="800"/>
              </a:spcAft>
            </a:pPr>
            <a:r>
              <a:rPr lang="en-US" sz="2600" dirty="0">
                <a:solidFill>
                  <a:schemeClr val="tx1"/>
                </a:solidFill>
                <a:latin typeface="Arial" panose="020B0604020202020204" pitchFamily="34" charset="0"/>
                <a:ea typeface="Calibri" panose="020F0502020204030204" pitchFamily="34" charset="0"/>
                <a:cs typeface="Arial" panose="020B0604020202020204" pitchFamily="34" charset="0"/>
              </a:rPr>
              <a:t>In recent years, social media has become a powerful tool for sharing food-related content, with recipe posts and reviews driving substantial engagement. As these platforms evolve, understanding the factors that influence user interaction and sentiment is crucial. While the nutritional content of recipes and the details provided in the recipe descriptions are commonly considered, the true impact of these elements on engagement and the emotional tone of reviews remains largely unexplored.</a:t>
            </a:r>
          </a:p>
          <a:p>
            <a:pPr algn="just">
              <a:spcAft>
                <a:spcPts val="800"/>
              </a:spcAft>
            </a:pPr>
            <a:r>
              <a:rPr lang="en-US" sz="2600" dirty="0">
                <a:solidFill>
                  <a:schemeClr val="tx1"/>
                </a:solidFill>
                <a:latin typeface="Arial" panose="020B0604020202020204" pitchFamily="34" charset="0"/>
                <a:ea typeface="Calibri" panose="020F0502020204030204" pitchFamily="34" charset="0"/>
                <a:cs typeface="Arial" panose="020B0604020202020204" pitchFamily="34" charset="0"/>
              </a:rPr>
              <a:t>This research investigates whether the nutritional content of recipes, along with specific recipe information, such as description and recipe complexity, influence the engagement (number of reviews) and the sentiment expressed in the reviews. The findings could provide valuable insights for content creators, marketers, and even dietitians looking to optimize their social media strategies, enhance audience interaction, and foster more meaningful conversations around food.</a:t>
            </a:r>
          </a:p>
          <a:p>
            <a:pPr algn="just">
              <a:spcAft>
                <a:spcPts val="800"/>
              </a:spcAft>
            </a:pPr>
            <a:endParaRPr lang="en-US" sz="26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just">
              <a:spcAft>
                <a:spcPts val="800"/>
              </a:spcAft>
            </a:pPr>
            <a:endParaRPr lang="de-DE" sz="1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88" name="Rechteck: abgerundete Ecken 87">
            <a:extLst>
              <a:ext uri="{FF2B5EF4-FFF2-40B4-BE49-F238E27FC236}">
                <a16:creationId xmlns:a16="http://schemas.microsoft.com/office/drawing/2014/main" id="{29C0F4DD-B742-5F30-63CC-B4869FBEC119}"/>
              </a:ext>
            </a:extLst>
          </p:cNvPr>
          <p:cNvSpPr/>
          <p:nvPr/>
        </p:nvSpPr>
        <p:spPr>
          <a:xfrm rot="16200000">
            <a:off x="-2185069" y="38470200"/>
            <a:ext cx="5328588"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latin typeface="Arial" panose="020B0604020202020204" pitchFamily="34" charset="0"/>
                <a:cs typeface="Arial" panose="020B0604020202020204" pitchFamily="34" charset="0"/>
              </a:rPr>
              <a:t>Major Takeaways </a:t>
            </a:r>
          </a:p>
        </p:txBody>
      </p:sp>
      <p:sp>
        <p:nvSpPr>
          <p:cNvPr id="1021" name="Rechteck: abgerundete Ecken 1020">
            <a:extLst>
              <a:ext uri="{FF2B5EF4-FFF2-40B4-BE49-F238E27FC236}">
                <a16:creationId xmlns:a16="http://schemas.microsoft.com/office/drawing/2014/main" id="{39BDF576-D159-71A0-B76E-6C864F018E4D}"/>
              </a:ext>
            </a:extLst>
          </p:cNvPr>
          <p:cNvSpPr/>
          <p:nvPr/>
        </p:nvSpPr>
        <p:spPr>
          <a:xfrm>
            <a:off x="19412324" y="14734879"/>
            <a:ext cx="6480000"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latin typeface="Arial" panose="020B0604020202020204" pitchFamily="34" charset="0"/>
                <a:cs typeface="Arial" panose="020B0604020202020204" pitchFamily="34" charset="0"/>
              </a:rPr>
              <a:t>Recipe Description</a:t>
            </a:r>
          </a:p>
        </p:txBody>
      </p:sp>
      <p:sp>
        <p:nvSpPr>
          <p:cNvPr id="59" name="Rectangle 58">
            <a:extLst>
              <a:ext uri="{FF2B5EF4-FFF2-40B4-BE49-F238E27FC236}">
                <a16:creationId xmlns:a16="http://schemas.microsoft.com/office/drawing/2014/main" id="{84652BE1-42F1-FE95-0EF1-2A3CC6A7D91D}"/>
              </a:ext>
            </a:extLst>
          </p:cNvPr>
          <p:cNvSpPr/>
          <p:nvPr/>
        </p:nvSpPr>
        <p:spPr>
          <a:xfrm>
            <a:off x="19130" y="14609066"/>
            <a:ext cx="15112648" cy="10738097"/>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7" name="Rechteck: abgerundete Ecken 1019">
            <a:extLst>
              <a:ext uri="{FF2B5EF4-FFF2-40B4-BE49-F238E27FC236}">
                <a16:creationId xmlns:a16="http://schemas.microsoft.com/office/drawing/2014/main" id="{0A233E90-ED20-527C-1CFB-0E09546E591F}"/>
              </a:ext>
            </a:extLst>
          </p:cNvPr>
          <p:cNvSpPr/>
          <p:nvPr/>
        </p:nvSpPr>
        <p:spPr>
          <a:xfrm rot="16200000">
            <a:off x="-4709828" y="19603721"/>
            <a:ext cx="10311138"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latin typeface="Arial" panose="020B0604020202020204" pitchFamily="34" charset="0"/>
                <a:cs typeface="Arial" panose="020B0604020202020204" pitchFamily="34" charset="0"/>
              </a:rPr>
              <a:t>Influence </a:t>
            </a:r>
            <a:r>
              <a:rPr lang="en-US" sz="2800" b="1" dirty="0">
                <a:latin typeface="Arial" panose="020B0604020202020204" pitchFamily="34" charset="0"/>
                <a:cs typeface="Arial" panose="020B0604020202020204" pitchFamily="34" charset="0"/>
              </a:rPr>
              <a:t>of the Recipe Information</a:t>
            </a:r>
            <a:endParaRPr lang="de-AT" sz="2800" b="1" dirty="0">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C8084DB6-4688-A721-1728-BC4BA7DFBFEE}"/>
              </a:ext>
            </a:extLst>
          </p:cNvPr>
          <p:cNvSpPr/>
          <p:nvPr/>
        </p:nvSpPr>
        <p:spPr>
          <a:xfrm>
            <a:off x="15131699" y="14609065"/>
            <a:ext cx="15131699" cy="107462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9" name="Rechteck: abgerundete Ecken 1019">
            <a:extLst>
              <a:ext uri="{FF2B5EF4-FFF2-40B4-BE49-F238E27FC236}">
                <a16:creationId xmlns:a16="http://schemas.microsoft.com/office/drawing/2014/main" id="{F1B63023-0759-B708-09FC-F4C0D1A931BC}"/>
              </a:ext>
            </a:extLst>
          </p:cNvPr>
          <p:cNvSpPr/>
          <p:nvPr/>
        </p:nvSpPr>
        <p:spPr>
          <a:xfrm rot="16200000">
            <a:off x="-4600906" y="30286432"/>
            <a:ext cx="10116067"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latin typeface="Arial" panose="020B0604020202020204" pitchFamily="34" charset="0"/>
                <a:cs typeface="Arial" panose="020B0604020202020204" pitchFamily="34" charset="0"/>
              </a:rPr>
              <a:t>Influence </a:t>
            </a:r>
            <a:r>
              <a:rPr lang="en-US" sz="2800" b="1" dirty="0">
                <a:latin typeface="Arial" panose="020B0604020202020204" pitchFamily="34" charset="0"/>
                <a:cs typeface="Arial" panose="020B0604020202020204" pitchFamily="34" charset="0"/>
              </a:rPr>
              <a:t>of the Nutritional Content</a:t>
            </a:r>
            <a:endParaRPr lang="de-AT" sz="2800" b="1" dirty="0">
              <a:latin typeface="Arial" panose="020B0604020202020204" pitchFamily="34" charset="0"/>
              <a:cs typeface="Arial" panose="020B0604020202020204" pitchFamily="34" charset="0"/>
            </a:endParaRPr>
          </a:p>
        </p:txBody>
      </p:sp>
      <p:sp>
        <p:nvSpPr>
          <p:cNvPr id="184" name="Rechteck: abgerundete Ecken 1019">
            <a:extLst>
              <a:ext uri="{FF2B5EF4-FFF2-40B4-BE49-F238E27FC236}">
                <a16:creationId xmlns:a16="http://schemas.microsoft.com/office/drawing/2014/main" id="{4BAD65B7-1167-0E7E-50D9-65CF134AC837}"/>
              </a:ext>
            </a:extLst>
          </p:cNvPr>
          <p:cNvSpPr/>
          <p:nvPr/>
        </p:nvSpPr>
        <p:spPr>
          <a:xfrm>
            <a:off x="-12576" y="13889205"/>
            <a:ext cx="15215065" cy="71172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800" b="1" dirty="0">
              <a:latin typeface="Arial" panose="020B0604020202020204" pitchFamily="34" charset="0"/>
              <a:cs typeface="Arial" panose="020B0604020202020204" pitchFamily="34" charset="0"/>
            </a:endParaRPr>
          </a:p>
        </p:txBody>
      </p:sp>
      <p:sp>
        <p:nvSpPr>
          <p:cNvPr id="213" name="Rechteck: abgerundete Ecken 1019">
            <a:extLst>
              <a:ext uri="{FF2B5EF4-FFF2-40B4-BE49-F238E27FC236}">
                <a16:creationId xmlns:a16="http://schemas.microsoft.com/office/drawing/2014/main" id="{6C647967-DA23-7B68-70A4-DC3227D2C5E6}"/>
              </a:ext>
            </a:extLst>
          </p:cNvPr>
          <p:cNvSpPr/>
          <p:nvPr/>
        </p:nvSpPr>
        <p:spPr>
          <a:xfrm>
            <a:off x="15142048" y="13889205"/>
            <a:ext cx="15137927" cy="7200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800" b="1" dirty="0">
              <a:latin typeface="Arial" panose="020B0604020202020204" pitchFamily="34" charset="0"/>
              <a:cs typeface="Arial" panose="020B0604020202020204" pitchFamily="34" charset="0"/>
            </a:endParaRPr>
          </a:p>
        </p:txBody>
      </p:sp>
      <p:cxnSp>
        <p:nvCxnSpPr>
          <p:cNvPr id="239" name="Straight Connector 238">
            <a:extLst>
              <a:ext uri="{FF2B5EF4-FFF2-40B4-BE49-F238E27FC236}">
                <a16:creationId xmlns:a16="http://schemas.microsoft.com/office/drawing/2014/main" id="{7E77D1F8-52A8-8722-3B42-A586E8441917}"/>
              </a:ext>
            </a:extLst>
          </p:cNvPr>
          <p:cNvCxnSpPr>
            <a:cxnSpLocks/>
          </p:cNvCxnSpPr>
          <p:nvPr/>
        </p:nvCxnSpPr>
        <p:spPr>
          <a:xfrm>
            <a:off x="82703" y="25377726"/>
            <a:ext cx="30239571" cy="0"/>
          </a:xfrm>
          <a:prstGeom prst="line">
            <a:avLst/>
          </a:prstGeom>
          <a:noFill/>
          <a:ln w="28575">
            <a:prstDash val="solid"/>
          </a:ln>
        </p:spPr>
        <p:style>
          <a:lnRef idx="2">
            <a:schemeClr val="dk1"/>
          </a:lnRef>
          <a:fillRef idx="1">
            <a:schemeClr val="lt1"/>
          </a:fillRef>
          <a:effectRef idx="0">
            <a:schemeClr val="dk1"/>
          </a:effectRef>
          <a:fontRef idx="minor">
            <a:schemeClr val="dk1"/>
          </a:fontRef>
        </p:style>
      </p:cxnSp>
      <p:cxnSp>
        <p:nvCxnSpPr>
          <p:cNvPr id="1049" name="Straight Connector 1048">
            <a:extLst>
              <a:ext uri="{FF2B5EF4-FFF2-40B4-BE49-F238E27FC236}">
                <a16:creationId xmlns:a16="http://schemas.microsoft.com/office/drawing/2014/main" id="{7B14BD3C-F98E-1B3E-BF6F-A9A9677D0EBA}"/>
              </a:ext>
            </a:extLst>
          </p:cNvPr>
          <p:cNvCxnSpPr>
            <a:cxnSpLocks/>
          </p:cNvCxnSpPr>
          <p:nvPr/>
        </p:nvCxnSpPr>
        <p:spPr>
          <a:xfrm>
            <a:off x="30254422" y="32926593"/>
            <a:ext cx="13807" cy="87182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70" name="Straight Connector 269">
            <a:extLst>
              <a:ext uri="{FF2B5EF4-FFF2-40B4-BE49-F238E27FC236}">
                <a16:creationId xmlns:a16="http://schemas.microsoft.com/office/drawing/2014/main" id="{B5E9AF06-6BE5-DB83-B89B-4A7F85C66A19}"/>
              </a:ext>
            </a:extLst>
          </p:cNvPr>
          <p:cNvCxnSpPr>
            <a:cxnSpLocks/>
          </p:cNvCxnSpPr>
          <p:nvPr/>
        </p:nvCxnSpPr>
        <p:spPr>
          <a:xfrm>
            <a:off x="19130" y="35929802"/>
            <a:ext cx="0" cy="570238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273" name="Straight Connector 272">
            <a:extLst>
              <a:ext uri="{FF2B5EF4-FFF2-40B4-BE49-F238E27FC236}">
                <a16:creationId xmlns:a16="http://schemas.microsoft.com/office/drawing/2014/main" id="{60C92661-6975-D94C-E7FF-D470ADEF4F57}"/>
              </a:ext>
            </a:extLst>
          </p:cNvPr>
          <p:cNvCxnSpPr>
            <a:cxnSpLocks/>
          </p:cNvCxnSpPr>
          <p:nvPr/>
        </p:nvCxnSpPr>
        <p:spPr>
          <a:xfrm>
            <a:off x="31543" y="41632182"/>
            <a:ext cx="30245088" cy="1"/>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1020" name="Rechteck: abgerundete Ecken 1019">
            <a:extLst>
              <a:ext uri="{FF2B5EF4-FFF2-40B4-BE49-F238E27FC236}">
                <a16:creationId xmlns:a16="http://schemas.microsoft.com/office/drawing/2014/main" id="{EEC8C8B7-95FF-42CD-BDB2-467D9DB1894A}"/>
              </a:ext>
            </a:extLst>
          </p:cNvPr>
          <p:cNvSpPr/>
          <p:nvPr/>
        </p:nvSpPr>
        <p:spPr>
          <a:xfrm>
            <a:off x="4587993" y="14753191"/>
            <a:ext cx="6480000"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latin typeface="Arial" panose="020B0604020202020204" pitchFamily="34" charset="0"/>
                <a:cs typeface="Arial" panose="020B0604020202020204" pitchFamily="34" charset="0"/>
              </a:rPr>
              <a:t>Recipe Complexity</a:t>
            </a:r>
          </a:p>
        </p:txBody>
      </p:sp>
      <p:sp>
        <p:nvSpPr>
          <p:cNvPr id="118" name="Textfeld 1006">
            <a:extLst>
              <a:ext uri="{FF2B5EF4-FFF2-40B4-BE49-F238E27FC236}">
                <a16:creationId xmlns:a16="http://schemas.microsoft.com/office/drawing/2014/main" id="{4D63A0DE-0D7A-9D31-DC16-DC784E939856}"/>
              </a:ext>
            </a:extLst>
          </p:cNvPr>
          <p:cNvSpPr txBox="1"/>
          <p:nvPr/>
        </p:nvSpPr>
        <p:spPr>
          <a:xfrm>
            <a:off x="9798165" y="41845193"/>
            <a:ext cx="10584885" cy="923330"/>
          </a:xfrm>
          <a:prstGeom prst="rect">
            <a:avLst/>
          </a:prstGeom>
          <a:noFill/>
        </p:spPr>
        <p:txBody>
          <a:bodyPr wrap="none" rtlCol="0">
            <a:spAutoFit/>
          </a:bodyPr>
          <a:lstStyle/>
          <a:p>
            <a:r>
              <a:rPr lang="de-DE" sz="5400" b="1" dirty="0">
                <a:solidFill>
                  <a:schemeClr val="bg1"/>
                </a:solidFill>
                <a:latin typeface="Arial" panose="020B0604020202020204" pitchFamily="34" charset="0"/>
                <a:cs typeface="Arial" panose="020B0604020202020204" pitchFamily="34" charset="0"/>
              </a:rPr>
              <a:t>January 28, 2025 </a:t>
            </a:r>
            <a:r>
              <a:rPr lang="de-DE" sz="5400" dirty="0">
                <a:solidFill>
                  <a:schemeClr val="bg1"/>
                </a:solidFill>
                <a:latin typeface="Arial" panose="020B0604020202020204" pitchFamily="34" charset="0"/>
                <a:cs typeface="Arial" panose="020B0604020202020204" pitchFamily="34" charset="0"/>
              </a:rPr>
              <a:t>I </a:t>
            </a:r>
            <a:r>
              <a:rPr lang="de-DE" sz="5400" b="1" dirty="0">
                <a:solidFill>
                  <a:schemeClr val="bg1"/>
                </a:solidFill>
                <a:latin typeface="Arial" panose="020B0604020202020204" pitchFamily="34" charset="0"/>
                <a:cs typeface="Arial" panose="020B0604020202020204" pitchFamily="34" charset="0"/>
              </a:rPr>
              <a:t>Graz, Austria</a:t>
            </a:r>
            <a:endParaRPr lang="de-DE" sz="5400" dirty="0">
              <a:solidFill>
                <a:schemeClr val="bg1"/>
              </a:solidFill>
              <a:latin typeface="Arial" panose="020B0604020202020204" pitchFamily="34" charset="0"/>
              <a:cs typeface="Arial" panose="020B0604020202020204" pitchFamily="34" charset="0"/>
            </a:endParaRPr>
          </a:p>
        </p:txBody>
      </p:sp>
      <p:sp>
        <p:nvSpPr>
          <p:cNvPr id="134" name="Rechteck: abgerundete Ecken 1019">
            <a:extLst>
              <a:ext uri="{FF2B5EF4-FFF2-40B4-BE49-F238E27FC236}">
                <a16:creationId xmlns:a16="http://schemas.microsoft.com/office/drawing/2014/main" id="{C015C829-16BB-92FD-5D97-8ED292197931}"/>
              </a:ext>
            </a:extLst>
          </p:cNvPr>
          <p:cNvSpPr/>
          <p:nvPr/>
        </p:nvSpPr>
        <p:spPr>
          <a:xfrm rot="16200000">
            <a:off x="-1343166" y="4986384"/>
            <a:ext cx="3600588"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r-HR" sz="2800" b="1" dirty="0">
                <a:latin typeface="Arial" panose="020B0604020202020204" pitchFamily="34" charset="0"/>
                <a:cs typeface="Arial" panose="020B0604020202020204" pitchFamily="34" charset="0"/>
              </a:rPr>
              <a:t>Motivation</a:t>
            </a:r>
            <a:endParaRPr lang="de-AT" sz="2800" b="1" dirty="0">
              <a:latin typeface="Arial" panose="020B0604020202020204" pitchFamily="34" charset="0"/>
              <a:cs typeface="Arial" panose="020B0604020202020204" pitchFamily="34" charset="0"/>
            </a:endParaRPr>
          </a:p>
        </p:txBody>
      </p:sp>
      <p:sp>
        <p:nvSpPr>
          <p:cNvPr id="17" name="Textfeld 68">
            <a:extLst>
              <a:ext uri="{FF2B5EF4-FFF2-40B4-BE49-F238E27FC236}">
                <a16:creationId xmlns:a16="http://schemas.microsoft.com/office/drawing/2014/main" id="{969D76B4-1C7F-F100-D4EA-5BBA94E315B0}"/>
              </a:ext>
            </a:extLst>
          </p:cNvPr>
          <p:cNvSpPr txBox="1"/>
          <p:nvPr/>
        </p:nvSpPr>
        <p:spPr>
          <a:xfrm>
            <a:off x="1842514" y="11508937"/>
            <a:ext cx="5490957" cy="61555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1</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MOST COMMON WORDS IN </a:t>
            </a:r>
          </a:p>
          <a:p>
            <a:pPr algn="ctr"/>
            <a:r>
              <a:rPr lang="en-US" sz="1700" b="1" dirty="0">
                <a:latin typeface="Arial" panose="020B0604020202020204" pitchFamily="34" charset="0"/>
                <a:cs typeface="Arial" panose="020B0604020202020204" pitchFamily="34" charset="0"/>
              </a:rPr>
              <a:t>POSITIVE REVIEWS</a:t>
            </a:r>
            <a:endParaRPr lang="de-AT" sz="1700" b="1" dirty="0">
              <a:latin typeface="Arial" panose="020B0604020202020204" pitchFamily="34" charset="0"/>
              <a:cs typeface="Arial" panose="020B0604020202020204" pitchFamily="34" charset="0"/>
            </a:endParaRPr>
          </a:p>
        </p:txBody>
      </p:sp>
      <p:sp>
        <p:nvSpPr>
          <p:cNvPr id="18" name="Textfeld 68">
            <a:extLst>
              <a:ext uri="{FF2B5EF4-FFF2-40B4-BE49-F238E27FC236}">
                <a16:creationId xmlns:a16="http://schemas.microsoft.com/office/drawing/2014/main" id="{CB70380A-8F92-31DB-96EE-8BE514690D0C}"/>
              </a:ext>
            </a:extLst>
          </p:cNvPr>
          <p:cNvSpPr txBox="1"/>
          <p:nvPr/>
        </p:nvSpPr>
        <p:spPr>
          <a:xfrm>
            <a:off x="9719448" y="11449719"/>
            <a:ext cx="5490957" cy="61555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2</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MOST COMMON WORDS IN </a:t>
            </a:r>
          </a:p>
          <a:p>
            <a:pPr algn="ctr"/>
            <a:r>
              <a:rPr lang="en-US" sz="1700" b="1" dirty="0">
                <a:latin typeface="Arial" panose="020B0604020202020204" pitchFamily="34" charset="0"/>
                <a:cs typeface="Arial" panose="020B0604020202020204" pitchFamily="34" charset="0"/>
              </a:rPr>
              <a:t>NEGATIVE REVIEWS</a:t>
            </a:r>
            <a:endParaRPr lang="de-AT" sz="1700" b="1" dirty="0">
              <a:latin typeface="Arial" panose="020B0604020202020204" pitchFamily="34" charset="0"/>
              <a:cs typeface="Arial" panose="020B0604020202020204" pitchFamily="34" charset="0"/>
            </a:endParaRPr>
          </a:p>
        </p:txBody>
      </p:sp>
      <p:sp>
        <p:nvSpPr>
          <p:cNvPr id="28" name="Rechteck: abgerundete Ecken 1019">
            <a:extLst>
              <a:ext uri="{FF2B5EF4-FFF2-40B4-BE49-F238E27FC236}">
                <a16:creationId xmlns:a16="http://schemas.microsoft.com/office/drawing/2014/main" id="{87905378-FBE7-35B8-6345-80798BD04F8F}"/>
              </a:ext>
            </a:extLst>
          </p:cNvPr>
          <p:cNvSpPr/>
          <p:nvPr/>
        </p:nvSpPr>
        <p:spPr>
          <a:xfrm rot="16200000">
            <a:off x="-2603624" y="10259068"/>
            <a:ext cx="6121503"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latin typeface="Arial" panose="020B0604020202020204" pitchFamily="34" charset="0"/>
                <a:cs typeface="Arial" panose="020B0604020202020204" pitchFamily="34" charset="0"/>
              </a:rPr>
              <a:t>Data Exploration</a:t>
            </a:r>
            <a:endParaRPr lang="de-AT" sz="2800" b="1" dirty="0">
              <a:latin typeface="Arial" panose="020B0604020202020204" pitchFamily="34" charset="0"/>
              <a:cs typeface="Arial" panose="020B0604020202020204" pitchFamily="34" charset="0"/>
            </a:endParaRPr>
          </a:p>
        </p:txBody>
      </p:sp>
      <p:sp>
        <p:nvSpPr>
          <p:cNvPr id="30" name="Abgerundetes Rechteck 20">
            <a:extLst>
              <a:ext uri="{FF2B5EF4-FFF2-40B4-BE49-F238E27FC236}">
                <a16:creationId xmlns:a16="http://schemas.microsoft.com/office/drawing/2014/main" id="{A4EBF583-B711-B62D-12DC-6146FF8A88E1}"/>
              </a:ext>
            </a:extLst>
          </p:cNvPr>
          <p:cNvSpPr/>
          <p:nvPr/>
        </p:nvSpPr>
        <p:spPr>
          <a:xfrm>
            <a:off x="19130" y="7247759"/>
            <a:ext cx="30237985" cy="735317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latin typeface="Arial" charset="0"/>
              <a:ea typeface="Arial" charset="0"/>
              <a:cs typeface="Arial" charset="0"/>
            </a:endParaRPr>
          </a:p>
        </p:txBody>
      </p:sp>
      <p:sp>
        <p:nvSpPr>
          <p:cNvPr id="36" name="Textfeld 68">
            <a:extLst>
              <a:ext uri="{FF2B5EF4-FFF2-40B4-BE49-F238E27FC236}">
                <a16:creationId xmlns:a16="http://schemas.microsoft.com/office/drawing/2014/main" id="{63BDBF63-6265-9FC1-1C71-87A8D3F0A90E}"/>
              </a:ext>
            </a:extLst>
          </p:cNvPr>
          <p:cNvSpPr txBox="1"/>
          <p:nvPr/>
        </p:nvSpPr>
        <p:spPr>
          <a:xfrm>
            <a:off x="17054849" y="11504114"/>
            <a:ext cx="5490957" cy="35394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3</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SCORES VS RATING FOR REVIEWS</a:t>
            </a:r>
            <a:endParaRPr lang="de-AT" sz="1700" b="1" dirty="0">
              <a:latin typeface="Arial" panose="020B0604020202020204" pitchFamily="34" charset="0"/>
              <a:cs typeface="Arial" panose="020B0604020202020204" pitchFamily="34" charset="0"/>
            </a:endParaRPr>
          </a:p>
        </p:txBody>
      </p:sp>
      <p:sp>
        <p:nvSpPr>
          <p:cNvPr id="38" name="Textfeld 68">
            <a:extLst>
              <a:ext uri="{FF2B5EF4-FFF2-40B4-BE49-F238E27FC236}">
                <a16:creationId xmlns:a16="http://schemas.microsoft.com/office/drawing/2014/main" id="{44C56D30-654F-C907-FE14-8FB66F1D744E}"/>
              </a:ext>
            </a:extLst>
          </p:cNvPr>
          <p:cNvSpPr txBox="1"/>
          <p:nvPr/>
        </p:nvSpPr>
        <p:spPr>
          <a:xfrm>
            <a:off x="24469828" y="11446632"/>
            <a:ext cx="5490957" cy="61555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4</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DISTRIBUTION OF </a:t>
            </a:r>
          </a:p>
          <a:p>
            <a:pPr algn="ctr"/>
            <a:r>
              <a:rPr lang="en-US" sz="1700" b="1" dirty="0">
                <a:latin typeface="Arial" panose="020B0604020202020204" pitchFamily="34" charset="0"/>
                <a:cs typeface="Arial" panose="020B0604020202020204" pitchFamily="34" charset="0"/>
              </a:rPr>
              <a:t>CALORIES IN RECIPES</a:t>
            </a:r>
            <a:endParaRPr lang="de-AT" sz="1700" b="1" dirty="0">
              <a:latin typeface="Arial" panose="020B0604020202020204" pitchFamily="34" charset="0"/>
              <a:cs typeface="Arial" panose="020B0604020202020204" pitchFamily="34" charset="0"/>
            </a:endParaRPr>
          </a:p>
        </p:txBody>
      </p:sp>
      <p:sp>
        <p:nvSpPr>
          <p:cNvPr id="40" name="Rechteck: abgerundete Ecken 1019">
            <a:extLst>
              <a:ext uri="{FF2B5EF4-FFF2-40B4-BE49-F238E27FC236}">
                <a16:creationId xmlns:a16="http://schemas.microsoft.com/office/drawing/2014/main" id="{F45223E6-497D-0180-46E5-AD451C293534}"/>
              </a:ext>
            </a:extLst>
          </p:cNvPr>
          <p:cNvSpPr/>
          <p:nvPr/>
        </p:nvSpPr>
        <p:spPr>
          <a:xfrm>
            <a:off x="10879881" y="25624235"/>
            <a:ext cx="8532443"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latin typeface="Arial" panose="020B0604020202020204" pitchFamily="34" charset="0"/>
                <a:cs typeface="Arial" panose="020B0604020202020204" pitchFamily="34" charset="0"/>
              </a:rPr>
              <a:t>Calorie and Macronutrient Information</a:t>
            </a:r>
          </a:p>
        </p:txBody>
      </p:sp>
      <p:cxnSp>
        <p:nvCxnSpPr>
          <p:cNvPr id="49" name="Straight Connector 48">
            <a:extLst>
              <a:ext uri="{FF2B5EF4-FFF2-40B4-BE49-F238E27FC236}">
                <a16:creationId xmlns:a16="http://schemas.microsoft.com/office/drawing/2014/main" id="{59EF7FB5-524A-147A-4DFB-15734AF3D710}"/>
              </a:ext>
            </a:extLst>
          </p:cNvPr>
          <p:cNvCxnSpPr>
            <a:cxnSpLocks/>
          </p:cNvCxnSpPr>
          <p:nvPr/>
        </p:nvCxnSpPr>
        <p:spPr>
          <a:xfrm>
            <a:off x="40403" y="13898951"/>
            <a:ext cx="30176500" cy="9654"/>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56" name="Rechteck: abgerundete Ecken 1019">
            <a:extLst>
              <a:ext uri="{FF2B5EF4-FFF2-40B4-BE49-F238E27FC236}">
                <a16:creationId xmlns:a16="http://schemas.microsoft.com/office/drawing/2014/main" id="{F9C277D5-D112-FD5A-8437-88B30CED16F7}"/>
              </a:ext>
            </a:extLst>
          </p:cNvPr>
          <p:cNvSpPr/>
          <p:nvPr/>
        </p:nvSpPr>
        <p:spPr>
          <a:xfrm>
            <a:off x="7812764" y="13916741"/>
            <a:ext cx="14995273" cy="6615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solidFill>
                  <a:schemeClr val="bg1"/>
                </a:solidFill>
                <a:latin typeface="Arial" panose="020B0604020202020204" pitchFamily="34" charset="0"/>
                <a:cs typeface="Arial" panose="020B0604020202020204" pitchFamily="34" charset="0"/>
              </a:rPr>
              <a:t>INFLUENCE ON THE RECIPE ENGAGEMENT AND REVIEW SENTIMENT</a:t>
            </a:r>
          </a:p>
        </p:txBody>
      </p:sp>
      <p:sp>
        <p:nvSpPr>
          <p:cNvPr id="67" name="Textfeld 68">
            <a:extLst>
              <a:ext uri="{FF2B5EF4-FFF2-40B4-BE49-F238E27FC236}">
                <a16:creationId xmlns:a16="http://schemas.microsoft.com/office/drawing/2014/main" id="{2380DFBB-AAA8-D193-DBD4-28CEDDE865D4}"/>
              </a:ext>
            </a:extLst>
          </p:cNvPr>
          <p:cNvSpPr txBox="1"/>
          <p:nvPr/>
        </p:nvSpPr>
        <p:spPr>
          <a:xfrm>
            <a:off x="2538587" y="12356484"/>
            <a:ext cx="11964629" cy="707886"/>
          </a:xfrm>
          <a:prstGeom prst="rect">
            <a:avLst/>
          </a:prstGeom>
          <a:noFill/>
        </p:spPr>
        <p:txBody>
          <a:bodyPr wrap="square" rtlCol="0">
            <a:spAutoFit/>
          </a:bodyPr>
          <a:lstStyle/>
          <a:p>
            <a:pPr algn="ctr"/>
            <a:r>
              <a:rPr lang="de-AT" sz="2000" b="1" dirty="0">
                <a:latin typeface="Arial" panose="020B0604020202020204" pitchFamily="34" charset="0"/>
                <a:cs typeface="Arial" panose="020B0604020202020204" pitchFamily="34" charset="0"/>
              </a:rPr>
              <a:t>Words in reviews. </a:t>
            </a:r>
            <a:r>
              <a:rPr lang="de-AT" sz="2000" dirty="0">
                <a:latin typeface="Arial" panose="020B0604020202020204" pitchFamily="34" charset="0"/>
                <a:cs typeface="Arial" panose="020B0604020202020204" pitchFamily="34" charset="0"/>
              </a:rPr>
              <a:t>We present most common words used in positive reviews (left) in green, or negative reviews (right) in red color. The size of the word reflects its frequency withing the respective group.</a:t>
            </a:r>
          </a:p>
        </p:txBody>
      </p:sp>
      <p:sp>
        <p:nvSpPr>
          <p:cNvPr id="71" name="Textfeld 68">
            <a:extLst>
              <a:ext uri="{FF2B5EF4-FFF2-40B4-BE49-F238E27FC236}">
                <a16:creationId xmlns:a16="http://schemas.microsoft.com/office/drawing/2014/main" id="{0940DEFF-615D-0998-1A8F-45D28FB4E8F3}"/>
              </a:ext>
            </a:extLst>
          </p:cNvPr>
          <p:cNvSpPr txBox="1"/>
          <p:nvPr/>
        </p:nvSpPr>
        <p:spPr>
          <a:xfrm>
            <a:off x="17114826" y="12195816"/>
            <a:ext cx="5490957" cy="1323439"/>
          </a:xfrm>
          <a:prstGeom prst="rect">
            <a:avLst/>
          </a:prstGeom>
          <a:noFill/>
        </p:spPr>
        <p:txBody>
          <a:bodyPr wrap="square" rtlCol="0">
            <a:spAutoFit/>
          </a:bodyPr>
          <a:lstStyle/>
          <a:p>
            <a:pPr algn="ctr"/>
            <a:r>
              <a:rPr lang="de-AT" sz="2000" dirty="0">
                <a:latin typeface="Arial" panose="020B0604020202020204" pitchFamily="34" charset="0"/>
                <a:cs typeface="Arial" panose="020B0604020202020204" pitchFamily="34" charset="0"/>
              </a:rPr>
              <a:t>Users who post more positive reviews tend to give a higher score to the recipe. Users who opt to not giving a score to the recipe still give it a relatively positive review.</a:t>
            </a:r>
          </a:p>
        </p:txBody>
      </p:sp>
      <p:sp>
        <p:nvSpPr>
          <p:cNvPr id="72" name="Textfeld 68">
            <a:extLst>
              <a:ext uri="{FF2B5EF4-FFF2-40B4-BE49-F238E27FC236}">
                <a16:creationId xmlns:a16="http://schemas.microsoft.com/office/drawing/2014/main" id="{68E4D267-49C0-59F5-3D51-4C44BC6D6987}"/>
              </a:ext>
            </a:extLst>
          </p:cNvPr>
          <p:cNvSpPr txBox="1"/>
          <p:nvPr/>
        </p:nvSpPr>
        <p:spPr>
          <a:xfrm>
            <a:off x="24068979" y="12304126"/>
            <a:ext cx="5490573" cy="1015663"/>
          </a:xfrm>
          <a:prstGeom prst="rect">
            <a:avLst/>
          </a:prstGeom>
          <a:noFill/>
        </p:spPr>
        <p:txBody>
          <a:bodyPr wrap="square" rtlCol="0">
            <a:spAutoFit/>
          </a:bodyPr>
          <a:lstStyle/>
          <a:p>
            <a:pPr algn="ctr"/>
            <a:r>
              <a:rPr lang="de-AT" sz="2000" dirty="0">
                <a:latin typeface="Arial" panose="020B0604020202020204" pitchFamily="34" charset="0"/>
                <a:cs typeface="Arial" panose="020B0604020202020204" pitchFamily="34" charset="0"/>
              </a:rPr>
              <a:t>Majority of the recipe have around 200 calories per serving. This might imply that there are more recipes of snacks and small meals.</a:t>
            </a:r>
          </a:p>
        </p:txBody>
      </p:sp>
      <p:sp>
        <p:nvSpPr>
          <p:cNvPr id="3" name="Rectangle 2">
            <a:extLst>
              <a:ext uri="{FF2B5EF4-FFF2-40B4-BE49-F238E27FC236}">
                <a16:creationId xmlns:a16="http://schemas.microsoft.com/office/drawing/2014/main" id="{313005F0-3E74-EC53-28FA-9393FB54F689}"/>
              </a:ext>
            </a:extLst>
          </p:cNvPr>
          <p:cNvSpPr/>
          <p:nvPr/>
        </p:nvSpPr>
        <p:spPr>
          <a:xfrm>
            <a:off x="15395" y="25341427"/>
            <a:ext cx="30237984" cy="10746232"/>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FB2BF6C3-B56B-76CC-E601-A60D50F4B4A1}"/>
              </a:ext>
            </a:extLst>
          </p:cNvPr>
          <p:cNvSpPr txBox="1"/>
          <p:nvPr/>
        </p:nvSpPr>
        <p:spPr>
          <a:xfrm>
            <a:off x="1545627" y="21127700"/>
            <a:ext cx="13544980" cy="3693319"/>
          </a:xfrm>
          <a:prstGeom prst="rect">
            <a:avLst/>
          </a:prstGeom>
          <a:noFill/>
        </p:spPr>
        <p:txBody>
          <a:bodyPr wrap="square" rtlCol="0">
            <a:spAutoFit/>
          </a:bodyPr>
          <a:lstStyle/>
          <a:p>
            <a:pPr marL="457200" indent="-457200" algn="just">
              <a:buFontTx/>
              <a:buChar char="-"/>
            </a:pPr>
            <a:r>
              <a:rPr lang="en-US" sz="2600" b="1" dirty="0" smtClean="0">
                <a:latin typeface="Arial" panose="020B0604020202020204" pitchFamily="34" charset="0"/>
                <a:cs typeface="Arial" panose="020B0604020202020204" pitchFamily="34" charset="0"/>
              </a:rPr>
              <a:t>Method: </a:t>
            </a:r>
          </a:p>
          <a:p>
            <a:pPr marL="2545415" lvl="1" indent="-457200" algn="just">
              <a:buFontTx/>
              <a:buChar char="-"/>
            </a:pPr>
            <a:r>
              <a:rPr lang="en-US" sz="2600" dirty="0" smtClean="0">
                <a:latin typeface="Arial" panose="020B0604020202020204" pitchFamily="34" charset="0"/>
                <a:cs typeface="Arial" panose="020B0604020202020204" pitchFamily="34" charset="0"/>
              </a:rPr>
              <a:t>Check </a:t>
            </a:r>
            <a:r>
              <a:rPr lang="en-US" sz="2600" dirty="0">
                <a:latin typeface="Arial" panose="020B0604020202020204" pitchFamily="34" charset="0"/>
                <a:cs typeface="Arial" panose="020B0604020202020204" pitchFamily="34" charset="0"/>
              </a:rPr>
              <a:t>if </a:t>
            </a:r>
            <a:r>
              <a:rPr lang="en-US" sz="2600" dirty="0" smtClean="0">
                <a:latin typeface="Arial" panose="020B0604020202020204" pitchFamily="34" charset="0"/>
                <a:cs typeface="Arial" panose="020B0604020202020204" pitchFamily="34" charset="0"/>
              </a:rPr>
              <a:t>time </a:t>
            </a:r>
            <a:r>
              <a:rPr lang="en-US" sz="2600" dirty="0">
                <a:latin typeface="Arial" panose="020B0604020202020204" pitchFamily="34" charset="0"/>
                <a:cs typeface="Arial" panose="020B0604020202020204" pitchFamily="34" charset="0"/>
              </a:rPr>
              <a:t>to complete a </a:t>
            </a:r>
            <a:r>
              <a:rPr lang="en-US" sz="2600" dirty="0" smtClean="0">
                <a:latin typeface="Arial" panose="020B0604020202020204" pitchFamily="34" charset="0"/>
                <a:cs typeface="Arial" panose="020B0604020202020204" pitchFamily="34" charset="0"/>
              </a:rPr>
              <a:t>recipe </a:t>
            </a:r>
            <a:r>
              <a:rPr lang="en-US" sz="2600" dirty="0">
                <a:latin typeface="Arial" panose="020B0604020202020204" pitchFamily="34" charset="0"/>
                <a:cs typeface="Arial" panose="020B0604020202020204" pitchFamily="34" charset="0"/>
              </a:rPr>
              <a:t>and number of steps correlate</a:t>
            </a:r>
          </a:p>
          <a:p>
            <a:pPr marL="2545415" lvl="1" indent="-457200" algn="just">
              <a:buFontTx/>
              <a:buChar char="-"/>
            </a:pPr>
            <a:r>
              <a:rPr lang="en-US" sz="2600" dirty="0">
                <a:latin typeface="Arial" panose="020B0604020202020204" pitchFamily="34" charset="0"/>
                <a:cs typeface="Arial" panose="020B0604020202020204" pitchFamily="34" charset="0"/>
              </a:rPr>
              <a:t>Create </a:t>
            </a:r>
            <a:r>
              <a:rPr lang="en-US" sz="2600" i="1" dirty="0">
                <a:latin typeface="Arial" panose="020B0604020202020204" pitchFamily="34" charset="0"/>
                <a:cs typeface="Arial" panose="020B0604020202020204" pitchFamily="34" charset="0"/>
              </a:rPr>
              <a:t>Complexity</a:t>
            </a:r>
            <a:r>
              <a:rPr lang="en-US" sz="2600" dirty="0">
                <a:latin typeface="Arial" panose="020B0604020202020204" pitchFamily="34" charset="0"/>
                <a:cs typeface="Arial" panose="020B0604020202020204" pitchFamily="34" charset="0"/>
              </a:rPr>
              <a:t> feature </a:t>
            </a:r>
            <a:r>
              <a:rPr lang="en-US" sz="2600" dirty="0">
                <a:latin typeface="Arial" panose="020B0604020202020204" pitchFamily="34" charset="0"/>
                <a:cs typeface="Arial" panose="020B0604020202020204" pitchFamily="34" charset="0"/>
                <a:sym typeface="Wingdings" panose="05000000000000000000" pitchFamily="2" charset="2"/>
              </a:rPr>
              <a:t></a:t>
            </a:r>
            <a:r>
              <a:rPr lang="en-US" sz="2600" dirty="0">
                <a:latin typeface="Arial" panose="020B0604020202020204" pitchFamily="34" charset="0"/>
                <a:cs typeface="Arial" panose="020B0604020202020204" pitchFamily="34" charset="0"/>
              </a:rPr>
              <a:t> minutes * </a:t>
            </a:r>
            <a:r>
              <a:rPr lang="en-US" sz="2600" dirty="0" smtClean="0">
                <a:latin typeface="Arial" panose="020B0604020202020204" pitchFamily="34" charset="0"/>
                <a:cs typeface="Arial" panose="020B0604020202020204" pitchFamily="34" charset="0"/>
              </a:rPr>
              <a:t>steps</a:t>
            </a:r>
            <a:endParaRPr lang="en-US" sz="2600" dirty="0">
              <a:latin typeface="Arial" panose="020B0604020202020204" pitchFamily="34" charset="0"/>
              <a:cs typeface="Arial" panose="020B0604020202020204" pitchFamily="34" charset="0"/>
            </a:endParaRPr>
          </a:p>
          <a:p>
            <a:pPr marL="457200" indent="-457200" algn="just">
              <a:buFontTx/>
              <a:buChar char="-"/>
            </a:pPr>
            <a:r>
              <a:rPr lang="en-US" sz="2600" b="1" dirty="0">
                <a:latin typeface="Arial" panose="020B0604020202020204" pitchFamily="34" charset="0"/>
                <a:cs typeface="Arial" panose="020B0604020202020204" pitchFamily="34" charset="0"/>
              </a:rPr>
              <a:t>Objective:</a:t>
            </a:r>
            <a:r>
              <a:rPr lang="en-US" sz="2600" dirty="0">
                <a:latin typeface="Arial" panose="020B0604020202020204" pitchFamily="34" charset="0"/>
                <a:cs typeface="Arial" panose="020B0604020202020204" pitchFamily="34" charset="0"/>
              </a:rPr>
              <a:t> Analyze the impact of recipe complexity on review count</a:t>
            </a:r>
          </a:p>
          <a:p>
            <a:pPr marL="457200" indent="-457200" algn="just">
              <a:buFontTx/>
              <a:buChar char="-"/>
            </a:pPr>
            <a:r>
              <a:rPr lang="en-US" sz="2600" b="1" dirty="0">
                <a:latin typeface="Arial" panose="020B0604020202020204" pitchFamily="34" charset="0"/>
                <a:cs typeface="Arial" panose="020B0604020202020204" pitchFamily="34" charset="0"/>
              </a:rPr>
              <a:t>Key findings:</a:t>
            </a:r>
            <a:r>
              <a:rPr lang="en-US" sz="2600" dirty="0">
                <a:latin typeface="Arial" panose="020B0604020202020204" pitchFamily="34" charset="0"/>
                <a:cs typeface="Arial" panose="020B0604020202020204" pitchFamily="34" charset="0"/>
              </a:rPr>
              <a:t> </a:t>
            </a:r>
          </a:p>
          <a:p>
            <a:pPr marL="2545415" lvl="1" indent="-457200" algn="just">
              <a:buFontTx/>
              <a:buChar char="-"/>
            </a:pPr>
            <a:r>
              <a:rPr lang="en-US" sz="2600" dirty="0">
                <a:latin typeface="Arial" panose="020B0604020202020204" pitchFamily="34" charset="0"/>
                <a:cs typeface="Arial" panose="020B0604020202020204" pitchFamily="34" charset="0"/>
              </a:rPr>
              <a:t>Very weak relationship (R-squared = 0.1%)</a:t>
            </a:r>
          </a:p>
          <a:p>
            <a:pPr marL="2545415" lvl="1" indent="-457200" algn="just">
              <a:buFontTx/>
              <a:buChar char="-"/>
            </a:pPr>
            <a:r>
              <a:rPr lang="en-US" sz="2600" dirty="0">
                <a:latin typeface="Arial" panose="020B0604020202020204" pitchFamily="34" charset="0"/>
                <a:cs typeface="Arial" panose="020B0604020202020204" pitchFamily="34" charset="0"/>
              </a:rPr>
              <a:t>Still statistically significant (p &lt; 0.001)</a:t>
            </a:r>
          </a:p>
          <a:p>
            <a:pPr marL="457200" indent="-457200" algn="just">
              <a:buFontTx/>
              <a:buChar char="-"/>
            </a:pPr>
            <a:r>
              <a:rPr lang="en-US" sz="2600" b="1" dirty="0">
                <a:latin typeface="Arial" panose="020B0604020202020204" pitchFamily="34" charset="0"/>
                <a:cs typeface="Arial" panose="020B0604020202020204" pitchFamily="34" charset="0"/>
              </a:rPr>
              <a:t>Coefficients:</a:t>
            </a:r>
            <a:r>
              <a:rPr lang="en-US" sz="2600" dirty="0">
                <a:latin typeface="Arial" panose="020B0604020202020204" pitchFamily="34" charset="0"/>
                <a:cs typeface="Arial" panose="020B0604020202020204" pitchFamily="34" charset="0"/>
              </a:rPr>
              <a:t> 0.0024 (minimal increase)</a:t>
            </a:r>
          </a:p>
          <a:p>
            <a:pPr marL="457200" indent="-457200" algn="just">
              <a:buFontTx/>
              <a:buChar char="-"/>
            </a:pPr>
            <a:r>
              <a:rPr lang="en-US" sz="2600" b="1" dirty="0">
                <a:latin typeface="Arial" panose="020B0604020202020204" pitchFamily="34" charset="0"/>
                <a:cs typeface="Arial" panose="020B0604020202020204" pitchFamily="34" charset="0"/>
              </a:rPr>
              <a:t>Conclusion:</a:t>
            </a:r>
            <a:r>
              <a:rPr lang="en-US" sz="2600" dirty="0">
                <a:latin typeface="Arial" panose="020B0604020202020204" pitchFamily="34" charset="0"/>
                <a:cs typeface="Arial" panose="020B0604020202020204" pitchFamily="34" charset="0"/>
              </a:rPr>
              <a:t> Recipe complexity has minimal impact on review count</a:t>
            </a:r>
          </a:p>
        </p:txBody>
      </p:sp>
      <p:sp>
        <p:nvSpPr>
          <p:cNvPr id="22" name="TextBox 21">
            <a:extLst>
              <a:ext uri="{FF2B5EF4-FFF2-40B4-BE49-F238E27FC236}">
                <a16:creationId xmlns:a16="http://schemas.microsoft.com/office/drawing/2014/main" id="{2605BC1E-55C6-6916-4A6A-0A5D4DD94C92}"/>
              </a:ext>
            </a:extLst>
          </p:cNvPr>
          <p:cNvSpPr txBox="1"/>
          <p:nvPr/>
        </p:nvSpPr>
        <p:spPr>
          <a:xfrm>
            <a:off x="15953516" y="21127700"/>
            <a:ext cx="13544980" cy="3693319"/>
          </a:xfrm>
          <a:prstGeom prst="rect">
            <a:avLst/>
          </a:prstGeom>
          <a:noFill/>
        </p:spPr>
        <p:txBody>
          <a:bodyPr wrap="square" rtlCol="0">
            <a:spAutoFit/>
          </a:bodyPr>
          <a:lstStyle/>
          <a:p>
            <a:pPr marL="457200" indent="-457200" algn="just">
              <a:buFontTx/>
              <a:buChar char="-"/>
            </a:pPr>
            <a:r>
              <a:rPr lang="en-US" sz="2600" b="1" dirty="0" smtClean="0">
                <a:latin typeface="Arial" panose="020B0604020202020204" pitchFamily="34" charset="0"/>
                <a:cs typeface="Arial" panose="020B0604020202020204" pitchFamily="34" charset="0"/>
              </a:rPr>
              <a:t>Method: </a:t>
            </a:r>
            <a:r>
              <a:rPr lang="en-US" sz="2600" dirty="0" smtClean="0">
                <a:latin typeface="Arial" panose="020B0604020202020204" pitchFamily="34" charset="0"/>
                <a:cs typeface="Arial" panose="020B0604020202020204" pitchFamily="34" charset="0"/>
              </a:rPr>
              <a:t>Calculate </a:t>
            </a:r>
            <a:r>
              <a:rPr lang="en-US" sz="2600" dirty="0">
                <a:latin typeface="Arial" panose="020B0604020202020204" pitchFamily="34" charset="0"/>
                <a:cs typeface="Arial" panose="020B0604020202020204" pitchFamily="34" charset="0"/>
              </a:rPr>
              <a:t>the sentiment of the recipe description, and the average sentiment of all </a:t>
            </a:r>
            <a:r>
              <a:rPr lang="en-US" sz="2600" dirty="0" smtClean="0">
                <a:latin typeface="Arial" panose="020B0604020202020204" pitchFamily="34" charset="0"/>
                <a:cs typeface="Arial" panose="020B0604020202020204" pitchFamily="34" charset="0"/>
              </a:rPr>
              <a:t>reviews</a:t>
            </a:r>
            <a:endParaRPr lang="en-US" sz="2600" dirty="0">
              <a:latin typeface="Arial" panose="020B0604020202020204" pitchFamily="34" charset="0"/>
              <a:cs typeface="Arial" panose="020B0604020202020204" pitchFamily="34" charset="0"/>
            </a:endParaRPr>
          </a:p>
          <a:p>
            <a:pPr marL="457200" indent="-457200" algn="just">
              <a:buFontTx/>
              <a:buChar char="-"/>
            </a:pPr>
            <a:r>
              <a:rPr lang="en-US" sz="2600" b="1" dirty="0">
                <a:latin typeface="Arial" panose="020B0604020202020204" pitchFamily="34" charset="0"/>
                <a:cs typeface="Arial" panose="020B0604020202020204" pitchFamily="34" charset="0"/>
              </a:rPr>
              <a:t>Objective:</a:t>
            </a:r>
            <a:r>
              <a:rPr lang="en-US" sz="2600" dirty="0">
                <a:latin typeface="Arial" panose="020B0604020202020204" pitchFamily="34" charset="0"/>
                <a:cs typeface="Arial" panose="020B0604020202020204" pitchFamily="34" charset="0"/>
              </a:rPr>
              <a:t> Examine the relationship between recipe sentiment (VADER score) and average review sentiment</a:t>
            </a:r>
          </a:p>
          <a:p>
            <a:pPr marL="457200" indent="-457200" algn="just">
              <a:buFontTx/>
              <a:buChar char="-"/>
            </a:pPr>
            <a:r>
              <a:rPr lang="en-US" sz="2600" b="1" dirty="0">
                <a:latin typeface="Arial" panose="020B0604020202020204" pitchFamily="34" charset="0"/>
                <a:cs typeface="Arial" panose="020B0604020202020204" pitchFamily="34" charset="0"/>
              </a:rPr>
              <a:t>Key findings:</a:t>
            </a:r>
            <a:r>
              <a:rPr lang="en-US" sz="2600" dirty="0">
                <a:latin typeface="Arial" panose="020B0604020202020204" pitchFamily="34" charset="0"/>
                <a:cs typeface="Arial" panose="020B0604020202020204" pitchFamily="34" charset="0"/>
              </a:rPr>
              <a:t> </a:t>
            </a:r>
          </a:p>
          <a:p>
            <a:pPr marL="2545415" lvl="1" indent="-457200" algn="just">
              <a:buFontTx/>
              <a:buChar char="-"/>
            </a:pPr>
            <a:r>
              <a:rPr lang="en-US" sz="2600" dirty="0">
                <a:latin typeface="Arial" panose="020B0604020202020204" pitchFamily="34" charset="0"/>
                <a:cs typeface="Arial" panose="020B0604020202020204" pitchFamily="34" charset="0"/>
              </a:rPr>
              <a:t>Very weak relationship (R-squared = 0.1%)</a:t>
            </a:r>
          </a:p>
          <a:p>
            <a:pPr marL="2545415" lvl="1" indent="-457200" algn="just">
              <a:buFontTx/>
              <a:buChar char="-"/>
            </a:pPr>
            <a:r>
              <a:rPr lang="en-US" sz="2600" dirty="0">
                <a:latin typeface="Arial" panose="020B0604020202020204" pitchFamily="34" charset="0"/>
                <a:cs typeface="Arial" panose="020B0604020202020204" pitchFamily="34" charset="0"/>
              </a:rPr>
              <a:t>Still statistically significant (p &lt; 0.001)</a:t>
            </a:r>
          </a:p>
          <a:p>
            <a:pPr marL="457200" indent="-457200" algn="just">
              <a:buFontTx/>
              <a:buChar char="-"/>
            </a:pPr>
            <a:r>
              <a:rPr lang="en-US" sz="2600" b="1" dirty="0">
                <a:latin typeface="Arial" panose="020B0604020202020204" pitchFamily="34" charset="0"/>
                <a:cs typeface="Arial" panose="020B0604020202020204" pitchFamily="34" charset="0"/>
              </a:rPr>
              <a:t>Coefficients:</a:t>
            </a:r>
            <a:r>
              <a:rPr lang="en-US" sz="2600" dirty="0">
                <a:latin typeface="Arial" panose="020B0604020202020204" pitchFamily="34" charset="0"/>
                <a:cs typeface="Arial" panose="020B0604020202020204" pitchFamily="34" charset="0"/>
              </a:rPr>
              <a:t> 0.0098 (minimal increase in review sentiment)</a:t>
            </a:r>
          </a:p>
          <a:p>
            <a:pPr marL="457200" indent="-457200" algn="just">
              <a:buFontTx/>
              <a:buChar char="-"/>
            </a:pPr>
            <a:r>
              <a:rPr lang="en-US" sz="2600" b="1" dirty="0">
                <a:latin typeface="Arial" panose="020B0604020202020204" pitchFamily="34" charset="0"/>
                <a:cs typeface="Arial" panose="020B0604020202020204" pitchFamily="34" charset="0"/>
              </a:rPr>
              <a:t>Conclusion:</a:t>
            </a:r>
            <a:r>
              <a:rPr lang="en-US" sz="2600" dirty="0">
                <a:latin typeface="Arial" panose="020B0604020202020204" pitchFamily="34" charset="0"/>
                <a:cs typeface="Arial" panose="020B0604020202020204" pitchFamily="34" charset="0"/>
              </a:rPr>
              <a:t> Recipe sentiment slightly influences average review sentiment</a:t>
            </a:r>
          </a:p>
        </p:txBody>
      </p:sp>
      <p:sp>
        <p:nvSpPr>
          <p:cNvPr id="33" name="Rectangle 32">
            <a:extLst>
              <a:ext uri="{FF2B5EF4-FFF2-40B4-BE49-F238E27FC236}">
                <a16:creationId xmlns:a16="http://schemas.microsoft.com/office/drawing/2014/main" id="{4598B76B-8B49-7A69-4711-A8FA7C683476}"/>
              </a:ext>
            </a:extLst>
          </p:cNvPr>
          <p:cNvSpPr/>
          <p:nvPr/>
        </p:nvSpPr>
        <p:spPr>
          <a:xfrm>
            <a:off x="12547701" y="36087518"/>
            <a:ext cx="17697920" cy="553833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hteck: abgerundete Ecken 1019">
            <a:extLst>
              <a:ext uri="{FF2B5EF4-FFF2-40B4-BE49-F238E27FC236}">
                <a16:creationId xmlns:a16="http://schemas.microsoft.com/office/drawing/2014/main" id="{B2BAF578-53F1-A917-AB6C-84B3E579D749}"/>
              </a:ext>
            </a:extLst>
          </p:cNvPr>
          <p:cNvSpPr/>
          <p:nvPr/>
        </p:nvSpPr>
        <p:spPr>
          <a:xfrm>
            <a:off x="13431441" y="36450758"/>
            <a:ext cx="7366770"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latin typeface="Arial" panose="020B0604020202020204" pitchFamily="34" charset="0"/>
                <a:cs typeface="Arial" panose="020B0604020202020204" pitchFamily="34" charset="0"/>
              </a:rPr>
              <a:t>The best review (Sentiment 0.9994)</a:t>
            </a:r>
          </a:p>
        </p:txBody>
      </p:sp>
      <p:sp>
        <p:nvSpPr>
          <p:cNvPr id="41" name="Rechteck: abgerundete Ecken 1019">
            <a:extLst>
              <a:ext uri="{FF2B5EF4-FFF2-40B4-BE49-F238E27FC236}">
                <a16:creationId xmlns:a16="http://schemas.microsoft.com/office/drawing/2014/main" id="{A25EC5DC-4179-AC0E-19F9-ED527A7E3DC2}"/>
              </a:ext>
            </a:extLst>
          </p:cNvPr>
          <p:cNvSpPr/>
          <p:nvPr/>
        </p:nvSpPr>
        <p:spPr>
          <a:xfrm>
            <a:off x="22125332" y="36450758"/>
            <a:ext cx="7366770" cy="72000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2800" b="1" dirty="0">
                <a:latin typeface="Arial" panose="020B0604020202020204" pitchFamily="34" charset="0"/>
                <a:cs typeface="Arial" panose="020B0604020202020204" pitchFamily="34" charset="0"/>
              </a:rPr>
              <a:t>The worst review (Sentiment -0.9844)</a:t>
            </a:r>
          </a:p>
        </p:txBody>
      </p:sp>
      <p:sp>
        <p:nvSpPr>
          <p:cNvPr id="42" name="TextBox 41">
            <a:extLst>
              <a:ext uri="{FF2B5EF4-FFF2-40B4-BE49-F238E27FC236}">
                <a16:creationId xmlns:a16="http://schemas.microsoft.com/office/drawing/2014/main" id="{15F82D22-FF43-A23F-7373-14F7DBE87D9E}"/>
              </a:ext>
            </a:extLst>
          </p:cNvPr>
          <p:cNvSpPr txBox="1"/>
          <p:nvPr/>
        </p:nvSpPr>
        <p:spPr>
          <a:xfrm>
            <a:off x="13011408" y="37486404"/>
            <a:ext cx="8360406" cy="4093428"/>
          </a:xfrm>
          <a:prstGeom prst="rect">
            <a:avLst/>
          </a:prstGeom>
          <a:noFill/>
        </p:spPr>
        <p:txBody>
          <a:bodyPr wrap="square" rtlCol="0">
            <a:spAutoFit/>
          </a:bodyPr>
          <a:lstStyle/>
          <a:p>
            <a:pPr algn="just"/>
            <a:r>
              <a:rPr lang="en-US" sz="2600" dirty="0" err="1">
                <a:latin typeface="Arial" panose="020B0604020202020204" pitchFamily="34" charset="0"/>
                <a:cs typeface="Arial" panose="020B0604020202020204" pitchFamily="34" charset="0"/>
              </a:rPr>
              <a:t>Deeelicious</a:t>
            </a:r>
            <a:r>
              <a:rPr lang="en-US" sz="2600" dirty="0">
                <a:latin typeface="Arial" panose="020B0604020202020204" pitchFamily="34" charset="0"/>
                <a:cs typeface="Arial" panose="020B0604020202020204" pitchFamily="34" charset="0"/>
              </a:rPr>
              <a:t>! I love fried potatoes and I haven't had them in ages. I am so glad you posted this Uncle Bill! I had to sub a baking potato for the russet or </a:t>
            </a:r>
            <a:r>
              <a:rPr lang="en-US" sz="2600" dirty="0" err="1">
                <a:latin typeface="Arial" panose="020B0604020202020204" pitchFamily="34" charset="0"/>
                <a:cs typeface="Arial" panose="020B0604020202020204" pitchFamily="34" charset="0"/>
              </a:rPr>
              <a:t>yukon</a:t>
            </a:r>
            <a:r>
              <a:rPr lang="en-US" sz="2600" dirty="0">
                <a:latin typeface="Arial" panose="020B0604020202020204" pitchFamily="34" charset="0"/>
                <a:cs typeface="Arial" panose="020B0604020202020204" pitchFamily="34" charset="0"/>
              </a:rPr>
              <a:t>, margarine for the butter, and frozen chopped onion instead of sliced. The onions </a:t>
            </a:r>
            <a:r>
              <a:rPr lang="en-US" sz="2600" dirty="0" err="1">
                <a:latin typeface="Arial" panose="020B0604020202020204" pitchFamily="34" charset="0"/>
                <a:cs typeface="Arial" panose="020B0604020202020204" pitchFamily="34" charset="0"/>
              </a:rPr>
              <a:t>carmelized</a:t>
            </a:r>
            <a:r>
              <a:rPr lang="en-US" sz="2600" dirty="0">
                <a:latin typeface="Arial" panose="020B0604020202020204" pitchFamily="34" charset="0"/>
                <a:cs typeface="Arial" panose="020B0604020202020204" pitchFamily="34" charset="0"/>
              </a:rPr>
              <a:t> beautifully, the garlic powder, salt, and pepper are the perfect combo. I actually didn't measure the spices :) but that didn't cause a problem at all. I only used 1 medium-large size potato since I was the only one eating this</a:t>
            </a:r>
            <a:r>
              <a:rPr lang="en-US" sz="2600" dirty="0" smtClean="0">
                <a:latin typeface="Arial" panose="020B0604020202020204" pitchFamily="34" charset="0"/>
                <a:cs typeface="Arial" panose="020B0604020202020204" pitchFamily="34" charset="0"/>
              </a:rPr>
              <a:t>.</a:t>
            </a:r>
          </a:p>
          <a:p>
            <a:pPr algn="just"/>
            <a:r>
              <a:rPr lang="en-US" sz="2600" b="1" dirty="0" smtClean="0">
                <a:latin typeface="Arial" panose="020B0604020202020204" pitchFamily="34" charset="0"/>
                <a:cs typeface="Arial" panose="020B0604020202020204" pitchFamily="34" charset="0"/>
              </a:rPr>
              <a:t>Uncle bills fried potatoes and onions </a:t>
            </a:r>
            <a:endParaRPr lang="en-US" sz="2600" b="1" dirty="0">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968AB106-D1F6-F1CD-BB2C-E61BAC628F6B}"/>
              </a:ext>
            </a:extLst>
          </p:cNvPr>
          <p:cNvSpPr txBox="1"/>
          <p:nvPr/>
        </p:nvSpPr>
        <p:spPr>
          <a:xfrm>
            <a:off x="21924903" y="37491761"/>
            <a:ext cx="7767628" cy="4093428"/>
          </a:xfrm>
          <a:prstGeom prst="rect">
            <a:avLst/>
          </a:prstGeom>
          <a:noFill/>
        </p:spPr>
        <p:txBody>
          <a:bodyPr wrap="square" rtlCol="0">
            <a:spAutoFit/>
          </a:bodyPr>
          <a:lstStyle/>
          <a:p>
            <a:pPr algn="just"/>
            <a:r>
              <a:rPr lang="en-US" sz="2600" dirty="0">
                <a:latin typeface="Arial" panose="020B0604020202020204" pitchFamily="34" charset="0"/>
                <a:cs typeface="Arial" panose="020B0604020202020204" pitchFamily="34" charset="0"/>
              </a:rPr>
              <a:t>I HATE to do this but feel I need to as a possible warning to others. I printed and made this recipe (Shrimp only - not the dipping sauce) just a couple of days after the transition between </a:t>
            </a:r>
            <a:r>
              <a:rPr lang="en-US" sz="2600" dirty="0" err="1">
                <a:latin typeface="Arial" panose="020B0604020202020204" pitchFamily="34" charset="0"/>
                <a:cs typeface="Arial" panose="020B0604020202020204" pitchFamily="34" charset="0"/>
              </a:rPr>
              <a:t>Recipezaar</a:t>
            </a:r>
            <a:r>
              <a:rPr lang="en-US" sz="2600" dirty="0">
                <a:latin typeface="Arial" panose="020B0604020202020204" pitchFamily="34" charset="0"/>
                <a:cs typeface="Arial" panose="020B0604020202020204" pitchFamily="34" charset="0"/>
              </a:rPr>
              <a:t> and Food.com. There are many, many complaints of ingredients in recipes not being accurate since the change. I'm not sure if that's the case with this recipe or not but this recipe was a DISASTER for me and I followed it EXACTLY</a:t>
            </a:r>
            <a:r>
              <a:rPr lang="en-US" sz="2600" dirty="0" smtClean="0">
                <a:latin typeface="Arial" panose="020B0604020202020204" pitchFamily="34" charset="0"/>
                <a:cs typeface="Arial" panose="020B0604020202020204" pitchFamily="34" charset="0"/>
              </a:rPr>
              <a:t>.</a:t>
            </a:r>
          </a:p>
          <a:p>
            <a:pPr algn="just"/>
            <a:r>
              <a:rPr lang="en-US" sz="2600" b="1" dirty="0" smtClean="0">
                <a:latin typeface="Arial" panose="020B0604020202020204" pitchFamily="34" charset="0"/>
                <a:cs typeface="Arial" panose="020B0604020202020204" pitchFamily="34" charset="0"/>
              </a:rPr>
              <a:t>Outback </a:t>
            </a:r>
            <a:r>
              <a:rPr lang="en-US" sz="2600" b="1" dirty="0">
                <a:latin typeface="Arial" panose="020B0604020202020204" pitchFamily="34" charset="0"/>
                <a:cs typeface="Arial" panose="020B0604020202020204" pitchFamily="34" charset="0"/>
              </a:rPr>
              <a:t>steakhouse gold coast coconut shrimp</a:t>
            </a:r>
          </a:p>
        </p:txBody>
      </p:sp>
      <p:sp>
        <p:nvSpPr>
          <p:cNvPr id="46" name="TextBox 45">
            <a:extLst>
              <a:ext uri="{FF2B5EF4-FFF2-40B4-BE49-F238E27FC236}">
                <a16:creationId xmlns:a16="http://schemas.microsoft.com/office/drawing/2014/main" id="{B9CD29F1-824A-0B85-A74A-FB224F5FA0E8}"/>
              </a:ext>
            </a:extLst>
          </p:cNvPr>
          <p:cNvSpPr txBox="1"/>
          <p:nvPr/>
        </p:nvSpPr>
        <p:spPr>
          <a:xfrm>
            <a:off x="1183442" y="36422889"/>
            <a:ext cx="10906228" cy="4893647"/>
          </a:xfrm>
          <a:prstGeom prst="rect">
            <a:avLst/>
          </a:prstGeom>
          <a:noFill/>
        </p:spPr>
        <p:txBody>
          <a:bodyPr wrap="square" rtlCol="0">
            <a:spAutoFit/>
          </a:bodyPr>
          <a:lstStyle/>
          <a:p>
            <a:pPr marL="457200" indent="-457200" algn="just">
              <a:buFontTx/>
              <a:buChar char="-"/>
            </a:pPr>
            <a:r>
              <a:rPr lang="en-US" sz="2600" b="1" dirty="0">
                <a:latin typeface="Arial" panose="020B0604020202020204" pitchFamily="34" charset="0"/>
                <a:cs typeface="Arial" panose="020B0604020202020204" pitchFamily="34" charset="0"/>
              </a:rPr>
              <a:t>Human behavior is complex</a:t>
            </a:r>
            <a:r>
              <a:rPr lang="en-US" sz="2600" dirty="0">
                <a:latin typeface="Arial" panose="020B0604020202020204" pitchFamily="34" charset="0"/>
                <a:cs typeface="Arial" panose="020B0604020202020204" pitchFamily="34" charset="0"/>
              </a:rPr>
              <a:t>: predicting and modeling behavior is inherently challenging due to the unpredictable nature of individual and their personal bias</a:t>
            </a:r>
          </a:p>
          <a:p>
            <a:pPr marL="457200" indent="-457200" algn="just">
              <a:buFontTx/>
              <a:buChar char="-"/>
            </a:pPr>
            <a:r>
              <a:rPr lang="en-US" sz="2600" b="1" dirty="0">
                <a:latin typeface="Arial" panose="020B0604020202020204" pitchFamily="34" charset="0"/>
                <a:cs typeface="Arial" panose="020B0604020202020204" pitchFamily="34" charset="0"/>
              </a:rPr>
              <a:t>Prediction limitations</a:t>
            </a:r>
            <a:r>
              <a:rPr lang="en-US" sz="2600" dirty="0">
                <a:latin typeface="Arial" panose="020B0604020202020204" pitchFamily="34" charset="0"/>
                <a:cs typeface="Arial" panose="020B0604020202020204" pitchFamily="34" charset="0"/>
              </a:rPr>
              <a:t>: while regression models and algorithms like </a:t>
            </a:r>
            <a:r>
              <a:rPr lang="en-US" sz="2600" dirty="0" err="1">
                <a:latin typeface="Arial" panose="020B0604020202020204" pitchFamily="34" charset="0"/>
                <a:cs typeface="Arial" panose="020B0604020202020204" pitchFamily="34" charset="0"/>
              </a:rPr>
              <a:t>XGBoost</a:t>
            </a:r>
            <a:r>
              <a:rPr lang="en-US" sz="2600" dirty="0">
                <a:latin typeface="Arial" panose="020B0604020202020204" pitchFamily="34" charset="0"/>
                <a:cs typeface="Arial" panose="020B0604020202020204" pitchFamily="34" charset="0"/>
              </a:rPr>
              <a:t> can provide some insights (explainable models with SHAP), they struggle with capturing the full range of human nuances and miss  unmeasured factors</a:t>
            </a:r>
          </a:p>
          <a:p>
            <a:pPr marL="457200" indent="-457200" algn="just">
              <a:buFontTx/>
              <a:buChar char="-"/>
            </a:pPr>
            <a:r>
              <a:rPr lang="en-US" sz="2600" b="1" dirty="0">
                <a:latin typeface="Arial" panose="020B0604020202020204" pitchFamily="34" charset="0"/>
                <a:cs typeface="Arial" panose="020B0604020202020204" pitchFamily="34" charset="0"/>
              </a:rPr>
              <a:t>Importance of feature selection</a:t>
            </a:r>
            <a:r>
              <a:rPr lang="en-US" sz="2600" dirty="0">
                <a:latin typeface="Arial" panose="020B0604020202020204" pitchFamily="34" charset="0"/>
                <a:cs typeface="Arial" panose="020B0604020202020204" pitchFamily="34" charset="0"/>
              </a:rPr>
              <a:t>: choice of features significantly impacts model’s results and accuracy</a:t>
            </a:r>
          </a:p>
          <a:p>
            <a:pPr marL="457200" indent="-457200" algn="just">
              <a:buFontTx/>
              <a:buChar char="-"/>
            </a:pPr>
            <a:r>
              <a:rPr lang="en-US" sz="2600" b="1" dirty="0">
                <a:latin typeface="Arial" panose="020B0604020202020204" pitchFamily="34" charset="0"/>
                <a:cs typeface="Arial" panose="020B0604020202020204" pitchFamily="34" charset="0"/>
              </a:rPr>
              <a:t>Correlation or causation?!</a:t>
            </a:r>
            <a:r>
              <a:rPr lang="en-US" sz="2600" dirty="0">
                <a:latin typeface="Arial" panose="020B0604020202020204" pitchFamily="34" charset="0"/>
                <a:cs typeface="Arial" panose="020B0604020202020204" pitchFamily="34" charset="0"/>
              </a:rPr>
              <a:t>:</a:t>
            </a:r>
            <a:r>
              <a:rPr lang="en-US" sz="2600" b="1" dirty="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establishing causality in human behavior is difficult, as correlations generally do not translate directly into casual relationships</a:t>
            </a:r>
          </a:p>
        </p:txBody>
      </p:sp>
      <p:pic>
        <p:nvPicPr>
          <p:cNvPr id="60" name="Picture 59">
            <a:extLst>
              <a:ext uri="{FF2B5EF4-FFF2-40B4-BE49-F238E27FC236}">
                <a16:creationId xmlns:a16="http://schemas.microsoft.com/office/drawing/2014/main" id="{E814C6FB-30C2-361A-92A4-DCE7440D1A37}"/>
              </a:ext>
            </a:extLst>
          </p:cNvPr>
          <p:cNvPicPr>
            <a:picLocks noChangeAspect="1"/>
          </p:cNvPicPr>
          <p:nvPr/>
        </p:nvPicPr>
        <p:blipFill>
          <a:blip r:embed="rId4"/>
          <a:stretch>
            <a:fillRect/>
          </a:stretch>
        </p:blipFill>
        <p:spPr>
          <a:xfrm>
            <a:off x="17054848" y="7491930"/>
            <a:ext cx="5176227" cy="3952426"/>
          </a:xfrm>
          <a:prstGeom prst="rect">
            <a:avLst/>
          </a:prstGeom>
        </p:spPr>
      </p:pic>
      <p:pic>
        <p:nvPicPr>
          <p:cNvPr id="63" name="Picture 62">
            <a:extLst>
              <a:ext uri="{FF2B5EF4-FFF2-40B4-BE49-F238E27FC236}">
                <a16:creationId xmlns:a16="http://schemas.microsoft.com/office/drawing/2014/main" id="{3132FB9E-FA84-7659-A0DF-F2C679BF03D9}"/>
              </a:ext>
            </a:extLst>
          </p:cNvPr>
          <p:cNvPicPr>
            <a:picLocks noChangeAspect="1"/>
          </p:cNvPicPr>
          <p:nvPr/>
        </p:nvPicPr>
        <p:blipFill>
          <a:blip r:embed="rId5"/>
          <a:stretch>
            <a:fillRect/>
          </a:stretch>
        </p:blipFill>
        <p:spPr>
          <a:xfrm>
            <a:off x="23650173" y="7491929"/>
            <a:ext cx="6208992" cy="3805975"/>
          </a:xfrm>
          <a:prstGeom prst="rect">
            <a:avLst/>
          </a:prstGeom>
        </p:spPr>
      </p:pic>
      <p:pic>
        <p:nvPicPr>
          <p:cNvPr id="68" name="Picture 67">
            <a:extLst>
              <a:ext uri="{FF2B5EF4-FFF2-40B4-BE49-F238E27FC236}">
                <a16:creationId xmlns:a16="http://schemas.microsoft.com/office/drawing/2014/main" id="{9A6BD2E6-10AA-5FCC-C541-0BE96FC32FE8}"/>
              </a:ext>
            </a:extLst>
          </p:cNvPr>
          <p:cNvPicPr>
            <a:picLocks noChangeAspect="1"/>
          </p:cNvPicPr>
          <p:nvPr/>
        </p:nvPicPr>
        <p:blipFill>
          <a:blip r:embed="rId6"/>
          <a:stretch>
            <a:fillRect/>
          </a:stretch>
        </p:blipFill>
        <p:spPr>
          <a:xfrm>
            <a:off x="1183442" y="25638929"/>
            <a:ext cx="7978166" cy="6759422"/>
          </a:xfrm>
          <a:prstGeom prst="rect">
            <a:avLst/>
          </a:prstGeom>
        </p:spPr>
      </p:pic>
      <p:pic>
        <p:nvPicPr>
          <p:cNvPr id="75" name="Picture 74">
            <a:extLst>
              <a:ext uri="{FF2B5EF4-FFF2-40B4-BE49-F238E27FC236}">
                <a16:creationId xmlns:a16="http://schemas.microsoft.com/office/drawing/2014/main" id="{C93C2133-7B12-C52B-8F6E-BE532C4424BB}"/>
              </a:ext>
            </a:extLst>
          </p:cNvPr>
          <p:cNvPicPr>
            <a:picLocks noChangeAspect="1"/>
          </p:cNvPicPr>
          <p:nvPr/>
        </p:nvPicPr>
        <p:blipFill>
          <a:blip r:embed="rId7"/>
          <a:stretch>
            <a:fillRect/>
          </a:stretch>
        </p:blipFill>
        <p:spPr>
          <a:xfrm>
            <a:off x="1465502" y="7546306"/>
            <a:ext cx="7212394" cy="3753246"/>
          </a:xfrm>
          <a:prstGeom prst="rect">
            <a:avLst/>
          </a:prstGeom>
        </p:spPr>
      </p:pic>
      <p:pic>
        <p:nvPicPr>
          <p:cNvPr id="77" name="Picture 76">
            <a:extLst>
              <a:ext uri="{FF2B5EF4-FFF2-40B4-BE49-F238E27FC236}">
                <a16:creationId xmlns:a16="http://schemas.microsoft.com/office/drawing/2014/main" id="{8C18A06F-A69B-039C-EF47-A18207A4E28C}"/>
              </a:ext>
            </a:extLst>
          </p:cNvPr>
          <p:cNvPicPr>
            <a:picLocks noChangeAspect="1"/>
          </p:cNvPicPr>
          <p:nvPr/>
        </p:nvPicPr>
        <p:blipFill>
          <a:blip r:embed="rId8"/>
          <a:stretch>
            <a:fillRect/>
          </a:stretch>
        </p:blipFill>
        <p:spPr>
          <a:xfrm>
            <a:off x="8858729" y="7572390"/>
            <a:ext cx="7212394" cy="3753246"/>
          </a:xfrm>
          <a:prstGeom prst="rect">
            <a:avLst/>
          </a:prstGeom>
        </p:spPr>
      </p:pic>
      <p:sp>
        <p:nvSpPr>
          <p:cNvPr id="78" name="TextBox 77">
            <a:extLst>
              <a:ext uri="{FF2B5EF4-FFF2-40B4-BE49-F238E27FC236}">
                <a16:creationId xmlns:a16="http://schemas.microsoft.com/office/drawing/2014/main" id="{91B74435-74B0-B775-7DF3-F9E59AD9DA9D}"/>
              </a:ext>
            </a:extLst>
          </p:cNvPr>
          <p:cNvSpPr txBox="1"/>
          <p:nvPr/>
        </p:nvSpPr>
        <p:spPr>
          <a:xfrm>
            <a:off x="24068979" y="15917942"/>
            <a:ext cx="5458983" cy="4093428"/>
          </a:xfrm>
          <a:prstGeom prst="rect">
            <a:avLst/>
          </a:prstGeom>
          <a:noFill/>
        </p:spPr>
        <p:txBody>
          <a:bodyPr wrap="square" rtlCol="0">
            <a:spAutoFit/>
          </a:bodyPr>
          <a:lstStyle/>
          <a:p>
            <a:pPr algn="just"/>
            <a:r>
              <a:rPr lang="en-US" sz="2600" b="1" dirty="0">
                <a:latin typeface="Arial" panose="020B0604020202020204" pitchFamily="34" charset="0"/>
                <a:cs typeface="Arial" panose="020B0604020202020204" pitchFamily="34" charset="0"/>
              </a:rPr>
              <a:t>Description example: </a:t>
            </a:r>
          </a:p>
          <a:p>
            <a:pPr algn="just"/>
            <a:r>
              <a:rPr lang="en-US" sz="2600" dirty="0">
                <a:latin typeface="Arial" panose="020B0604020202020204" pitchFamily="34" charset="0"/>
                <a:cs typeface="Arial" panose="020B0604020202020204" pitchFamily="34" charset="0"/>
              </a:rPr>
              <a:t>A friend shared this with me last year. </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have made a batch a month since then. it is an adaptation of a famous restaurants signature cheese. everyone likes it. it makes a great present. it will keep for extended periods when refrigerated but mine has never lasted more than a week. enjoy.</a:t>
            </a:r>
          </a:p>
        </p:txBody>
      </p:sp>
      <p:pic>
        <p:nvPicPr>
          <p:cNvPr id="80" name="Picture 79">
            <a:extLst>
              <a:ext uri="{FF2B5EF4-FFF2-40B4-BE49-F238E27FC236}">
                <a16:creationId xmlns:a16="http://schemas.microsoft.com/office/drawing/2014/main" id="{C6D29664-2E79-AF37-AADA-22B1E5C384D8}"/>
              </a:ext>
            </a:extLst>
          </p:cNvPr>
          <p:cNvPicPr>
            <a:picLocks noChangeAspect="1"/>
          </p:cNvPicPr>
          <p:nvPr/>
        </p:nvPicPr>
        <p:blipFill>
          <a:blip r:embed="rId9"/>
          <a:stretch>
            <a:fillRect/>
          </a:stretch>
        </p:blipFill>
        <p:spPr>
          <a:xfrm>
            <a:off x="10657512" y="26683351"/>
            <a:ext cx="8848725" cy="5715000"/>
          </a:xfrm>
          <a:prstGeom prst="rect">
            <a:avLst/>
          </a:prstGeom>
        </p:spPr>
      </p:pic>
      <p:pic>
        <p:nvPicPr>
          <p:cNvPr id="82" name="Picture 81">
            <a:extLst>
              <a:ext uri="{FF2B5EF4-FFF2-40B4-BE49-F238E27FC236}">
                <a16:creationId xmlns:a16="http://schemas.microsoft.com/office/drawing/2014/main" id="{9BB7A23A-E709-7DC7-EBF6-1D799A96F091}"/>
              </a:ext>
            </a:extLst>
          </p:cNvPr>
          <p:cNvPicPr>
            <a:picLocks noChangeAspect="1"/>
          </p:cNvPicPr>
          <p:nvPr/>
        </p:nvPicPr>
        <p:blipFill>
          <a:blip r:embed="rId10"/>
          <a:stretch>
            <a:fillRect/>
          </a:stretch>
        </p:blipFill>
        <p:spPr>
          <a:xfrm>
            <a:off x="20377452" y="26683351"/>
            <a:ext cx="9182100" cy="5715000"/>
          </a:xfrm>
          <a:prstGeom prst="rect">
            <a:avLst/>
          </a:prstGeom>
        </p:spPr>
      </p:pic>
      <p:sp>
        <p:nvSpPr>
          <p:cNvPr id="83" name="Textfeld 68">
            <a:extLst>
              <a:ext uri="{FF2B5EF4-FFF2-40B4-BE49-F238E27FC236}">
                <a16:creationId xmlns:a16="http://schemas.microsoft.com/office/drawing/2014/main" id="{E535F712-E399-495F-E27E-63EDB01B4701}"/>
              </a:ext>
            </a:extLst>
          </p:cNvPr>
          <p:cNvSpPr txBox="1"/>
          <p:nvPr/>
        </p:nvSpPr>
        <p:spPr>
          <a:xfrm>
            <a:off x="13720844" y="32527960"/>
            <a:ext cx="5490957" cy="35394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FIGURE 9: benihana japanese fried rice</a:t>
            </a:r>
          </a:p>
        </p:txBody>
      </p:sp>
      <p:sp>
        <p:nvSpPr>
          <p:cNvPr id="84" name="Textfeld 68">
            <a:extLst>
              <a:ext uri="{FF2B5EF4-FFF2-40B4-BE49-F238E27FC236}">
                <a16:creationId xmlns:a16="http://schemas.microsoft.com/office/drawing/2014/main" id="{905F6B93-B6F3-2FC7-2261-DA1464A638C5}"/>
              </a:ext>
            </a:extLst>
          </p:cNvPr>
          <p:cNvSpPr txBox="1"/>
          <p:nvPr/>
        </p:nvSpPr>
        <p:spPr>
          <a:xfrm>
            <a:off x="23660231" y="32502180"/>
            <a:ext cx="5490957" cy="35394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FIGURE 10: shrimp cole slaw</a:t>
            </a:r>
          </a:p>
        </p:txBody>
      </p:sp>
      <p:sp>
        <p:nvSpPr>
          <p:cNvPr id="85" name="TextBox 84">
            <a:extLst>
              <a:ext uri="{FF2B5EF4-FFF2-40B4-BE49-F238E27FC236}">
                <a16:creationId xmlns:a16="http://schemas.microsoft.com/office/drawing/2014/main" id="{6C684725-323E-87FB-B25C-9D8A11853480}"/>
              </a:ext>
            </a:extLst>
          </p:cNvPr>
          <p:cNvSpPr txBox="1"/>
          <p:nvPr/>
        </p:nvSpPr>
        <p:spPr>
          <a:xfrm>
            <a:off x="12286119" y="33128409"/>
            <a:ext cx="8360406" cy="892552"/>
          </a:xfrm>
          <a:prstGeom prst="rect">
            <a:avLst/>
          </a:prstGeom>
          <a:noFill/>
        </p:spPr>
        <p:txBody>
          <a:bodyPr wrap="square" rtlCol="0">
            <a:spAutoFit/>
          </a:bodyPr>
          <a:lstStyle/>
          <a:p>
            <a:pPr algn="just"/>
            <a:r>
              <a:rPr lang="en-US" sz="2600" b="1" dirty="0" smtClean="0">
                <a:latin typeface="Arial" panose="020B0604020202020204" pitchFamily="34" charset="0"/>
                <a:cs typeface="Arial" panose="020B0604020202020204" pitchFamily="34" charset="0"/>
              </a:rPr>
              <a:t>Recipe description</a:t>
            </a:r>
            <a:r>
              <a:rPr lang="en-US" sz="2600" dirty="0" smtClean="0">
                <a:latin typeface="Arial" panose="020B0604020202020204" pitchFamily="34" charset="0"/>
                <a:cs typeface="Arial" panose="020B0604020202020204" pitchFamily="34" charset="0"/>
              </a:rPr>
              <a:t>: </a:t>
            </a:r>
          </a:p>
          <a:p>
            <a:pPr algn="just"/>
            <a:r>
              <a:rPr lang="en-US" sz="2600" dirty="0" smtClean="0">
                <a:latin typeface="Arial" panose="020B0604020202020204" pitchFamily="34" charset="0"/>
                <a:cs typeface="Arial" panose="020B0604020202020204" pitchFamily="34" charset="0"/>
              </a:rPr>
              <a:t>'source</a:t>
            </a:r>
            <a:r>
              <a:rPr lang="en-US" sz="2600" dirty="0">
                <a:latin typeface="Arial" panose="020B0604020202020204" pitchFamily="34" charset="0"/>
                <a:cs typeface="Arial" panose="020B0604020202020204" pitchFamily="34" charset="0"/>
              </a:rPr>
              <a:t>: www.topsecretrecipes.com'  </a:t>
            </a:r>
          </a:p>
        </p:txBody>
      </p:sp>
      <p:sp>
        <p:nvSpPr>
          <p:cNvPr id="86" name="TextBox 85">
            <a:extLst>
              <a:ext uri="{FF2B5EF4-FFF2-40B4-BE49-F238E27FC236}">
                <a16:creationId xmlns:a16="http://schemas.microsoft.com/office/drawing/2014/main" id="{C80E272E-7A1A-B75F-D021-818061847D4F}"/>
              </a:ext>
            </a:extLst>
          </p:cNvPr>
          <p:cNvSpPr txBox="1"/>
          <p:nvPr/>
        </p:nvSpPr>
        <p:spPr>
          <a:xfrm>
            <a:off x="21371814" y="33125574"/>
            <a:ext cx="8588971" cy="2893100"/>
          </a:xfrm>
          <a:prstGeom prst="rect">
            <a:avLst/>
          </a:prstGeom>
          <a:noFill/>
        </p:spPr>
        <p:txBody>
          <a:bodyPr wrap="square" rtlCol="0">
            <a:spAutoFit/>
          </a:bodyPr>
          <a:lstStyle/>
          <a:p>
            <a:pPr algn="just"/>
            <a:r>
              <a:rPr lang="en-US" sz="2600" b="1" dirty="0" smtClean="0">
                <a:latin typeface="Arial" panose="020B0604020202020204" pitchFamily="34" charset="0"/>
                <a:cs typeface="Arial" panose="020B0604020202020204" pitchFamily="34" charset="0"/>
              </a:rPr>
              <a:t>Recipe description</a:t>
            </a:r>
            <a:r>
              <a:rPr lang="en-US" sz="2600" dirty="0" smtClean="0">
                <a:latin typeface="Arial" panose="020B0604020202020204" pitchFamily="34" charset="0"/>
                <a:cs typeface="Arial" panose="020B0604020202020204" pitchFamily="34" charset="0"/>
              </a:rPr>
              <a:t>: </a:t>
            </a:r>
            <a:r>
              <a:rPr lang="en-US" sz="2600" dirty="0">
                <a:latin typeface="Arial" panose="020B0604020202020204" pitchFamily="34" charset="0"/>
                <a:cs typeface="Arial" panose="020B0604020202020204" pitchFamily="34" charset="0"/>
              </a:rPr>
              <a:t>a few years ago my husband and </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were in </a:t>
            </a:r>
            <a:r>
              <a:rPr lang="en-US" sz="2600" dirty="0" err="1">
                <a:latin typeface="Arial" panose="020B0604020202020204" pitchFamily="34" charset="0"/>
                <a:cs typeface="Arial" panose="020B0604020202020204" pitchFamily="34" charset="0"/>
              </a:rPr>
              <a:t>kemah</a:t>
            </a:r>
            <a:r>
              <a:rPr lang="en-US" sz="2600" dirty="0">
                <a:latin typeface="Arial" panose="020B0604020202020204" pitchFamily="34" charset="0"/>
                <a:cs typeface="Arial" panose="020B0604020202020204" pitchFamily="34" charset="0"/>
              </a:rPr>
              <a:t>, and with our meal, we were served regular coleslaw with bits of shrimp in it. the slaw was good but we felt that it needed something to spice it up, so </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came up with my own recipe. during the hot summer months we enjoy it as a light meal with toasted garlic bread, on these occasion </a:t>
            </a:r>
            <a:r>
              <a:rPr lang="en-US" sz="2600" dirty="0" err="1">
                <a:latin typeface="Arial" panose="020B0604020202020204" pitchFamily="34" charset="0"/>
                <a:cs typeface="Arial" panose="020B0604020202020204" pitchFamily="34" charset="0"/>
              </a:rPr>
              <a:t>i</a:t>
            </a:r>
            <a:r>
              <a:rPr lang="en-US" sz="2600" dirty="0">
                <a:latin typeface="Arial" panose="020B0604020202020204" pitchFamily="34" charset="0"/>
                <a:cs typeface="Arial" panose="020B0604020202020204" pitchFamily="34" charset="0"/>
              </a:rPr>
              <a:t> use 2 pounds of shrimp.</a:t>
            </a:r>
          </a:p>
        </p:txBody>
      </p:sp>
      <p:sp>
        <p:nvSpPr>
          <p:cNvPr id="87" name="Textfeld 68">
            <a:extLst>
              <a:ext uri="{FF2B5EF4-FFF2-40B4-BE49-F238E27FC236}">
                <a16:creationId xmlns:a16="http://schemas.microsoft.com/office/drawing/2014/main" id="{8F0FCE40-526E-3686-A2EB-2422CD55A0BD}"/>
              </a:ext>
            </a:extLst>
          </p:cNvPr>
          <p:cNvSpPr txBox="1"/>
          <p:nvPr/>
        </p:nvSpPr>
        <p:spPr>
          <a:xfrm>
            <a:off x="2538588" y="32502179"/>
            <a:ext cx="6320142" cy="877163"/>
          </a:xfrm>
          <a:prstGeom prst="rect">
            <a:avLst/>
          </a:prstGeom>
          <a:noFill/>
        </p:spPr>
        <p:txBody>
          <a:bodyPr wrap="square" rtlCol="0">
            <a:spAutoFit/>
          </a:bodyPr>
          <a:lstStyle/>
          <a:p>
            <a:pPr algn="ctr"/>
            <a:r>
              <a:rPr lang="en-US" sz="1700" b="1" dirty="0">
                <a:latin typeface="Arial" panose="020B0604020202020204" pitchFamily="34" charset="0"/>
                <a:cs typeface="Arial" panose="020B0604020202020204" pitchFamily="34" charset="0"/>
              </a:rPr>
              <a:t>FIGURE 8: SHAP visualizations for classifier predicting whether recipe will receive high engagement (large number of reviews) or not</a:t>
            </a:r>
            <a:endParaRPr lang="de-AT" sz="1700" b="1" dirty="0">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108B4FF5-8489-2509-8FBA-26DFE59C12B3}"/>
              </a:ext>
            </a:extLst>
          </p:cNvPr>
          <p:cNvSpPr txBox="1"/>
          <p:nvPr/>
        </p:nvSpPr>
        <p:spPr>
          <a:xfrm>
            <a:off x="1569518" y="33332758"/>
            <a:ext cx="8961957" cy="2492990"/>
          </a:xfrm>
          <a:prstGeom prst="rect">
            <a:avLst/>
          </a:prstGeom>
          <a:noFill/>
        </p:spPr>
        <p:txBody>
          <a:bodyPr wrap="square" rtlCol="0">
            <a:spAutoFit/>
          </a:bodyPr>
          <a:lstStyle/>
          <a:p>
            <a:pPr marL="457200" indent="-457200" algn="just">
              <a:buFontTx/>
              <a:buChar char="-"/>
            </a:pPr>
            <a:r>
              <a:rPr lang="en-US" sz="2600" b="1" dirty="0" smtClean="0">
                <a:latin typeface="Arial" panose="020B0604020202020204" pitchFamily="34" charset="0"/>
                <a:cs typeface="Arial" panose="020B0604020202020204" pitchFamily="34" charset="0"/>
              </a:rPr>
              <a:t>Explanation: </a:t>
            </a:r>
            <a:r>
              <a:rPr lang="en-US" sz="2600" dirty="0" smtClean="0">
                <a:latin typeface="Arial" panose="020B0604020202020204" pitchFamily="34" charset="0"/>
                <a:cs typeface="Arial" panose="020B0604020202020204" pitchFamily="34" charset="0"/>
              </a:rPr>
              <a:t>High </a:t>
            </a:r>
            <a:r>
              <a:rPr lang="en-US" sz="2600" dirty="0">
                <a:latin typeface="Arial" panose="020B0604020202020204" pitchFamily="34" charset="0"/>
                <a:cs typeface="Arial" panose="020B0604020202020204" pitchFamily="34" charset="0"/>
              </a:rPr>
              <a:t>engagement posts are top 25% per number of received reviews</a:t>
            </a:r>
            <a:r>
              <a:rPr lang="en-US" sz="2600" dirty="0" smtClean="0">
                <a:latin typeface="Arial" panose="020B0604020202020204" pitchFamily="34" charset="0"/>
                <a:cs typeface="Arial" panose="020B0604020202020204" pitchFamily="34" charset="0"/>
              </a:rPr>
              <a:t>.</a:t>
            </a:r>
          </a:p>
          <a:p>
            <a:pPr marL="457200" indent="-457200" algn="just">
              <a:buFontTx/>
              <a:buChar char="-"/>
            </a:pPr>
            <a:r>
              <a:rPr lang="en-US" sz="2600" b="1" dirty="0" smtClean="0">
                <a:latin typeface="Arial" panose="020B0604020202020204" pitchFamily="34" charset="0"/>
                <a:cs typeface="Arial" panose="020B0604020202020204" pitchFamily="34" charset="0"/>
              </a:rPr>
              <a:t>Method: </a:t>
            </a:r>
            <a:r>
              <a:rPr lang="en-US" sz="2600" dirty="0" err="1" smtClean="0">
                <a:latin typeface="Arial" panose="020B0604020202020204" pitchFamily="34" charset="0"/>
                <a:cs typeface="Arial" panose="020B0604020202020204" pitchFamily="34" charset="0"/>
              </a:rPr>
              <a:t>XGBoost</a:t>
            </a:r>
            <a:r>
              <a:rPr lang="en-US" sz="2600" dirty="0" smtClean="0">
                <a:latin typeface="Arial" panose="020B0604020202020204" pitchFamily="34" charset="0"/>
                <a:cs typeface="Arial" panose="020B0604020202020204" pitchFamily="34" charset="0"/>
              </a:rPr>
              <a:t> model to predict whether a post will receive high levels of engagement</a:t>
            </a:r>
          </a:p>
          <a:p>
            <a:pPr marL="457200" indent="-457200" algn="just">
              <a:buFontTx/>
              <a:buChar char="-"/>
            </a:pPr>
            <a:r>
              <a:rPr lang="en-US" sz="2600" b="1" dirty="0" smtClean="0">
                <a:latin typeface="Arial" panose="020B0604020202020204" pitchFamily="34" charset="0"/>
                <a:cs typeface="Arial" panose="020B0604020202020204" pitchFamily="34" charset="0"/>
              </a:rPr>
              <a:t>Result: </a:t>
            </a:r>
            <a:r>
              <a:rPr lang="en-US" sz="2600" dirty="0" smtClean="0">
                <a:latin typeface="Arial" panose="020B0604020202020204" pitchFamily="34" charset="0"/>
                <a:cs typeface="Arial" panose="020B0604020202020204" pitchFamily="34" charset="0"/>
              </a:rPr>
              <a:t>AUC-ROC score = 0.56 </a:t>
            </a:r>
            <a:r>
              <a:rPr lang="en-US" sz="2600" dirty="0" smtClean="0">
                <a:latin typeface="Arial" panose="020B0604020202020204" pitchFamily="34" charset="0"/>
                <a:cs typeface="Arial" panose="020B0604020202020204" pitchFamily="34" charset="0"/>
                <a:sym typeface="Wingdings" panose="05000000000000000000" pitchFamily="2" charset="2"/>
              </a:rPr>
              <a:t> Quite bad </a:t>
            </a:r>
            <a:endParaRPr lang="en-US" sz="2600" dirty="0" smtClean="0">
              <a:latin typeface="Arial" panose="020B0604020202020204" pitchFamily="34" charset="0"/>
              <a:cs typeface="Arial" panose="020B0604020202020204" pitchFamily="34" charset="0"/>
            </a:endParaRPr>
          </a:p>
          <a:p>
            <a:pPr algn="just"/>
            <a:endParaRPr lang="en-US" sz="2600" dirty="0">
              <a:latin typeface="Arial" panose="020B0604020202020204" pitchFamily="34" charset="0"/>
              <a:cs typeface="Arial" panose="020B0604020202020204" pitchFamily="34" charset="0"/>
            </a:endParaRPr>
          </a:p>
        </p:txBody>
      </p:sp>
      <p:sp>
        <p:nvSpPr>
          <p:cNvPr id="5" name="Textfeld 68">
            <a:extLst>
              <a:ext uri="{FF2B5EF4-FFF2-40B4-BE49-F238E27FC236}">
                <a16:creationId xmlns:a16="http://schemas.microsoft.com/office/drawing/2014/main" id="{458710E0-99CA-3DED-9B9E-664367632FEC}"/>
              </a:ext>
            </a:extLst>
          </p:cNvPr>
          <p:cNvSpPr txBox="1"/>
          <p:nvPr/>
        </p:nvSpPr>
        <p:spPr>
          <a:xfrm>
            <a:off x="1576281" y="20357704"/>
            <a:ext cx="5490957" cy="35394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5</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MINUTES VS NUMBER OF STEPS</a:t>
            </a:r>
            <a:endParaRPr lang="de-AT" sz="1700" b="1" dirty="0">
              <a:latin typeface="Arial" panose="020B0604020202020204" pitchFamily="34" charset="0"/>
              <a:cs typeface="Arial" panose="020B0604020202020204" pitchFamily="34" charset="0"/>
            </a:endParaRPr>
          </a:p>
        </p:txBody>
      </p:sp>
      <p:sp>
        <p:nvSpPr>
          <p:cNvPr id="6" name="Textfeld 68">
            <a:extLst>
              <a:ext uri="{FF2B5EF4-FFF2-40B4-BE49-F238E27FC236}">
                <a16:creationId xmlns:a16="http://schemas.microsoft.com/office/drawing/2014/main" id="{B44A0EE0-6011-1A0F-156D-16A43EA7192D}"/>
              </a:ext>
            </a:extLst>
          </p:cNvPr>
          <p:cNvSpPr txBox="1"/>
          <p:nvPr/>
        </p:nvSpPr>
        <p:spPr>
          <a:xfrm>
            <a:off x="9000198" y="20353119"/>
            <a:ext cx="5490957" cy="35394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6</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COMPLEXITY VS NUMBER OF REVIEWS</a:t>
            </a:r>
            <a:endParaRPr lang="de-AT" sz="1700" b="1" dirty="0">
              <a:latin typeface="Arial" panose="020B0604020202020204" pitchFamily="34" charset="0"/>
              <a:cs typeface="Arial" panose="020B0604020202020204" pitchFamily="34" charset="0"/>
            </a:endParaRPr>
          </a:p>
        </p:txBody>
      </p:sp>
      <p:sp>
        <p:nvSpPr>
          <p:cNvPr id="7" name="Textfeld 68">
            <a:extLst>
              <a:ext uri="{FF2B5EF4-FFF2-40B4-BE49-F238E27FC236}">
                <a16:creationId xmlns:a16="http://schemas.microsoft.com/office/drawing/2014/main" id="{336C8934-1894-CF13-00CF-2E2B42216BE1}"/>
              </a:ext>
            </a:extLst>
          </p:cNvPr>
          <p:cNvSpPr txBox="1"/>
          <p:nvPr/>
        </p:nvSpPr>
        <p:spPr>
          <a:xfrm>
            <a:off x="16670219" y="20353119"/>
            <a:ext cx="5982558" cy="353943"/>
          </a:xfrm>
          <a:prstGeom prst="rect">
            <a:avLst/>
          </a:prstGeom>
          <a:noFill/>
        </p:spPr>
        <p:txBody>
          <a:bodyPr wrap="square" rtlCol="0">
            <a:spAutoFit/>
          </a:bodyPr>
          <a:lstStyle/>
          <a:p>
            <a:pPr algn="ctr"/>
            <a:r>
              <a:rPr lang="de-AT" sz="1700" b="1" dirty="0">
                <a:latin typeface="Arial" panose="020B0604020202020204" pitchFamily="34" charset="0"/>
                <a:cs typeface="Arial" panose="020B0604020202020204" pitchFamily="34" charset="0"/>
              </a:rPr>
              <a:t>F</a:t>
            </a:r>
            <a:r>
              <a:rPr lang="hr-HR" sz="1700" b="1" dirty="0">
                <a:latin typeface="Arial" panose="020B0604020202020204" pitchFamily="34" charset="0"/>
                <a:cs typeface="Arial" panose="020B0604020202020204" pitchFamily="34" charset="0"/>
              </a:rPr>
              <a:t>IGURE</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7</a:t>
            </a:r>
            <a:r>
              <a:rPr lang="hr-HR" sz="1700" b="1" dirty="0">
                <a:latin typeface="Arial" panose="020B0604020202020204" pitchFamily="34" charset="0"/>
                <a:cs typeface="Arial" panose="020B0604020202020204" pitchFamily="34" charset="0"/>
              </a:rPr>
              <a:t>:</a:t>
            </a:r>
            <a:r>
              <a:rPr lang="de-AT" sz="1700" b="1" dirty="0">
                <a:latin typeface="Arial" panose="020B0604020202020204" pitchFamily="34" charset="0"/>
                <a:cs typeface="Arial" panose="020B0604020202020204" pitchFamily="34" charset="0"/>
              </a:rPr>
              <a:t> </a:t>
            </a:r>
            <a:r>
              <a:rPr lang="en-US" sz="1700" b="1" dirty="0">
                <a:latin typeface="Arial" panose="020B0604020202020204" pitchFamily="34" charset="0"/>
                <a:cs typeface="Arial" panose="020B0604020202020204" pitchFamily="34" charset="0"/>
              </a:rPr>
              <a:t>RECIVE VS AVERAGE REVIEWS SENTIMENT</a:t>
            </a:r>
            <a:endParaRPr lang="de-AT" sz="17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1CF08311-11FF-DBFF-DFCB-CB3B80CECCFD}"/>
              </a:ext>
            </a:extLst>
          </p:cNvPr>
          <p:cNvPicPr>
            <a:picLocks noChangeAspect="1"/>
          </p:cNvPicPr>
          <p:nvPr/>
        </p:nvPicPr>
        <p:blipFill>
          <a:blip r:embed="rId11"/>
          <a:stretch>
            <a:fillRect/>
          </a:stretch>
        </p:blipFill>
        <p:spPr>
          <a:xfrm>
            <a:off x="1354089" y="15919283"/>
            <a:ext cx="5633887" cy="4271956"/>
          </a:xfrm>
          <a:prstGeom prst="rect">
            <a:avLst/>
          </a:prstGeom>
        </p:spPr>
      </p:pic>
      <p:pic>
        <p:nvPicPr>
          <p:cNvPr id="13" name="Picture 12">
            <a:extLst>
              <a:ext uri="{FF2B5EF4-FFF2-40B4-BE49-F238E27FC236}">
                <a16:creationId xmlns:a16="http://schemas.microsoft.com/office/drawing/2014/main" id="{0C5BCEEA-4D7A-3417-9EAD-FED6594F8427}"/>
              </a:ext>
            </a:extLst>
          </p:cNvPr>
          <p:cNvPicPr>
            <a:picLocks noChangeAspect="1"/>
          </p:cNvPicPr>
          <p:nvPr/>
        </p:nvPicPr>
        <p:blipFill>
          <a:blip r:embed="rId12"/>
          <a:stretch>
            <a:fillRect/>
          </a:stretch>
        </p:blipFill>
        <p:spPr>
          <a:xfrm>
            <a:off x="8510803" y="15919282"/>
            <a:ext cx="6082501" cy="4434733"/>
          </a:xfrm>
          <a:prstGeom prst="rect">
            <a:avLst/>
          </a:prstGeom>
        </p:spPr>
      </p:pic>
      <p:pic>
        <p:nvPicPr>
          <p:cNvPr id="15" name="Picture 14">
            <a:extLst>
              <a:ext uri="{FF2B5EF4-FFF2-40B4-BE49-F238E27FC236}">
                <a16:creationId xmlns:a16="http://schemas.microsoft.com/office/drawing/2014/main" id="{FF3F1533-5182-9C6E-7F88-38C46DF55100}"/>
              </a:ext>
            </a:extLst>
          </p:cNvPr>
          <p:cNvPicPr>
            <a:picLocks noChangeAspect="1"/>
          </p:cNvPicPr>
          <p:nvPr/>
        </p:nvPicPr>
        <p:blipFill>
          <a:blip r:embed="rId13"/>
          <a:stretch>
            <a:fillRect/>
          </a:stretch>
        </p:blipFill>
        <p:spPr>
          <a:xfrm>
            <a:off x="16868179" y="15918490"/>
            <a:ext cx="5677627" cy="4272853"/>
          </a:xfrm>
          <a:prstGeom prst="rect">
            <a:avLst/>
          </a:prstGeom>
        </p:spPr>
      </p:pic>
      <p:pic>
        <p:nvPicPr>
          <p:cNvPr id="19" name="Picture 18" descr="A qr code on a white background&#10;&#10;Description automatically generated">
            <a:extLst>
              <a:ext uri="{FF2B5EF4-FFF2-40B4-BE49-F238E27FC236}">
                <a16:creationId xmlns:a16="http://schemas.microsoft.com/office/drawing/2014/main" id="{9003579D-FD82-002F-E3D7-E6D19D456EB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754669" y="-15460"/>
            <a:ext cx="2857500" cy="2857500"/>
          </a:xfrm>
          <a:prstGeom prst="rect">
            <a:avLst/>
          </a:prstGeom>
        </p:spPr>
      </p:pic>
      <p:sp>
        <p:nvSpPr>
          <p:cNvPr id="9" name="Rectangle 8"/>
          <p:cNvSpPr/>
          <p:nvPr/>
        </p:nvSpPr>
        <p:spPr>
          <a:xfrm>
            <a:off x="27205085" y="2750357"/>
            <a:ext cx="2033441" cy="769441"/>
          </a:xfrm>
          <a:prstGeom prst="rect">
            <a:avLst/>
          </a:prstGeom>
          <a:noFill/>
        </p:spPr>
        <p:txBody>
          <a:bodyPr wrap="none" lIns="91440" tIns="45720" rIns="91440" bIns="45720">
            <a:spAutoFit/>
          </a:bodyPr>
          <a:lstStyle/>
          <a:p>
            <a:pPr algn="ctr"/>
            <a:r>
              <a:rPr lang="en-US" sz="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Group 7</a:t>
            </a:r>
            <a:endParaRPr lang="en-US" sz="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581951627"/>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1538</TotalTime>
  <Words>1078</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Wingdings</vt:lpstr>
      <vt:lpstr>Larissa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7 Final Poster</dc:title>
  <dc:creator>Sven Celin &amp; Gabriela Ozegovic</dc:creator>
  <cp:keywords>Group 7</cp:keywords>
  <cp:lastModifiedBy>Sven Celin</cp:lastModifiedBy>
  <cp:revision>1376</cp:revision>
  <cp:lastPrinted>2023-06-22T08:56:37Z</cp:lastPrinted>
  <dcterms:created xsi:type="dcterms:W3CDTF">2014-04-16T07:57:24Z</dcterms:created>
  <dcterms:modified xsi:type="dcterms:W3CDTF">2025-01-17T20:33:10Z</dcterms:modified>
</cp:coreProperties>
</file>