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Nunito"/>
      <p:regular r:id="rId17"/>
      <p:bold r:id="rId18"/>
      <p:italic r:id="rId19"/>
      <p:boldItalic r:id="rId20"/>
    </p:embeddedFont>
    <p:embeddedFont>
      <p:font typeface="Maven Pro"/>
      <p:regular r:id="rId21"/>
      <p:bold r:id="rId22"/>
    </p:embeddedFont>
    <p:embeddedFont>
      <p:font typeface="Roboto Mon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boldItalic.fntdata"/><Relationship Id="rId22" Type="http://schemas.openxmlformats.org/officeDocument/2006/relationships/font" Target="fonts/MavenPro-bold.fntdata"/><Relationship Id="rId21" Type="http://schemas.openxmlformats.org/officeDocument/2006/relationships/font" Target="fonts/MavenPro-regular.fntdata"/><Relationship Id="rId24" Type="http://schemas.openxmlformats.org/officeDocument/2006/relationships/font" Target="fonts/RobotoMono-bold.fntdata"/><Relationship Id="rId23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boldItalic.fntdata"/><Relationship Id="rId25" Type="http://schemas.openxmlformats.org/officeDocument/2006/relationships/font" Target="fonts/RobotoMon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regular.fntdata"/><Relationship Id="rId16" Type="http://schemas.openxmlformats.org/officeDocument/2006/relationships/slide" Target="slides/slide11.xml"/><Relationship Id="rId19" Type="http://schemas.openxmlformats.org/officeDocument/2006/relationships/font" Target="fonts/Nunito-italic.fntdata"/><Relationship Id="rId18" Type="http://schemas.openxmlformats.org/officeDocument/2006/relationships/font" Target="fonts/Nuni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5ed9e1b6b3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5ed9e1b6b3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5ed9e1b6b3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5ed9e1b6b3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5ed9e1b6b3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5ed9e1b6b3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ed9e1b6b3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5ed9e1b6b3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5ed9e1b6b3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5ed9e1b6b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5ed9e1b6b3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5ed9e1b6b3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5ed9e1b6b3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5ed9e1b6b3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5ed9e1b6b3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5ed9e1b6b3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ed9e1b6b3_0_3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ed9e1b6b3_0_3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9e1b6b3_0_3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9e1b6b3_0_3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Exploring Biodiversity &amp; Conservation in National Parks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Data-Driven Insights for Conservation Strategies.</a:t>
            </a:r>
            <a:endParaRPr/>
          </a:p>
        </p:txBody>
      </p:sp>
      <p:sp>
        <p:nvSpPr>
          <p:cNvPr id="279" name="Google Shape;279;p13"/>
          <p:cNvSpPr txBox="1"/>
          <p:nvPr/>
        </p:nvSpPr>
        <p:spPr>
          <a:xfrm>
            <a:off x="0" y="4758600"/>
            <a:ext cx="2023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Gabriel Arcangel Bol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0" name="Google Shape;280;p13"/>
          <p:cNvSpPr txBox="1"/>
          <p:nvPr/>
        </p:nvSpPr>
        <p:spPr>
          <a:xfrm>
            <a:off x="8049600" y="0"/>
            <a:ext cx="1094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27/05/2025</a:t>
            </a:r>
            <a:endParaRPr b="1" sz="13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Sample Size Determination - Foot and Mouth Disease Study</a:t>
            </a:r>
            <a:endParaRPr/>
          </a:p>
        </p:txBody>
      </p:sp>
      <p:sp>
        <p:nvSpPr>
          <p:cNvPr id="339" name="Google Shape;339;p22"/>
          <p:cNvSpPr txBox="1"/>
          <p:nvPr>
            <p:ph idx="1" type="body"/>
          </p:nvPr>
        </p:nvSpPr>
        <p:spPr>
          <a:xfrm>
            <a:off x="1303800" y="1627325"/>
            <a:ext cx="7030500" cy="28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This visualization presents the statistical approach used to determine the required sample size for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 and mouth disease prevalence estimation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🖼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 &amp; Caption: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i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Figure: Sample Size Calculation for Disease Monitoring</a:t>
            </a:r>
            <a:endParaRPr i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formula applied: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Z-score used: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1.96 (for 95% confidence level).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Estimated disease prevalence: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5%.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Final sample size: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73 observations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(adjusted).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epidemiological research validity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supporting effective disease monitoring.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Takeaway: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Accurate sample size determination is essential for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epidemiological studies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valid disease prevalence estimates to guide public health interventions.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0" name="Google Shape;34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82600" y="2687675"/>
            <a:ext cx="1275439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Key Findings &amp; Takeaways</a:t>
            </a:r>
            <a:endParaRPr/>
          </a:p>
        </p:txBody>
      </p:sp>
      <p:sp>
        <p:nvSpPr>
          <p:cNvPr id="346" name="Google Shape;346;p23"/>
          <p:cNvSpPr txBox="1"/>
          <p:nvPr>
            <p:ph idx="1" type="body"/>
          </p:nvPr>
        </p:nvSpPr>
        <p:spPr>
          <a:xfrm>
            <a:off x="1303800" y="1416150"/>
            <a:ext cx="7030500" cy="26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s" sz="11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Key Findings &amp; Takeaways</a:t>
            </a:r>
            <a:endParaRPr b="1" sz="11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High-risk species require prioritized conservation efforts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birds and vascular plants. 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analysis confirms significant differences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 conservation status among species groups. 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calculation ensures accurate disease prevalence monitoring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supporting effective epidemiological research.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400"/>
              </a:spcBef>
              <a:spcAft>
                <a:spcPts val="0"/>
              </a:spcAft>
              <a:buSzPts val="770"/>
              <a:buNone/>
            </a:pPr>
            <a:r>
              <a:rPr b="1" lang="es" sz="111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🎯 Future Research Directions</a:t>
            </a:r>
            <a:endParaRPr b="1" sz="11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environmental drivers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affecting species survival and conservation outcomes. 🔍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predictive models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biodiversity loss and species adaptation under climate change scenarios. 🛡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 conservation policies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using data-driven approaches, integrating ecological and epidemiological findings.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endParaRPr b="1"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findings to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real-world conservation planning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informing targeted interventions.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Expand research to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long-term monitoring strategies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endangered species.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019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Arial"/>
              <a:buChar char="●"/>
            </a:pP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Strengthen collaboration between </a:t>
            </a:r>
            <a:r>
              <a:rPr b="1"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wildlife conservationists, ecologists, and public health experts</a:t>
            </a:r>
            <a:r>
              <a:rPr lang="es" sz="97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integrated solutions.</a:t>
            </a:r>
            <a:endParaRPr sz="9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Species Data Overview</a:t>
            </a:r>
            <a:endParaRPr/>
          </a:p>
        </p:txBody>
      </p:sp>
      <p:sp>
        <p:nvSpPr>
          <p:cNvPr id="286" name="Google Shape;286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dataset provides a comprehensive view of species in national parks, categorized by conservation status.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species_info.csv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🔍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Insights from Analysis: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 species analyzed: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5,824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Divided into 7 categories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frequent species group: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Vascular Plants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Species of Concern is the most common conservation status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Missing values: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5,633 entries in </a:t>
            </a:r>
            <a:r>
              <a:rPr lang="es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conservation_status</a:t>
            </a:r>
            <a:endParaRPr sz="11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Explanation of dataset purpose and relevance in biodiversity research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Significance Testing - Endangered Status Analysis</a:t>
            </a:r>
            <a:endParaRPr/>
          </a:p>
        </p:txBody>
      </p:sp>
      <p:sp>
        <p:nvSpPr>
          <p:cNvPr id="292" name="Google Shape;292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Test for Conservation Status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📊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Statistical test applied: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🔬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Chi-Square Statistic: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53.916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1.89e-05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Interpretation: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Since the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p-value is very small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we conclude that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species categories significantly influence conservation status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—some groups are more vulnerable than others. We tested whether species category significantly impacts conservation status.</a:t>
            </a:r>
            <a:endParaRPr/>
          </a:p>
        </p:txBody>
      </p:sp>
      <p:pic>
        <p:nvPicPr>
          <p:cNvPr id="293" name="Google Shape;29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5200" y="2372850"/>
            <a:ext cx="1125850" cy="30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Conservation Recommendations</a:t>
            </a:r>
            <a:endParaRPr/>
          </a:p>
        </p:txBody>
      </p:sp>
      <p:sp>
        <p:nvSpPr>
          <p:cNvPr id="299" name="Google Shape;299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Actionable Conservation Measures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🔍 Based on findings, we recommend: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Prioritizing birds and vascular plants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as they are at higher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Monitoring "Species of Concern"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prevent them from becoming endangered.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Preserving ecosystems for mammals like Puma concolor and Procyon lotor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which show adaptability.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Implementing stronger biodiversity policies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based on species observation trends.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💡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Science-based recommendations to enhance conservation programs</a:t>
            </a: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Visual Representations</a:t>
            </a:r>
            <a:endParaRPr/>
          </a:p>
        </p:txBody>
      </p:sp>
      <p:sp>
        <p:nvSpPr>
          <p:cNvPr id="305" name="Google Shape;305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📌 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Graphs &amp; Key Observations: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Conservation status distribution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Endangered species trends by category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 observed species per park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 5 m</a:t>
            </a: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ost observed species per park 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s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Sample size determination for foot and mouth disease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Conservation status distribution</a:t>
            </a:r>
            <a:endParaRPr/>
          </a:p>
        </p:txBody>
      </p:sp>
      <p:pic>
        <p:nvPicPr>
          <p:cNvPr id="311" name="Google Shape;311;p18" title="DistributionOfConservationStatusForAnimal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6312" y="1113000"/>
            <a:ext cx="3111374" cy="1528050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18"/>
          <p:cNvSpPr txBox="1"/>
          <p:nvPr/>
        </p:nvSpPr>
        <p:spPr>
          <a:xfrm>
            <a:off x="1396800" y="254075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📌 </a:t>
            </a:r>
            <a:r>
              <a:rPr b="1" lang="es" sz="900"/>
              <a:t>Introduction:</a:t>
            </a:r>
            <a:r>
              <a:rPr lang="es" sz="900"/>
              <a:t> This visualization highlights the distribution of species across different conservation status categories, helping identify priority areas for conservation efforts.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🖼 </a:t>
            </a:r>
            <a:r>
              <a:rPr b="1" lang="es" sz="900"/>
              <a:t>Graph &amp; Caption:</a:t>
            </a:r>
            <a:r>
              <a:rPr lang="es" sz="900"/>
              <a:t> </a:t>
            </a:r>
            <a:r>
              <a:rPr i="1" lang="es" sz="900"/>
              <a:t>Figure: Conservation Status Distribution of Species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🔍 </a:t>
            </a:r>
            <a:r>
              <a:rPr b="1" lang="es" sz="900"/>
              <a:t>Key Insights: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Species of Concern</a:t>
            </a:r>
            <a:r>
              <a:rPr lang="es" sz="900"/>
              <a:t> is the most frequent conservation category.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Endangered species</a:t>
            </a:r>
            <a:r>
              <a:rPr lang="es" sz="900"/>
              <a:t> make up a smaller percentage but require critical attention.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Threatened and In Recovery species</a:t>
            </a:r>
            <a:r>
              <a:rPr lang="es" sz="900"/>
              <a:t> are even fewer, showing some ongoing conservation success.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Chi-square analysis confirms significant differences</a:t>
            </a:r>
            <a:r>
              <a:rPr lang="es" sz="900"/>
              <a:t> between species groups.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900"/>
              <a:t>💡 </a:t>
            </a:r>
            <a:r>
              <a:rPr b="1" lang="es" sz="900"/>
              <a:t>Takeaway:</a:t>
            </a:r>
            <a:r>
              <a:rPr lang="es" sz="900"/>
              <a:t> Understanding conservation status trends helps guide policies focused on </a:t>
            </a:r>
            <a:r>
              <a:rPr b="1" lang="es" sz="900"/>
              <a:t>species at risk</a:t>
            </a:r>
            <a:r>
              <a:rPr lang="es" sz="900"/>
              <a:t>, ensuring proper interventions before they reach critical endangerment levels.</a:t>
            </a:r>
            <a:endParaRPr sz="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Endangered species trends by category</a:t>
            </a:r>
            <a:endParaRPr/>
          </a:p>
        </p:txBody>
      </p:sp>
      <p:pic>
        <p:nvPicPr>
          <p:cNvPr id="318" name="Google Shape;318;p19" title="ComparisonofSpeciesMoreLikelytobeEndanger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29976" y="1105625"/>
            <a:ext cx="3084049" cy="1526676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19"/>
          <p:cNvSpPr txBox="1"/>
          <p:nvPr/>
        </p:nvSpPr>
        <p:spPr>
          <a:xfrm>
            <a:off x="1643850" y="2528750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📌 </a:t>
            </a:r>
            <a:r>
              <a:rPr b="1" lang="es" sz="900"/>
              <a:t>Introduction:</a:t>
            </a:r>
            <a:r>
              <a:rPr lang="es" sz="900"/>
              <a:t> This visualization illustrates which species categories are more vulnerable to endangerment, supporting strategic conservation prioritization.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🖼 </a:t>
            </a:r>
            <a:r>
              <a:rPr b="1" lang="es" sz="900"/>
              <a:t>Graph &amp; Caption:</a:t>
            </a:r>
            <a:r>
              <a:rPr lang="es" sz="900"/>
              <a:t> </a:t>
            </a:r>
            <a:r>
              <a:rPr i="1" lang="es" sz="900"/>
              <a:t>Figure: Endangered Species Count by Category</a:t>
            </a:r>
            <a:endParaRPr i="1"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🔍 </a:t>
            </a:r>
            <a:r>
              <a:rPr b="1" lang="es" sz="900"/>
              <a:t>Key Insights:</a:t>
            </a:r>
            <a:endParaRPr b="1" sz="900"/>
          </a:p>
          <a:p>
            <a:pPr indent="-2857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Birds and vascular plants</a:t>
            </a:r>
            <a:r>
              <a:rPr lang="es" sz="900"/>
              <a:t> have the highest number of endangered species, indicating ecological pressures on these groups.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Mammals</a:t>
            </a:r>
            <a:r>
              <a:rPr lang="es" sz="900"/>
              <a:t> also show considerable presence in endangered classifications.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Reptiles, amphibians, and fish</a:t>
            </a:r>
            <a:r>
              <a:rPr lang="es" sz="900"/>
              <a:t> exhibit fewer endangered species, possibly due to differing habitat or population dynamics.</a:t>
            </a:r>
            <a:endParaRPr sz="900"/>
          </a:p>
          <a:p>
            <a:pPr indent="-2857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00"/>
              <a:buChar char="●"/>
            </a:pPr>
            <a:r>
              <a:rPr b="1" lang="es" sz="900"/>
              <a:t>Chi-square analysis reinforces this vulnerability trend</a:t>
            </a:r>
            <a:r>
              <a:rPr lang="es" sz="900"/>
              <a:t>, confirming statistically significant differences.</a:t>
            </a:r>
            <a:endParaRPr sz="9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900"/>
              <a:t>💡 </a:t>
            </a:r>
            <a:r>
              <a:rPr b="1" lang="es" sz="900"/>
              <a:t>Takeaway:</a:t>
            </a:r>
            <a:r>
              <a:rPr lang="es" sz="900"/>
              <a:t> Targeted conservation efforts should </a:t>
            </a:r>
            <a:r>
              <a:rPr b="1" lang="es" sz="900"/>
              <a:t>focus on birds and vascular plants</a:t>
            </a:r>
            <a:r>
              <a:rPr lang="es" sz="900"/>
              <a:t>, as they face the highest risks from environmental threats.</a:t>
            </a:r>
            <a:endParaRPr sz="9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Most observed species per park</a:t>
            </a:r>
            <a:endParaRPr/>
          </a:p>
        </p:txBody>
      </p:sp>
      <p:pic>
        <p:nvPicPr>
          <p:cNvPr id="325" name="Google Shape;325;p20" title="MostFrequentlySpottedSpeciesatEachP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28173" y="1114350"/>
            <a:ext cx="3145427" cy="138532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20"/>
          <p:cNvSpPr txBox="1"/>
          <p:nvPr/>
        </p:nvSpPr>
        <p:spPr>
          <a:xfrm>
            <a:off x="1643850" y="2392225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00"/>
              <a:t>📌 </a:t>
            </a:r>
            <a:r>
              <a:rPr b="1" lang="es" sz="700"/>
              <a:t>Introduction:</a:t>
            </a:r>
            <a:r>
              <a:rPr lang="es" sz="700"/>
              <a:t> This visualization highlights the </a:t>
            </a:r>
            <a:r>
              <a:rPr b="1" lang="es" sz="700"/>
              <a:t>most frequently recorded species</a:t>
            </a:r>
            <a:r>
              <a:rPr lang="es" sz="700"/>
              <a:t> across major national parks, providing insights into species distribution and habitat adaptability.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00"/>
              <a:t>🖼 </a:t>
            </a:r>
            <a:r>
              <a:rPr b="1" lang="es" sz="700"/>
              <a:t>Graph &amp; Caption:</a:t>
            </a:r>
            <a:r>
              <a:rPr lang="es" sz="700"/>
              <a:t> </a:t>
            </a:r>
            <a:r>
              <a:rPr i="1" lang="es" sz="700"/>
              <a:t>Figure: Most Observed Species in Each National Park</a:t>
            </a:r>
            <a:endParaRPr i="1"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700"/>
              <a:t>🔍 </a:t>
            </a:r>
            <a:r>
              <a:rPr b="1" lang="es" sz="700"/>
              <a:t>Key Insights:</a:t>
            </a:r>
            <a:endParaRPr b="1" sz="700"/>
          </a:p>
          <a:p>
            <a:pPr indent="-2730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700"/>
              <a:buChar char="●"/>
            </a:pPr>
            <a:r>
              <a:rPr b="1" lang="es" sz="700"/>
              <a:t>Yosemite National Park:</a:t>
            </a:r>
            <a:r>
              <a:rPr lang="es" sz="700"/>
              <a:t> Most observed species include </a:t>
            </a:r>
            <a:r>
              <a:rPr b="1" lang="es" sz="700"/>
              <a:t>Hypochaeris radicata, Castor canadensis, Holcus lanatus, Streptopelia decaocto, and Procyon lotor</a:t>
            </a:r>
            <a:r>
              <a:rPr lang="es" sz="700"/>
              <a:t>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s" sz="700"/>
              <a:t>Yellowstone National Park:</a:t>
            </a:r>
            <a:r>
              <a:rPr lang="es" sz="700"/>
              <a:t> Species such as </a:t>
            </a:r>
            <a:r>
              <a:rPr b="1" lang="es" sz="700"/>
              <a:t>Hypochaeris radicata, Holcus lanatus, Streptopelia decaocto, Procyon lotor, and Puma concolor</a:t>
            </a:r>
            <a:r>
              <a:rPr lang="es" sz="700"/>
              <a:t> are frequently recorded.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s" sz="700"/>
              <a:t>Great Smoky Mountains National Park:</a:t>
            </a:r>
            <a:r>
              <a:rPr lang="es" sz="700"/>
              <a:t> </a:t>
            </a:r>
            <a:r>
              <a:rPr b="1" lang="es" sz="700"/>
              <a:t>Castor canadensis, Streptopelia decaocto, Procyon lotor, Puma concolor, and Fragaria virginiana</a:t>
            </a:r>
            <a:r>
              <a:rPr lang="es" sz="700"/>
              <a:t> are among the most observed.</a:t>
            </a:r>
            <a:endParaRPr sz="700"/>
          </a:p>
          <a:p>
            <a:pPr indent="-273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00"/>
              <a:buChar char="●"/>
            </a:pPr>
            <a:r>
              <a:rPr b="1" lang="es" sz="700"/>
              <a:t>Bryce National Park:</a:t>
            </a:r>
            <a:r>
              <a:rPr lang="es" sz="700"/>
              <a:t> Most common species include </a:t>
            </a:r>
            <a:r>
              <a:rPr b="1" lang="es" sz="700"/>
              <a:t>Streptopelia decaocto, Puma concolor, Columba livia, Avena sativa, and Myotis lucifugus</a:t>
            </a:r>
            <a:r>
              <a:rPr lang="es" sz="700"/>
              <a:t>.</a:t>
            </a:r>
            <a:endParaRPr sz="7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700"/>
              <a:t>💡 </a:t>
            </a:r>
            <a:r>
              <a:rPr b="1" lang="es" sz="700"/>
              <a:t>Takeaway:</a:t>
            </a:r>
            <a:r>
              <a:rPr lang="es" sz="700"/>
              <a:t> Species distribution across parks suggests that </a:t>
            </a:r>
            <a:r>
              <a:rPr b="1" lang="es" sz="700"/>
              <a:t>some species are widespread and adaptable</a:t>
            </a:r>
            <a:r>
              <a:rPr lang="es" sz="700"/>
              <a:t>, while others are more </a:t>
            </a:r>
            <a:r>
              <a:rPr b="1" lang="es" sz="700"/>
              <a:t>localized to specific environments</a:t>
            </a:r>
            <a:r>
              <a:rPr lang="es" sz="700"/>
              <a:t>. These findings support targeted conservation strategies to </a:t>
            </a:r>
            <a:r>
              <a:rPr b="1" lang="es" sz="700"/>
              <a:t>preserve habitats</a:t>
            </a:r>
            <a:r>
              <a:rPr lang="es" sz="700"/>
              <a:t> where biodiversity is most concentrated.</a:t>
            </a:r>
            <a:endParaRPr sz="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Top 5 - </a:t>
            </a:r>
            <a:r>
              <a:rPr lang="es"/>
              <a:t>Most observed species per park</a:t>
            </a:r>
            <a:endParaRPr/>
          </a:p>
        </p:txBody>
      </p:sp>
      <p:pic>
        <p:nvPicPr>
          <p:cNvPr id="332" name="Google Shape;332;p21" title="Top5MostObservedSpeciesinEachPar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2175" y="1163200"/>
            <a:ext cx="3988825" cy="168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21"/>
          <p:cNvSpPr txBox="1"/>
          <p:nvPr/>
        </p:nvSpPr>
        <p:spPr>
          <a:xfrm>
            <a:off x="1615175" y="2707425"/>
            <a:ext cx="63504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📌 </a:t>
            </a:r>
            <a:r>
              <a:rPr b="1" lang="es" sz="800"/>
              <a:t>Introduction:</a:t>
            </a:r>
            <a:r>
              <a:rPr lang="es" sz="800"/>
              <a:t> This visualization highlights the most frequently recorded species across major national parks, offering insights into species distribution and adaptability.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🖼 </a:t>
            </a:r>
            <a:r>
              <a:rPr b="1" lang="es" sz="800"/>
              <a:t>Graph &amp; Caption:</a:t>
            </a:r>
            <a:r>
              <a:rPr lang="es" sz="800"/>
              <a:t> </a:t>
            </a:r>
            <a:r>
              <a:rPr i="1" lang="es" sz="800"/>
              <a:t>Figure: Observation Counts of Species Per Park</a:t>
            </a:r>
            <a:endParaRPr i="1"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800"/>
              <a:t>🔍 </a:t>
            </a:r>
            <a:r>
              <a:rPr b="1" lang="es" sz="800"/>
              <a:t>Key Insights:</a:t>
            </a:r>
            <a:endParaRPr b="1" sz="800"/>
          </a:p>
          <a:p>
            <a:pPr indent="-2794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800"/>
              <a:buChar char="●"/>
            </a:pPr>
            <a:r>
              <a:rPr b="1" lang="es" sz="800"/>
              <a:t>Holcus lanatus</a:t>
            </a:r>
            <a:r>
              <a:rPr lang="es" sz="800"/>
              <a:t> had the highest recorded observations in </a:t>
            </a:r>
            <a:r>
              <a:rPr b="1" lang="es" sz="800"/>
              <a:t>Yellowstone National Park</a:t>
            </a:r>
            <a:r>
              <a:rPr lang="es" sz="800"/>
              <a:t> (805 sightings).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s" sz="800"/>
              <a:t>Streptopelia decaocto</a:t>
            </a:r>
            <a:r>
              <a:rPr lang="es" sz="800"/>
              <a:t> appears frequently across multiple parks, demonstrating adaptability.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s" sz="800"/>
              <a:t>Puma concolor and Procyon lotor</a:t>
            </a:r>
            <a:r>
              <a:rPr lang="es" sz="800"/>
              <a:t> exhibit habitat flexibility, appearing across diverse environments.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b="1" lang="es" sz="800"/>
              <a:t>Castor canadensis and Hypochaeris radicata</a:t>
            </a:r>
            <a:r>
              <a:rPr lang="es" sz="800"/>
              <a:t> are widely distributed across parks, reinforcing species success in various habitats.</a:t>
            </a:r>
            <a:endParaRPr sz="800"/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800"/>
              <a:buChar char="●"/>
            </a:pPr>
            <a:r>
              <a:rPr lang="es" sz="800"/>
              <a:t>Some species are </a:t>
            </a:r>
            <a:r>
              <a:rPr b="1" lang="es" sz="800"/>
              <a:t>highly localized</a:t>
            </a:r>
            <a:r>
              <a:rPr lang="es" sz="800"/>
              <a:t>, while others thrive across </a:t>
            </a:r>
            <a:r>
              <a:rPr b="1" lang="es" sz="800"/>
              <a:t>multiple national parks</a:t>
            </a:r>
            <a:r>
              <a:rPr lang="es" sz="800"/>
              <a:t>.</a:t>
            </a:r>
            <a:endParaRPr sz="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800"/>
              <a:t>💡 </a:t>
            </a:r>
            <a:r>
              <a:rPr b="1" lang="es" sz="800"/>
              <a:t>Takeaway:</a:t>
            </a:r>
            <a:r>
              <a:rPr lang="es" sz="800"/>
              <a:t> Understanding species distribution is crucial—</a:t>
            </a:r>
            <a:r>
              <a:rPr b="1" lang="es" sz="800"/>
              <a:t>widely spread species require habitat preservation, while localized species need targeted interventions</a:t>
            </a:r>
            <a:r>
              <a:rPr lang="es" sz="800"/>
              <a:t>.</a:t>
            </a:r>
            <a:endParaRPr sz="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