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0f97c5689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0f97c5689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d4ea34c88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d4ea34c88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0f97c5689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0f97c5689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0f97c5689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0f97c5689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0fcb6bbf0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0fcb6bbf0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0f97c5689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0f97c5689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d4ea34c88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d4ea34c88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0f97c5689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0f97c5689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Um banco de dados em memória corresponde a um banco de dados com propósito específico que depende principalmente da memória interna para realizar o armazenamento de dados. Ele possibilita tempos de resposta mínimos ao eliminar a necessidade de acessar unidades de disco padrão (SSDs). Os bancos de dados na memória são ideais para aplicações que requerem tempos de resposta de microssegundos ou que apresentam grandes picos de tráfego, como tabelas de classificação de jogos, armazenamento de sessões e análise de dados em tempo real.</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0f97c568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0f97c568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0f97c5689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0f97c5689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0f97c5689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0f97c5689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5661">
              <a:solidFill>
                <a:srgbClr val="595959"/>
              </a:solidFill>
            </a:endParaRPr>
          </a:p>
          <a:p>
            <a:pPr indent="0" lvl="0" marL="0" rtl="0" algn="l">
              <a:lnSpc>
                <a:spcPct val="115000"/>
              </a:lnSpc>
              <a:spcBef>
                <a:spcPts val="1200"/>
              </a:spcBef>
              <a:spcAft>
                <a:spcPts val="0"/>
              </a:spcAft>
              <a:buClr>
                <a:schemeClr val="dk1"/>
              </a:buClr>
              <a:buSzPts val="1100"/>
              <a:buFont typeface="Arial"/>
              <a:buNone/>
            </a:pPr>
            <a:r>
              <a:t/>
            </a:r>
            <a:endParaRPr sz="1800">
              <a:solidFill>
                <a:srgbClr val="595959"/>
              </a:solidFill>
            </a:endParaRPr>
          </a:p>
          <a:p>
            <a:pPr indent="0" lvl="0" marL="0" rtl="0" algn="l">
              <a:lnSpc>
                <a:spcPct val="115000"/>
              </a:lnSpc>
              <a:spcBef>
                <a:spcPts val="1200"/>
              </a:spcBef>
              <a:spcAft>
                <a:spcPts val="0"/>
              </a:spcAft>
              <a:buClr>
                <a:schemeClr val="dk1"/>
              </a:buClr>
              <a:buSzPts val="1100"/>
              <a:buFont typeface="Arial"/>
              <a:buNone/>
            </a:pPr>
            <a:r>
              <a:t/>
            </a:r>
            <a:endParaRPr sz="1800">
              <a:solidFill>
                <a:srgbClr val="595959"/>
              </a:solidFill>
            </a:endParaRPr>
          </a:p>
          <a:p>
            <a:pPr indent="0" lvl="0" marL="0" rtl="0" algn="l">
              <a:lnSpc>
                <a:spcPct val="115000"/>
              </a:lnSpc>
              <a:spcBef>
                <a:spcPts val="1200"/>
              </a:spcBef>
              <a:spcAft>
                <a:spcPts val="0"/>
              </a:spcAft>
              <a:buClr>
                <a:schemeClr val="dk1"/>
              </a:buClr>
              <a:buSzPts val="1100"/>
              <a:buFont typeface="Arial"/>
              <a:buNone/>
            </a:pPr>
            <a:r>
              <a:t/>
            </a:r>
            <a:endParaRPr sz="1800">
              <a:solidFill>
                <a:srgbClr val="595959"/>
              </a:solidFill>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0f97c5689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0f97c5689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b="1" lang="pt-BR" sz="1700">
                <a:solidFill>
                  <a:schemeClr val="dk1"/>
                </a:solidFill>
              </a:rPr>
              <a:t>2. Backup e Recuperação</a:t>
            </a:r>
            <a:endParaRPr b="1"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pt-BR">
                <a:solidFill>
                  <a:schemeClr val="dk1"/>
                </a:solidFill>
              </a:rPr>
              <a:t>Redis possui características específicas para garantir persistência e recuperação, dado que é um banco </a:t>
            </a:r>
            <a:r>
              <a:rPr b="1" lang="pt-BR">
                <a:solidFill>
                  <a:schemeClr val="dk1"/>
                </a:solidFill>
              </a:rPr>
              <a:t>em memória</a:t>
            </a:r>
            <a:r>
              <a:rPr lang="pt-BR">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pt-BR">
                <a:solidFill>
                  <a:schemeClr val="dk1"/>
                </a:solidFill>
              </a:rPr>
              <a:t>RDB (Redis Database Backup)</a:t>
            </a:r>
            <a:r>
              <a:rPr lang="pt-BR">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pt-BR">
                <a:solidFill>
                  <a:schemeClr val="dk1"/>
                </a:solidFill>
              </a:rPr>
              <a:t>Gera snapshots periódicos em disco.</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pt-BR">
                <a:solidFill>
                  <a:schemeClr val="dk1"/>
                </a:solidFill>
              </a:rPr>
              <a:t>Ideal para backup rápido e eficiente, mas pode perder dados recentes se o Redis falhar antes do próximo snapshot.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pt-BR">
                <a:solidFill>
                  <a:schemeClr val="dk1"/>
                </a:solidFill>
              </a:rPr>
              <a:t>AOF (Append-Only File)</a:t>
            </a:r>
            <a:r>
              <a:rPr lang="pt-BR">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pt-BR">
                <a:solidFill>
                  <a:schemeClr val="dk1"/>
                </a:solidFill>
              </a:rPr>
              <a:t>Registra todas as operações de gravação para garantir maior durabilidade.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pt-BR">
                <a:solidFill>
                  <a:schemeClr val="dk1"/>
                </a:solidFill>
              </a:rPr>
              <a:t>Pode ser configurado para sincronizar dados em tempo real (trade-off entre segurança e performance).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pt-BR">
                <a:solidFill>
                  <a:schemeClr val="dk1"/>
                </a:solidFill>
              </a:rPr>
              <a:t>Recuperação</a:t>
            </a:r>
            <a:r>
              <a:rPr lang="pt-BR">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pt-BR">
                <a:solidFill>
                  <a:schemeClr val="dk1"/>
                </a:solidFill>
              </a:rPr>
              <a:t>Em caso de falha, Redis pode usar snapshots RDB ou arquivos AOF para restaurar dados.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pt-BR">
                <a:solidFill>
                  <a:schemeClr val="dk1"/>
                </a:solidFill>
              </a:rPr>
              <a:t>Ferramentas de backup e automação são mais robustas no </a:t>
            </a:r>
            <a:r>
              <a:rPr b="1" lang="pt-BR">
                <a:solidFill>
                  <a:schemeClr val="dk1"/>
                </a:solidFill>
              </a:rPr>
              <a:t>Redis Enterprise</a:t>
            </a:r>
            <a:r>
              <a:rPr lang="pt-BR">
                <a:solidFill>
                  <a:schemeClr val="dk1"/>
                </a:solidFill>
              </a:rPr>
              <a:t>.</a:t>
            </a:r>
            <a:endParaRPr>
              <a:solidFill>
                <a:schemeClr val="dk1"/>
              </a:solidFill>
            </a:endParaRPr>
          </a:p>
          <a:p>
            <a:pPr indent="0" lvl="0" marL="0" rtl="0" algn="l">
              <a:spcBef>
                <a:spcPts val="1200"/>
              </a:spcBef>
              <a:spcAft>
                <a:spcPts val="0"/>
              </a:spcAft>
              <a:buNone/>
            </a:pPr>
            <a:r>
              <a:t/>
            </a:r>
            <a:endParaRPr/>
          </a:p>
          <a:p>
            <a:pPr indent="0" lvl="0" marL="0" rtl="0" algn="l">
              <a:lnSpc>
                <a:spcPct val="115000"/>
              </a:lnSpc>
              <a:spcBef>
                <a:spcPts val="1800"/>
              </a:spcBef>
              <a:spcAft>
                <a:spcPts val="0"/>
              </a:spcAft>
              <a:buClr>
                <a:schemeClr val="dk1"/>
              </a:buClr>
              <a:buSzPts val="1100"/>
              <a:buFont typeface="Arial"/>
              <a:buNone/>
            </a:pPr>
            <a:r>
              <a:rPr b="1" lang="pt-BR" sz="1700">
                <a:solidFill>
                  <a:schemeClr val="dk1"/>
                </a:solidFill>
              </a:rPr>
              <a:t>3. Integração com Outras Tecnologias</a:t>
            </a:r>
            <a:endParaRPr b="1"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pt-BR">
                <a:solidFill>
                  <a:schemeClr val="dk1"/>
                </a:solidFill>
              </a:rPr>
              <a:t>Redis é amplamente utilizado como </a:t>
            </a:r>
            <a:r>
              <a:rPr b="1" lang="pt-BR">
                <a:solidFill>
                  <a:schemeClr val="dk1"/>
                </a:solidFill>
              </a:rPr>
              <a:t>cache</a:t>
            </a:r>
            <a:r>
              <a:rPr lang="pt-BR">
                <a:solidFill>
                  <a:schemeClr val="dk1"/>
                </a:solidFill>
              </a:rPr>
              <a:t>, </a:t>
            </a:r>
            <a:r>
              <a:rPr b="1" lang="pt-BR">
                <a:solidFill>
                  <a:schemeClr val="dk1"/>
                </a:solidFill>
              </a:rPr>
              <a:t>message broker</a:t>
            </a:r>
            <a:r>
              <a:rPr lang="pt-BR">
                <a:solidFill>
                  <a:schemeClr val="dk1"/>
                </a:solidFill>
              </a:rPr>
              <a:t> ou </a:t>
            </a:r>
            <a:r>
              <a:rPr b="1" lang="pt-BR">
                <a:solidFill>
                  <a:schemeClr val="dk1"/>
                </a:solidFill>
              </a:rPr>
              <a:t>datastore</a:t>
            </a:r>
            <a:r>
              <a:rPr lang="pt-BR">
                <a:solidFill>
                  <a:schemeClr val="dk1"/>
                </a:solidFill>
              </a:rPr>
              <a:t> e integra-se facilmente com diversas ferramentas e linguagens.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pt-BR">
                <a:solidFill>
                  <a:schemeClr val="dk1"/>
                </a:solidFill>
              </a:rPr>
              <a:t>Linguagens Suportadas</a:t>
            </a:r>
            <a:r>
              <a:rPr lang="pt-BR">
                <a:solidFill>
                  <a:schemeClr val="dk1"/>
                </a:solidFill>
              </a:rPr>
              <a:t>:</a:t>
            </a:r>
            <a:br>
              <a:rPr lang="pt-BR">
                <a:solidFill>
                  <a:schemeClr val="dk1"/>
                </a:solidFill>
              </a:rPr>
            </a:br>
            <a:r>
              <a:rPr lang="pt-BR">
                <a:solidFill>
                  <a:schemeClr val="dk1"/>
                </a:solidFill>
              </a:rPr>
              <a:t>Redis tem </a:t>
            </a:r>
            <a:r>
              <a:rPr b="1" lang="pt-BR">
                <a:solidFill>
                  <a:schemeClr val="dk1"/>
                </a:solidFill>
              </a:rPr>
              <a:t>bindings</a:t>
            </a:r>
            <a:r>
              <a:rPr lang="pt-BR">
                <a:solidFill>
                  <a:schemeClr val="dk1"/>
                </a:solidFill>
              </a:rPr>
              <a:t> para várias linguagens (Python, Java, Node.js, Go, etc.).</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pt-BR">
                <a:solidFill>
                  <a:schemeClr val="dk1"/>
                </a:solidFill>
              </a:rPr>
              <a:t>Integração com Frameworks e Plataformas</a:t>
            </a:r>
            <a:r>
              <a:rPr lang="pt-BR">
                <a:solidFill>
                  <a:schemeClr val="dk1"/>
                </a:solidFill>
              </a:rPr>
              <a:t>:</a:t>
            </a:r>
            <a:br>
              <a:rPr lang="pt-BR">
                <a:solidFill>
                  <a:schemeClr val="dk1"/>
                </a:solidFill>
              </a:rPr>
            </a:br>
            <a:r>
              <a:rPr lang="pt-BR">
                <a:solidFill>
                  <a:schemeClr val="dk1"/>
                </a:solidFill>
              </a:rPr>
              <a:t>Redis é amplamente utilizado em </a:t>
            </a:r>
            <a:r>
              <a:rPr b="1" lang="pt-BR">
                <a:solidFill>
                  <a:schemeClr val="dk1"/>
                </a:solidFill>
              </a:rPr>
              <a:t>Django</a:t>
            </a:r>
            <a:r>
              <a:rPr lang="pt-BR">
                <a:solidFill>
                  <a:schemeClr val="dk1"/>
                </a:solidFill>
              </a:rPr>
              <a:t>, </a:t>
            </a:r>
            <a:r>
              <a:rPr b="1" lang="pt-BR">
                <a:solidFill>
                  <a:schemeClr val="dk1"/>
                </a:solidFill>
              </a:rPr>
              <a:t>Spring Boot</a:t>
            </a:r>
            <a:r>
              <a:rPr lang="pt-BR">
                <a:solidFill>
                  <a:schemeClr val="dk1"/>
                </a:solidFill>
              </a:rPr>
              <a:t>, </a:t>
            </a:r>
            <a:r>
              <a:rPr b="1" lang="pt-BR">
                <a:solidFill>
                  <a:schemeClr val="dk1"/>
                </a:solidFill>
              </a:rPr>
              <a:t>Express</a:t>
            </a:r>
            <a:r>
              <a:rPr lang="pt-BR">
                <a:solidFill>
                  <a:schemeClr val="dk1"/>
                </a:solidFill>
              </a:rPr>
              <a:t>, entre outros, para caching e sessões de usuário.</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pt-BR">
                <a:solidFill>
                  <a:schemeClr val="dk1"/>
                </a:solidFill>
              </a:rPr>
              <a:t>Message Broker</a:t>
            </a:r>
            <a:r>
              <a:rPr lang="pt-BR">
                <a:solidFill>
                  <a:schemeClr val="dk1"/>
                </a:solidFill>
              </a:rPr>
              <a:t>: Redis pode ser usado como </a:t>
            </a:r>
            <a:r>
              <a:rPr b="1" lang="pt-BR">
                <a:solidFill>
                  <a:schemeClr val="dk1"/>
                </a:solidFill>
              </a:rPr>
              <a:t>fila de mensagens</a:t>
            </a:r>
            <a:r>
              <a:rPr lang="pt-BR">
                <a:solidFill>
                  <a:schemeClr val="dk1"/>
                </a:solidFill>
              </a:rPr>
              <a:t> com </a:t>
            </a:r>
            <a:r>
              <a:rPr b="1" lang="pt-BR">
                <a:solidFill>
                  <a:schemeClr val="dk1"/>
                </a:solidFill>
              </a:rPr>
              <a:t>Pub/Sub</a:t>
            </a:r>
            <a:r>
              <a:rPr lang="pt-BR">
                <a:solidFill>
                  <a:schemeClr val="dk1"/>
                </a:solidFill>
              </a:rPr>
              <a:t> para comunicação assíncrona.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pt-BR">
                <a:solidFill>
                  <a:schemeClr val="dk1"/>
                </a:solidFill>
              </a:rPr>
              <a:t>Monitoramento</a:t>
            </a:r>
            <a:r>
              <a:rPr lang="pt-BR">
                <a:solidFill>
                  <a:schemeClr val="dk1"/>
                </a:solidFill>
              </a:rPr>
              <a:t>: Ferramentas como </a:t>
            </a:r>
            <a:r>
              <a:rPr b="1" lang="pt-BR">
                <a:solidFill>
                  <a:schemeClr val="dk1"/>
                </a:solidFill>
              </a:rPr>
              <a:t>Prometheus</a:t>
            </a:r>
            <a:r>
              <a:rPr lang="pt-BR">
                <a:solidFill>
                  <a:schemeClr val="dk1"/>
                </a:solidFill>
              </a:rPr>
              <a:t>, </a:t>
            </a:r>
            <a:r>
              <a:rPr b="1" lang="pt-BR">
                <a:solidFill>
                  <a:schemeClr val="dk1"/>
                </a:solidFill>
              </a:rPr>
              <a:t>Grafana</a:t>
            </a:r>
            <a:r>
              <a:rPr lang="pt-BR">
                <a:solidFill>
                  <a:schemeClr val="dk1"/>
                </a:solidFill>
              </a:rPr>
              <a:t>, e </a:t>
            </a:r>
            <a:r>
              <a:rPr b="1" lang="pt-BR">
                <a:solidFill>
                  <a:schemeClr val="dk1"/>
                </a:solidFill>
              </a:rPr>
              <a:t>Redis Sentinel</a:t>
            </a:r>
            <a:r>
              <a:rPr lang="pt-BR">
                <a:solidFill>
                  <a:schemeClr val="dk1"/>
                </a:solidFill>
              </a:rPr>
              <a:t> permitem monitoramento avançado e alertas.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0f97c5689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0f97c5689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pt-BR" sz="1700">
                <a:solidFill>
                  <a:schemeClr val="dk1"/>
                </a:solidFill>
              </a:rPr>
              <a:t>4. Licenciamento e Custos</a:t>
            </a:r>
            <a:endParaRPr b="1" sz="1700">
              <a:solidFill>
                <a:schemeClr val="dk1"/>
              </a:solidFill>
            </a:endParaRPr>
          </a:p>
          <a:p>
            <a:pPr indent="0" lvl="0" marL="0" rtl="0" algn="l">
              <a:lnSpc>
                <a:spcPct val="115000"/>
              </a:lnSpc>
              <a:spcBef>
                <a:spcPts val="1200"/>
              </a:spcBef>
              <a:spcAft>
                <a:spcPts val="0"/>
              </a:spcAft>
              <a:buNone/>
            </a:pPr>
            <a:r>
              <a:rPr lang="pt-BR">
                <a:solidFill>
                  <a:schemeClr val="dk1"/>
                </a:solidFill>
              </a:rPr>
              <a:t>Redis é distribuído sob um modelo </a:t>
            </a:r>
            <a:r>
              <a:rPr b="1" lang="pt-BR">
                <a:solidFill>
                  <a:schemeClr val="dk1"/>
                </a:solidFill>
              </a:rPr>
              <a:t>open-source</a:t>
            </a:r>
            <a:r>
              <a:rPr lang="pt-BR">
                <a:solidFill>
                  <a:schemeClr val="dk1"/>
                </a:solidFill>
              </a:rPr>
              <a:t> com algumas particularidades de licenciamento e versões comerciais.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pt-BR">
                <a:solidFill>
                  <a:schemeClr val="dk1"/>
                </a:solidFill>
              </a:rPr>
              <a:t>Redis Open Source</a:t>
            </a:r>
            <a:r>
              <a:rPr lang="pt-BR">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pt-BR">
                <a:solidFill>
                  <a:schemeClr val="dk1"/>
                </a:solidFill>
              </a:rPr>
              <a:t>Licenciado sob a </a:t>
            </a:r>
            <a:r>
              <a:rPr b="1" lang="pt-BR">
                <a:solidFill>
                  <a:schemeClr val="dk1"/>
                </a:solidFill>
              </a:rPr>
              <a:t>Redis Source Available License (RSAL)</a:t>
            </a:r>
            <a:r>
              <a:rPr lang="pt-BR">
                <a:solidFill>
                  <a:schemeClr val="dk1"/>
                </a:solidFill>
              </a:rPr>
              <a:t>, que permite o uso gratuito, mas limita a integração em produtos SaaS concorrentes da Redis Labs.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pt-BR">
                <a:solidFill>
                  <a:schemeClr val="dk1"/>
                </a:solidFill>
              </a:rPr>
              <a:t>Redis Enterprise</a:t>
            </a:r>
            <a:r>
              <a:rPr lang="pt-BR">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pt-BR">
                <a:solidFill>
                  <a:schemeClr val="dk1"/>
                </a:solidFill>
              </a:rPr>
              <a:t>Versão comercial com recursos adicionais, como clusterização avançada, suporte corporativo, replicação ativa-ativa e backups contínuos.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pt-BR">
                <a:solidFill>
                  <a:schemeClr val="dk1"/>
                </a:solidFill>
              </a:rPr>
              <a:t>A Redis Enterprise é </a:t>
            </a:r>
            <a:r>
              <a:rPr b="1" lang="pt-BR">
                <a:solidFill>
                  <a:schemeClr val="dk1"/>
                </a:solidFill>
              </a:rPr>
              <a:t>paga por instância ou recursos utilizados</a:t>
            </a:r>
            <a:r>
              <a:rPr lang="pt-BR">
                <a:solidFill>
                  <a:schemeClr val="dk1"/>
                </a:solidFill>
              </a:rPr>
              <a:t>.</a:t>
            </a:r>
            <a:endParaRPr>
              <a:solidFill>
                <a:schemeClr val="dk1"/>
              </a:solidFill>
            </a:endParaRPr>
          </a:p>
          <a:p>
            <a:pPr indent="0" lvl="0" marL="0" rtl="0" algn="l">
              <a:lnSpc>
                <a:spcPct val="115000"/>
              </a:lnSpc>
              <a:spcBef>
                <a:spcPts val="1800"/>
              </a:spcBef>
              <a:spcAft>
                <a:spcPts val="0"/>
              </a:spcAft>
              <a:buNone/>
            </a:pPr>
            <a:r>
              <a:rPr b="1" lang="pt-BR" sz="1700">
                <a:solidFill>
                  <a:schemeClr val="dk1"/>
                </a:solidFill>
              </a:rPr>
              <a:t>5. Comunidade e Suporte</a:t>
            </a:r>
            <a:endParaRPr b="1" sz="1700">
              <a:solidFill>
                <a:schemeClr val="dk1"/>
              </a:solidFill>
            </a:endParaRPr>
          </a:p>
          <a:p>
            <a:pPr indent="0" lvl="0" marL="0" rtl="0" algn="l">
              <a:lnSpc>
                <a:spcPct val="115000"/>
              </a:lnSpc>
              <a:spcBef>
                <a:spcPts val="1200"/>
              </a:spcBef>
              <a:spcAft>
                <a:spcPts val="0"/>
              </a:spcAft>
              <a:buNone/>
            </a:pPr>
            <a:r>
              <a:rPr lang="pt-BR">
                <a:solidFill>
                  <a:schemeClr val="dk1"/>
                </a:solidFill>
              </a:rPr>
              <a:t>Redis possui uma comunidade ativa e grande suporte por meio de fóruns e empresas.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pt-BR">
                <a:solidFill>
                  <a:schemeClr val="dk1"/>
                </a:solidFill>
              </a:rPr>
              <a:t>Comunidade Open Source</a:t>
            </a:r>
            <a:r>
              <a:rPr lang="pt-BR">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pt-BR">
                <a:solidFill>
                  <a:schemeClr val="dk1"/>
                </a:solidFill>
              </a:rPr>
              <a:t>GitHub</a:t>
            </a:r>
            <a:r>
              <a:rPr lang="pt-BR">
                <a:solidFill>
                  <a:schemeClr val="dk1"/>
                </a:solidFill>
              </a:rPr>
              <a:t>: O código-fonte está disponível e aberto a contribuições.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pt-BR">
                <a:solidFill>
                  <a:schemeClr val="dk1"/>
                </a:solidFill>
              </a:rPr>
              <a:t>Fóruns como </a:t>
            </a:r>
            <a:r>
              <a:rPr b="1" lang="pt-BR">
                <a:solidFill>
                  <a:schemeClr val="dk1"/>
                </a:solidFill>
              </a:rPr>
              <a:t>Redis Discuss</a:t>
            </a:r>
            <a:r>
              <a:rPr lang="pt-BR">
                <a:solidFill>
                  <a:schemeClr val="dk1"/>
                </a:solidFill>
              </a:rPr>
              <a:t>, </a:t>
            </a:r>
            <a:r>
              <a:rPr b="1" lang="pt-BR">
                <a:solidFill>
                  <a:schemeClr val="dk1"/>
                </a:solidFill>
              </a:rPr>
              <a:t>Stack Overflow</a:t>
            </a:r>
            <a:r>
              <a:rPr lang="pt-BR">
                <a:solidFill>
                  <a:schemeClr val="dk1"/>
                </a:solidFill>
              </a:rPr>
              <a:t> e comunidades em Slack e Reddit.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pt-BR">
                <a:solidFill>
                  <a:schemeClr val="dk1"/>
                </a:solidFill>
              </a:rPr>
              <a:t>Documentação Oficial</a:t>
            </a:r>
            <a:r>
              <a:rPr lang="pt-BR">
                <a:solidFill>
                  <a:schemeClr val="dk1"/>
                </a:solidFill>
              </a:rPr>
              <a:t>:</a:t>
            </a:r>
            <a:br>
              <a:rPr lang="pt-BR">
                <a:solidFill>
                  <a:schemeClr val="dk1"/>
                </a:solidFill>
              </a:rPr>
            </a:br>
            <a:r>
              <a:rPr lang="pt-BR">
                <a:solidFill>
                  <a:schemeClr val="dk1"/>
                </a:solidFill>
              </a:rPr>
              <a:t>Redis mantém </a:t>
            </a:r>
            <a:r>
              <a:rPr b="1" lang="pt-BR">
                <a:solidFill>
                  <a:schemeClr val="dk1"/>
                </a:solidFill>
              </a:rPr>
              <a:t>documentação completa e bem-organizada</a:t>
            </a:r>
            <a:r>
              <a:rPr lang="pt-BR">
                <a:solidFill>
                  <a:schemeClr val="dk1"/>
                </a:solidFill>
              </a:rPr>
              <a:t> em seu site oficial.</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pt-BR">
                <a:solidFill>
                  <a:schemeClr val="dk1"/>
                </a:solidFill>
              </a:rPr>
              <a:t>Suporte Comercial</a:t>
            </a:r>
            <a:r>
              <a:rPr lang="pt-BR">
                <a:solidFill>
                  <a:schemeClr val="dk1"/>
                </a:solidFill>
              </a:rPr>
              <a:t>:</a:t>
            </a:r>
            <a:br>
              <a:rPr lang="pt-BR">
                <a:solidFill>
                  <a:schemeClr val="dk1"/>
                </a:solidFill>
              </a:rPr>
            </a:br>
            <a:r>
              <a:rPr lang="pt-BR">
                <a:solidFill>
                  <a:schemeClr val="dk1"/>
                </a:solidFill>
              </a:rPr>
              <a:t>Redis Labs oferece </a:t>
            </a:r>
            <a:r>
              <a:rPr b="1" lang="pt-BR">
                <a:solidFill>
                  <a:schemeClr val="dk1"/>
                </a:solidFill>
              </a:rPr>
              <a:t>suporte profissional</a:t>
            </a:r>
            <a:r>
              <a:rPr lang="pt-BR">
                <a:solidFill>
                  <a:schemeClr val="dk1"/>
                </a:solidFill>
              </a:rPr>
              <a:t> para Redis Enterprise com SLAs (Service Level Agreements).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0f97c5689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0f97c5689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0f97c5689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0f97c5689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redis.io/docs/latest/" TargetMode="External"/><Relationship Id="rId4" Type="http://schemas.openxmlformats.org/officeDocument/2006/relationships/hyperlink" Target="https://aws.amazon.com/pt/elasticache/what-is-redis/" TargetMode="External"/><Relationship Id="rId5" Type="http://schemas.openxmlformats.org/officeDocument/2006/relationships/hyperlink" Target="https://aquare.la/paradigmas-de-bancos-de-dados/" TargetMode="External"/><Relationship Id="rId6" Type="http://schemas.openxmlformats.org/officeDocument/2006/relationships/hyperlink" Target="https://www.ibm.com/br-pt/topics/redi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701038" y="152400"/>
            <a:ext cx="7741921" cy="48387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Linguagem declarativa</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Os bancos de dados Key-Value não têm uma linguagem de consulta, mas fornecem uma maneira de adicionar e remover pares de chave-valor.</a:t>
            </a:r>
            <a:endParaRPr/>
          </a:p>
          <a:p>
            <a:pPr indent="0" lvl="0" marL="0" rtl="0" algn="l">
              <a:spcBef>
                <a:spcPts val="1200"/>
              </a:spcBef>
              <a:spcAft>
                <a:spcPts val="1200"/>
              </a:spcAft>
              <a:buNone/>
            </a:pPr>
            <a:r>
              <a:rPr lang="pt-BR"/>
              <a:t>O recurso é escrito com código em linguagem C, mas ele pode ser utilizado com qualquer linguagem. Entre as mais usadas estão Java; Python; PHP; C; C++; C#; JavaScript; Node.js; Ruby; R e Go.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Linguagem declarativa: Exemplos com Strings e Lista</a:t>
            </a:r>
            <a:endParaRPr/>
          </a:p>
        </p:txBody>
      </p:sp>
      <p:pic>
        <p:nvPicPr>
          <p:cNvPr id="117" name="Google Shape;117;p23"/>
          <p:cNvPicPr preferRelativeResize="0"/>
          <p:nvPr/>
        </p:nvPicPr>
        <p:blipFill>
          <a:blip r:embed="rId3">
            <a:alphaModFix/>
          </a:blip>
          <a:stretch>
            <a:fillRect/>
          </a:stretch>
        </p:blipFill>
        <p:spPr>
          <a:xfrm>
            <a:off x="311700" y="1111400"/>
            <a:ext cx="2181225" cy="1209675"/>
          </a:xfrm>
          <a:prstGeom prst="rect">
            <a:avLst/>
          </a:prstGeom>
          <a:noFill/>
          <a:ln>
            <a:noFill/>
          </a:ln>
        </p:spPr>
      </p:pic>
      <p:pic>
        <p:nvPicPr>
          <p:cNvPr id="118" name="Google Shape;118;p23"/>
          <p:cNvPicPr preferRelativeResize="0"/>
          <p:nvPr/>
        </p:nvPicPr>
        <p:blipFill>
          <a:blip r:embed="rId4">
            <a:alphaModFix/>
          </a:blip>
          <a:stretch>
            <a:fillRect/>
          </a:stretch>
        </p:blipFill>
        <p:spPr>
          <a:xfrm>
            <a:off x="2633600" y="1111400"/>
            <a:ext cx="4172613" cy="1209675"/>
          </a:xfrm>
          <a:prstGeom prst="rect">
            <a:avLst/>
          </a:prstGeom>
          <a:noFill/>
          <a:ln>
            <a:noFill/>
          </a:ln>
        </p:spPr>
      </p:pic>
      <p:pic>
        <p:nvPicPr>
          <p:cNvPr id="119" name="Google Shape;119;p23"/>
          <p:cNvPicPr preferRelativeResize="0"/>
          <p:nvPr/>
        </p:nvPicPr>
        <p:blipFill>
          <a:blip r:embed="rId5">
            <a:alphaModFix/>
          </a:blip>
          <a:stretch>
            <a:fillRect/>
          </a:stretch>
        </p:blipFill>
        <p:spPr>
          <a:xfrm>
            <a:off x="311700" y="2485225"/>
            <a:ext cx="3038475" cy="2019300"/>
          </a:xfrm>
          <a:prstGeom prst="rect">
            <a:avLst/>
          </a:prstGeom>
          <a:noFill/>
          <a:ln>
            <a:noFill/>
          </a:ln>
        </p:spPr>
      </p:pic>
      <p:pic>
        <p:nvPicPr>
          <p:cNvPr id="120" name="Google Shape;120;p23"/>
          <p:cNvPicPr preferRelativeResize="0"/>
          <p:nvPr/>
        </p:nvPicPr>
        <p:blipFill>
          <a:blip r:embed="rId6">
            <a:alphaModFix/>
          </a:blip>
          <a:stretch>
            <a:fillRect/>
          </a:stretch>
        </p:blipFill>
        <p:spPr>
          <a:xfrm>
            <a:off x="3492225" y="2489988"/>
            <a:ext cx="2933700" cy="2009775"/>
          </a:xfrm>
          <a:prstGeom prst="rect">
            <a:avLst/>
          </a:prstGeom>
          <a:noFill/>
          <a:ln>
            <a:noFill/>
          </a:ln>
        </p:spPr>
      </p:pic>
      <p:sp>
        <p:nvSpPr>
          <p:cNvPr id="121" name="Google Shape;121;p23"/>
          <p:cNvSpPr txBox="1"/>
          <p:nvPr/>
        </p:nvSpPr>
        <p:spPr>
          <a:xfrm>
            <a:off x="2492925" y="4103150"/>
            <a:ext cx="999300" cy="3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000">
                <a:solidFill>
                  <a:schemeClr val="lt1"/>
                </a:solidFill>
              </a:rPr>
              <a:t>(FIFO)</a:t>
            </a:r>
            <a:endParaRPr sz="2000">
              <a:solidFill>
                <a:schemeClr val="lt1"/>
              </a:solidFill>
            </a:endParaRPr>
          </a:p>
        </p:txBody>
      </p:sp>
      <p:sp>
        <p:nvSpPr>
          <p:cNvPr id="122" name="Google Shape;122;p23"/>
          <p:cNvSpPr txBox="1"/>
          <p:nvPr/>
        </p:nvSpPr>
        <p:spPr>
          <a:xfrm>
            <a:off x="5589650" y="4103150"/>
            <a:ext cx="999300" cy="3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000">
                <a:solidFill>
                  <a:schemeClr val="lt1"/>
                </a:solidFill>
              </a:rPr>
              <a:t>(FILO)</a:t>
            </a:r>
            <a:endParaRPr sz="2000">
              <a:solidFill>
                <a:schemeClr val="lt1"/>
              </a:solidFill>
            </a:endParaRPr>
          </a:p>
        </p:txBody>
      </p:sp>
      <p:pic>
        <p:nvPicPr>
          <p:cNvPr id="123" name="Google Shape;123;p23"/>
          <p:cNvPicPr preferRelativeResize="0"/>
          <p:nvPr/>
        </p:nvPicPr>
        <p:blipFill>
          <a:blip r:embed="rId7">
            <a:alphaModFix/>
          </a:blip>
          <a:stretch>
            <a:fillRect/>
          </a:stretch>
        </p:blipFill>
        <p:spPr>
          <a:xfrm>
            <a:off x="6806213" y="3187775"/>
            <a:ext cx="2032987" cy="61422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Instalação</a:t>
            </a:r>
            <a:endParaRPr/>
          </a:p>
        </p:txBody>
      </p:sp>
      <p:sp>
        <p:nvSpPr>
          <p:cNvPr id="129" name="Google Shape;129;p24"/>
          <p:cNvSpPr txBox="1"/>
          <p:nvPr>
            <p:ph idx="1" type="body"/>
          </p:nvPr>
        </p:nvSpPr>
        <p:spPr>
          <a:xfrm>
            <a:off x="311700" y="3973900"/>
            <a:ext cx="8520600" cy="7476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pt-BR"/>
              <a:t>Existem diferenças do ambiente de desenvolvimento para o ambiente de produção, como o nº de nós por cluster (&gt;= 3), RAM mínima (15GB) e armazenamento (efêmero e persistente).</a:t>
            </a:r>
            <a:endParaRPr/>
          </a:p>
        </p:txBody>
      </p:sp>
      <p:pic>
        <p:nvPicPr>
          <p:cNvPr id="130" name="Google Shape;130;p24"/>
          <p:cNvPicPr preferRelativeResize="0"/>
          <p:nvPr/>
        </p:nvPicPr>
        <p:blipFill>
          <a:blip r:embed="rId3">
            <a:alphaModFix/>
          </a:blip>
          <a:stretch>
            <a:fillRect/>
          </a:stretch>
        </p:blipFill>
        <p:spPr>
          <a:xfrm>
            <a:off x="429050" y="1017725"/>
            <a:ext cx="8285900" cy="2619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Configuração: Exemplo em um ambiente Linux</a:t>
            </a:r>
            <a:endParaRPr/>
          </a:p>
        </p:txBody>
      </p:sp>
      <p:sp>
        <p:nvSpPr>
          <p:cNvPr id="136" name="Google Shape;136;p25"/>
          <p:cNvSpPr txBox="1"/>
          <p:nvPr>
            <p:ph idx="1" type="body"/>
          </p:nvPr>
        </p:nvSpPr>
        <p:spPr>
          <a:xfrm>
            <a:off x="311700" y="1152475"/>
            <a:ext cx="8520600" cy="3291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pt-BR"/>
              <a:t>Disponibilidade da porta;</a:t>
            </a:r>
            <a:br>
              <a:rPr lang="pt-BR"/>
            </a:br>
            <a:endParaRPr/>
          </a:p>
          <a:p>
            <a:pPr indent="-342900" lvl="0" marL="457200" rtl="0" algn="l">
              <a:spcBef>
                <a:spcPts val="0"/>
              </a:spcBef>
              <a:spcAft>
                <a:spcPts val="0"/>
              </a:spcAft>
              <a:buSzPts val="1800"/>
              <a:buChar char="●"/>
            </a:pPr>
            <a:r>
              <a:rPr lang="pt-BR"/>
              <a:t>Instalação do Redis versão Enterprise;</a:t>
            </a:r>
            <a:br>
              <a:rPr lang="pt-BR"/>
            </a:br>
            <a:endParaRPr/>
          </a:p>
          <a:p>
            <a:pPr indent="-342900" lvl="0" marL="457200" rtl="0" algn="l">
              <a:spcBef>
                <a:spcPts val="0"/>
              </a:spcBef>
              <a:spcAft>
                <a:spcPts val="0"/>
              </a:spcAft>
              <a:buSzPts val="1800"/>
              <a:buChar char="●"/>
            </a:pPr>
            <a:r>
              <a:rPr lang="pt-BR"/>
              <a:t>Configuração do cluster Redis;</a:t>
            </a:r>
            <a:br>
              <a:rPr lang="pt-BR"/>
            </a:br>
            <a:endParaRPr/>
          </a:p>
          <a:p>
            <a:pPr indent="-342900" lvl="0" marL="457200" rtl="0" algn="l">
              <a:spcBef>
                <a:spcPts val="0"/>
              </a:spcBef>
              <a:spcAft>
                <a:spcPts val="0"/>
              </a:spcAft>
              <a:buSzPts val="1800"/>
              <a:buChar char="●"/>
            </a:pPr>
            <a:r>
              <a:rPr lang="pt-BR"/>
              <a:t>Criação de nova base de dados;</a:t>
            </a:r>
            <a:br>
              <a:rPr lang="pt-BR"/>
            </a:br>
            <a:endParaRPr/>
          </a:p>
          <a:p>
            <a:pPr indent="-342900" lvl="0" marL="457200" rtl="0" algn="l">
              <a:spcBef>
                <a:spcPts val="0"/>
              </a:spcBef>
              <a:spcAft>
                <a:spcPts val="0"/>
              </a:spcAft>
              <a:buSzPts val="1800"/>
              <a:buChar char="●"/>
            </a:pPr>
            <a:r>
              <a:rPr lang="pt-BR"/>
              <a:t>Conexão com a base de dados.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Configuração: Exemplo em um ambiente Linux</a:t>
            </a:r>
            <a:endParaRPr/>
          </a:p>
        </p:txBody>
      </p:sp>
      <p:pic>
        <p:nvPicPr>
          <p:cNvPr id="142" name="Google Shape;142;p26"/>
          <p:cNvPicPr preferRelativeResize="0"/>
          <p:nvPr/>
        </p:nvPicPr>
        <p:blipFill>
          <a:blip r:embed="rId3">
            <a:alphaModFix/>
          </a:blip>
          <a:stretch>
            <a:fillRect/>
          </a:stretch>
        </p:blipFill>
        <p:spPr>
          <a:xfrm>
            <a:off x="311700" y="1264050"/>
            <a:ext cx="4514850" cy="561975"/>
          </a:xfrm>
          <a:prstGeom prst="rect">
            <a:avLst/>
          </a:prstGeom>
          <a:noFill/>
          <a:ln>
            <a:noFill/>
          </a:ln>
        </p:spPr>
      </p:pic>
      <p:pic>
        <p:nvPicPr>
          <p:cNvPr id="143" name="Google Shape;143;p26"/>
          <p:cNvPicPr preferRelativeResize="0"/>
          <p:nvPr/>
        </p:nvPicPr>
        <p:blipFill>
          <a:blip r:embed="rId4">
            <a:alphaModFix/>
          </a:blip>
          <a:stretch>
            <a:fillRect/>
          </a:stretch>
        </p:blipFill>
        <p:spPr>
          <a:xfrm>
            <a:off x="311700" y="2946050"/>
            <a:ext cx="3695700" cy="504825"/>
          </a:xfrm>
          <a:prstGeom prst="rect">
            <a:avLst/>
          </a:prstGeom>
          <a:noFill/>
          <a:ln>
            <a:noFill/>
          </a:ln>
        </p:spPr>
      </p:pic>
      <p:pic>
        <p:nvPicPr>
          <p:cNvPr id="144" name="Google Shape;144;p26"/>
          <p:cNvPicPr preferRelativeResize="0"/>
          <p:nvPr/>
        </p:nvPicPr>
        <p:blipFill>
          <a:blip r:embed="rId5">
            <a:alphaModFix/>
          </a:blip>
          <a:stretch>
            <a:fillRect/>
          </a:stretch>
        </p:blipFill>
        <p:spPr>
          <a:xfrm>
            <a:off x="311700" y="3521075"/>
            <a:ext cx="2409825" cy="447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Demonstração</a:t>
            </a:r>
            <a:endParaRPr/>
          </a:p>
        </p:txBody>
      </p:sp>
      <p:pic>
        <p:nvPicPr>
          <p:cNvPr id="150" name="Google Shape;150;p27"/>
          <p:cNvPicPr preferRelativeResize="0"/>
          <p:nvPr/>
        </p:nvPicPr>
        <p:blipFill>
          <a:blip r:embed="rId3">
            <a:alphaModFix/>
          </a:blip>
          <a:stretch>
            <a:fillRect/>
          </a:stretch>
        </p:blipFill>
        <p:spPr>
          <a:xfrm>
            <a:off x="1290150" y="1545650"/>
            <a:ext cx="2052200" cy="2052200"/>
          </a:xfrm>
          <a:prstGeom prst="rect">
            <a:avLst/>
          </a:prstGeom>
          <a:noFill/>
          <a:ln>
            <a:noFill/>
          </a:ln>
        </p:spPr>
      </p:pic>
      <p:pic>
        <p:nvPicPr>
          <p:cNvPr id="151" name="Google Shape;151;p27"/>
          <p:cNvPicPr preferRelativeResize="0"/>
          <p:nvPr/>
        </p:nvPicPr>
        <p:blipFill>
          <a:blip r:embed="rId4">
            <a:alphaModFix/>
          </a:blip>
          <a:stretch>
            <a:fillRect/>
          </a:stretch>
        </p:blipFill>
        <p:spPr>
          <a:xfrm>
            <a:off x="4105400" y="1895475"/>
            <a:ext cx="3733800" cy="1352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Referências</a:t>
            </a:r>
            <a:endParaRPr/>
          </a:p>
        </p:txBody>
      </p:sp>
      <p:sp>
        <p:nvSpPr>
          <p:cNvPr id="157" name="Google Shape;15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pt-BR" u="sng">
                <a:solidFill>
                  <a:schemeClr val="hlink"/>
                </a:solidFill>
                <a:hlinkClick r:id="rId3"/>
              </a:rPr>
              <a:t>Redis Documentation</a:t>
            </a:r>
            <a:endParaRPr/>
          </a:p>
          <a:p>
            <a:pPr indent="-342900" lvl="0" marL="457200" rtl="0" algn="l">
              <a:spcBef>
                <a:spcPts val="0"/>
              </a:spcBef>
              <a:spcAft>
                <a:spcPts val="0"/>
              </a:spcAft>
              <a:buSzPts val="1800"/>
              <a:buChar char="●"/>
            </a:pPr>
            <a:r>
              <a:rPr lang="pt-BR" u="sng">
                <a:solidFill>
                  <a:schemeClr val="hlink"/>
                </a:solidFill>
                <a:hlinkClick r:id="rId4"/>
              </a:rPr>
              <a:t>Amazon</a:t>
            </a:r>
            <a:endParaRPr/>
          </a:p>
          <a:p>
            <a:pPr indent="-342900" lvl="0" marL="457200" rtl="0" algn="l">
              <a:spcBef>
                <a:spcPts val="0"/>
              </a:spcBef>
              <a:spcAft>
                <a:spcPts val="0"/>
              </a:spcAft>
              <a:buSzPts val="1800"/>
              <a:buChar char="●"/>
            </a:pPr>
            <a:r>
              <a:rPr lang="pt-BR" u="sng">
                <a:solidFill>
                  <a:schemeClr val="hlink"/>
                </a:solidFill>
                <a:hlinkClick r:id="rId5"/>
              </a:rPr>
              <a:t>Aquare.la</a:t>
            </a:r>
            <a:endParaRPr/>
          </a:p>
          <a:p>
            <a:pPr indent="-342900" lvl="0" marL="457200" rtl="0" algn="l">
              <a:spcBef>
                <a:spcPts val="0"/>
              </a:spcBef>
              <a:spcAft>
                <a:spcPts val="0"/>
              </a:spcAft>
              <a:buSzPts val="1800"/>
              <a:buChar char="●"/>
            </a:pPr>
            <a:r>
              <a:rPr lang="pt-BR" u="sng">
                <a:solidFill>
                  <a:schemeClr val="hlink"/>
                </a:solidFill>
                <a:hlinkClick r:id="rId6"/>
              </a:rPr>
              <a:t>IBM</a:t>
            </a:r>
            <a:br>
              <a:rPr lang="pt-BR"/>
            </a:b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Sobre o Redis</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pt-BR"/>
              <a:t>A</a:t>
            </a:r>
            <a:r>
              <a:rPr lang="pt-BR"/>
              <a:t>crônimo para​ Re​mote ​Di​ctionary ​S​erver, é um banco de dados NoSQL que trabalha com o conceito de armazenamento de estruturas de dados em par em memória. </a:t>
            </a:r>
            <a:br>
              <a:rPr lang="pt-BR"/>
            </a:br>
            <a:endParaRPr/>
          </a:p>
          <a:p>
            <a:pPr indent="-334327" lvl="0" marL="457200" rtl="0" algn="l">
              <a:spcBef>
                <a:spcPts val="0"/>
              </a:spcBef>
              <a:spcAft>
                <a:spcPts val="0"/>
              </a:spcAft>
              <a:buSzPct val="100000"/>
              <a:buChar char="●"/>
            </a:pPr>
            <a:r>
              <a:rPr lang="pt-BR"/>
              <a:t>Considerado o banco de dados in-memory mais rápido do mundo;</a:t>
            </a:r>
            <a:br>
              <a:rPr lang="pt-BR"/>
            </a:br>
            <a:endParaRPr/>
          </a:p>
          <a:p>
            <a:pPr indent="-334327" lvl="0" marL="457200" rtl="0" algn="l">
              <a:spcBef>
                <a:spcPts val="0"/>
              </a:spcBef>
              <a:spcAft>
                <a:spcPts val="0"/>
              </a:spcAft>
              <a:buSzPct val="100000"/>
              <a:buChar char="●"/>
            </a:pPr>
            <a:r>
              <a:rPr lang="pt-BR"/>
              <a:t>Prioriza a rapidez: mais tempo construindo e menos tempo em gerenciamento de dados pesados;</a:t>
            </a:r>
            <a:br>
              <a:rPr lang="pt-BR"/>
            </a:br>
            <a:endParaRPr/>
          </a:p>
          <a:p>
            <a:pPr indent="-334327" lvl="0" marL="457200" rtl="0" algn="l">
              <a:spcBef>
                <a:spcPts val="0"/>
              </a:spcBef>
              <a:spcAft>
                <a:spcPts val="0"/>
              </a:spcAft>
              <a:buSzPct val="100000"/>
              <a:buChar char="●"/>
            </a:pPr>
            <a:r>
              <a:rPr lang="pt-BR"/>
              <a:t>Foco em latência baixa e gerenciamento de dados em tempo real. </a:t>
            </a:r>
            <a:br>
              <a:rPr lang="pt-BR"/>
            </a:b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Finalidade (nicho de mercado)</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pt-BR"/>
              <a:t>O Redis pode ser utilizado em:</a:t>
            </a:r>
            <a:endParaRPr/>
          </a:p>
          <a:p>
            <a:pPr indent="-334327" lvl="0" marL="457200" rtl="0" algn="l">
              <a:spcBef>
                <a:spcPts val="1200"/>
              </a:spcBef>
              <a:spcAft>
                <a:spcPts val="0"/>
              </a:spcAft>
              <a:buSzPct val="100000"/>
              <a:buChar char="-"/>
            </a:pPr>
            <a:r>
              <a:rPr lang="pt-BR"/>
              <a:t>Cache;</a:t>
            </a:r>
            <a:endParaRPr/>
          </a:p>
          <a:p>
            <a:pPr indent="-334327" lvl="0" marL="457200" rtl="0" algn="l">
              <a:spcBef>
                <a:spcPts val="0"/>
              </a:spcBef>
              <a:spcAft>
                <a:spcPts val="0"/>
              </a:spcAft>
              <a:buSzPct val="100000"/>
              <a:buChar char="-"/>
            </a:pPr>
            <a:r>
              <a:rPr lang="pt-BR"/>
              <a:t>Gerenciamento de sessões;</a:t>
            </a:r>
            <a:endParaRPr/>
          </a:p>
          <a:p>
            <a:pPr indent="-334327" lvl="0" marL="457200" rtl="0" algn="l">
              <a:spcBef>
                <a:spcPts val="0"/>
              </a:spcBef>
              <a:spcAft>
                <a:spcPts val="0"/>
              </a:spcAft>
              <a:buSzPct val="100000"/>
              <a:buChar char="-"/>
            </a:pPr>
            <a:r>
              <a:rPr lang="pt-BR"/>
              <a:t>PUB/SUB;</a:t>
            </a:r>
            <a:endParaRPr/>
          </a:p>
          <a:p>
            <a:pPr indent="-334327" lvl="0" marL="457200" rtl="0" algn="l">
              <a:spcBef>
                <a:spcPts val="0"/>
              </a:spcBef>
              <a:spcAft>
                <a:spcPts val="0"/>
              </a:spcAft>
              <a:buSzPct val="100000"/>
              <a:buChar char="-"/>
            </a:pPr>
            <a:r>
              <a:rPr lang="pt-BR"/>
              <a:t>Classificações;</a:t>
            </a:r>
            <a:endParaRPr/>
          </a:p>
          <a:p>
            <a:pPr indent="-334327" lvl="0" marL="457200" rtl="0" algn="l">
              <a:spcBef>
                <a:spcPts val="0"/>
              </a:spcBef>
              <a:spcAft>
                <a:spcPts val="0"/>
              </a:spcAft>
              <a:buSzPct val="100000"/>
              <a:buChar char="-"/>
            </a:pPr>
            <a:r>
              <a:rPr lang="pt-BR"/>
              <a:t>Aplicações web e móveis no geral;</a:t>
            </a:r>
            <a:endParaRPr/>
          </a:p>
          <a:p>
            <a:pPr indent="-334327" lvl="0" marL="457200" rtl="0" algn="l">
              <a:spcBef>
                <a:spcPts val="0"/>
              </a:spcBef>
              <a:spcAft>
                <a:spcPts val="0"/>
              </a:spcAft>
              <a:buSzPct val="100000"/>
              <a:buChar char="-"/>
            </a:pPr>
            <a:r>
              <a:rPr lang="pt-BR"/>
              <a:t>Jogos;</a:t>
            </a:r>
            <a:endParaRPr/>
          </a:p>
          <a:p>
            <a:pPr indent="-334327" lvl="0" marL="457200" rtl="0" algn="l">
              <a:spcBef>
                <a:spcPts val="0"/>
              </a:spcBef>
              <a:spcAft>
                <a:spcPts val="0"/>
              </a:spcAft>
              <a:buSzPct val="100000"/>
              <a:buChar char="-"/>
            </a:pPr>
            <a:r>
              <a:rPr lang="pt-BR"/>
              <a:t>IoT;</a:t>
            </a:r>
            <a:endParaRPr/>
          </a:p>
          <a:p>
            <a:pPr indent="0" lvl="0" marL="0" rtl="0" algn="l">
              <a:spcBef>
                <a:spcPts val="1200"/>
              </a:spcBef>
              <a:spcAft>
                <a:spcPts val="1200"/>
              </a:spcAft>
              <a:buNone/>
            </a:pPr>
            <a:r>
              <a:rPr lang="pt-BR"/>
              <a:t>Além disso, ele também pode ser usado com soluções em nuvem, como a AWS, que oferece compatibilidade com o Redis através do serviço chamado Amazon ElastiCache for Redis. A AWS também possibilita que o Redis seja executado no AWS EC2.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Paradigma</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Redis é um banco de dados relacional. Seu diferencial é trabalhar com dois tipos de processamento: o </a:t>
            </a:r>
            <a:r>
              <a:rPr lang="pt-BR"/>
              <a:t>armazenamento </a:t>
            </a:r>
            <a:r>
              <a:rPr lang="pt-BR"/>
              <a:t>de chave-valores (key-values) e o banco de dados na memória.</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73" name="Google Shape;73;p16"/>
          <p:cNvPicPr preferRelativeResize="0"/>
          <p:nvPr/>
        </p:nvPicPr>
        <p:blipFill>
          <a:blip r:embed="rId3">
            <a:alphaModFix/>
          </a:blip>
          <a:stretch>
            <a:fillRect/>
          </a:stretch>
        </p:blipFill>
        <p:spPr>
          <a:xfrm>
            <a:off x="1009838" y="2462603"/>
            <a:ext cx="7124326" cy="2106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Paradigma</a:t>
            </a:r>
            <a:endParaRPr/>
          </a:p>
        </p:txBody>
      </p:sp>
      <p:pic>
        <p:nvPicPr>
          <p:cNvPr id="79" name="Google Shape;79;p17"/>
          <p:cNvPicPr preferRelativeResize="0"/>
          <p:nvPr/>
        </p:nvPicPr>
        <p:blipFill>
          <a:blip r:embed="rId3">
            <a:alphaModFix/>
          </a:blip>
          <a:stretch>
            <a:fillRect/>
          </a:stretch>
        </p:blipFill>
        <p:spPr>
          <a:xfrm>
            <a:off x="1979926" y="2133351"/>
            <a:ext cx="5184142" cy="3010150"/>
          </a:xfrm>
          <a:prstGeom prst="rect">
            <a:avLst/>
          </a:prstGeom>
          <a:noFill/>
          <a:ln>
            <a:noFill/>
          </a:ln>
        </p:spPr>
      </p:pic>
      <p:sp>
        <p:nvSpPr>
          <p:cNvPr id="80" name="Google Shape;80;p17"/>
          <p:cNvSpPr txBox="1"/>
          <p:nvPr/>
        </p:nvSpPr>
        <p:spPr>
          <a:xfrm>
            <a:off x="408325" y="963275"/>
            <a:ext cx="8424000" cy="126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pt-BR" sz="1500">
                <a:solidFill>
                  <a:schemeClr val="dk2"/>
                </a:solidFill>
              </a:rPr>
              <a:t>Entretanto, embora tecnicamente seja um armazenamento de chave/valor, o Redis é um servidor de estrutura de dados real, compatível com vários tipos e estruturas de dados, incluindo elementos de string exclusivos e não classificados, dados seguros para binários, HyperLogLogs, matrizes de bits, hashes e listas.</a:t>
            </a:r>
            <a:endParaRPr sz="15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Operação</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u="sng"/>
              <a:t>Backup e recuperação</a:t>
            </a:r>
            <a:r>
              <a:rPr lang="pt-BR"/>
              <a:t>: RDB (Redis Database Backup), AOF (Append-Only File), e, no caso da versão Enterprise, ferramentas mais robustas de backup e automação. </a:t>
            </a:r>
            <a:endParaRPr/>
          </a:p>
          <a:p>
            <a:pPr indent="0" lvl="0" marL="0" rtl="0" algn="l">
              <a:spcBef>
                <a:spcPts val="1200"/>
              </a:spcBef>
              <a:spcAft>
                <a:spcPts val="1200"/>
              </a:spcAft>
              <a:buNone/>
            </a:pPr>
            <a:r>
              <a:rPr lang="pt-BR" u="sng"/>
              <a:t>Integração</a:t>
            </a:r>
            <a:r>
              <a:rPr lang="pt-BR"/>
              <a:t>: Bindings para várias linguagens, integração com frameworks e plataformas populares para caching e sessões de usuário (Django, Spring Boot, Express), Message Broker para comunicação assíncrona e ferramentas para monitoramento avançado e alertas (Prometheus, Grafana, e Redis Sentinel).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Operação</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u="sng"/>
              <a:t>Licenciamento e custos: </a:t>
            </a:r>
            <a:endParaRPr u="sng"/>
          </a:p>
          <a:p>
            <a:pPr indent="-342900" lvl="0" marL="457200" rtl="0" algn="l">
              <a:spcBef>
                <a:spcPts val="1200"/>
              </a:spcBef>
              <a:spcAft>
                <a:spcPts val="0"/>
              </a:spcAft>
              <a:buSzPts val="1800"/>
              <a:buChar char="-"/>
            </a:pPr>
            <a:r>
              <a:rPr lang="pt-BR"/>
              <a:t>Redis Open Source: Licenciado sob a Redis Source Available License (RSAL), que permite o uso gratuito, mas limita a integração em produtos SaaS concorrentes da Redis Labs.</a:t>
            </a:r>
            <a:endParaRPr/>
          </a:p>
          <a:p>
            <a:pPr indent="-342900" lvl="0" marL="457200" rtl="0" algn="l">
              <a:spcBef>
                <a:spcPts val="0"/>
              </a:spcBef>
              <a:spcAft>
                <a:spcPts val="0"/>
              </a:spcAft>
              <a:buSzPts val="1800"/>
              <a:buChar char="-"/>
            </a:pPr>
            <a:r>
              <a:rPr lang="pt-BR"/>
              <a:t>Redis Enterprise: Versão comercial com recursos adicionais, como clusterização avançada, suporte corporativo, replicação ativa-ativa e backups contínuos. Paga por instância ou recursos utilizados.</a:t>
            </a:r>
            <a:r>
              <a:rPr lang="pt-BR" u="sng"/>
              <a:t> </a:t>
            </a:r>
            <a:endParaRPr u="sng"/>
          </a:p>
          <a:p>
            <a:pPr indent="0" lvl="0" marL="0" rtl="0" algn="l">
              <a:spcBef>
                <a:spcPts val="1200"/>
              </a:spcBef>
              <a:spcAft>
                <a:spcPts val="1200"/>
              </a:spcAft>
              <a:buNone/>
            </a:pPr>
            <a:r>
              <a:rPr lang="pt-BR" u="sng"/>
              <a:t>Comunidade e suporte</a:t>
            </a:r>
            <a:r>
              <a:rPr lang="pt-BR"/>
              <a:t>: Comunidade open source (Github, Stack Overflow), documentação oficial e suporte comercial oferecido pela Redis Labs.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Segurança</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pt-BR" sz="2374"/>
              <a:t>O Redis possui funcionalidades nativas de segurança, como:</a:t>
            </a:r>
            <a:endParaRPr sz="2374"/>
          </a:p>
          <a:p>
            <a:pPr indent="-322847" lvl="0" marL="457200" rtl="0" algn="l">
              <a:spcBef>
                <a:spcPts val="1200"/>
              </a:spcBef>
              <a:spcAft>
                <a:spcPts val="0"/>
              </a:spcAft>
              <a:buSzPct val="100000"/>
              <a:buChar char="-"/>
            </a:pPr>
            <a:r>
              <a:rPr lang="pt-BR" sz="2374"/>
              <a:t>Autenticação Básica (AUTH): Redis pode exigir uma senha para que clientes se conectem e executem comandos. </a:t>
            </a:r>
            <a:endParaRPr sz="2374"/>
          </a:p>
          <a:p>
            <a:pPr indent="-322847" lvl="0" marL="457200" rtl="0" algn="l">
              <a:spcBef>
                <a:spcPts val="0"/>
              </a:spcBef>
              <a:spcAft>
                <a:spcPts val="0"/>
              </a:spcAft>
              <a:buSzPct val="100000"/>
              <a:buChar char="-"/>
            </a:pPr>
            <a:r>
              <a:rPr lang="pt-BR" sz="2374"/>
              <a:t>ACLs (Access Control Lists): É possível definir listas de controle de acesso. Cada usuário pode ter permissões específicas sobre comandos e chaves. (&gt;Redis 6.0)</a:t>
            </a:r>
            <a:endParaRPr sz="2374"/>
          </a:p>
          <a:p>
            <a:pPr indent="-322847" lvl="0" marL="457200" rtl="0" algn="l">
              <a:spcBef>
                <a:spcPts val="0"/>
              </a:spcBef>
              <a:spcAft>
                <a:spcPts val="0"/>
              </a:spcAft>
              <a:buSzPct val="100000"/>
              <a:buChar char="-"/>
            </a:pPr>
            <a:r>
              <a:rPr lang="pt-BR" sz="2374"/>
              <a:t>TLS/SSL: É possível configurar criptografia de dados em trânsito usando TLS/SSL para proteger a comunicação entre cliente e servidor. Isso evita que dados sejam interceptados por terceiros </a:t>
            </a:r>
            <a:r>
              <a:rPr lang="pt-BR" sz="2374"/>
              <a:t>(&gt;Redis 6.0)</a:t>
            </a:r>
            <a:r>
              <a:rPr lang="pt-BR" sz="2374"/>
              <a:t>.</a:t>
            </a:r>
            <a:endParaRPr sz="2374"/>
          </a:p>
          <a:p>
            <a:pPr indent="-322847" lvl="0" marL="457200" rtl="0" algn="l">
              <a:spcBef>
                <a:spcPts val="0"/>
              </a:spcBef>
              <a:spcAft>
                <a:spcPts val="0"/>
              </a:spcAft>
              <a:buSzPct val="100000"/>
              <a:buChar char="-"/>
            </a:pPr>
            <a:r>
              <a:rPr lang="pt-BR" sz="2374"/>
              <a:t>Binding IPs específicos: Permite limitar a escuta a interfaces de rede específicas Isso evita que o serviço esteja acessível fora da rede segura.</a:t>
            </a:r>
            <a:endParaRPr sz="2374"/>
          </a:p>
          <a:p>
            <a:pPr indent="0" lvl="0" marL="0" rtl="0" algn="l">
              <a:spcBef>
                <a:spcPts val="1200"/>
              </a:spcBef>
              <a:spcAft>
                <a:spcPts val="0"/>
              </a:spcAft>
              <a:buNone/>
            </a:pPr>
            <a:r>
              <a:rPr lang="pt-BR" sz="2374"/>
              <a:t>Entretanto, p</a:t>
            </a:r>
            <a:r>
              <a:rPr lang="pt-BR" sz="2374"/>
              <a:t>or ser um banco de dados em memória com foco em desempenho, certas medidas de segurança avançadas precisam ser implementadas externamente.</a:t>
            </a:r>
            <a:endParaRPr sz="2374"/>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Prós e Contras</a:t>
            </a:r>
            <a:endParaRPr/>
          </a:p>
        </p:txBody>
      </p:sp>
      <p:sp>
        <p:nvSpPr>
          <p:cNvPr id="104" name="Google Shape;104;p21"/>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Prós:</a:t>
            </a:r>
            <a:endParaRPr/>
          </a:p>
          <a:p>
            <a:pPr indent="-342900" lvl="0" marL="457200" rtl="0" algn="l">
              <a:spcBef>
                <a:spcPts val="1200"/>
              </a:spcBef>
              <a:spcAft>
                <a:spcPts val="0"/>
              </a:spcAft>
              <a:buSzPts val="1800"/>
              <a:buChar char="-"/>
            </a:pPr>
            <a:r>
              <a:rPr lang="pt-BR"/>
              <a:t>S</a:t>
            </a:r>
            <a:r>
              <a:rPr lang="pt-BR"/>
              <a:t>ão fáceis de projetar e implementar;</a:t>
            </a:r>
            <a:endParaRPr/>
          </a:p>
          <a:p>
            <a:pPr indent="-342900" lvl="0" marL="457200" rtl="0" algn="l">
              <a:spcBef>
                <a:spcPts val="0"/>
              </a:spcBef>
              <a:spcAft>
                <a:spcPts val="0"/>
              </a:spcAft>
              <a:buSzPts val="1800"/>
              <a:buChar char="-"/>
            </a:pPr>
            <a:r>
              <a:rPr lang="pt-BR"/>
              <a:t>Rapidez;</a:t>
            </a:r>
            <a:endParaRPr/>
          </a:p>
        </p:txBody>
      </p:sp>
      <p:sp>
        <p:nvSpPr>
          <p:cNvPr id="105" name="Google Shape;105;p21"/>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Contras:</a:t>
            </a:r>
            <a:endParaRPr/>
          </a:p>
          <a:p>
            <a:pPr indent="-342900" lvl="0" marL="457200" rtl="0" algn="l">
              <a:spcBef>
                <a:spcPts val="1200"/>
              </a:spcBef>
              <a:spcAft>
                <a:spcPts val="0"/>
              </a:spcAft>
              <a:buSzPts val="1800"/>
              <a:buChar char="-"/>
            </a:pPr>
            <a:r>
              <a:rPr lang="pt-BR"/>
              <a:t>Q</a:t>
            </a:r>
            <a:r>
              <a:rPr lang="pt-BR"/>
              <a:t>uantidade de dados para armazenamento limitada;</a:t>
            </a:r>
            <a:endParaRPr/>
          </a:p>
          <a:p>
            <a:pPr indent="-342900" lvl="0" marL="457200" rtl="0" algn="l">
              <a:spcBef>
                <a:spcPts val="0"/>
              </a:spcBef>
              <a:spcAft>
                <a:spcPts val="0"/>
              </a:spcAft>
              <a:buSzPts val="1800"/>
              <a:buChar char="-"/>
            </a:pPr>
            <a:r>
              <a:rPr lang="pt-BR"/>
              <a:t>Limitação da modelagem de dados, já que impossibilita realizar consultas (queries).</a:t>
            </a:r>
            <a:endParaRPr/>
          </a:p>
          <a:p>
            <a:pPr indent="-342900" lvl="0" marL="457200" rtl="0" algn="l">
              <a:spcBef>
                <a:spcPts val="0"/>
              </a:spcBef>
              <a:spcAft>
                <a:spcPts val="0"/>
              </a:spcAft>
              <a:buSzPts val="1800"/>
              <a:buChar char="-"/>
            </a:pPr>
            <a:r>
              <a:rPr lang="pt-BR"/>
              <a:t>Não se pode consultar ou pesquisar os valores. Pode-se consultar apenas a chave.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