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8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2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A50829-8032-48A8-A9D3-87DCF69C243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D70127-6DA3-4AF9-9FAD-6414EF9A913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9B6C-9117-28CB-75CB-8ED75859A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135E-9FF4-4655-BFD3-842308409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Computação Paralela | Mestrado Em engenharia Informática | Universidade do Minho</a:t>
            </a:r>
          </a:p>
        </p:txBody>
      </p:sp>
      <p:pic>
        <p:nvPicPr>
          <p:cNvPr id="4" name="Picture 4" descr="Início">
            <a:extLst>
              <a:ext uri="{FF2B5EF4-FFF2-40B4-BE49-F238E27FC236}">
                <a16:creationId xmlns:a16="http://schemas.microsoft.com/office/drawing/2014/main" id="{609903B2-1889-A5AF-C3B3-9A0AD31D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5" b="47333"/>
          <a:stretch/>
        </p:blipFill>
        <p:spPr bwMode="auto">
          <a:xfrm>
            <a:off x="1097280" y="1259380"/>
            <a:ext cx="1980200" cy="9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85BBE0-E572-5C8E-3CA9-00F07BB5BD82}"/>
              </a:ext>
            </a:extLst>
          </p:cNvPr>
          <p:cNvSpPr txBox="1"/>
          <p:nvPr/>
        </p:nvSpPr>
        <p:spPr>
          <a:xfrm>
            <a:off x="7867196" y="5405962"/>
            <a:ext cx="3288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Gabriela Cunha – PG53829</a:t>
            </a:r>
          </a:p>
          <a:p>
            <a:pPr algn="r"/>
            <a:r>
              <a:rPr lang="pt-PT" sz="1600" dirty="0"/>
              <a:t>Guilherme Varela – PG54117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21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239CA-DFF5-D4F2-A0EB-BA5D110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US" dirty="0"/>
          </a:p>
        </p:txBody>
      </p:sp>
      <p:pic>
        <p:nvPicPr>
          <p:cNvPr id="5" name="Marcador de Posição de Conteúdo 4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9D13D37A-2822-141A-C931-B96202CA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13" y="2242088"/>
            <a:ext cx="4410154" cy="33633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D54D7F-25FA-7F6A-7A8F-41893B2D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10" y="3079491"/>
            <a:ext cx="4461720" cy="16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3CC69-D747-9DC3-5811-6E571AF3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Finais</a:t>
            </a:r>
            <a:endParaRPr lang="en-US" dirty="0"/>
          </a:p>
        </p:txBody>
      </p:sp>
      <p:pic>
        <p:nvPicPr>
          <p:cNvPr id="5" name="Marcador de Posição de Conteúdo 4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4E24C4D8-DCAE-35D9-947C-D326BAE9C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84" y="1995553"/>
            <a:ext cx="5274831" cy="4022725"/>
          </a:xfrm>
        </p:spPr>
      </p:pic>
    </p:spTree>
    <p:extLst>
      <p:ext uri="{BB962C8B-B14F-4D97-AF65-F5344CB8AC3E}">
        <p14:creationId xmlns:p14="http://schemas.microsoft.com/office/powerpoint/2010/main" val="291840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9B6C-9117-28CB-75CB-8ED75859A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Trabalho Prático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F9135E-9FF4-4655-BFD3-842308409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1400" dirty="0"/>
              <a:t>Computação Paralela | Mestrado Em engenharia Informática | Universidade do Minho</a:t>
            </a:r>
          </a:p>
        </p:txBody>
      </p:sp>
      <p:pic>
        <p:nvPicPr>
          <p:cNvPr id="4" name="Picture 4" descr="Início">
            <a:extLst>
              <a:ext uri="{FF2B5EF4-FFF2-40B4-BE49-F238E27FC236}">
                <a16:creationId xmlns:a16="http://schemas.microsoft.com/office/drawing/2014/main" id="{609903B2-1889-A5AF-C3B3-9A0AD31D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5" b="47333"/>
          <a:stretch/>
        </p:blipFill>
        <p:spPr bwMode="auto">
          <a:xfrm>
            <a:off x="1097280" y="1259380"/>
            <a:ext cx="1980200" cy="9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85BBE0-E572-5C8E-3CA9-00F07BB5BD82}"/>
              </a:ext>
            </a:extLst>
          </p:cNvPr>
          <p:cNvSpPr txBox="1"/>
          <p:nvPr/>
        </p:nvSpPr>
        <p:spPr>
          <a:xfrm>
            <a:off x="7867196" y="5405962"/>
            <a:ext cx="3288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/>
              <a:t>Gabriela Cunha – PG53829</a:t>
            </a:r>
          </a:p>
          <a:p>
            <a:pPr algn="r"/>
            <a:r>
              <a:rPr lang="pt-PT" sz="1600" dirty="0"/>
              <a:t>Guilherme Varela – PG54117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095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383DE-6BDE-1BFD-8493-DF2EA96F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914DC0-F325-7EA3-BE94-98B64564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Código de simulação de dinâmica molecular simples aplicado a átomos de árgon</a:t>
            </a:r>
            <a:r>
              <a:rPr lang="pt-PT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pt-PT" dirty="0"/>
              <a:t>Usa o potencial de </a:t>
            </a:r>
            <a:r>
              <a:rPr lang="pt-PT" dirty="0" err="1"/>
              <a:t>Lennard</a:t>
            </a:r>
            <a:r>
              <a:rPr lang="pt-PT" dirty="0"/>
              <a:t> Jones para descrever as interações entre duas partículas.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CB81A-D371-E3B2-5BE8-B3676E2F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569" y="3198444"/>
            <a:ext cx="4888861" cy="25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70814-5774-3FF5-D409-68516509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Profiling</a:t>
            </a:r>
            <a:endParaRPr lang="en-US" i="1" dirty="0"/>
          </a:p>
        </p:txBody>
      </p:sp>
      <p:pic>
        <p:nvPicPr>
          <p:cNvPr id="5" name="Marcador de Posição de Conteúdo 4" descr="Uma imagem com texto, Tipo de letra, captura de ecrã, cartão de visita&#10;&#10;Descrição gerada automaticamente">
            <a:extLst>
              <a:ext uri="{FF2B5EF4-FFF2-40B4-BE49-F238E27FC236}">
                <a16:creationId xmlns:a16="http://schemas.microsoft.com/office/drawing/2014/main" id="{ADF093ED-930B-1A96-B0F1-B6E996152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44" y="2114594"/>
            <a:ext cx="3867150" cy="3133725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65DD8FFF-E25D-3156-2FB4-80898975FB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415127"/>
                  </p:ext>
                </p:extLst>
              </p:nvPr>
            </p:nvGraphicFramePr>
            <p:xfrm>
              <a:off x="1097280" y="3125196"/>
              <a:ext cx="457367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7707">
                      <a:extLst>
                        <a:ext uri="{9D8B030D-6E8A-4147-A177-3AD203B41FA5}">
                          <a16:colId xmlns:a16="http://schemas.microsoft.com/office/drawing/2014/main" val="3299454064"/>
                        </a:ext>
                      </a:extLst>
                    </a:gridCol>
                    <a:gridCol w="2155971">
                      <a:extLst>
                        <a:ext uri="{9D8B030D-6E8A-4147-A177-3AD203B41FA5}">
                          <a16:colId xmlns:a16="http://schemas.microsoft.com/office/drawing/2014/main" val="28910472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Função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Complexidade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7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 err="1"/>
                            <a:t>Potential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sSup>
                                  <m:sSup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14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 err="1"/>
                            <a:t>computeAccelerations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𝒪</m:t>
                                </m:r>
                                <m:sSup>
                                  <m:sSupPr>
                                    <m:ctrlP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3013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65DD8FFF-E25D-3156-2FB4-80898975FB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415127"/>
                  </p:ext>
                </p:extLst>
              </p:nvPr>
            </p:nvGraphicFramePr>
            <p:xfrm>
              <a:off x="1097280" y="3125196"/>
              <a:ext cx="457367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17707">
                      <a:extLst>
                        <a:ext uri="{9D8B030D-6E8A-4147-A177-3AD203B41FA5}">
                          <a16:colId xmlns:a16="http://schemas.microsoft.com/office/drawing/2014/main" val="3299454064"/>
                        </a:ext>
                      </a:extLst>
                    </a:gridCol>
                    <a:gridCol w="2155971">
                      <a:extLst>
                        <a:ext uri="{9D8B030D-6E8A-4147-A177-3AD203B41FA5}">
                          <a16:colId xmlns:a16="http://schemas.microsoft.com/office/drawing/2014/main" val="28910472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Função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PT" dirty="0"/>
                            <a:t>Complexidade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997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 err="1"/>
                            <a:t>Potential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712" t="-106452" r="-113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14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PT" dirty="0" err="1"/>
                            <a:t>computeAccelerations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2712" t="-209836" r="-113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013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9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63B9D-EB8A-7320-D30A-F7D80603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Otimizações da Versão Sequencial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505957-208A-04AF-82BC-522E1CD4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i="1" dirty="0" err="1"/>
              <a:t>Flags</a:t>
            </a:r>
            <a:r>
              <a:rPr lang="pt-PT" i="1" dirty="0"/>
              <a:t> </a:t>
            </a:r>
            <a:r>
              <a:rPr lang="pt-PT" dirty="0"/>
              <a:t>de compilação;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Redução do número de ciclos na </a:t>
            </a:r>
            <a:r>
              <a:rPr lang="pt-PT" i="1" dirty="0" err="1"/>
              <a:t>Potential</a:t>
            </a:r>
            <a:r>
              <a:rPr lang="pt-PT" dirty="0"/>
              <a:t>;</a:t>
            </a:r>
            <a:endParaRPr lang="pt-PT" i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i="1" dirty="0"/>
              <a:t> </a:t>
            </a:r>
            <a:r>
              <a:rPr lang="pt-PT" dirty="0"/>
              <a:t>Remoção do </a:t>
            </a:r>
            <a:r>
              <a:rPr lang="pt-PT" b="1" dirty="0" err="1"/>
              <a:t>pow</a:t>
            </a:r>
            <a:r>
              <a:rPr lang="pt-PT" dirty="0"/>
              <a:t> e </a:t>
            </a:r>
            <a:r>
              <a:rPr lang="pt-PT" b="1" dirty="0" err="1"/>
              <a:t>sqrt</a:t>
            </a:r>
            <a:r>
              <a:rPr lang="pt-P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Redução das divisões;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Simplificação no cálculo do potencial;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Junção das funções </a:t>
            </a:r>
            <a:r>
              <a:rPr lang="pt-PT" i="1" dirty="0" err="1"/>
              <a:t>Potential</a:t>
            </a:r>
            <a:r>
              <a:rPr lang="pt-PT" dirty="0"/>
              <a:t> e </a:t>
            </a:r>
            <a:r>
              <a:rPr lang="pt-PT" i="1" dirty="0" err="1"/>
              <a:t>computeAccelerations</a:t>
            </a:r>
            <a:r>
              <a:rPr lang="pt-P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/>
              <a:t>Acumulador para atualizar as acelerações;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 </a:t>
            </a:r>
            <a:r>
              <a:rPr lang="pt-PT" dirty="0" err="1"/>
              <a:t>Vetorização</a:t>
            </a:r>
            <a:r>
              <a:rPr lang="pt-PT" dirty="0"/>
              <a:t> manual.</a:t>
            </a:r>
            <a:endParaRPr lang="pt-PT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EA175D-D996-5088-B410-FBBEFC19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723" y="2480168"/>
            <a:ext cx="4333875" cy="771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76920F-6AD6-78B3-FB9D-CDBCE091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648" y="3251693"/>
            <a:ext cx="3787102" cy="6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E1EB2-6F2F-D6BF-5094-1B98F0FD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30BD2EB-8D82-63BC-9DEB-2D32ECA30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15581"/>
            <a:ext cx="5525769" cy="271344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240745-3A79-3BCE-1BD7-7D324B705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42" y="2153707"/>
            <a:ext cx="4025038" cy="35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8FEB5-5E41-E01E-BF67-C197FCD5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Paralelização com </a:t>
            </a:r>
            <a:r>
              <a:rPr lang="pt-PT" dirty="0" err="1"/>
              <a:t>OpenMP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DAB0ED-41C9-BDF7-F72F-FBC58E05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Paralelização do ciclo exterior;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Resolução de </a:t>
            </a:r>
            <a:r>
              <a:rPr lang="pt-PT" i="1" dirty="0"/>
              <a:t>data </a:t>
            </a:r>
            <a:r>
              <a:rPr lang="pt-PT" i="1" dirty="0" err="1"/>
              <a:t>races</a:t>
            </a:r>
            <a:r>
              <a:rPr lang="pt-PT" i="1" dirty="0"/>
              <a:t> </a:t>
            </a:r>
            <a:r>
              <a:rPr lang="pt-PT" dirty="0"/>
              <a:t>na variável relativa ao potencial e acelerações;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Balanceamento da carga.</a:t>
            </a:r>
          </a:p>
          <a:p>
            <a:pPr>
              <a:buFont typeface="Arial" panose="020B0604020202020204" pitchFamily="34" charset="0"/>
              <a:buChar char="•"/>
            </a:pPr>
            <a:endParaRPr lang="pt-PT" i="1" dirty="0"/>
          </a:p>
          <a:p>
            <a:pPr>
              <a:buFont typeface="Arial" panose="020B0604020202020204" pitchFamily="34" charset="0"/>
              <a:buChar char="•"/>
            </a:pPr>
            <a:endParaRPr lang="pt-PT" i="1" dirty="0"/>
          </a:p>
          <a:p>
            <a:pPr marL="0" indent="0">
              <a:buNone/>
            </a:pPr>
            <a:endParaRPr lang="pt-PT" i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1D8D-FBC4-5AFA-49E4-D9860258DF7B}"/>
              </a:ext>
            </a:extLst>
          </p:cNvPr>
          <p:cNvSpPr txBox="1"/>
          <p:nvPr/>
        </p:nvSpPr>
        <p:spPr>
          <a:xfrm>
            <a:off x="2835480" y="3857414"/>
            <a:ext cx="648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aur" panose="02030504050205020304" pitchFamily="18" charset="0"/>
                <a:cs typeface="Cavolini" panose="020B0502040204020203" pitchFamily="66" charset="0"/>
              </a:rPr>
              <a:t>#pragma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aur" panose="02030504050205020304" pitchFamily="18" charset="0"/>
                <a:cs typeface="Cavolini" panose="020B0502040204020203" pitchFamily="66" charset="0"/>
              </a:rPr>
              <a:t>omp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aur" panose="02030504050205020304" pitchFamily="18" charset="0"/>
                <a:cs typeface="Cavolini" panose="020B0502040204020203" pitchFamily="66" charset="0"/>
              </a:rPr>
              <a:t> parallel for reduction(+: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aur" panose="02030504050205020304" pitchFamily="18" charset="0"/>
                <a:cs typeface="Cavolini" panose="020B0502040204020203" pitchFamily="66" charset="0"/>
              </a:rPr>
              <a:t>potentialAcc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aur" panose="02030504050205020304" pitchFamily="18" charset="0"/>
                <a:cs typeface="Cavolini" panose="020B0502040204020203" pitchFamily="66" charset="0"/>
              </a:rPr>
              <a:t>, a) schedule(dynamic)</a:t>
            </a:r>
          </a:p>
        </p:txBody>
      </p:sp>
    </p:spTree>
    <p:extLst>
      <p:ext uri="{BB962C8B-B14F-4D97-AF65-F5344CB8AC3E}">
        <p14:creationId xmlns:p14="http://schemas.microsoft.com/office/powerpoint/2010/main" val="327354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FC540-FAA5-3242-863F-7D3D81CF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  <a:endParaRPr lang="en-US" dirty="0"/>
          </a:p>
        </p:txBody>
      </p:sp>
      <p:pic>
        <p:nvPicPr>
          <p:cNvPr id="4" name="Imagem 3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7B407563-943C-311F-F734-19EF553D8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50" y="2294139"/>
            <a:ext cx="4007576" cy="3375909"/>
          </a:xfrm>
          <a:prstGeom prst="rect">
            <a:avLst/>
          </a:prstGeom>
        </p:spPr>
      </p:pic>
      <p:pic>
        <p:nvPicPr>
          <p:cNvPr id="5" name="Imagem 4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9BA9BEDC-E651-9A9D-FA47-95318E5DE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66" y="2216936"/>
            <a:ext cx="4007576" cy="34531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EB3A1EE-D2B1-7E1D-5C39-EE062AF850BC}"/>
              </a:ext>
            </a:extLst>
          </p:cNvPr>
          <p:cNvSpPr txBox="1"/>
          <p:nvPr/>
        </p:nvSpPr>
        <p:spPr>
          <a:xfrm>
            <a:off x="2723626" y="5695215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B3909D-FD41-4A54-FE52-2289281F7392}"/>
              </a:ext>
            </a:extLst>
          </p:cNvPr>
          <p:cNvSpPr txBox="1"/>
          <p:nvPr/>
        </p:nvSpPr>
        <p:spPr>
          <a:xfrm>
            <a:off x="7389162" y="5660749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Escalonamento dinâmico</a:t>
            </a:r>
          </a:p>
        </p:txBody>
      </p:sp>
    </p:spTree>
    <p:extLst>
      <p:ext uri="{BB962C8B-B14F-4D97-AF65-F5344CB8AC3E}">
        <p14:creationId xmlns:p14="http://schemas.microsoft.com/office/powerpoint/2010/main" val="382352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565AD-8468-2521-5AA9-2CF650C6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dirty="0"/>
              <a:t>Resultados</a:t>
            </a:r>
            <a:endParaRPr lang="en-US" dirty="0"/>
          </a:p>
        </p:txBody>
      </p:sp>
      <p:pic>
        <p:nvPicPr>
          <p:cNvPr id="16" name="Imagem 15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FCB8A371-17B8-458A-2289-144291C1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32" y="2058009"/>
            <a:ext cx="4897336" cy="38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9242-F76F-C131-F654-3ADC5E99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Paralelização com CUDA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B70142-3237-E0B5-FF38-A9E0AF7C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 Abordagens: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i="1" dirty="0" err="1"/>
              <a:t>Thread</a:t>
            </a:r>
            <a:r>
              <a:rPr lang="pt-PT" dirty="0"/>
              <a:t> por cada partícula i;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i="1" dirty="0" err="1"/>
              <a:t>Thread</a:t>
            </a:r>
            <a:r>
              <a:rPr lang="pt-PT" dirty="0"/>
              <a:t> por cada par de partículas (i, j).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i="1" dirty="0"/>
              <a:t>data races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atómicas</a:t>
            </a:r>
            <a:r>
              <a:rPr lang="en-US" dirty="0"/>
              <a:t> do CUDA;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Iteração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inteira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Redução</a:t>
            </a:r>
            <a:r>
              <a:rPr lang="en-US" dirty="0"/>
              <a:t> com </a:t>
            </a:r>
            <a:r>
              <a:rPr lang="en-US" i="1" dirty="0"/>
              <a:t>sequential addressing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84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172</TotalTime>
  <Words>236</Words>
  <Application>Microsoft Office PowerPoint</Application>
  <PresentationFormat>Ecrã Panorâmico</PresentationFormat>
  <Paragraphs>48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Centaur</vt:lpstr>
      <vt:lpstr>Retrospetiva</vt:lpstr>
      <vt:lpstr>Trabalho Prático</vt:lpstr>
      <vt:lpstr>Contextualização</vt:lpstr>
      <vt:lpstr>Profiling</vt:lpstr>
      <vt:lpstr>Otimizações da Versão Sequencial</vt:lpstr>
      <vt:lpstr>Resultados</vt:lpstr>
      <vt:lpstr>Paralelização com OpenMP</vt:lpstr>
      <vt:lpstr>Resultados</vt:lpstr>
      <vt:lpstr>Resultados</vt:lpstr>
      <vt:lpstr>Paralelização com CUDA</vt:lpstr>
      <vt:lpstr>Resultados</vt:lpstr>
      <vt:lpstr>Resultados Finais</vt:lpstr>
      <vt:lpstr>Trabalho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</dc:title>
  <dc:creator>Guilherme Varela</dc:creator>
  <cp:lastModifiedBy>Guilherme Varela</cp:lastModifiedBy>
  <cp:revision>1</cp:revision>
  <dcterms:created xsi:type="dcterms:W3CDTF">2024-01-16T14:30:56Z</dcterms:created>
  <dcterms:modified xsi:type="dcterms:W3CDTF">2024-01-16T17:23:51Z</dcterms:modified>
</cp:coreProperties>
</file>