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venir Next LT Pro Light"/>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venir Next LT Pro Light"/>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venir Next LT Pro Light"/>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venir Next LT Pro Light"/>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venir Next LT Pro Light"/>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venir Next LT Pro Light"/>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venir Next LT Pro Light"/>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venir Next LT Pro Light"/>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venir Next LT Pro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2DFD7"/>
          </a:solidFill>
        </a:fill>
      </a:tcStyle>
    </a:wholeTbl>
    <a:band2H>
      <a:tcTxStyle/>
      <a:tcStyle>
        <a:tcBdr/>
        <a:fill>
          <a:solidFill>
            <a:srgbClr val="F1F0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1D7"/>
          </a:solidFill>
        </a:fill>
      </a:tcStyle>
    </a:wholeTbl>
    <a:band2H>
      <a:tcTxStyle/>
      <a:tcStyle>
        <a:tcBdr/>
        <a:fill>
          <a:solidFill>
            <a:srgbClr val="EEF1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E2DF"/>
          </a:solidFill>
        </a:fill>
      </a:tcStyle>
    </a:wholeTbl>
    <a:band2H>
      <a:tcTxStyle/>
      <a:tcStyle>
        <a:tcBdr/>
        <a:fill>
          <a:solidFill>
            <a:srgbClr val="EBF1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9" name="Shape 119"/>
          <p:cNvSpPr>
            <a:spLocks noGrp="1" noRot="1" noChangeAspect="1"/>
          </p:cNvSpPr>
          <p:nvPr>
            <p:ph type="sldImg"/>
          </p:nvPr>
        </p:nvSpPr>
        <p:spPr>
          <a:xfrm>
            <a:off x="1143000" y="685800"/>
            <a:ext cx="4572000" cy="3429000"/>
          </a:xfrm>
          <a:prstGeom prst="rect">
            <a:avLst/>
          </a:prstGeom>
        </p:spPr>
        <p:txBody>
          <a:bodyPr/>
          <a:lstStyle/>
          <a:p>
            <a:endParaRPr/>
          </a:p>
        </p:txBody>
      </p:sp>
      <p:sp>
        <p:nvSpPr>
          <p:cNvPr id="120" name="Shape 12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Avenir Next LT Pro Light"/>
      </a:defRPr>
    </a:lvl1pPr>
    <a:lvl2pPr indent="228600" latinLnBrk="0">
      <a:defRPr sz="1200">
        <a:latin typeface="+mn-lt"/>
        <a:ea typeface="+mn-ea"/>
        <a:cs typeface="+mn-cs"/>
        <a:sym typeface="Avenir Next LT Pro Light"/>
      </a:defRPr>
    </a:lvl2pPr>
    <a:lvl3pPr indent="457200" latinLnBrk="0">
      <a:defRPr sz="1200">
        <a:latin typeface="+mn-lt"/>
        <a:ea typeface="+mn-ea"/>
        <a:cs typeface="+mn-cs"/>
        <a:sym typeface="Avenir Next LT Pro Light"/>
      </a:defRPr>
    </a:lvl3pPr>
    <a:lvl4pPr indent="685800" latinLnBrk="0">
      <a:defRPr sz="1200">
        <a:latin typeface="+mn-lt"/>
        <a:ea typeface="+mn-ea"/>
        <a:cs typeface="+mn-cs"/>
        <a:sym typeface="Avenir Next LT Pro Light"/>
      </a:defRPr>
    </a:lvl4pPr>
    <a:lvl5pPr indent="914400" latinLnBrk="0">
      <a:defRPr sz="1200">
        <a:latin typeface="+mn-lt"/>
        <a:ea typeface="+mn-ea"/>
        <a:cs typeface="+mn-cs"/>
        <a:sym typeface="Avenir Next LT Pro Light"/>
      </a:defRPr>
    </a:lvl5pPr>
    <a:lvl6pPr indent="1143000" latinLnBrk="0">
      <a:defRPr sz="1200">
        <a:latin typeface="+mn-lt"/>
        <a:ea typeface="+mn-ea"/>
        <a:cs typeface="+mn-cs"/>
        <a:sym typeface="Avenir Next LT Pro Light"/>
      </a:defRPr>
    </a:lvl6pPr>
    <a:lvl7pPr indent="1371600" latinLnBrk="0">
      <a:defRPr sz="1200">
        <a:latin typeface="+mn-lt"/>
        <a:ea typeface="+mn-ea"/>
        <a:cs typeface="+mn-cs"/>
        <a:sym typeface="Avenir Next LT Pro Light"/>
      </a:defRPr>
    </a:lvl7pPr>
    <a:lvl8pPr indent="1600200" latinLnBrk="0">
      <a:defRPr sz="1200">
        <a:latin typeface="+mn-lt"/>
        <a:ea typeface="+mn-ea"/>
        <a:cs typeface="+mn-cs"/>
        <a:sym typeface="Avenir Next LT Pro Light"/>
      </a:defRPr>
    </a:lvl8pPr>
    <a:lvl9pPr indent="1828800" latinLnBrk="0">
      <a:defRPr sz="1200">
        <a:latin typeface="+mn-lt"/>
        <a:ea typeface="+mn-ea"/>
        <a:cs typeface="+mn-cs"/>
        <a:sym typeface="Avenir Next LT Pro Light"/>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3" name="Title Text"/>
          <p:cNvSpPr txBox="1">
            <a:spLocks noGrp="1"/>
          </p:cNvSpPr>
          <p:nvPr>
            <p:ph type="title"/>
          </p:nvPr>
        </p:nvSpPr>
        <p:spPr>
          <a:xfrm>
            <a:off x="571501" y="822960"/>
            <a:ext cx="6057899" cy="5015170"/>
          </a:xfrm>
          <a:prstGeom prst="rect">
            <a:avLst/>
          </a:prstGeom>
        </p:spPr>
        <p:txBody>
          <a:bodyPr/>
          <a:lstStyle>
            <a:lvl1pPr>
              <a:defRPr sz="4800"/>
            </a:lvl1pPr>
          </a:lstStyle>
          <a:p>
            <a:r>
              <a:t>Title Text</a:t>
            </a:r>
          </a:p>
        </p:txBody>
      </p:sp>
      <p:sp>
        <p:nvSpPr>
          <p:cNvPr id="14" name="Body Level One…"/>
          <p:cNvSpPr txBox="1">
            <a:spLocks noGrp="1"/>
          </p:cNvSpPr>
          <p:nvPr>
            <p:ph type="body" sz="quarter" idx="1"/>
          </p:nvPr>
        </p:nvSpPr>
        <p:spPr>
          <a:xfrm>
            <a:off x="8109112" y="3003642"/>
            <a:ext cx="3522200" cy="2900274"/>
          </a:xfrm>
          <a:prstGeom prst="rect">
            <a:avLst/>
          </a:prstGeom>
        </p:spPr>
        <p:txBody>
          <a:bodyPr anchor="b"/>
          <a:lstStyle>
            <a:lvl1pPr marL="0" indent="0">
              <a:lnSpc>
                <a:spcPct val="130000"/>
              </a:lnSpc>
              <a:buSzTx/>
              <a:buFontTx/>
              <a:buNone/>
              <a:defRPr sz="1400" cap="all" spc="300"/>
            </a:lvl1pPr>
            <a:lvl2pPr marL="0" indent="457200">
              <a:lnSpc>
                <a:spcPct val="130000"/>
              </a:lnSpc>
              <a:buSzTx/>
              <a:buFontTx/>
              <a:buNone/>
              <a:defRPr sz="1400" cap="all" spc="300"/>
            </a:lvl2pPr>
            <a:lvl3pPr marL="0" indent="914400">
              <a:lnSpc>
                <a:spcPct val="130000"/>
              </a:lnSpc>
              <a:buSzTx/>
              <a:buFontTx/>
              <a:buNone/>
              <a:defRPr sz="1400" cap="all" spc="300"/>
            </a:lvl3pPr>
            <a:lvl4pPr marL="0" indent="1371600">
              <a:lnSpc>
                <a:spcPct val="130000"/>
              </a:lnSpc>
              <a:buSzTx/>
              <a:buFontTx/>
              <a:buNone/>
              <a:defRPr sz="1400" cap="all" spc="300"/>
            </a:lvl4pPr>
            <a:lvl5pPr marL="0" indent="1828800">
              <a:lnSpc>
                <a:spcPct val="130000"/>
              </a:lnSpc>
              <a:buSzTx/>
              <a:buFontTx/>
              <a:buNone/>
              <a:defRPr sz="1400" cap="all" spc="300"/>
            </a:lvl5pPr>
          </a:lstStyle>
          <a:p>
            <a:r>
              <a:t>Body Level One</a:t>
            </a:r>
          </a:p>
          <a:p>
            <a:pPr lvl="1"/>
            <a:r>
              <a:t>Body Level Two</a:t>
            </a:r>
          </a:p>
          <a:p>
            <a:pPr lvl="2"/>
            <a:r>
              <a:t>Body Level Three</a:t>
            </a:r>
          </a:p>
          <a:p>
            <a:pPr lvl="3"/>
            <a:r>
              <a:t>Body Level Four</a:t>
            </a:r>
          </a:p>
          <a:p>
            <a:pPr lvl="4"/>
            <a:r>
              <a:t>Body Level Five</a:t>
            </a:r>
          </a:p>
        </p:txBody>
      </p:sp>
      <p:sp>
        <p:nvSpPr>
          <p:cNvPr id="15" name="Straight Connector 8"/>
          <p:cNvSpPr/>
          <p:nvPr/>
        </p:nvSpPr>
        <p:spPr>
          <a:xfrm flipH="1" flipV="1">
            <a:off x="571500" y="571499"/>
            <a:ext cx="11059812" cy="2"/>
          </a:xfrm>
          <a:prstGeom prst="line">
            <a:avLst/>
          </a:prstGeom>
          <a:ln w="6350">
            <a:solidFill>
              <a:srgbClr val="000000"/>
            </a:solidFill>
            <a:miter/>
          </a:ln>
        </p:spPr>
        <p:txBody>
          <a:bodyPr lIns="45719" rIns="45719"/>
          <a:lstStyle/>
          <a:p>
            <a:endParaRPr/>
          </a:p>
        </p:txBody>
      </p:sp>
      <p:sp>
        <p:nvSpPr>
          <p:cNvPr id="16" name="Straight Connector 9"/>
          <p:cNvSpPr/>
          <p:nvPr/>
        </p:nvSpPr>
        <p:spPr>
          <a:xfrm flipH="1">
            <a:off x="7742481" y="571500"/>
            <a:ext cx="1" cy="5715001"/>
          </a:xfrm>
          <a:prstGeom prst="line">
            <a:avLst/>
          </a:prstGeom>
          <a:ln w="6350">
            <a:solidFill>
              <a:srgbClr val="000000"/>
            </a:solidFill>
            <a:miter/>
          </a:ln>
        </p:spPr>
        <p:txBody>
          <a:bodyPr lIns="45719" rIns="45719"/>
          <a:lstStyle/>
          <a:p>
            <a:endParaRPr/>
          </a:p>
        </p:txBody>
      </p:sp>
      <p:sp>
        <p:nvSpPr>
          <p:cNvPr id="17" name="Straight Connector 18"/>
          <p:cNvSpPr/>
          <p:nvPr/>
        </p:nvSpPr>
        <p:spPr>
          <a:xfrm flipH="1" flipV="1">
            <a:off x="577484" y="6283518"/>
            <a:ext cx="11059812" cy="1"/>
          </a:xfrm>
          <a:prstGeom prst="line">
            <a:avLst/>
          </a:prstGeom>
          <a:ln w="6350">
            <a:solidFill>
              <a:srgbClr val="000000"/>
            </a:solidFill>
            <a:miter/>
          </a:ln>
        </p:spPr>
        <p:txBody>
          <a:bodyPr lIns="45719" rIns="45719"/>
          <a:lstStyle/>
          <a:p>
            <a:endParaRPr/>
          </a:p>
        </p:txBody>
      </p:sp>
      <p:sp>
        <p:nvSpPr>
          <p:cNvPr id="18"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5" name="Straight Connector 19"/>
          <p:cNvSpPr/>
          <p:nvPr/>
        </p:nvSpPr>
        <p:spPr>
          <a:xfrm flipH="1" flipV="1">
            <a:off x="566093" y="6286346"/>
            <a:ext cx="11059812" cy="1"/>
          </a:xfrm>
          <a:prstGeom prst="line">
            <a:avLst/>
          </a:prstGeom>
          <a:ln w="6350">
            <a:solidFill>
              <a:srgbClr val="000000"/>
            </a:solidFill>
            <a:miter/>
          </a:ln>
        </p:spPr>
        <p:txBody>
          <a:bodyPr lIns="45719" rIns="45719"/>
          <a:lstStyle/>
          <a:p>
            <a:endParaRPr/>
          </a:p>
        </p:txBody>
      </p:sp>
      <p:sp>
        <p:nvSpPr>
          <p:cNvPr id="26" name="Straight Connector 7"/>
          <p:cNvSpPr/>
          <p:nvPr/>
        </p:nvSpPr>
        <p:spPr>
          <a:xfrm flipH="1" flipV="1">
            <a:off x="577484" y="1883336"/>
            <a:ext cx="11059812" cy="1"/>
          </a:xfrm>
          <a:prstGeom prst="line">
            <a:avLst/>
          </a:prstGeom>
          <a:ln w="6350">
            <a:solidFill>
              <a:srgbClr val="000000"/>
            </a:solidFill>
            <a:miter/>
          </a:ln>
        </p:spPr>
        <p:txBody>
          <a:bodyPr lIns="45719" rIns="45719"/>
          <a:lstStyle/>
          <a:p>
            <a:endParaRPr/>
          </a:p>
        </p:txBody>
      </p:sp>
      <p:sp>
        <p:nvSpPr>
          <p:cNvPr id="27" name="Straight Connector 8"/>
          <p:cNvSpPr/>
          <p:nvPr/>
        </p:nvSpPr>
        <p:spPr>
          <a:xfrm flipH="1" flipV="1">
            <a:off x="577484" y="571499"/>
            <a:ext cx="11059812" cy="2"/>
          </a:xfrm>
          <a:prstGeom prst="line">
            <a:avLst/>
          </a:prstGeom>
          <a:ln w="6350">
            <a:solidFill>
              <a:srgbClr val="000000"/>
            </a:solidFill>
            <a:miter/>
          </a:ln>
        </p:spPr>
        <p:txBody>
          <a:bodyPr lIns="45719" rIns="45719"/>
          <a:lstStyle/>
          <a:p>
            <a:endParaRPr/>
          </a:p>
        </p:txBody>
      </p:sp>
      <p:sp>
        <p:nvSpPr>
          <p:cNvPr id="28" name="Title Text"/>
          <p:cNvSpPr txBox="1">
            <a:spLocks noGrp="1"/>
          </p:cNvSpPr>
          <p:nvPr>
            <p:ph type="title"/>
          </p:nvPr>
        </p:nvSpPr>
        <p:spPr>
          <a:xfrm>
            <a:off x="571500" y="689288"/>
            <a:ext cx="11049000" cy="1084102"/>
          </a:xfrm>
          <a:prstGeom prst="rect">
            <a:avLst/>
          </a:prstGeom>
        </p:spPr>
        <p:txBody>
          <a:bodyPr anchor="ctr"/>
          <a:lstStyle/>
          <a:p>
            <a:r>
              <a:t>Title Text</a:t>
            </a:r>
          </a:p>
        </p:txBody>
      </p:sp>
      <p:sp>
        <p:nvSpPr>
          <p:cNvPr id="29" name="Body Level One…"/>
          <p:cNvSpPr txBox="1">
            <a:spLocks noGrp="1"/>
          </p:cNvSpPr>
          <p:nvPr>
            <p:ph type="body" idx="1"/>
          </p:nvPr>
        </p:nvSpPr>
        <p:spPr>
          <a:xfrm>
            <a:off x="571498" y="2075688"/>
            <a:ext cx="11059812" cy="391098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7" name="Title Text"/>
          <p:cNvSpPr txBox="1">
            <a:spLocks noGrp="1"/>
          </p:cNvSpPr>
          <p:nvPr>
            <p:ph type="title"/>
          </p:nvPr>
        </p:nvSpPr>
        <p:spPr>
          <a:xfrm>
            <a:off x="571500" y="914255"/>
            <a:ext cx="6867115" cy="5009472"/>
          </a:xfrm>
          <a:prstGeom prst="rect">
            <a:avLst/>
          </a:prstGeom>
        </p:spPr>
        <p:txBody>
          <a:bodyPr anchor="b"/>
          <a:lstStyle>
            <a:lvl1pPr>
              <a:defRPr sz="6000"/>
            </a:lvl1pPr>
          </a:lstStyle>
          <a:p>
            <a:r>
              <a:t>Title Text</a:t>
            </a:r>
          </a:p>
        </p:txBody>
      </p:sp>
      <p:sp>
        <p:nvSpPr>
          <p:cNvPr id="38" name="Body Level One…"/>
          <p:cNvSpPr txBox="1">
            <a:spLocks noGrp="1"/>
          </p:cNvSpPr>
          <p:nvPr>
            <p:ph type="body" sz="quarter" idx="1"/>
          </p:nvPr>
        </p:nvSpPr>
        <p:spPr>
          <a:xfrm>
            <a:off x="9239816" y="914399"/>
            <a:ext cx="2370269" cy="2670274"/>
          </a:xfrm>
          <a:prstGeom prst="rect">
            <a:avLst/>
          </a:prstGeom>
        </p:spPr>
        <p:txBody>
          <a:bodyPr/>
          <a:lstStyle>
            <a:lvl1pPr marL="0" indent="0">
              <a:lnSpc>
                <a:spcPct val="130000"/>
              </a:lnSpc>
              <a:buSzTx/>
              <a:buFontTx/>
              <a:buNone/>
              <a:defRPr sz="1400" cap="all" spc="300"/>
            </a:lvl1pPr>
            <a:lvl2pPr marL="0" indent="457200">
              <a:lnSpc>
                <a:spcPct val="130000"/>
              </a:lnSpc>
              <a:buSzTx/>
              <a:buFontTx/>
              <a:buNone/>
              <a:defRPr sz="1400" cap="all" spc="300"/>
            </a:lvl2pPr>
            <a:lvl3pPr marL="0" indent="914400">
              <a:lnSpc>
                <a:spcPct val="130000"/>
              </a:lnSpc>
              <a:buSzTx/>
              <a:buFontTx/>
              <a:buNone/>
              <a:defRPr sz="1400" cap="all" spc="300"/>
            </a:lvl3pPr>
            <a:lvl4pPr marL="0" indent="1371600">
              <a:lnSpc>
                <a:spcPct val="130000"/>
              </a:lnSpc>
              <a:buSzTx/>
              <a:buFontTx/>
              <a:buNone/>
              <a:defRPr sz="1400" cap="all" spc="300"/>
            </a:lvl4pPr>
            <a:lvl5pPr marL="0" indent="1828800">
              <a:lnSpc>
                <a:spcPct val="130000"/>
              </a:lnSpc>
              <a:buSzTx/>
              <a:buFontTx/>
              <a:buNone/>
              <a:defRPr sz="1400" cap="all" spc="300"/>
            </a:lvl5pPr>
          </a:lstStyle>
          <a:p>
            <a:r>
              <a:t>Body Level One</a:t>
            </a:r>
          </a:p>
          <a:p>
            <a:pPr lvl="1"/>
            <a:r>
              <a:t>Body Level Two</a:t>
            </a:r>
          </a:p>
          <a:p>
            <a:pPr lvl="2"/>
            <a:r>
              <a:t>Body Level Three</a:t>
            </a:r>
          </a:p>
          <a:p>
            <a:pPr lvl="3"/>
            <a:r>
              <a:t>Body Level Four</a:t>
            </a:r>
          </a:p>
          <a:p>
            <a:pPr lvl="4"/>
            <a:r>
              <a:t>Body Level Five</a:t>
            </a:r>
          </a:p>
        </p:txBody>
      </p:sp>
      <p:sp>
        <p:nvSpPr>
          <p:cNvPr id="39" name="Straight Connector 6"/>
          <p:cNvSpPr/>
          <p:nvPr/>
        </p:nvSpPr>
        <p:spPr>
          <a:xfrm flipH="1">
            <a:off x="8872625" y="571500"/>
            <a:ext cx="1" cy="5715001"/>
          </a:xfrm>
          <a:prstGeom prst="line">
            <a:avLst/>
          </a:prstGeom>
          <a:ln w="6350">
            <a:solidFill>
              <a:srgbClr val="000000"/>
            </a:solidFill>
            <a:miter/>
          </a:ln>
        </p:spPr>
        <p:txBody>
          <a:bodyPr lIns="45719" rIns="45719"/>
          <a:lstStyle/>
          <a:p>
            <a:endParaRPr/>
          </a:p>
        </p:txBody>
      </p:sp>
      <p:sp>
        <p:nvSpPr>
          <p:cNvPr id="40" name="Straight Connector 9"/>
          <p:cNvSpPr/>
          <p:nvPr/>
        </p:nvSpPr>
        <p:spPr>
          <a:xfrm flipH="1" flipV="1">
            <a:off x="566093" y="571499"/>
            <a:ext cx="11059812" cy="2"/>
          </a:xfrm>
          <a:prstGeom prst="line">
            <a:avLst/>
          </a:prstGeom>
          <a:ln w="6350">
            <a:solidFill>
              <a:srgbClr val="000000"/>
            </a:solidFill>
            <a:miter/>
          </a:ln>
        </p:spPr>
        <p:txBody>
          <a:bodyPr lIns="45719" rIns="45719"/>
          <a:lstStyle/>
          <a:p>
            <a:endParaRPr/>
          </a:p>
        </p:txBody>
      </p:sp>
      <p:sp>
        <p:nvSpPr>
          <p:cNvPr id="41" name="Straight Connector 11"/>
          <p:cNvSpPr/>
          <p:nvPr/>
        </p:nvSpPr>
        <p:spPr>
          <a:xfrm flipH="1" flipV="1">
            <a:off x="577484" y="6283518"/>
            <a:ext cx="11059812" cy="1"/>
          </a:xfrm>
          <a:prstGeom prst="line">
            <a:avLst/>
          </a:prstGeom>
          <a:ln w="6350">
            <a:solidFill>
              <a:srgbClr val="000000"/>
            </a:solidFill>
            <a:miter/>
          </a:ln>
        </p:spPr>
        <p:txBody>
          <a:bodyPr lIns="45719" rIns="45719"/>
          <a:lstStyle/>
          <a:p>
            <a:endParaRP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49" name="Straight Connector 19"/>
          <p:cNvSpPr/>
          <p:nvPr/>
        </p:nvSpPr>
        <p:spPr>
          <a:xfrm flipH="1" flipV="1">
            <a:off x="566093" y="6286346"/>
            <a:ext cx="11059812" cy="1"/>
          </a:xfrm>
          <a:prstGeom prst="line">
            <a:avLst/>
          </a:prstGeom>
          <a:ln w="6350">
            <a:solidFill>
              <a:srgbClr val="000000"/>
            </a:solidFill>
            <a:miter/>
          </a:ln>
        </p:spPr>
        <p:txBody>
          <a:bodyPr lIns="45719" rIns="45719"/>
          <a:lstStyle/>
          <a:p>
            <a:endParaRPr/>
          </a:p>
        </p:txBody>
      </p:sp>
      <p:sp>
        <p:nvSpPr>
          <p:cNvPr id="50" name="Straight Connector 7"/>
          <p:cNvSpPr/>
          <p:nvPr/>
        </p:nvSpPr>
        <p:spPr>
          <a:xfrm flipH="1" flipV="1">
            <a:off x="577484" y="1883336"/>
            <a:ext cx="11059812" cy="1"/>
          </a:xfrm>
          <a:prstGeom prst="line">
            <a:avLst/>
          </a:prstGeom>
          <a:ln w="6350">
            <a:solidFill>
              <a:srgbClr val="000000"/>
            </a:solidFill>
            <a:miter/>
          </a:ln>
        </p:spPr>
        <p:txBody>
          <a:bodyPr lIns="45719" rIns="45719"/>
          <a:lstStyle/>
          <a:p>
            <a:endParaRPr/>
          </a:p>
        </p:txBody>
      </p:sp>
      <p:sp>
        <p:nvSpPr>
          <p:cNvPr id="51" name="Straight Connector 8"/>
          <p:cNvSpPr/>
          <p:nvPr/>
        </p:nvSpPr>
        <p:spPr>
          <a:xfrm flipH="1" flipV="1">
            <a:off x="577484" y="571499"/>
            <a:ext cx="11059812" cy="2"/>
          </a:xfrm>
          <a:prstGeom prst="line">
            <a:avLst/>
          </a:prstGeom>
          <a:ln w="6350">
            <a:solidFill>
              <a:srgbClr val="000000"/>
            </a:solidFill>
            <a:miter/>
          </a:ln>
        </p:spPr>
        <p:txBody>
          <a:bodyPr lIns="45719" rIns="45719"/>
          <a:lstStyle/>
          <a:p>
            <a:endParaRPr/>
          </a:p>
        </p:txBody>
      </p:sp>
      <p:sp>
        <p:nvSpPr>
          <p:cNvPr id="52" name="Title Text"/>
          <p:cNvSpPr txBox="1">
            <a:spLocks noGrp="1"/>
          </p:cNvSpPr>
          <p:nvPr>
            <p:ph type="title"/>
          </p:nvPr>
        </p:nvSpPr>
        <p:spPr>
          <a:xfrm>
            <a:off x="571500" y="709684"/>
            <a:ext cx="11049000" cy="1057160"/>
          </a:xfrm>
          <a:prstGeom prst="rect">
            <a:avLst/>
          </a:prstGeom>
        </p:spPr>
        <p:txBody>
          <a:bodyPr anchor="ctr"/>
          <a:lstStyle/>
          <a:p>
            <a:r>
              <a:t>Title Text</a:t>
            </a:r>
          </a:p>
        </p:txBody>
      </p:sp>
      <p:sp>
        <p:nvSpPr>
          <p:cNvPr id="53" name="Body Level One…"/>
          <p:cNvSpPr txBox="1">
            <a:spLocks noGrp="1"/>
          </p:cNvSpPr>
          <p:nvPr>
            <p:ph type="body" sz="half" idx="1"/>
          </p:nvPr>
        </p:nvSpPr>
        <p:spPr>
          <a:xfrm>
            <a:off x="579446" y="2074990"/>
            <a:ext cx="5181601" cy="410197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4" name="Straight Connector 10"/>
          <p:cNvSpPr/>
          <p:nvPr/>
        </p:nvSpPr>
        <p:spPr>
          <a:xfrm flipV="1">
            <a:off x="6101405" y="1883335"/>
            <a:ext cx="1" cy="4399660"/>
          </a:xfrm>
          <a:prstGeom prst="line">
            <a:avLst/>
          </a:prstGeom>
          <a:ln w="6350">
            <a:solidFill>
              <a:srgbClr val="000000"/>
            </a:solidFill>
            <a:miter/>
          </a:ln>
        </p:spPr>
        <p:txBody>
          <a:bodyPr lIns="45719" rIns="45719"/>
          <a:lstStyle/>
          <a:p>
            <a:endParaRP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62" name="Straight Connector 19"/>
          <p:cNvSpPr/>
          <p:nvPr/>
        </p:nvSpPr>
        <p:spPr>
          <a:xfrm flipH="1" flipV="1">
            <a:off x="566093" y="6286346"/>
            <a:ext cx="11059812" cy="1"/>
          </a:xfrm>
          <a:prstGeom prst="line">
            <a:avLst/>
          </a:prstGeom>
          <a:ln w="6350">
            <a:solidFill>
              <a:srgbClr val="000000"/>
            </a:solidFill>
            <a:miter/>
          </a:ln>
        </p:spPr>
        <p:txBody>
          <a:bodyPr lIns="45719" rIns="45719"/>
          <a:lstStyle/>
          <a:p>
            <a:endParaRPr/>
          </a:p>
        </p:txBody>
      </p:sp>
      <p:sp>
        <p:nvSpPr>
          <p:cNvPr id="63" name="Straight Connector 7"/>
          <p:cNvSpPr/>
          <p:nvPr/>
        </p:nvSpPr>
        <p:spPr>
          <a:xfrm flipH="1" flipV="1">
            <a:off x="577484" y="1883336"/>
            <a:ext cx="11059812" cy="1"/>
          </a:xfrm>
          <a:prstGeom prst="line">
            <a:avLst/>
          </a:prstGeom>
          <a:ln w="6350">
            <a:solidFill>
              <a:srgbClr val="000000"/>
            </a:solidFill>
            <a:miter/>
          </a:ln>
        </p:spPr>
        <p:txBody>
          <a:bodyPr lIns="45719" rIns="45719"/>
          <a:lstStyle/>
          <a:p>
            <a:endParaRPr/>
          </a:p>
        </p:txBody>
      </p:sp>
      <p:sp>
        <p:nvSpPr>
          <p:cNvPr id="64" name="Straight Connector 8"/>
          <p:cNvSpPr/>
          <p:nvPr/>
        </p:nvSpPr>
        <p:spPr>
          <a:xfrm flipH="1" flipV="1">
            <a:off x="577484" y="571499"/>
            <a:ext cx="11059812" cy="2"/>
          </a:xfrm>
          <a:prstGeom prst="line">
            <a:avLst/>
          </a:prstGeom>
          <a:ln w="6350">
            <a:solidFill>
              <a:srgbClr val="000000"/>
            </a:solidFill>
            <a:miter/>
          </a:ln>
        </p:spPr>
        <p:txBody>
          <a:bodyPr lIns="45719" rIns="45719"/>
          <a:lstStyle/>
          <a:p>
            <a:endParaRPr/>
          </a:p>
        </p:txBody>
      </p:sp>
      <p:sp>
        <p:nvSpPr>
          <p:cNvPr id="65" name="Title Text"/>
          <p:cNvSpPr txBox="1">
            <a:spLocks noGrp="1"/>
          </p:cNvSpPr>
          <p:nvPr>
            <p:ph type="title"/>
          </p:nvPr>
        </p:nvSpPr>
        <p:spPr>
          <a:xfrm>
            <a:off x="583468" y="699117"/>
            <a:ext cx="11025063" cy="1063602"/>
          </a:xfrm>
          <a:prstGeom prst="rect">
            <a:avLst/>
          </a:prstGeom>
        </p:spPr>
        <p:txBody>
          <a:bodyPr anchor="ctr"/>
          <a:lstStyle/>
          <a:p>
            <a:r>
              <a:t>Title Text</a:t>
            </a:r>
          </a:p>
        </p:txBody>
      </p:sp>
      <p:sp>
        <p:nvSpPr>
          <p:cNvPr id="66" name="Body Level One…"/>
          <p:cNvSpPr txBox="1">
            <a:spLocks noGrp="1"/>
          </p:cNvSpPr>
          <p:nvPr>
            <p:ph type="body" sz="quarter" idx="1"/>
          </p:nvPr>
        </p:nvSpPr>
        <p:spPr>
          <a:xfrm>
            <a:off x="583468" y="2022882"/>
            <a:ext cx="5230470" cy="564080"/>
          </a:xfrm>
          <a:prstGeom prst="rect">
            <a:avLst/>
          </a:prstGeom>
        </p:spPr>
        <p:txBody>
          <a:bodyPr anchor="ctr"/>
          <a:lstStyle>
            <a:lvl1pPr marL="0" indent="0">
              <a:buSzTx/>
              <a:buFontTx/>
              <a:buNone/>
              <a:defRPr sz="1600" b="1" cap="all" spc="300"/>
            </a:lvl1pPr>
            <a:lvl2pPr marL="0" indent="457200">
              <a:buSzTx/>
              <a:buFontTx/>
              <a:buNone/>
              <a:defRPr sz="1600" b="1" cap="all" spc="300"/>
            </a:lvl2pPr>
            <a:lvl3pPr marL="0" indent="914400">
              <a:buSzTx/>
              <a:buFontTx/>
              <a:buNone/>
              <a:defRPr sz="1600" b="1" cap="all" spc="300"/>
            </a:lvl3pPr>
            <a:lvl4pPr marL="0" indent="1371600">
              <a:buSzTx/>
              <a:buFontTx/>
              <a:buNone/>
              <a:defRPr sz="1600" b="1" cap="all" spc="300"/>
            </a:lvl4pPr>
            <a:lvl5pPr marL="0" indent="1828800">
              <a:buSzTx/>
              <a:buFontTx/>
              <a:buNone/>
              <a:defRPr sz="1600" b="1" cap="all" spc="300"/>
            </a:lvl5pPr>
          </a:lstStyle>
          <a:p>
            <a:r>
              <a:t>Body Level One</a:t>
            </a:r>
          </a:p>
          <a:p>
            <a:pPr lvl="1"/>
            <a:r>
              <a:t>Body Level Two</a:t>
            </a:r>
          </a:p>
          <a:p>
            <a:pPr lvl="2"/>
            <a:r>
              <a:t>Body Level Three</a:t>
            </a:r>
          </a:p>
          <a:p>
            <a:pPr lvl="3"/>
            <a:r>
              <a:t>Body Level Four</a:t>
            </a:r>
          </a:p>
          <a:p>
            <a:pPr lvl="4"/>
            <a:r>
              <a:t>Body Level Five</a:t>
            </a:r>
          </a:p>
        </p:txBody>
      </p:sp>
      <p:sp>
        <p:nvSpPr>
          <p:cNvPr id="67" name="Text Placeholder 4"/>
          <p:cNvSpPr>
            <a:spLocks noGrp="1"/>
          </p:cNvSpPr>
          <p:nvPr>
            <p:ph type="body" sz="quarter" idx="21"/>
          </p:nvPr>
        </p:nvSpPr>
        <p:spPr>
          <a:xfrm>
            <a:off x="6441470" y="2022882"/>
            <a:ext cx="5183188" cy="564081"/>
          </a:xfrm>
          <a:prstGeom prst="rect">
            <a:avLst/>
          </a:prstGeom>
        </p:spPr>
        <p:txBody>
          <a:bodyPr anchor="ctr"/>
          <a:lstStyle/>
          <a:p>
            <a:pPr marL="0" indent="0">
              <a:buSzTx/>
              <a:buFontTx/>
              <a:buNone/>
              <a:defRPr sz="1600" b="1" cap="all" spc="300"/>
            </a:pPr>
            <a:endParaRPr/>
          </a:p>
        </p:txBody>
      </p:sp>
      <p:sp>
        <p:nvSpPr>
          <p:cNvPr id="68" name="Straight Connector 10"/>
          <p:cNvSpPr/>
          <p:nvPr/>
        </p:nvSpPr>
        <p:spPr>
          <a:xfrm flipV="1">
            <a:off x="6101405" y="1883336"/>
            <a:ext cx="1" cy="4399661"/>
          </a:xfrm>
          <a:prstGeom prst="line">
            <a:avLst/>
          </a:prstGeom>
          <a:ln w="6350">
            <a:solidFill>
              <a:srgbClr val="000000"/>
            </a:solidFill>
            <a:miter/>
          </a:ln>
        </p:spPr>
        <p:txBody>
          <a:bodyPr lIns="45719" rIns="45719"/>
          <a:lstStyle/>
          <a:p>
            <a:endParaRPr/>
          </a:p>
        </p:txBody>
      </p:sp>
      <p:sp>
        <p:nvSpPr>
          <p:cNvPr id="69" name="Straight Connector 11"/>
          <p:cNvSpPr/>
          <p:nvPr/>
        </p:nvSpPr>
        <p:spPr>
          <a:xfrm flipH="1" flipV="1">
            <a:off x="577484" y="2738597"/>
            <a:ext cx="11059812" cy="1"/>
          </a:xfrm>
          <a:prstGeom prst="line">
            <a:avLst/>
          </a:prstGeom>
          <a:ln w="6350">
            <a:solidFill>
              <a:srgbClr val="000000"/>
            </a:solidFill>
            <a:miter/>
          </a:ln>
        </p:spPr>
        <p:txBody>
          <a:bodyPr lIns="45719" rIns="45719"/>
          <a:lstStyle/>
          <a:p>
            <a:endParaRPr/>
          </a:p>
        </p:txBody>
      </p:sp>
      <p:sp>
        <p:nvSpPr>
          <p:cNvPr id="70"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7" name="Title Text"/>
          <p:cNvSpPr txBox="1">
            <a:spLocks noGrp="1"/>
          </p:cNvSpPr>
          <p:nvPr>
            <p:ph type="title"/>
          </p:nvPr>
        </p:nvSpPr>
        <p:spPr>
          <a:prstGeom prst="rect">
            <a:avLst/>
          </a:prstGeom>
        </p:spPr>
        <p:txBody>
          <a:bodyPr/>
          <a:lstStyle/>
          <a:p>
            <a:r>
              <a:t>Title Text</a:t>
            </a: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85"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92" name="Title Text"/>
          <p:cNvSpPr txBox="1">
            <a:spLocks noGrp="1"/>
          </p:cNvSpPr>
          <p:nvPr>
            <p:ph type="title"/>
          </p:nvPr>
        </p:nvSpPr>
        <p:spPr>
          <a:xfrm>
            <a:off x="572201" y="810343"/>
            <a:ext cx="3478084" cy="1408064"/>
          </a:xfrm>
          <a:prstGeom prst="rect">
            <a:avLst/>
          </a:prstGeom>
        </p:spPr>
        <p:txBody>
          <a:bodyPr/>
          <a:lstStyle>
            <a:lvl1pPr>
              <a:defRPr sz="3200"/>
            </a:lvl1pPr>
          </a:lstStyle>
          <a:p>
            <a:r>
              <a:t>Title Text</a:t>
            </a:r>
          </a:p>
        </p:txBody>
      </p:sp>
      <p:sp>
        <p:nvSpPr>
          <p:cNvPr id="93" name="Body Level One…"/>
          <p:cNvSpPr txBox="1">
            <a:spLocks noGrp="1"/>
          </p:cNvSpPr>
          <p:nvPr>
            <p:ph type="body" idx="1"/>
          </p:nvPr>
        </p:nvSpPr>
        <p:spPr>
          <a:xfrm>
            <a:off x="4919809" y="931232"/>
            <a:ext cx="6700680" cy="5079370"/>
          </a:xfrm>
          <a:prstGeom prst="rect">
            <a:avLst/>
          </a:prstGeom>
        </p:spPr>
        <p:txBody>
          <a:bodyPr/>
          <a:lstStyle>
            <a:lvl1pPr>
              <a:defRPr sz="3200"/>
            </a:lvl1pPr>
            <a:lvl2pPr marL="489857" indent="-261257">
              <a:defRPr sz="3200"/>
            </a:lvl2pPr>
            <a:lvl3pPr marL="807719" indent="-304800">
              <a:defRPr sz="3200"/>
            </a:lvl3pPr>
            <a:lvl4pPr marL="1143000" indent="-365760">
              <a:defRPr sz="3200"/>
            </a:lvl4pPr>
            <a:lvl5pPr marL="141732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94" name="Text Placeholder 3"/>
          <p:cNvSpPr>
            <a:spLocks noGrp="1"/>
          </p:cNvSpPr>
          <p:nvPr>
            <p:ph type="body" sz="quarter" idx="21"/>
          </p:nvPr>
        </p:nvSpPr>
        <p:spPr>
          <a:xfrm>
            <a:off x="571499" y="2578608"/>
            <a:ext cx="3478785" cy="3417244"/>
          </a:xfrm>
          <a:prstGeom prst="rect">
            <a:avLst/>
          </a:prstGeom>
        </p:spPr>
        <p:txBody>
          <a:bodyPr/>
          <a:lstStyle/>
          <a:p>
            <a:pPr marL="0" indent="0">
              <a:buSzTx/>
              <a:buFontTx/>
              <a:buNone/>
              <a:defRPr sz="1600"/>
            </a:pPr>
            <a:endParaRPr/>
          </a:p>
        </p:txBody>
      </p:sp>
      <p:sp>
        <p:nvSpPr>
          <p:cNvPr id="95" name="Straight Connector 7"/>
          <p:cNvSpPr/>
          <p:nvPr/>
        </p:nvSpPr>
        <p:spPr>
          <a:xfrm flipH="1" flipV="1">
            <a:off x="571499" y="571499"/>
            <a:ext cx="11059812" cy="2"/>
          </a:xfrm>
          <a:prstGeom prst="line">
            <a:avLst/>
          </a:prstGeom>
          <a:ln w="6350">
            <a:solidFill>
              <a:srgbClr val="000000"/>
            </a:solidFill>
            <a:miter/>
          </a:ln>
        </p:spPr>
        <p:txBody>
          <a:bodyPr lIns="45719" rIns="45719"/>
          <a:lstStyle/>
          <a:p>
            <a:endParaRPr/>
          </a:p>
        </p:txBody>
      </p:sp>
      <p:sp>
        <p:nvSpPr>
          <p:cNvPr id="96" name="Straight Connector 8"/>
          <p:cNvSpPr/>
          <p:nvPr/>
        </p:nvSpPr>
        <p:spPr>
          <a:xfrm flipV="1">
            <a:off x="4419601" y="571499"/>
            <a:ext cx="1" cy="5715001"/>
          </a:xfrm>
          <a:prstGeom prst="line">
            <a:avLst/>
          </a:prstGeom>
          <a:ln w="6350">
            <a:solidFill>
              <a:srgbClr val="000000"/>
            </a:solidFill>
            <a:miter/>
          </a:ln>
        </p:spPr>
        <p:txBody>
          <a:bodyPr lIns="45719" rIns="45719"/>
          <a:lstStyle/>
          <a:p>
            <a:endParaRPr/>
          </a:p>
        </p:txBody>
      </p:sp>
      <p:sp>
        <p:nvSpPr>
          <p:cNvPr id="97" name="Straight Connector 9"/>
          <p:cNvSpPr/>
          <p:nvPr/>
        </p:nvSpPr>
        <p:spPr>
          <a:xfrm flipH="1" flipV="1">
            <a:off x="571500" y="2406844"/>
            <a:ext cx="3848102" cy="1"/>
          </a:xfrm>
          <a:prstGeom prst="line">
            <a:avLst/>
          </a:prstGeom>
          <a:ln w="6350">
            <a:solidFill>
              <a:srgbClr val="000000"/>
            </a:solidFill>
            <a:miter/>
          </a:ln>
        </p:spPr>
        <p:txBody>
          <a:bodyPr lIns="45719" rIns="45719"/>
          <a:lstStyle/>
          <a:p>
            <a:endParaRPr/>
          </a:p>
        </p:txBody>
      </p:sp>
      <p:sp>
        <p:nvSpPr>
          <p:cNvPr id="98" name="Straight Connector 10"/>
          <p:cNvSpPr/>
          <p:nvPr/>
        </p:nvSpPr>
        <p:spPr>
          <a:xfrm flipH="1" flipV="1">
            <a:off x="577484" y="6283518"/>
            <a:ext cx="11059812" cy="1"/>
          </a:xfrm>
          <a:prstGeom prst="line">
            <a:avLst/>
          </a:prstGeom>
          <a:ln w="6350">
            <a:solidFill>
              <a:srgbClr val="000000"/>
            </a:solidFill>
            <a:miter/>
          </a:ln>
        </p:spPr>
        <p:txBody>
          <a:bodyPr lIns="45719" rIns="45719"/>
          <a:lstStyle/>
          <a:p>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106" name="Title Text"/>
          <p:cNvSpPr txBox="1">
            <a:spLocks noGrp="1"/>
          </p:cNvSpPr>
          <p:nvPr>
            <p:ph type="title"/>
          </p:nvPr>
        </p:nvSpPr>
        <p:spPr>
          <a:xfrm>
            <a:off x="571498" y="802203"/>
            <a:ext cx="3478788" cy="1408064"/>
          </a:xfrm>
          <a:prstGeom prst="rect">
            <a:avLst/>
          </a:prstGeom>
        </p:spPr>
        <p:txBody>
          <a:bodyPr/>
          <a:lstStyle>
            <a:lvl1pPr>
              <a:defRPr sz="3200"/>
            </a:lvl1pPr>
          </a:lstStyle>
          <a:p>
            <a:r>
              <a:t>Title Text</a:t>
            </a:r>
          </a:p>
        </p:txBody>
      </p:sp>
      <p:sp>
        <p:nvSpPr>
          <p:cNvPr id="107" name="Picture Placeholder 2"/>
          <p:cNvSpPr>
            <a:spLocks noGrp="1"/>
          </p:cNvSpPr>
          <p:nvPr>
            <p:ph type="pic" idx="21"/>
          </p:nvPr>
        </p:nvSpPr>
        <p:spPr>
          <a:xfrm>
            <a:off x="4723467" y="847384"/>
            <a:ext cx="6907845" cy="5216813"/>
          </a:xfrm>
          <a:prstGeom prst="rect">
            <a:avLst/>
          </a:prstGeom>
        </p:spPr>
        <p:txBody>
          <a:bodyPr lIns="91439" rIns="91439">
            <a:noAutofit/>
          </a:bodyPr>
          <a:lstStyle/>
          <a:p>
            <a:endParaRPr/>
          </a:p>
        </p:txBody>
      </p:sp>
      <p:sp>
        <p:nvSpPr>
          <p:cNvPr id="108" name="Body Level One…"/>
          <p:cNvSpPr txBox="1">
            <a:spLocks noGrp="1"/>
          </p:cNvSpPr>
          <p:nvPr>
            <p:ph type="body" sz="quarter" idx="1"/>
          </p:nvPr>
        </p:nvSpPr>
        <p:spPr>
          <a:xfrm>
            <a:off x="571498" y="2574906"/>
            <a:ext cx="3478787" cy="3435711"/>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09" name="Straight Connector 7"/>
          <p:cNvSpPr/>
          <p:nvPr/>
        </p:nvSpPr>
        <p:spPr>
          <a:xfrm flipH="1" flipV="1">
            <a:off x="571499" y="571499"/>
            <a:ext cx="11059812" cy="2"/>
          </a:xfrm>
          <a:prstGeom prst="line">
            <a:avLst/>
          </a:prstGeom>
          <a:ln w="6350">
            <a:solidFill>
              <a:srgbClr val="000000"/>
            </a:solidFill>
            <a:miter/>
          </a:ln>
        </p:spPr>
        <p:txBody>
          <a:bodyPr lIns="45719" rIns="45719"/>
          <a:lstStyle/>
          <a:p>
            <a:endParaRPr/>
          </a:p>
        </p:txBody>
      </p:sp>
      <p:sp>
        <p:nvSpPr>
          <p:cNvPr id="110" name="Straight Connector 9"/>
          <p:cNvSpPr/>
          <p:nvPr/>
        </p:nvSpPr>
        <p:spPr>
          <a:xfrm flipV="1">
            <a:off x="4419601" y="571499"/>
            <a:ext cx="1" cy="5715001"/>
          </a:xfrm>
          <a:prstGeom prst="line">
            <a:avLst/>
          </a:prstGeom>
          <a:ln w="6350">
            <a:solidFill>
              <a:srgbClr val="000000"/>
            </a:solidFill>
            <a:miter/>
          </a:ln>
        </p:spPr>
        <p:txBody>
          <a:bodyPr lIns="45719" rIns="45719"/>
          <a:lstStyle/>
          <a:p>
            <a:endParaRPr/>
          </a:p>
        </p:txBody>
      </p:sp>
      <p:sp>
        <p:nvSpPr>
          <p:cNvPr id="111" name="Straight Connector 14"/>
          <p:cNvSpPr/>
          <p:nvPr/>
        </p:nvSpPr>
        <p:spPr>
          <a:xfrm flipH="1" flipV="1">
            <a:off x="571500" y="2406844"/>
            <a:ext cx="3848102" cy="1"/>
          </a:xfrm>
          <a:prstGeom prst="line">
            <a:avLst/>
          </a:prstGeom>
          <a:ln w="6350">
            <a:solidFill>
              <a:srgbClr val="000000"/>
            </a:solidFill>
            <a:miter/>
          </a:ln>
        </p:spPr>
        <p:txBody>
          <a:bodyPr lIns="45719" rIns="45719"/>
          <a:lstStyle/>
          <a:p>
            <a:endParaRPr/>
          </a:p>
        </p:txBody>
      </p:sp>
      <p:sp>
        <p:nvSpPr>
          <p:cNvPr id="112" name="Straight Connector 11"/>
          <p:cNvSpPr/>
          <p:nvPr/>
        </p:nvSpPr>
        <p:spPr>
          <a:xfrm flipH="1" flipV="1">
            <a:off x="577484" y="6283518"/>
            <a:ext cx="11059812" cy="1"/>
          </a:xfrm>
          <a:prstGeom prst="line">
            <a:avLst/>
          </a:prstGeom>
          <a:ln w="6350">
            <a:solidFill>
              <a:srgbClr val="000000"/>
            </a:solidFill>
            <a:miter/>
          </a:ln>
        </p:spPr>
        <p:txBody>
          <a:bodyPr lIns="45719" rIns="45719"/>
          <a:lstStyle/>
          <a:p>
            <a:endParaRPr/>
          </a:p>
        </p:txBody>
      </p:sp>
      <p:sp>
        <p:nvSpPr>
          <p:cNvPr id="113"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2E3E8"/>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571500" y="717451"/>
            <a:ext cx="11049000" cy="11618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Title Text</a:t>
            </a:r>
          </a:p>
        </p:txBody>
      </p:sp>
      <p:sp>
        <p:nvSpPr>
          <p:cNvPr id="3" name="Straight Connector 6"/>
          <p:cNvSpPr/>
          <p:nvPr/>
        </p:nvSpPr>
        <p:spPr>
          <a:xfrm flipH="1" flipV="1">
            <a:off x="577484" y="571499"/>
            <a:ext cx="11059812" cy="2"/>
          </a:xfrm>
          <a:prstGeom prst="line">
            <a:avLst/>
          </a:prstGeom>
          <a:ln w="6350">
            <a:solidFill>
              <a:srgbClr val="000000"/>
            </a:solidFill>
            <a:miter/>
          </a:ln>
        </p:spPr>
        <p:txBody>
          <a:bodyPr lIns="45719" rIns="45719"/>
          <a:lstStyle/>
          <a:p>
            <a:endParaRPr/>
          </a:p>
        </p:txBody>
      </p:sp>
      <p:sp>
        <p:nvSpPr>
          <p:cNvPr id="4" name="Straight Connector 7"/>
          <p:cNvSpPr/>
          <p:nvPr/>
        </p:nvSpPr>
        <p:spPr>
          <a:xfrm flipH="1" flipV="1">
            <a:off x="577484" y="6283518"/>
            <a:ext cx="11059812" cy="1"/>
          </a:xfrm>
          <a:prstGeom prst="line">
            <a:avLst/>
          </a:prstGeom>
          <a:ln w="6350">
            <a:solidFill>
              <a:srgbClr val="000000"/>
            </a:solidFill>
            <a:miter/>
          </a:ln>
        </p:spPr>
        <p:txBody>
          <a:bodyPr lIns="45719" rIns="45719"/>
          <a:lstStyle/>
          <a:p>
            <a:endParaRPr/>
          </a:p>
        </p:txBody>
      </p:sp>
      <p:sp>
        <p:nvSpPr>
          <p:cNvPr id="5" name="Body Level One…"/>
          <p:cNvSpPr txBox="1">
            <a:spLocks noGrp="1"/>
          </p:cNvSpPr>
          <p:nvPr>
            <p:ph type="body" idx="1"/>
          </p:nvPr>
        </p:nvSpPr>
        <p:spPr>
          <a:xfrm>
            <a:off x="609600" y="1600200"/>
            <a:ext cx="10972800" cy="45259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11508177" y="6470445"/>
            <a:ext cx="217151" cy="218441"/>
          </a:xfrm>
          <a:prstGeom prst="rect">
            <a:avLst/>
          </a:prstGeom>
          <a:ln w="12700">
            <a:miter lim="400000"/>
          </a:ln>
        </p:spPr>
        <p:txBody>
          <a:bodyPr wrap="none" lIns="45719" rIns="45719" anchor="ctr">
            <a:spAutoFit/>
          </a:bodyPr>
          <a:lstStyle>
            <a:lvl1pPr algn="r">
              <a:defRPr sz="800"/>
            </a:lvl1pPr>
          </a:lstStyle>
          <a:p>
            <a:fld id="{86CB4B4D-7CA3-9044-876B-883B54F8677D}" type="slidenum">
              <a:t>‹nº›</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tabLst/>
        <a:defRPr sz="4000" b="0" i="0" u="none" strike="noStrike" cap="none" spc="-100" baseline="0">
          <a:solidFill>
            <a:srgbClr val="000000"/>
          </a:solidFill>
          <a:uFillTx/>
          <a:latin typeface="Batang"/>
          <a:ea typeface="Batang"/>
          <a:cs typeface="Batang"/>
          <a:sym typeface="Batang"/>
        </a:defRPr>
      </a:lvl1pPr>
      <a:lvl2pPr marL="0" marR="0" indent="0" algn="l" defTabSz="914400" rtl="0" latinLnBrk="0">
        <a:lnSpc>
          <a:spcPct val="90000"/>
        </a:lnSpc>
        <a:spcBef>
          <a:spcPts val="0"/>
        </a:spcBef>
        <a:spcAft>
          <a:spcPts val="0"/>
        </a:spcAft>
        <a:buClrTx/>
        <a:buSzTx/>
        <a:buFontTx/>
        <a:buNone/>
        <a:tabLst/>
        <a:defRPr sz="4000" b="0" i="0" u="none" strike="noStrike" cap="none" spc="-100" baseline="0">
          <a:solidFill>
            <a:srgbClr val="000000"/>
          </a:solidFill>
          <a:uFillTx/>
          <a:latin typeface="Batang"/>
          <a:ea typeface="Batang"/>
          <a:cs typeface="Batang"/>
          <a:sym typeface="Batang"/>
        </a:defRPr>
      </a:lvl2pPr>
      <a:lvl3pPr marL="0" marR="0" indent="0" algn="l" defTabSz="914400" rtl="0" latinLnBrk="0">
        <a:lnSpc>
          <a:spcPct val="90000"/>
        </a:lnSpc>
        <a:spcBef>
          <a:spcPts val="0"/>
        </a:spcBef>
        <a:spcAft>
          <a:spcPts val="0"/>
        </a:spcAft>
        <a:buClrTx/>
        <a:buSzTx/>
        <a:buFontTx/>
        <a:buNone/>
        <a:tabLst/>
        <a:defRPr sz="4000" b="0" i="0" u="none" strike="noStrike" cap="none" spc="-100" baseline="0">
          <a:solidFill>
            <a:srgbClr val="000000"/>
          </a:solidFill>
          <a:uFillTx/>
          <a:latin typeface="Batang"/>
          <a:ea typeface="Batang"/>
          <a:cs typeface="Batang"/>
          <a:sym typeface="Batang"/>
        </a:defRPr>
      </a:lvl3pPr>
      <a:lvl4pPr marL="0" marR="0" indent="0" algn="l" defTabSz="914400" rtl="0" latinLnBrk="0">
        <a:lnSpc>
          <a:spcPct val="90000"/>
        </a:lnSpc>
        <a:spcBef>
          <a:spcPts val="0"/>
        </a:spcBef>
        <a:spcAft>
          <a:spcPts val="0"/>
        </a:spcAft>
        <a:buClrTx/>
        <a:buSzTx/>
        <a:buFontTx/>
        <a:buNone/>
        <a:tabLst/>
        <a:defRPr sz="4000" b="0" i="0" u="none" strike="noStrike" cap="none" spc="-100" baseline="0">
          <a:solidFill>
            <a:srgbClr val="000000"/>
          </a:solidFill>
          <a:uFillTx/>
          <a:latin typeface="Batang"/>
          <a:ea typeface="Batang"/>
          <a:cs typeface="Batang"/>
          <a:sym typeface="Batang"/>
        </a:defRPr>
      </a:lvl4pPr>
      <a:lvl5pPr marL="0" marR="0" indent="0" algn="l" defTabSz="914400" rtl="0" latinLnBrk="0">
        <a:lnSpc>
          <a:spcPct val="90000"/>
        </a:lnSpc>
        <a:spcBef>
          <a:spcPts val="0"/>
        </a:spcBef>
        <a:spcAft>
          <a:spcPts val="0"/>
        </a:spcAft>
        <a:buClrTx/>
        <a:buSzTx/>
        <a:buFontTx/>
        <a:buNone/>
        <a:tabLst/>
        <a:defRPr sz="4000" b="0" i="0" u="none" strike="noStrike" cap="none" spc="-100" baseline="0">
          <a:solidFill>
            <a:srgbClr val="000000"/>
          </a:solidFill>
          <a:uFillTx/>
          <a:latin typeface="Batang"/>
          <a:ea typeface="Batang"/>
          <a:cs typeface="Batang"/>
          <a:sym typeface="Batang"/>
        </a:defRPr>
      </a:lvl5pPr>
      <a:lvl6pPr marL="0" marR="0" indent="0" algn="l" defTabSz="914400" rtl="0" latinLnBrk="0">
        <a:lnSpc>
          <a:spcPct val="90000"/>
        </a:lnSpc>
        <a:spcBef>
          <a:spcPts val="0"/>
        </a:spcBef>
        <a:spcAft>
          <a:spcPts val="0"/>
        </a:spcAft>
        <a:buClrTx/>
        <a:buSzTx/>
        <a:buFontTx/>
        <a:buNone/>
        <a:tabLst/>
        <a:defRPr sz="4000" b="0" i="0" u="none" strike="noStrike" cap="none" spc="-100" baseline="0">
          <a:solidFill>
            <a:srgbClr val="000000"/>
          </a:solidFill>
          <a:uFillTx/>
          <a:latin typeface="Batang"/>
          <a:ea typeface="Batang"/>
          <a:cs typeface="Batang"/>
          <a:sym typeface="Batang"/>
        </a:defRPr>
      </a:lvl6pPr>
      <a:lvl7pPr marL="0" marR="0" indent="0" algn="l" defTabSz="914400" rtl="0" latinLnBrk="0">
        <a:lnSpc>
          <a:spcPct val="90000"/>
        </a:lnSpc>
        <a:spcBef>
          <a:spcPts val="0"/>
        </a:spcBef>
        <a:spcAft>
          <a:spcPts val="0"/>
        </a:spcAft>
        <a:buClrTx/>
        <a:buSzTx/>
        <a:buFontTx/>
        <a:buNone/>
        <a:tabLst/>
        <a:defRPr sz="4000" b="0" i="0" u="none" strike="noStrike" cap="none" spc="-100" baseline="0">
          <a:solidFill>
            <a:srgbClr val="000000"/>
          </a:solidFill>
          <a:uFillTx/>
          <a:latin typeface="Batang"/>
          <a:ea typeface="Batang"/>
          <a:cs typeface="Batang"/>
          <a:sym typeface="Batang"/>
        </a:defRPr>
      </a:lvl7pPr>
      <a:lvl8pPr marL="0" marR="0" indent="0" algn="l" defTabSz="914400" rtl="0" latinLnBrk="0">
        <a:lnSpc>
          <a:spcPct val="90000"/>
        </a:lnSpc>
        <a:spcBef>
          <a:spcPts val="0"/>
        </a:spcBef>
        <a:spcAft>
          <a:spcPts val="0"/>
        </a:spcAft>
        <a:buClrTx/>
        <a:buSzTx/>
        <a:buFontTx/>
        <a:buNone/>
        <a:tabLst/>
        <a:defRPr sz="4000" b="0" i="0" u="none" strike="noStrike" cap="none" spc="-100" baseline="0">
          <a:solidFill>
            <a:srgbClr val="000000"/>
          </a:solidFill>
          <a:uFillTx/>
          <a:latin typeface="Batang"/>
          <a:ea typeface="Batang"/>
          <a:cs typeface="Batang"/>
          <a:sym typeface="Batang"/>
        </a:defRPr>
      </a:lvl8pPr>
      <a:lvl9pPr marL="0" marR="0" indent="0" algn="l" defTabSz="914400" rtl="0" latinLnBrk="0">
        <a:lnSpc>
          <a:spcPct val="90000"/>
        </a:lnSpc>
        <a:spcBef>
          <a:spcPts val="0"/>
        </a:spcBef>
        <a:spcAft>
          <a:spcPts val="0"/>
        </a:spcAft>
        <a:buClrTx/>
        <a:buSzTx/>
        <a:buFontTx/>
        <a:buNone/>
        <a:tabLst/>
        <a:defRPr sz="4000" b="0" i="0" u="none" strike="noStrike" cap="none" spc="-100" baseline="0">
          <a:solidFill>
            <a:srgbClr val="000000"/>
          </a:solidFill>
          <a:uFillTx/>
          <a:latin typeface="Batang"/>
          <a:ea typeface="Batang"/>
          <a:cs typeface="Batang"/>
          <a:sym typeface="Batang"/>
        </a:defRPr>
      </a:lvl9pPr>
    </p:titleStyle>
    <p:bodyStyle>
      <a:lvl1pPr marL="228600" marR="0" indent="-228600" algn="l" defTabSz="914400" rtl="0" latinLnBrk="0">
        <a:lnSpc>
          <a:spcPct val="120000"/>
        </a:lnSpc>
        <a:spcBef>
          <a:spcPts val="1000"/>
        </a:spcBef>
        <a:spcAft>
          <a:spcPts val="0"/>
        </a:spcAft>
        <a:buClrTx/>
        <a:buSzPct val="80000"/>
        <a:buFont typeface="Arial"/>
        <a:buChar char="•"/>
        <a:tabLst/>
        <a:defRPr sz="2000" b="0" i="0" u="none" strike="noStrike" cap="none" spc="0" baseline="0">
          <a:solidFill>
            <a:srgbClr val="000000"/>
          </a:solidFill>
          <a:uFillTx/>
          <a:latin typeface="+mn-lt"/>
          <a:ea typeface="+mn-ea"/>
          <a:cs typeface="+mn-cs"/>
          <a:sym typeface="Avenir Next LT Pro Light"/>
        </a:defRPr>
      </a:lvl1pPr>
      <a:lvl2pPr marL="482600" marR="0" indent="-254000" algn="l" defTabSz="914400" rtl="0" latinLnBrk="0">
        <a:lnSpc>
          <a:spcPct val="120000"/>
        </a:lnSpc>
        <a:spcBef>
          <a:spcPts val="1000"/>
        </a:spcBef>
        <a:spcAft>
          <a:spcPts val="0"/>
        </a:spcAft>
        <a:buClrTx/>
        <a:buSzPct val="80000"/>
        <a:buFont typeface="Arial"/>
        <a:buChar char="–"/>
        <a:tabLst/>
        <a:defRPr sz="2000" b="0" i="0" u="none" strike="noStrike" cap="none" spc="0" baseline="0">
          <a:solidFill>
            <a:srgbClr val="000000"/>
          </a:solidFill>
          <a:uFillTx/>
          <a:latin typeface="+mn-lt"/>
          <a:ea typeface="+mn-ea"/>
          <a:cs typeface="+mn-cs"/>
          <a:sym typeface="Avenir Next LT Pro Light"/>
        </a:defRPr>
      </a:lvl2pPr>
      <a:lvl3pPr marL="788669" marR="0" indent="-285750" algn="l" defTabSz="914400" rtl="0" latinLnBrk="0">
        <a:lnSpc>
          <a:spcPct val="120000"/>
        </a:lnSpc>
        <a:spcBef>
          <a:spcPts val="1000"/>
        </a:spcBef>
        <a:spcAft>
          <a:spcPts val="0"/>
        </a:spcAft>
        <a:buClrTx/>
        <a:buSzPct val="80000"/>
        <a:buFont typeface="Arial"/>
        <a:buChar char="•"/>
        <a:tabLst/>
        <a:defRPr sz="2000" b="0" i="0" u="none" strike="noStrike" cap="none" spc="0" baseline="0">
          <a:solidFill>
            <a:srgbClr val="000000"/>
          </a:solidFill>
          <a:uFillTx/>
          <a:latin typeface="+mn-lt"/>
          <a:ea typeface="+mn-ea"/>
          <a:cs typeface="+mn-cs"/>
          <a:sym typeface="Avenir Next LT Pro Light"/>
        </a:defRPr>
      </a:lvl3pPr>
      <a:lvl4pPr marL="1103811" marR="0" indent="-326571" algn="l" defTabSz="914400" rtl="0" latinLnBrk="0">
        <a:lnSpc>
          <a:spcPct val="120000"/>
        </a:lnSpc>
        <a:spcBef>
          <a:spcPts val="1000"/>
        </a:spcBef>
        <a:spcAft>
          <a:spcPts val="0"/>
        </a:spcAft>
        <a:buClrTx/>
        <a:buSzPct val="80000"/>
        <a:buFont typeface="Arial"/>
        <a:buChar char="–"/>
        <a:tabLst/>
        <a:defRPr sz="2000" b="0" i="0" u="none" strike="noStrike" cap="none" spc="0" baseline="0">
          <a:solidFill>
            <a:srgbClr val="000000"/>
          </a:solidFill>
          <a:uFillTx/>
          <a:latin typeface="+mn-lt"/>
          <a:ea typeface="+mn-ea"/>
          <a:cs typeface="+mn-cs"/>
          <a:sym typeface="Avenir Next LT Pro Light"/>
        </a:defRPr>
      </a:lvl4pPr>
      <a:lvl5pPr marL="1378131" marR="0" indent="-326571" algn="l" defTabSz="914400" rtl="0" latinLnBrk="0">
        <a:lnSpc>
          <a:spcPct val="120000"/>
        </a:lnSpc>
        <a:spcBef>
          <a:spcPts val="1000"/>
        </a:spcBef>
        <a:spcAft>
          <a:spcPts val="0"/>
        </a:spcAft>
        <a:buClrTx/>
        <a:buSzPct val="80000"/>
        <a:buFont typeface="Arial"/>
        <a:buChar char="•"/>
        <a:tabLst/>
        <a:defRPr sz="2000" b="0" i="0" u="none" strike="noStrike" cap="none" spc="0" baseline="0">
          <a:solidFill>
            <a:srgbClr val="000000"/>
          </a:solidFill>
          <a:uFillTx/>
          <a:latin typeface="+mn-lt"/>
          <a:ea typeface="+mn-ea"/>
          <a:cs typeface="+mn-cs"/>
          <a:sym typeface="Avenir Next LT Pro Light"/>
        </a:defRPr>
      </a:lvl5pPr>
      <a:lvl6pPr marL="2540000" marR="0" indent="-254000" algn="l" defTabSz="914400" rtl="0" latinLnBrk="0">
        <a:lnSpc>
          <a:spcPct val="120000"/>
        </a:lnSpc>
        <a:spcBef>
          <a:spcPts val="1000"/>
        </a:spcBef>
        <a:spcAft>
          <a:spcPts val="0"/>
        </a:spcAft>
        <a:buClrTx/>
        <a:buSzPct val="100000"/>
        <a:buFont typeface="Arial"/>
        <a:buChar char="•"/>
        <a:tabLst/>
        <a:defRPr sz="2000" b="0" i="0" u="none" strike="noStrike" cap="none" spc="0" baseline="0">
          <a:solidFill>
            <a:srgbClr val="000000"/>
          </a:solidFill>
          <a:uFillTx/>
          <a:latin typeface="+mn-lt"/>
          <a:ea typeface="+mn-ea"/>
          <a:cs typeface="+mn-cs"/>
          <a:sym typeface="Avenir Next LT Pro Light"/>
        </a:defRPr>
      </a:lvl6pPr>
      <a:lvl7pPr marL="2997200" marR="0" indent="-254000" algn="l" defTabSz="914400" rtl="0" latinLnBrk="0">
        <a:lnSpc>
          <a:spcPct val="120000"/>
        </a:lnSpc>
        <a:spcBef>
          <a:spcPts val="1000"/>
        </a:spcBef>
        <a:spcAft>
          <a:spcPts val="0"/>
        </a:spcAft>
        <a:buClrTx/>
        <a:buSzPct val="100000"/>
        <a:buFont typeface="Arial"/>
        <a:buChar char="•"/>
        <a:tabLst/>
        <a:defRPr sz="2000" b="0" i="0" u="none" strike="noStrike" cap="none" spc="0" baseline="0">
          <a:solidFill>
            <a:srgbClr val="000000"/>
          </a:solidFill>
          <a:uFillTx/>
          <a:latin typeface="+mn-lt"/>
          <a:ea typeface="+mn-ea"/>
          <a:cs typeface="+mn-cs"/>
          <a:sym typeface="Avenir Next LT Pro Light"/>
        </a:defRPr>
      </a:lvl7pPr>
      <a:lvl8pPr marL="3454400" marR="0" indent="-254000" algn="l" defTabSz="914400" rtl="0" latinLnBrk="0">
        <a:lnSpc>
          <a:spcPct val="120000"/>
        </a:lnSpc>
        <a:spcBef>
          <a:spcPts val="1000"/>
        </a:spcBef>
        <a:spcAft>
          <a:spcPts val="0"/>
        </a:spcAft>
        <a:buClrTx/>
        <a:buSzPct val="100000"/>
        <a:buFont typeface="Arial"/>
        <a:buChar char="•"/>
        <a:tabLst/>
        <a:defRPr sz="2000" b="0" i="0" u="none" strike="noStrike" cap="none" spc="0" baseline="0">
          <a:solidFill>
            <a:srgbClr val="000000"/>
          </a:solidFill>
          <a:uFillTx/>
          <a:latin typeface="+mn-lt"/>
          <a:ea typeface="+mn-ea"/>
          <a:cs typeface="+mn-cs"/>
          <a:sym typeface="Avenir Next LT Pro Light"/>
        </a:defRPr>
      </a:lvl8pPr>
      <a:lvl9pPr marL="3911600" marR="0" indent="-254000" algn="l" defTabSz="914400" rtl="0" latinLnBrk="0">
        <a:lnSpc>
          <a:spcPct val="120000"/>
        </a:lnSpc>
        <a:spcBef>
          <a:spcPts val="1000"/>
        </a:spcBef>
        <a:spcAft>
          <a:spcPts val="0"/>
        </a:spcAft>
        <a:buClrTx/>
        <a:buSzPct val="100000"/>
        <a:buFont typeface="Arial"/>
        <a:buChar char="•"/>
        <a:tabLst/>
        <a:defRPr sz="2000" b="0" i="0" u="none" strike="noStrike" cap="none" spc="0" baseline="0">
          <a:solidFill>
            <a:srgbClr val="000000"/>
          </a:solidFill>
          <a:uFillTx/>
          <a:latin typeface="+mn-lt"/>
          <a:ea typeface="+mn-ea"/>
          <a:cs typeface="+mn-cs"/>
          <a:sym typeface="Avenir Next LT Pro Light"/>
        </a:defRPr>
      </a:lvl9pPr>
    </p:bodyStyle>
    <p:otherStyle>
      <a:lvl1pPr marL="0" marR="0" indent="0" algn="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venir Next LT Pro Light"/>
        </a:defRPr>
      </a:lvl1pPr>
      <a:lvl2pPr marL="0" marR="0" indent="457200" algn="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venir Next LT Pro Light"/>
        </a:defRPr>
      </a:lvl2pPr>
      <a:lvl3pPr marL="0" marR="0" indent="914400" algn="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venir Next LT Pro Light"/>
        </a:defRPr>
      </a:lvl3pPr>
      <a:lvl4pPr marL="0" marR="0" indent="1371600" algn="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venir Next LT Pro Light"/>
        </a:defRPr>
      </a:lvl4pPr>
      <a:lvl5pPr marL="0" marR="0" indent="1828800" algn="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venir Next LT Pro Light"/>
        </a:defRPr>
      </a:lvl5pPr>
      <a:lvl6pPr marL="0" marR="0" indent="2286000" algn="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venir Next LT Pro Light"/>
        </a:defRPr>
      </a:lvl6pPr>
      <a:lvl7pPr marL="0" marR="0" indent="2743200" algn="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venir Next LT Pro Light"/>
        </a:defRPr>
      </a:lvl7pPr>
      <a:lvl8pPr marL="0" marR="0" indent="3200400" algn="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venir Next LT Pro Light"/>
        </a:defRPr>
      </a:lvl8pPr>
      <a:lvl9pPr marL="0" marR="0" indent="3657600" algn="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venir Next LT Pro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 name="Rectangle 8"/>
          <p:cNvSpPr/>
          <p:nvPr/>
        </p:nvSpPr>
        <p:spPr>
          <a:xfrm>
            <a:off x="1" y="0"/>
            <a:ext cx="12192001"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pic>
        <p:nvPicPr>
          <p:cNvPr id="123" name="Picture 3" descr="Picture 3"/>
          <p:cNvPicPr>
            <a:picLocks noChangeAspect="1"/>
          </p:cNvPicPr>
          <p:nvPr/>
        </p:nvPicPr>
        <p:blipFill>
          <a:blip r:embed="rId2">
            <a:alphaModFix amt="60000"/>
          </a:blip>
          <a:srcRect t="24982"/>
          <a:stretch>
            <a:fillRect/>
          </a:stretch>
        </p:blipFill>
        <p:spPr>
          <a:xfrm>
            <a:off x="3047" y="9"/>
            <a:ext cx="12188832" cy="6857900"/>
          </a:xfrm>
          <a:prstGeom prst="rect">
            <a:avLst/>
          </a:prstGeom>
          <a:ln w="12700">
            <a:miter lim="400000"/>
          </a:ln>
        </p:spPr>
      </p:pic>
      <p:sp>
        <p:nvSpPr>
          <p:cNvPr id="124" name="Título 1"/>
          <p:cNvSpPr txBox="1">
            <a:spLocks noGrp="1"/>
          </p:cNvSpPr>
          <p:nvPr>
            <p:ph type="ctrTitle"/>
          </p:nvPr>
        </p:nvSpPr>
        <p:spPr>
          <a:xfrm>
            <a:off x="521208" y="822960"/>
            <a:ext cx="7213094" cy="5015170"/>
          </a:xfrm>
          <a:prstGeom prst="rect">
            <a:avLst/>
          </a:prstGeom>
        </p:spPr>
        <p:txBody>
          <a:bodyPr/>
          <a:lstStyle>
            <a:lvl1pPr>
              <a:defRPr sz="6000">
                <a:solidFill>
                  <a:srgbClr val="FFFFFF"/>
                </a:solidFill>
              </a:defRPr>
            </a:lvl1pPr>
          </a:lstStyle>
          <a:p>
            <a:r>
              <a:t>Multi-Agent Disaster Response and Relief Coordination System</a:t>
            </a:r>
          </a:p>
        </p:txBody>
      </p:sp>
      <p:sp>
        <p:nvSpPr>
          <p:cNvPr id="125" name="Subtítulo 2"/>
          <p:cNvSpPr txBox="1">
            <a:spLocks noGrp="1"/>
          </p:cNvSpPr>
          <p:nvPr>
            <p:ph type="subTitle" sz="quarter" idx="1"/>
          </p:nvPr>
        </p:nvSpPr>
        <p:spPr>
          <a:xfrm>
            <a:off x="9261492" y="3041761"/>
            <a:ext cx="2429606" cy="2856205"/>
          </a:xfrm>
          <a:prstGeom prst="rect">
            <a:avLst/>
          </a:prstGeom>
        </p:spPr>
        <p:txBody>
          <a:bodyPr/>
          <a:lstStyle/>
          <a:p>
            <a:pPr>
              <a:defRPr>
                <a:solidFill>
                  <a:srgbClr val="FFFFFF"/>
                </a:solidFill>
                <a:latin typeface="Batang"/>
                <a:ea typeface="Batang"/>
                <a:cs typeface="Batang"/>
                <a:sym typeface="Batang"/>
              </a:defRPr>
            </a:pPr>
            <a:r>
              <a:t>Trabalho de:</a:t>
            </a:r>
          </a:p>
          <a:p>
            <a:pPr marL="285750" indent="-285750">
              <a:buSzPct val="80000"/>
              <a:buChar char="-"/>
              <a:defRPr>
                <a:solidFill>
                  <a:srgbClr val="FFFFFF"/>
                </a:solidFill>
                <a:latin typeface="Batang"/>
                <a:ea typeface="Batang"/>
                <a:cs typeface="Batang"/>
                <a:sym typeface="Batang"/>
              </a:defRPr>
            </a:pPr>
            <a:r>
              <a:t>Francisco Macieira (202207166)</a:t>
            </a:r>
          </a:p>
          <a:p>
            <a:pPr marL="285750" indent="-285750">
              <a:buSzPct val="80000"/>
              <a:buChar char="-"/>
              <a:defRPr>
                <a:solidFill>
                  <a:srgbClr val="FFFFFF"/>
                </a:solidFill>
                <a:latin typeface="Batang"/>
                <a:ea typeface="Batang"/>
                <a:cs typeface="Batang"/>
                <a:sym typeface="Batang"/>
              </a:defRPr>
            </a:pPr>
            <a:r>
              <a:t>Gabriela Simon (202200209)</a:t>
            </a:r>
          </a:p>
          <a:p>
            <a:pPr marL="285750" indent="-285750">
              <a:buSzPct val="80000"/>
              <a:buChar char="-"/>
              <a:defRPr>
                <a:solidFill>
                  <a:srgbClr val="FFFFFF"/>
                </a:solidFill>
                <a:latin typeface="Batang"/>
                <a:ea typeface="Batang"/>
                <a:cs typeface="Batang"/>
                <a:sym typeface="Batang"/>
              </a:defRPr>
            </a:pPr>
            <a:r>
              <a:t>Noa Santos (202201392)</a:t>
            </a:r>
          </a:p>
        </p:txBody>
      </p:sp>
      <p:sp>
        <p:nvSpPr>
          <p:cNvPr id="126" name="Straight Connector 10"/>
          <p:cNvSpPr/>
          <p:nvPr/>
        </p:nvSpPr>
        <p:spPr>
          <a:xfrm flipH="1" flipV="1">
            <a:off x="560237" y="571499"/>
            <a:ext cx="11060264" cy="2"/>
          </a:xfrm>
          <a:prstGeom prst="line">
            <a:avLst/>
          </a:prstGeom>
          <a:ln w="6350">
            <a:solidFill>
              <a:srgbClr val="FFFFFF"/>
            </a:solidFill>
            <a:miter/>
          </a:ln>
        </p:spPr>
        <p:txBody>
          <a:bodyPr lIns="45719" rIns="45719"/>
          <a:lstStyle/>
          <a:p>
            <a:endParaRPr/>
          </a:p>
        </p:txBody>
      </p:sp>
      <p:sp>
        <p:nvSpPr>
          <p:cNvPr id="127" name="Straight Connector 12"/>
          <p:cNvSpPr/>
          <p:nvPr/>
        </p:nvSpPr>
        <p:spPr>
          <a:xfrm flipH="1">
            <a:off x="8877299" y="571500"/>
            <a:ext cx="1" cy="5715001"/>
          </a:xfrm>
          <a:prstGeom prst="line">
            <a:avLst/>
          </a:prstGeom>
          <a:ln w="6350">
            <a:solidFill>
              <a:srgbClr val="FFFFFF"/>
            </a:solidFill>
            <a:miter/>
          </a:ln>
        </p:spPr>
        <p:txBody>
          <a:bodyPr lIns="45719" rIns="45719"/>
          <a:lstStyle/>
          <a:p>
            <a:endParaRPr/>
          </a:p>
        </p:txBody>
      </p:sp>
      <p:sp>
        <p:nvSpPr>
          <p:cNvPr id="128" name="Straight Connector 14"/>
          <p:cNvSpPr/>
          <p:nvPr/>
        </p:nvSpPr>
        <p:spPr>
          <a:xfrm flipH="1" flipV="1">
            <a:off x="565868" y="6287847"/>
            <a:ext cx="11060264" cy="1"/>
          </a:xfrm>
          <a:prstGeom prst="line">
            <a:avLst/>
          </a:prstGeom>
          <a:ln w="6350">
            <a:solidFill>
              <a:srgbClr val="FFFFFF"/>
            </a:solidFill>
            <a:miter/>
          </a:ln>
        </p:spPr>
        <p:txBody>
          <a:bodyPr lIns="45719" rIns="45719"/>
          <a:lstStyle/>
          <a:p>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Rectangle 8"/>
          <p:cNvSpPr/>
          <p:nvPr/>
        </p:nvSpPr>
        <p:spPr>
          <a:xfrm>
            <a:off x="1" y="0"/>
            <a:ext cx="12192001"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pic>
        <p:nvPicPr>
          <p:cNvPr id="199" name="Picture 3" descr="Picture 3"/>
          <p:cNvPicPr>
            <a:picLocks noChangeAspect="1"/>
          </p:cNvPicPr>
          <p:nvPr/>
        </p:nvPicPr>
        <p:blipFill>
          <a:blip r:embed="rId2">
            <a:alphaModFix amt="60000"/>
          </a:blip>
          <a:srcRect t="24982"/>
          <a:stretch>
            <a:fillRect/>
          </a:stretch>
        </p:blipFill>
        <p:spPr>
          <a:xfrm>
            <a:off x="-4108" y="-1"/>
            <a:ext cx="12188832" cy="6857900"/>
          </a:xfrm>
          <a:prstGeom prst="rect">
            <a:avLst/>
          </a:prstGeom>
          <a:ln w="12700">
            <a:miter lim="400000"/>
          </a:ln>
        </p:spPr>
      </p:pic>
      <p:sp>
        <p:nvSpPr>
          <p:cNvPr id="200" name="Título 1"/>
          <p:cNvSpPr txBox="1">
            <a:spLocks noGrp="1"/>
          </p:cNvSpPr>
          <p:nvPr>
            <p:ph type="ctrTitle"/>
          </p:nvPr>
        </p:nvSpPr>
        <p:spPr>
          <a:xfrm>
            <a:off x="521615" y="607013"/>
            <a:ext cx="10746059" cy="5643974"/>
          </a:xfrm>
          <a:prstGeom prst="rect">
            <a:avLst/>
          </a:prstGeom>
        </p:spPr>
        <p:txBody>
          <a:bodyPr/>
          <a:lstStyle/>
          <a:p>
            <a:pPr>
              <a:defRPr sz="4700" spc="-99">
                <a:solidFill>
                  <a:srgbClr val="FFFFFF"/>
                </a:solidFill>
              </a:defRPr>
            </a:pPr>
            <a:r>
              <a:t>Análise Crítica:</a:t>
            </a:r>
          </a:p>
          <a:p>
            <a:pPr>
              <a:defRPr sz="4700" spc="-99">
                <a:solidFill>
                  <a:srgbClr val="FFFFFF"/>
                </a:solidFill>
              </a:defRPr>
            </a:pPr>
            <a:endParaRPr/>
          </a:p>
          <a:p>
            <a:pPr>
              <a:defRPr sz="4700" spc="-99">
                <a:solidFill>
                  <a:srgbClr val="FFFFFF"/>
                </a:solidFill>
              </a:defRPr>
            </a:pPr>
            <a:r>
              <a:rPr sz="1800" spc="-100"/>
              <a:t>No geral, pensamos que o trabalho está bem executado. Em todas as simulações, para 36 horas, as métricas medidas são muito positivas e o sistema age com poucas falhas.</a:t>
            </a:r>
          </a:p>
          <a:p>
            <a:pPr>
              <a:defRPr sz="4700" spc="-99">
                <a:solidFill>
                  <a:srgbClr val="FFFFFF"/>
                </a:solidFill>
              </a:defRPr>
            </a:pPr>
            <a:endParaRPr sz="1800" spc="-100"/>
          </a:p>
          <a:p>
            <a:pPr>
              <a:defRPr sz="4700" spc="-99">
                <a:solidFill>
                  <a:srgbClr val="FFFFFF"/>
                </a:solidFill>
              </a:defRPr>
            </a:pPr>
            <a:br>
              <a:rPr sz="1800" spc="-100"/>
            </a:br>
            <a:r>
              <a:rPr sz="1800" spc="-100"/>
              <a:t>Alguns pontos a rever e onde o trabalho poderia ser melhorado (na nossa opinião) são:</a:t>
            </a:r>
          </a:p>
          <a:p>
            <a:pPr>
              <a:defRPr sz="4700" spc="-99">
                <a:solidFill>
                  <a:srgbClr val="FFFFFF"/>
                </a:solidFill>
              </a:defRPr>
            </a:pPr>
            <a:br>
              <a:rPr sz="1800" spc="-100"/>
            </a:br>
            <a:r>
              <a:rPr sz="1800" spc="-100"/>
              <a:t>- Os agentes poderiam incluir-se a si próprios no protocolo Contract Net (o sistema não prevê que o melhor agente para socorrer uma célula possa ser o agente que recebeu o pedido de ajuda)</a:t>
            </a:r>
            <a:br>
              <a:rPr sz="1800" spc="-100"/>
            </a:br>
            <a:r>
              <a:rPr sz="1800" spc="-100"/>
              <a:t>- Os Shelter Agents poderiam “dividir” os agentes desabrigados de uma célula entre si (o sistema não prevê que mais do que um Shelter Agent possa socorrer os civis desabrigados de uma determinada célula)</a:t>
            </a:r>
            <a:br>
              <a:rPr sz="1800" spc="-100"/>
            </a:br>
            <a:r>
              <a:rPr sz="1800" spc="-100"/>
              <a:t>- O sistema poderia estar melhor preparado para lidar com os fenómenos Terramoto e Tsunami simultaneamente (o sistema pretende ser realista, mas ao fazê-lo demonstra falta de capacidade para lidar com um fenómeno tão grande). </a:t>
            </a:r>
            <a:br>
              <a:rPr sz="1800" spc="-100"/>
            </a:br>
            <a:endParaRPr sz="1800" spc="-100"/>
          </a:p>
        </p:txBody>
      </p:sp>
      <p:sp>
        <p:nvSpPr>
          <p:cNvPr id="201" name="Straight Connector 10"/>
          <p:cNvSpPr/>
          <p:nvPr/>
        </p:nvSpPr>
        <p:spPr>
          <a:xfrm flipH="1" flipV="1">
            <a:off x="560237" y="571499"/>
            <a:ext cx="11060264" cy="2"/>
          </a:xfrm>
          <a:prstGeom prst="line">
            <a:avLst/>
          </a:prstGeom>
          <a:ln w="6350">
            <a:solidFill>
              <a:srgbClr val="FFFFFF"/>
            </a:solidFill>
            <a:miter/>
          </a:ln>
        </p:spPr>
        <p:txBody>
          <a:bodyPr lIns="45719" rIns="45719"/>
          <a:lstStyle/>
          <a:p>
            <a:endParaRPr/>
          </a:p>
        </p:txBody>
      </p:sp>
      <p:sp>
        <p:nvSpPr>
          <p:cNvPr id="202" name="Straight Connector 14"/>
          <p:cNvSpPr/>
          <p:nvPr/>
        </p:nvSpPr>
        <p:spPr>
          <a:xfrm flipH="1" flipV="1">
            <a:off x="565868" y="6287847"/>
            <a:ext cx="11060264" cy="1"/>
          </a:xfrm>
          <a:prstGeom prst="line">
            <a:avLst/>
          </a:prstGeom>
          <a:ln w="6350">
            <a:solidFill>
              <a:srgbClr val="FFFFFF"/>
            </a:solidFill>
            <a:miter/>
          </a:ln>
        </p:spPr>
        <p:txBody>
          <a:bodyPr lIns="45719" rIns="45719"/>
          <a:lstStyle/>
          <a:p>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Rectangle 8"/>
          <p:cNvSpPr/>
          <p:nvPr/>
        </p:nvSpPr>
        <p:spPr>
          <a:xfrm>
            <a:off x="1" y="0"/>
            <a:ext cx="12192001"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pic>
        <p:nvPicPr>
          <p:cNvPr id="131" name="Picture 3" descr="Picture 3"/>
          <p:cNvPicPr>
            <a:picLocks noChangeAspect="1"/>
          </p:cNvPicPr>
          <p:nvPr/>
        </p:nvPicPr>
        <p:blipFill>
          <a:blip r:embed="rId2">
            <a:alphaModFix amt="60000"/>
          </a:blip>
          <a:srcRect t="24982"/>
          <a:stretch>
            <a:fillRect/>
          </a:stretch>
        </p:blipFill>
        <p:spPr>
          <a:xfrm>
            <a:off x="-4108" y="-1"/>
            <a:ext cx="12188832" cy="6857900"/>
          </a:xfrm>
          <a:prstGeom prst="rect">
            <a:avLst/>
          </a:prstGeom>
          <a:ln w="12700">
            <a:miter lim="400000"/>
          </a:ln>
        </p:spPr>
      </p:pic>
      <p:sp>
        <p:nvSpPr>
          <p:cNvPr id="132" name="Título 1"/>
          <p:cNvSpPr txBox="1">
            <a:spLocks noGrp="1"/>
          </p:cNvSpPr>
          <p:nvPr>
            <p:ph type="ctrTitle"/>
          </p:nvPr>
        </p:nvSpPr>
        <p:spPr>
          <a:xfrm>
            <a:off x="521208" y="822960"/>
            <a:ext cx="10452549" cy="5015170"/>
          </a:xfrm>
          <a:prstGeom prst="rect">
            <a:avLst/>
          </a:prstGeom>
        </p:spPr>
        <p:txBody>
          <a:bodyPr>
            <a:noAutofit/>
          </a:bodyPr>
          <a:lstStyle/>
          <a:p>
            <a:pPr>
              <a:defRPr sz="6000">
                <a:solidFill>
                  <a:srgbClr val="FFFFFF"/>
                </a:solidFill>
              </a:defRPr>
            </a:pPr>
            <a:r>
              <a:rPr dirty="0" err="1"/>
              <a:t>Contexto</a:t>
            </a:r>
            <a:r>
              <a:rPr dirty="0"/>
              <a:t> do </a:t>
            </a:r>
            <a:r>
              <a:rPr dirty="0" err="1"/>
              <a:t>problema</a:t>
            </a:r>
            <a:r>
              <a:rPr dirty="0"/>
              <a:t>:</a:t>
            </a:r>
          </a:p>
          <a:p>
            <a:pPr>
              <a:lnSpc>
                <a:spcPct val="120000"/>
              </a:lnSpc>
              <a:spcBef>
                <a:spcPts val="1000"/>
              </a:spcBef>
              <a:defRPr sz="1600" spc="0">
                <a:latin typeface="+mn-lt"/>
                <a:ea typeface="+mn-ea"/>
                <a:cs typeface="+mn-cs"/>
                <a:sym typeface="Avenir Next LT Pro Light"/>
              </a:defRPr>
            </a:pPr>
            <a:endParaRPr dirty="0"/>
          </a:p>
          <a:p>
            <a:pPr>
              <a:defRPr>
                <a:solidFill>
                  <a:srgbClr val="FFFFFF"/>
                </a:solidFill>
              </a:defRPr>
            </a:pPr>
            <a:r>
              <a:rPr sz="1800" dirty="0"/>
              <a:t>Es</a:t>
            </a:r>
            <a:r>
              <a:rPr lang="pt-PT" sz="1800" dirty="0"/>
              <a:t>t</a:t>
            </a:r>
            <a:r>
              <a:rPr sz="1800" dirty="0"/>
              <a:t>e </a:t>
            </a:r>
            <a:r>
              <a:rPr sz="1800" dirty="0" err="1"/>
              <a:t>trabalho</a:t>
            </a:r>
            <a:r>
              <a:rPr sz="1800" dirty="0"/>
              <a:t> </a:t>
            </a:r>
            <a:r>
              <a:rPr sz="1800" dirty="0" err="1"/>
              <a:t>tem</a:t>
            </a:r>
            <a:r>
              <a:rPr sz="1800" dirty="0"/>
              <a:t> </a:t>
            </a:r>
            <a:r>
              <a:rPr sz="1800" dirty="0" err="1"/>
              <a:t>como</a:t>
            </a:r>
            <a:r>
              <a:rPr sz="1800" dirty="0"/>
              <a:t> </a:t>
            </a:r>
            <a:r>
              <a:rPr sz="1800" dirty="0" err="1"/>
              <a:t>objetivo</a:t>
            </a:r>
            <a:r>
              <a:rPr sz="1800" dirty="0"/>
              <a:t> </a:t>
            </a:r>
            <a:r>
              <a:rPr sz="1800" dirty="0" err="1"/>
              <a:t>simular</a:t>
            </a:r>
            <a:r>
              <a:rPr sz="1800" dirty="0"/>
              <a:t> </a:t>
            </a:r>
            <a:r>
              <a:rPr sz="1800" dirty="0" err="1"/>
              <a:t>desastres</a:t>
            </a:r>
            <a:r>
              <a:rPr sz="1800" dirty="0"/>
              <a:t> </a:t>
            </a:r>
            <a:r>
              <a:rPr sz="1800" dirty="0" err="1"/>
              <a:t>naturais</a:t>
            </a:r>
            <a:r>
              <a:rPr sz="1800" dirty="0"/>
              <a:t> </a:t>
            </a:r>
            <a:r>
              <a:rPr lang="pt-PT" sz="1800" dirty="0"/>
              <a:t>numa </a:t>
            </a:r>
            <a:r>
              <a:rPr sz="1800" dirty="0" err="1"/>
              <a:t>cidade</a:t>
            </a:r>
            <a:r>
              <a:rPr sz="1800" dirty="0"/>
              <a:t> e </a:t>
            </a:r>
            <a:r>
              <a:rPr sz="1800" dirty="0" err="1"/>
              <a:t>implementar</a:t>
            </a:r>
            <a:r>
              <a:rPr sz="1800" dirty="0"/>
              <a:t> </a:t>
            </a:r>
            <a:r>
              <a:rPr sz="1800" dirty="0" err="1"/>
              <a:t>agentes</a:t>
            </a:r>
            <a:r>
              <a:rPr sz="1800" dirty="0"/>
              <a:t> que se </a:t>
            </a:r>
            <a:r>
              <a:rPr sz="1800" dirty="0" err="1"/>
              <a:t>comportem</a:t>
            </a:r>
            <a:r>
              <a:rPr sz="1800" dirty="0"/>
              <a:t> de </a:t>
            </a:r>
            <a:r>
              <a:rPr sz="1800" dirty="0" err="1"/>
              <a:t>acordo</a:t>
            </a:r>
            <a:r>
              <a:rPr lang="pt-PT" sz="1800" dirty="0"/>
              <a:t> com o acontecimento</a:t>
            </a:r>
            <a:r>
              <a:rPr sz="1800" dirty="0"/>
              <a:t> n</a:t>
            </a:r>
            <a:r>
              <a:rPr lang="pt-PT" sz="1800" dirty="0"/>
              <a:t>essas mesmas</a:t>
            </a:r>
            <a:r>
              <a:rPr sz="1800" dirty="0"/>
              <a:t> </a:t>
            </a:r>
            <a:r>
              <a:rPr sz="1800" dirty="0" err="1"/>
              <a:t>situações</a:t>
            </a:r>
            <a:r>
              <a:rPr sz="1800" dirty="0"/>
              <a:t> </a:t>
            </a:r>
            <a:r>
              <a:rPr sz="1800" dirty="0" err="1"/>
              <a:t>simuladas</a:t>
            </a:r>
            <a:r>
              <a:rPr sz="1800" dirty="0"/>
              <a:t>. O </a:t>
            </a:r>
            <a:r>
              <a:rPr sz="1800" dirty="0" err="1"/>
              <a:t>ambiente</a:t>
            </a:r>
            <a:r>
              <a:rPr sz="1800" dirty="0"/>
              <a:t> </a:t>
            </a:r>
            <a:r>
              <a:rPr sz="1800" dirty="0" err="1"/>
              <a:t>simula</a:t>
            </a:r>
            <a:r>
              <a:rPr sz="1800" dirty="0"/>
              <a:t> tsunamis, </a:t>
            </a:r>
            <a:r>
              <a:rPr sz="1800" dirty="0" err="1"/>
              <a:t>terramotos</a:t>
            </a:r>
            <a:r>
              <a:rPr lang="pt-PT" sz="1800" dirty="0"/>
              <a:t> </a:t>
            </a:r>
            <a:r>
              <a:rPr sz="1800" dirty="0" err="1"/>
              <a:t>ou</a:t>
            </a:r>
            <a:r>
              <a:rPr sz="1800" dirty="0"/>
              <a:t> ambos </a:t>
            </a:r>
            <a:r>
              <a:rPr lang="pt-PT" sz="1800" dirty="0"/>
              <a:t>(ao </a:t>
            </a:r>
            <a:r>
              <a:rPr sz="1800" dirty="0" err="1"/>
              <a:t>mesmo</a:t>
            </a:r>
            <a:r>
              <a:rPr sz="1800" dirty="0"/>
              <a:t> tempo</a:t>
            </a:r>
            <a:r>
              <a:rPr lang="pt-PT" sz="1800" dirty="0"/>
              <a:t>)</a:t>
            </a:r>
            <a:r>
              <a:rPr sz="1800" dirty="0"/>
              <a:t>, </a:t>
            </a:r>
            <a:r>
              <a:rPr sz="1800" dirty="0" err="1"/>
              <a:t>simula</a:t>
            </a:r>
            <a:r>
              <a:rPr lang="pt-PT" sz="1800" dirty="0" err="1"/>
              <a:t>ndo</a:t>
            </a:r>
            <a:r>
              <a:rPr sz="1800" dirty="0"/>
              <a:t> </a:t>
            </a:r>
            <a:r>
              <a:rPr sz="1800" dirty="0" err="1"/>
              <a:t>os</a:t>
            </a:r>
            <a:r>
              <a:rPr sz="1800" dirty="0"/>
              <a:t> </a:t>
            </a:r>
            <a:r>
              <a:rPr sz="1800" dirty="0" err="1"/>
              <a:t>danos</a:t>
            </a:r>
            <a:r>
              <a:rPr sz="1800" dirty="0"/>
              <a:t> </a:t>
            </a:r>
            <a:r>
              <a:rPr sz="1800" dirty="0" err="1"/>
              <a:t>causados</a:t>
            </a:r>
            <a:r>
              <a:rPr sz="1800" dirty="0"/>
              <a:t> </a:t>
            </a:r>
            <a:r>
              <a:rPr sz="1800" dirty="0" err="1"/>
              <a:t>por</a:t>
            </a:r>
            <a:r>
              <a:rPr sz="1800" dirty="0"/>
              <a:t> tais </a:t>
            </a:r>
            <a:r>
              <a:rPr sz="1800" dirty="0" err="1"/>
              <a:t>desastres</a:t>
            </a:r>
            <a:r>
              <a:rPr sz="1800" dirty="0"/>
              <a:t> </a:t>
            </a:r>
            <a:r>
              <a:rPr sz="1800" dirty="0" err="1"/>
              <a:t>naturais</a:t>
            </a:r>
            <a:r>
              <a:rPr sz="1800" dirty="0"/>
              <a:t>. A </a:t>
            </a:r>
            <a:r>
              <a:rPr sz="1800" dirty="0" err="1"/>
              <a:t>simulação</a:t>
            </a:r>
            <a:r>
              <a:rPr sz="1800" dirty="0"/>
              <a:t> </a:t>
            </a:r>
            <a:r>
              <a:rPr lang="pt-PT" sz="1800" dirty="0"/>
              <a:t>é </a:t>
            </a:r>
            <a:r>
              <a:rPr sz="1800" dirty="0" err="1"/>
              <a:t>feita</a:t>
            </a:r>
            <a:r>
              <a:rPr sz="1800" dirty="0"/>
              <a:t> com um </a:t>
            </a:r>
            <a:r>
              <a:rPr sz="1800" dirty="0" err="1"/>
              <a:t>sistema</a:t>
            </a:r>
            <a:r>
              <a:rPr sz="1800" dirty="0"/>
              <a:t> </a:t>
            </a:r>
            <a:r>
              <a:rPr sz="1800" dirty="0" err="1"/>
              <a:t>descentralizado</a:t>
            </a:r>
            <a:r>
              <a:rPr sz="1800" dirty="0"/>
              <a:t> e </a:t>
            </a:r>
            <a:r>
              <a:rPr sz="1800" dirty="0" err="1"/>
              <a:t>conta</a:t>
            </a:r>
            <a:r>
              <a:rPr sz="1800" dirty="0"/>
              <a:t> com 4 </a:t>
            </a:r>
            <a:r>
              <a:rPr sz="1800" dirty="0" err="1"/>
              <a:t>tipos</a:t>
            </a:r>
            <a:r>
              <a:rPr sz="1800" dirty="0"/>
              <a:t> </a:t>
            </a:r>
            <a:r>
              <a:rPr sz="1800" dirty="0" err="1"/>
              <a:t>diferentes</a:t>
            </a:r>
            <a:r>
              <a:rPr sz="1800" dirty="0"/>
              <a:t> de </a:t>
            </a:r>
            <a:r>
              <a:rPr sz="1800" dirty="0" err="1"/>
              <a:t>agentes</a:t>
            </a:r>
            <a:r>
              <a:rPr sz="1800" dirty="0"/>
              <a:t>: </a:t>
            </a:r>
          </a:p>
          <a:p>
            <a:pPr>
              <a:defRPr>
                <a:solidFill>
                  <a:srgbClr val="FFFFFF"/>
                </a:solidFill>
              </a:defRPr>
            </a:pPr>
            <a:endParaRPr sz="1800" dirty="0"/>
          </a:p>
          <a:p>
            <a:pPr lvl="4">
              <a:defRPr sz="4800">
                <a:solidFill>
                  <a:srgbClr val="FFFFFF"/>
                </a:solidFill>
              </a:defRPr>
            </a:pPr>
            <a:r>
              <a:rPr sz="1800" dirty="0"/>
              <a:t>- Civil agents: </a:t>
            </a:r>
            <a:r>
              <a:rPr sz="1800" dirty="0" err="1"/>
              <a:t>agentes</a:t>
            </a:r>
            <a:r>
              <a:rPr sz="1800" dirty="0"/>
              <a:t> que se </a:t>
            </a:r>
            <a:r>
              <a:rPr sz="1800" dirty="0" err="1"/>
              <a:t>comportam</a:t>
            </a:r>
            <a:r>
              <a:rPr sz="1800" dirty="0"/>
              <a:t> </a:t>
            </a:r>
            <a:r>
              <a:rPr sz="1800" dirty="0" err="1"/>
              <a:t>como</a:t>
            </a:r>
            <a:r>
              <a:rPr sz="1800" dirty="0"/>
              <a:t> </a:t>
            </a:r>
            <a:r>
              <a:rPr sz="1800" dirty="0" err="1"/>
              <a:t>civis</a:t>
            </a:r>
            <a:r>
              <a:rPr sz="1800" dirty="0"/>
              <a:t> </a:t>
            </a:r>
            <a:r>
              <a:rPr lang="pt-PT" sz="1800" dirty="0"/>
              <a:t>no</a:t>
            </a:r>
            <a:r>
              <a:rPr sz="1800" dirty="0"/>
              <a:t> </a:t>
            </a:r>
            <a:r>
              <a:rPr sz="1800" dirty="0" err="1"/>
              <a:t>meio</a:t>
            </a:r>
            <a:r>
              <a:rPr sz="1800" dirty="0"/>
              <a:t> de </a:t>
            </a:r>
            <a:r>
              <a:rPr sz="1800" dirty="0" err="1"/>
              <a:t>desastres</a:t>
            </a:r>
            <a:r>
              <a:rPr sz="1800" dirty="0"/>
              <a:t> </a:t>
            </a:r>
            <a:r>
              <a:rPr sz="1800" dirty="0" err="1"/>
              <a:t>naturais</a:t>
            </a:r>
            <a:r>
              <a:rPr sz="1800" dirty="0"/>
              <a:t> e</a:t>
            </a:r>
            <a:r>
              <a:rPr lang="pt-PT" sz="1800" dirty="0"/>
              <a:t> que</a:t>
            </a:r>
            <a:r>
              <a:rPr sz="1800" dirty="0"/>
              <a:t> </a:t>
            </a:r>
            <a:r>
              <a:rPr sz="1800" dirty="0" err="1"/>
              <a:t>devem</a:t>
            </a:r>
            <a:r>
              <a:rPr sz="1800" dirty="0"/>
              <a:t> </a:t>
            </a:r>
            <a:r>
              <a:rPr sz="1800" dirty="0" err="1"/>
              <a:t>receber</a:t>
            </a:r>
            <a:r>
              <a:rPr sz="1800" dirty="0"/>
              <a:t> </a:t>
            </a:r>
            <a:r>
              <a:rPr sz="1800" dirty="0" err="1"/>
              <a:t>ajuda</a:t>
            </a:r>
            <a:r>
              <a:rPr sz="1800" dirty="0"/>
              <a:t> e/</a:t>
            </a:r>
            <a:r>
              <a:rPr sz="1800" dirty="0" err="1"/>
              <a:t>ou</a:t>
            </a:r>
            <a:r>
              <a:rPr sz="1800" dirty="0"/>
              <a:t> </a:t>
            </a:r>
            <a:r>
              <a:rPr sz="1800" dirty="0" err="1"/>
              <a:t>abrigo</a:t>
            </a:r>
            <a:r>
              <a:rPr sz="1800" dirty="0"/>
              <a:t>.</a:t>
            </a:r>
          </a:p>
          <a:p>
            <a:pPr>
              <a:defRPr>
                <a:solidFill>
                  <a:srgbClr val="FFFFFF"/>
                </a:solidFill>
              </a:defRPr>
            </a:pPr>
            <a:r>
              <a:rPr sz="1800" dirty="0"/>
              <a:t>- Responder agents: </a:t>
            </a:r>
            <a:r>
              <a:rPr sz="1800" dirty="0" err="1"/>
              <a:t>agentes</a:t>
            </a:r>
            <a:r>
              <a:rPr sz="1800" dirty="0"/>
              <a:t> que se </a:t>
            </a:r>
            <a:r>
              <a:rPr sz="1800" dirty="0" err="1"/>
              <a:t>encarregam</a:t>
            </a:r>
            <a:r>
              <a:rPr sz="1800" dirty="0"/>
              <a:t> de </a:t>
            </a:r>
            <a:r>
              <a:rPr sz="1800" dirty="0" err="1"/>
              <a:t>socorrer</a:t>
            </a:r>
            <a:r>
              <a:rPr sz="1800" dirty="0"/>
              <a:t> </a:t>
            </a:r>
            <a:r>
              <a:rPr sz="1800" dirty="0" err="1"/>
              <a:t>os</a:t>
            </a:r>
            <a:r>
              <a:rPr sz="1800" dirty="0"/>
              <a:t> </a:t>
            </a:r>
            <a:r>
              <a:rPr sz="1800" dirty="0" err="1"/>
              <a:t>agentes</a:t>
            </a:r>
            <a:r>
              <a:rPr sz="1800" dirty="0"/>
              <a:t> </a:t>
            </a:r>
            <a:r>
              <a:rPr sz="1800" dirty="0" err="1"/>
              <a:t>civis</a:t>
            </a:r>
            <a:r>
              <a:rPr sz="1800" dirty="0"/>
              <a:t> que </a:t>
            </a:r>
            <a:r>
              <a:rPr lang="pt-PT" sz="1800" dirty="0"/>
              <a:t>necessitam</a:t>
            </a:r>
            <a:r>
              <a:rPr sz="1800" dirty="0"/>
              <a:t>.</a:t>
            </a:r>
          </a:p>
          <a:p>
            <a:pPr>
              <a:defRPr>
                <a:solidFill>
                  <a:srgbClr val="FFFFFF"/>
                </a:solidFill>
              </a:defRPr>
            </a:pPr>
            <a:r>
              <a:rPr sz="1800" dirty="0"/>
              <a:t>- Shelter agents: </a:t>
            </a:r>
            <a:r>
              <a:rPr sz="1800" dirty="0" err="1"/>
              <a:t>agentes</a:t>
            </a:r>
            <a:r>
              <a:rPr sz="1800" dirty="0"/>
              <a:t> que </a:t>
            </a:r>
            <a:r>
              <a:rPr sz="1800" dirty="0" err="1"/>
              <a:t>disponibilizam</a:t>
            </a:r>
            <a:r>
              <a:rPr sz="1800" dirty="0"/>
              <a:t> </a:t>
            </a:r>
            <a:r>
              <a:rPr sz="1800" dirty="0" err="1"/>
              <a:t>abrigo</a:t>
            </a:r>
            <a:r>
              <a:rPr sz="1800" dirty="0"/>
              <a:t> para </a:t>
            </a:r>
            <a:r>
              <a:rPr sz="1800" dirty="0" err="1"/>
              <a:t>os</a:t>
            </a:r>
            <a:r>
              <a:rPr sz="1800" dirty="0"/>
              <a:t> </a:t>
            </a:r>
            <a:r>
              <a:rPr sz="1800" dirty="0" err="1"/>
              <a:t>agentes</a:t>
            </a:r>
            <a:r>
              <a:rPr sz="1800" dirty="0"/>
              <a:t> </a:t>
            </a:r>
            <a:r>
              <a:rPr sz="1800" dirty="0" err="1"/>
              <a:t>civis</a:t>
            </a:r>
            <a:r>
              <a:rPr sz="1800" dirty="0"/>
              <a:t> </a:t>
            </a:r>
            <a:r>
              <a:rPr sz="1800" dirty="0" err="1"/>
              <a:t>desabrigados</a:t>
            </a:r>
            <a:r>
              <a:rPr lang="pt-PT" sz="1800" dirty="0"/>
              <a:t>. N</a:t>
            </a:r>
            <a:r>
              <a:rPr sz="1800" dirty="0" err="1"/>
              <a:t>estes</a:t>
            </a:r>
            <a:r>
              <a:rPr sz="1800" dirty="0"/>
              <a:t> </a:t>
            </a:r>
            <a:r>
              <a:rPr sz="1800" dirty="0" err="1"/>
              <a:t>abrigos</a:t>
            </a:r>
            <a:r>
              <a:rPr sz="1800" dirty="0"/>
              <a:t>, </a:t>
            </a:r>
            <a:r>
              <a:rPr sz="1800" dirty="0" err="1"/>
              <a:t>são</a:t>
            </a:r>
            <a:r>
              <a:rPr sz="1800" dirty="0"/>
              <a:t> </a:t>
            </a:r>
            <a:r>
              <a:rPr sz="1800" dirty="0" err="1"/>
              <a:t>disponibilizados</a:t>
            </a:r>
            <a:r>
              <a:rPr sz="1800" dirty="0"/>
              <a:t> </a:t>
            </a:r>
            <a:r>
              <a:rPr sz="1800" dirty="0" err="1"/>
              <a:t>recursos</a:t>
            </a:r>
            <a:r>
              <a:rPr sz="1800" dirty="0"/>
              <a:t> </a:t>
            </a:r>
            <a:r>
              <a:rPr sz="1800" dirty="0" err="1"/>
              <a:t>aos</a:t>
            </a:r>
            <a:r>
              <a:rPr sz="1800" dirty="0"/>
              <a:t> </a:t>
            </a:r>
            <a:r>
              <a:rPr sz="1800" dirty="0" err="1"/>
              <a:t>civis</a:t>
            </a:r>
            <a:r>
              <a:rPr sz="1800" dirty="0"/>
              <a:t> </a:t>
            </a:r>
            <a:r>
              <a:rPr sz="1800" dirty="0" err="1"/>
              <a:t>abrigado</a:t>
            </a:r>
            <a:r>
              <a:rPr lang="pt-PT" sz="1800" dirty="0"/>
              <a:t>s,</a:t>
            </a:r>
            <a:r>
              <a:rPr sz="1800" dirty="0"/>
              <a:t> </a:t>
            </a:r>
            <a:r>
              <a:rPr sz="1800" dirty="0" err="1"/>
              <a:t>como</a:t>
            </a:r>
            <a:r>
              <a:rPr sz="1800" dirty="0"/>
              <a:t> comida, </a:t>
            </a:r>
            <a:r>
              <a:rPr sz="1800" dirty="0" err="1"/>
              <a:t>água</a:t>
            </a:r>
            <a:r>
              <a:rPr sz="1800" dirty="0"/>
              <a:t> e </a:t>
            </a:r>
            <a:r>
              <a:rPr sz="1800" dirty="0" err="1"/>
              <a:t>medicamentos</a:t>
            </a:r>
            <a:r>
              <a:rPr sz="1800" dirty="0"/>
              <a:t>.</a:t>
            </a:r>
          </a:p>
          <a:p>
            <a:pPr>
              <a:defRPr>
                <a:solidFill>
                  <a:srgbClr val="FFFFFF"/>
                </a:solidFill>
              </a:defRPr>
            </a:pPr>
            <a:r>
              <a:rPr sz="1800" dirty="0"/>
              <a:t>- Supply Vehicle agents: </a:t>
            </a:r>
            <a:r>
              <a:rPr sz="1800" dirty="0" err="1"/>
              <a:t>agentes</a:t>
            </a:r>
            <a:r>
              <a:rPr sz="1800" dirty="0"/>
              <a:t> que </a:t>
            </a:r>
            <a:r>
              <a:rPr lang="pt-PT" sz="1800" dirty="0"/>
              <a:t>estão encarregues</a:t>
            </a:r>
            <a:r>
              <a:rPr sz="1800" dirty="0"/>
              <a:t> de </a:t>
            </a:r>
            <a:r>
              <a:rPr sz="1800" dirty="0" err="1"/>
              <a:t>abastecer</a:t>
            </a:r>
            <a:r>
              <a:rPr sz="1800" dirty="0"/>
              <a:t> </a:t>
            </a:r>
            <a:r>
              <a:rPr sz="1800" dirty="0" err="1"/>
              <a:t>ou</a:t>
            </a:r>
            <a:r>
              <a:rPr sz="1800" dirty="0"/>
              <a:t> </a:t>
            </a:r>
            <a:r>
              <a:rPr sz="1800" dirty="0" err="1"/>
              <a:t>reabastecer</a:t>
            </a:r>
            <a:r>
              <a:rPr sz="1800" dirty="0"/>
              <a:t> </a:t>
            </a:r>
            <a:r>
              <a:rPr sz="1800" dirty="0" err="1"/>
              <a:t>os</a:t>
            </a:r>
            <a:r>
              <a:rPr sz="1800" dirty="0"/>
              <a:t> </a:t>
            </a:r>
            <a:r>
              <a:rPr sz="1800" dirty="0" err="1"/>
              <a:t>abrigos</a:t>
            </a:r>
            <a:r>
              <a:rPr sz="1800" dirty="0"/>
              <a:t> com </a:t>
            </a:r>
            <a:r>
              <a:rPr sz="1800" dirty="0" err="1"/>
              <a:t>os</a:t>
            </a:r>
            <a:r>
              <a:rPr sz="1800" dirty="0"/>
              <a:t> </a:t>
            </a:r>
            <a:r>
              <a:rPr sz="1800" dirty="0" err="1"/>
              <a:t>recursos</a:t>
            </a:r>
            <a:r>
              <a:rPr sz="1800" dirty="0"/>
              <a:t> </a:t>
            </a:r>
            <a:r>
              <a:rPr sz="1800" dirty="0" err="1"/>
              <a:t>necessário</a:t>
            </a:r>
            <a:r>
              <a:rPr lang="pt-PT" sz="1800" dirty="0"/>
              <a:t>s.</a:t>
            </a:r>
            <a:br>
              <a:rPr lang="pt-PT" sz="1800" dirty="0"/>
            </a:br>
            <a:endParaRPr sz="1800" dirty="0"/>
          </a:p>
          <a:p>
            <a:pPr>
              <a:defRPr>
                <a:solidFill>
                  <a:srgbClr val="FFFFFF"/>
                </a:solidFill>
              </a:defRPr>
            </a:pPr>
            <a:r>
              <a:rPr sz="1800" dirty="0" err="1"/>
              <a:t>Os</a:t>
            </a:r>
            <a:r>
              <a:rPr sz="1800" dirty="0"/>
              <a:t> </a:t>
            </a:r>
            <a:r>
              <a:rPr sz="1800" dirty="0" err="1"/>
              <a:t>agentes</a:t>
            </a:r>
            <a:r>
              <a:rPr sz="1800" dirty="0"/>
              <a:t> </a:t>
            </a:r>
            <a:r>
              <a:rPr sz="1800" dirty="0" err="1"/>
              <a:t>comunicam</a:t>
            </a:r>
            <a:r>
              <a:rPr sz="1800" dirty="0"/>
              <a:t> </a:t>
            </a:r>
            <a:r>
              <a:rPr sz="1800" dirty="0" err="1"/>
              <a:t>uns</a:t>
            </a:r>
            <a:r>
              <a:rPr sz="1800" dirty="0"/>
              <a:t> com </a:t>
            </a:r>
            <a:r>
              <a:rPr sz="1800" dirty="0" err="1"/>
              <a:t>os</a:t>
            </a:r>
            <a:r>
              <a:rPr sz="1800" dirty="0"/>
              <a:t> outros, a </a:t>
            </a:r>
            <a:r>
              <a:rPr sz="1800" dirty="0" err="1"/>
              <a:t>colaborar</a:t>
            </a:r>
            <a:r>
              <a:rPr sz="1800" dirty="0"/>
              <a:t> para </a:t>
            </a:r>
            <a:r>
              <a:rPr lang="pt-PT" sz="1800" dirty="0"/>
              <a:t>a obtenção dos</a:t>
            </a:r>
            <a:r>
              <a:rPr sz="1800" dirty="0"/>
              <a:t> </a:t>
            </a:r>
            <a:r>
              <a:rPr sz="1800" dirty="0" err="1"/>
              <a:t>melhores</a:t>
            </a:r>
            <a:r>
              <a:rPr sz="1800" dirty="0"/>
              <a:t> </a:t>
            </a:r>
            <a:r>
              <a:rPr sz="1800" dirty="0" err="1"/>
              <a:t>resultados</a:t>
            </a:r>
            <a:r>
              <a:rPr sz="1800" dirty="0"/>
              <a:t>, e </a:t>
            </a:r>
            <a:r>
              <a:rPr sz="1800" dirty="0" err="1"/>
              <a:t>tomam</a:t>
            </a:r>
            <a:r>
              <a:rPr sz="1800" dirty="0"/>
              <a:t> </a:t>
            </a:r>
            <a:r>
              <a:rPr sz="1800" dirty="0" err="1"/>
              <a:t>decisões</a:t>
            </a:r>
            <a:r>
              <a:rPr sz="1800" dirty="0"/>
              <a:t> </a:t>
            </a:r>
            <a:r>
              <a:rPr sz="1800" dirty="0" err="1"/>
              <a:t>flexíveis</a:t>
            </a:r>
            <a:r>
              <a:rPr sz="1800" dirty="0"/>
              <a:t> e </a:t>
            </a:r>
            <a:r>
              <a:rPr sz="1800" dirty="0" err="1"/>
              <a:t>adaptáveis</a:t>
            </a:r>
            <a:r>
              <a:rPr sz="1800" dirty="0"/>
              <a:t> </a:t>
            </a:r>
            <a:r>
              <a:rPr sz="1800" dirty="0" err="1"/>
              <a:t>em</a:t>
            </a:r>
            <a:r>
              <a:rPr sz="1800" dirty="0"/>
              <a:t> tempo real. </a:t>
            </a:r>
          </a:p>
        </p:txBody>
      </p:sp>
      <p:sp>
        <p:nvSpPr>
          <p:cNvPr id="133" name="Straight Connector 10"/>
          <p:cNvSpPr/>
          <p:nvPr/>
        </p:nvSpPr>
        <p:spPr>
          <a:xfrm flipH="1" flipV="1">
            <a:off x="560237" y="571499"/>
            <a:ext cx="11060264" cy="2"/>
          </a:xfrm>
          <a:prstGeom prst="line">
            <a:avLst/>
          </a:prstGeom>
          <a:ln w="6350">
            <a:solidFill>
              <a:srgbClr val="FFFFFF"/>
            </a:solidFill>
            <a:miter/>
          </a:ln>
        </p:spPr>
        <p:txBody>
          <a:bodyPr lIns="45719" rIns="45719"/>
          <a:lstStyle/>
          <a:p>
            <a:endParaRPr/>
          </a:p>
        </p:txBody>
      </p:sp>
      <p:sp>
        <p:nvSpPr>
          <p:cNvPr id="134" name="Straight Connector 14"/>
          <p:cNvSpPr/>
          <p:nvPr/>
        </p:nvSpPr>
        <p:spPr>
          <a:xfrm flipH="1" flipV="1">
            <a:off x="565868" y="6287847"/>
            <a:ext cx="11060264" cy="1"/>
          </a:xfrm>
          <a:prstGeom prst="line">
            <a:avLst/>
          </a:prstGeom>
          <a:ln w="6350">
            <a:solidFill>
              <a:srgbClr val="FFFFFF"/>
            </a:solidFill>
            <a:miter/>
          </a:ln>
        </p:spPr>
        <p:txBody>
          <a:bodyPr lIns="45719" rIns="45719"/>
          <a:lstStyle/>
          <a:p>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8"/>
          <p:cNvSpPr/>
          <p:nvPr/>
        </p:nvSpPr>
        <p:spPr>
          <a:xfrm>
            <a:off x="1" y="0"/>
            <a:ext cx="12192001"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pic>
        <p:nvPicPr>
          <p:cNvPr id="137" name="Picture 3" descr="Picture 3"/>
          <p:cNvPicPr>
            <a:picLocks noChangeAspect="1"/>
          </p:cNvPicPr>
          <p:nvPr/>
        </p:nvPicPr>
        <p:blipFill>
          <a:blip r:embed="rId2">
            <a:alphaModFix amt="60000"/>
          </a:blip>
          <a:srcRect t="24982"/>
          <a:stretch>
            <a:fillRect/>
          </a:stretch>
        </p:blipFill>
        <p:spPr>
          <a:xfrm>
            <a:off x="84381" y="-1"/>
            <a:ext cx="12188832" cy="6857900"/>
          </a:xfrm>
          <a:prstGeom prst="rect">
            <a:avLst/>
          </a:prstGeom>
          <a:ln w="12700">
            <a:miter lim="400000"/>
          </a:ln>
        </p:spPr>
      </p:pic>
      <p:sp>
        <p:nvSpPr>
          <p:cNvPr id="138" name="Título 1"/>
          <p:cNvSpPr txBox="1">
            <a:spLocks noGrp="1"/>
          </p:cNvSpPr>
          <p:nvPr>
            <p:ph type="ctrTitle"/>
          </p:nvPr>
        </p:nvSpPr>
        <p:spPr>
          <a:xfrm>
            <a:off x="560238" y="642527"/>
            <a:ext cx="8194676" cy="5015171"/>
          </a:xfrm>
          <a:prstGeom prst="rect">
            <a:avLst/>
          </a:prstGeom>
        </p:spPr>
        <p:txBody>
          <a:bodyPr/>
          <a:lstStyle/>
          <a:p>
            <a:pPr>
              <a:defRPr>
                <a:solidFill>
                  <a:srgbClr val="FFFFFF"/>
                </a:solidFill>
              </a:defRPr>
            </a:pPr>
            <a:r>
              <a:rPr dirty="0"/>
              <a:t>Civil Agent:</a:t>
            </a:r>
          </a:p>
          <a:p>
            <a:pPr>
              <a:defRPr>
                <a:solidFill>
                  <a:srgbClr val="FFFFFF"/>
                </a:solidFill>
              </a:defRPr>
            </a:pPr>
            <a:br>
              <a:rPr dirty="0"/>
            </a:br>
            <a:r>
              <a:rPr sz="1800" dirty="0" err="1"/>
              <a:t>Existem</a:t>
            </a:r>
            <a:r>
              <a:rPr sz="1800" dirty="0"/>
              <a:t> 2 </a:t>
            </a:r>
            <a:r>
              <a:rPr sz="1800" dirty="0" err="1"/>
              <a:t>tipos</a:t>
            </a:r>
            <a:r>
              <a:rPr sz="1800" dirty="0"/>
              <a:t> de </a:t>
            </a:r>
            <a:r>
              <a:rPr sz="1800" dirty="0" err="1"/>
              <a:t>agentes</a:t>
            </a:r>
            <a:r>
              <a:rPr sz="1800" dirty="0"/>
              <a:t> que </a:t>
            </a:r>
            <a:r>
              <a:rPr sz="1800" dirty="0" err="1"/>
              <a:t>representam</a:t>
            </a:r>
            <a:r>
              <a:rPr sz="1800" dirty="0"/>
              <a:t> </a:t>
            </a:r>
            <a:r>
              <a:rPr sz="1800" dirty="0" err="1"/>
              <a:t>os</a:t>
            </a:r>
            <a:r>
              <a:rPr sz="1800" dirty="0"/>
              <a:t> </a:t>
            </a:r>
            <a:r>
              <a:rPr sz="1800" dirty="0" err="1"/>
              <a:t>civis</a:t>
            </a:r>
            <a:r>
              <a:rPr sz="1800" dirty="0"/>
              <a:t> e </a:t>
            </a:r>
            <a:r>
              <a:rPr sz="1800" dirty="0" err="1"/>
              <a:t>existe</a:t>
            </a:r>
            <a:r>
              <a:rPr sz="1800" dirty="0"/>
              <a:t> 1 </a:t>
            </a:r>
            <a:r>
              <a:rPr sz="1800" dirty="0" err="1"/>
              <a:t>agente</a:t>
            </a:r>
            <a:r>
              <a:rPr sz="1800" dirty="0"/>
              <a:t> civil de </a:t>
            </a:r>
            <a:r>
              <a:rPr sz="1800" dirty="0" err="1"/>
              <a:t>cada</a:t>
            </a:r>
            <a:r>
              <a:rPr sz="1800" dirty="0"/>
              <a:t> </a:t>
            </a:r>
            <a:r>
              <a:rPr sz="1800" dirty="0" err="1"/>
              <a:t>tipo</a:t>
            </a:r>
            <a:r>
              <a:rPr sz="1800" dirty="0"/>
              <a:t> </a:t>
            </a:r>
            <a:r>
              <a:rPr sz="1800" dirty="0" err="1"/>
              <a:t>em</a:t>
            </a:r>
            <a:r>
              <a:rPr sz="1800" dirty="0"/>
              <a:t> </a:t>
            </a:r>
            <a:r>
              <a:rPr sz="1800" dirty="0" err="1"/>
              <a:t>cada</a:t>
            </a:r>
            <a:r>
              <a:rPr sz="1800" dirty="0"/>
              <a:t> </a:t>
            </a:r>
            <a:r>
              <a:rPr sz="1800" dirty="0" err="1"/>
              <a:t>célula</a:t>
            </a:r>
            <a:r>
              <a:rPr sz="1800" dirty="0"/>
              <a:t> do </a:t>
            </a:r>
            <a:r>
              <a:rPr sz="1800" dirty="0" err="1"/>
              <a:t>mapa</a:t>
            </a:r>
            <a:r>
              <a:rPr sz="1800" dirty="0"/>
              <a:t> </a:t>
            </a:r>
            <a:r>
              <a:rPr sz="1800" dirty="0" err="1"/>
              <a:t>afetada</a:t>
            </a:r>
            <a:r>
              <a:rPr sz="1800" dirty="0"/>
              <a:t> </a:t>
            </a:r>
            <a:r>
              <a:rPr sz="1800" dirty="0" err="1"/>
              <a:t>pelo</a:t>
            </a:r>
            <a:r>
              <a:rPr sz="1800" dirty="0"/>
              <a:t> </a:t>
            </a:r>
            <a:r>
              <a:rPr sz="1800" dirty="0" err="1"/>
              <a:t>desastre</a:t>
            </a:r>
            <a:r>
              <a:rPr sz="1800" dirty="0"/>
              <a:t>. Um dos </a:t>
            </a:r>
            <a:r>
              <a:rPr sz="1800" dirty="0" err="1"/>
              <a:t>civis</a:t>
            </a:r>
            <a:r>
              <a:rPr sz="1800" dirty="0"/>
              <a:t> é o </a:t>
            </a:r>
            <a:r>
              <a:rPr sz="1800" dirty="0" err="1"/>
              <a:t>representante</a:t>
            </a:r>
            <a:r>
              <a:rPr sz="1800" dirty="0"/>
              <a:t> dos </a:t>
            </a:r>
            <a:r>
              <a:rPr sz="1800" dirty="0" err="1"/>
              <a:t>mortos</a:t>
            </a:r>
            <a:r>
              <a:rPr sz="1800" dirty="0"/>
              <a:t> e </a:t>
            </a:r>
            <a:r>
              <a:rPr sz="1800" dirty="0" err="1"/>
              <a:t>feridos</a:t>
            </a:r>
            <a:r>
              <a:rPr sz="1800" dirty="0"/>
              <a:t>, e </a:t>
            </a:r>
            <a:r>
              <a:rPr sz="1800" dirty="0" err="1"/>
              <a:t>vai</a:t>
            </a:r>
            <a:r>
              <a:rPr sz="1800" dirty="0"/>
              <a:t> </a:t>
            </a:r>
            <a:r>
              <a:rPr sz="1800" dirty="0" err="1"/>
              <a:t>enviar</a:t>
            </a:r>
            <a:r>
              <a:rPr sz="1800" dirty="0"/>
              <a:t> </a:t>
            </a:r>
            <a:r>
              <a:rPr sz="1800" dirty="0" err="1"/>
              <a:t>mensagens</a:t>
            </a:r>
            <a:r>
              <a:rPr sz="1800" dirty="0"/>
              <a:t> para um dos Responder Agents </a:t>
            </a:r>
            <a:r>
              <a:rPr sz="1800" dirty="0" err="1"/>
              <a:t>até</a:t>
            </a:r>
            <a:r>
              <a:rPr sz="1800" dirty="0"/>
              <a:t> </a:t>
            </a:r>
            <a:r>
              <a:rPr sz="1800" dirty="0" err="1"/>
              <a:t>receber</a:t>
            </a:r>
            <a:r>
              <a:rPr sz="1800" dirty="0"/>
              <a:t> a </a:t>
            </a:r>
            <a:r>
              <a:rPr sz="1800" dirty="0" err="1"/>
              <a:t>confirmação</a:t>
            </a:r>
            <a:r>
              <a:rPr sz="1800" dirty="0"/>
              <a:t> de que um Responder Agent se </a:t>
            </a:r>
            <a:r>
              <a:rPr sz="1800" dirty="0" err="1"/>
              <a:t>encontra</a:t>
            </a:r>
            <a:r>
              <a:rPr sz="1800" dirty="0"/>
              <a:t> a </a:t>
            </a:r>
            <a:r>
              <a:rPr sz="1800" dirty="0" err="1"/>
              <a:t>caminho</a:t>
            </a:r>
            <a:r>
              <a:rPr sz="1800" dirty="0"/>
              <a:t>, e o outro é o </a:t>
            </a:r>
            <a:r>
              <a:rPr sz="1800" dirty="0" err="1"/>
              <a:t>representante</a:t>
            </a:r>
            <a:r>
              <a:rPr sz="1800" dirty="0"/>
              <a:t> das </a:t>
            </a:r>
            <a:r>
              <a:rPr sz="1800" dirty="0" err="1"/>
              <a:t>pessoas</a:t>
            </a:r>
            <a:r>
              <a:rPr sz="1800" dirty="0"/>
              <a:t> </a:t>
            </a:r>
            <a:r>
              <a:rPr sz="1800" dirty="0" err="1"/>
              <a:t>desalojadas</a:t>
            </a:r>
            <a:r>
              <a:rPr sz="1800" dirty="0"/>
              <a:t>, e </a:t>
            </a:r>
            <a:r>
              <a:rPr sz="1800" dirty="0" err="1"/>
              <a:t>vai</a:t>
            </a:r>
            <a:r>
              <a:rPr sz="1800" dirty="0"/>
              <a:t> </a:t>
            </a:r>
            <a:r>
              <a:rPr sz="1800" dirty="0" err="1"/>
              <a:t>enviar</a:t>
            </a:r>
            <a:r>
              <a:rPr sz="1800" dirty="0"/>
              <a:t> </a:t>
            </a:r>
            <a:r>
              <a:rPr sz="1800" dirty="0" err="1"/>
              <a:t>mensagens</a:t>
            </a:r>
            <a:r>
              <a:rPr sz="1800" dirty="0"/>
              <a:t> para um dos Shelter Agents </a:t>
            </a:r>
            <a:r>
              <a:rPr sz="1800" dirty="0" err="1"/>
              <a:t>até</a:t>
            </a:r>
            <a:r>
              <a:rPr sz="1800" dirty="0"/>
              <a:t> </a:t>
            </a:r>
            <a:r>
              <a:rPr sz="1800" dirty="0" err="1"/>
              <a:t>receber</a:t>
            </a:r>
            <a:r>
              <a:rPr sz="1800" dirty="0"/>
              <a:t> </a:t>
            </a:r>
            <a:r>
              <a:rPr sz="1800" dirty="0" err="1"/>
              <a:t>confirmação</a:t>
            </a:r>
            <a:r>
              <a:rPr sz="1800" dirty="0"/>
              <a:t> de que um Shelter Agent se </a:t>
            </a:r>
            <a:r>
              <a:rPr sz="1800" dirty="0" err="1"/>
              <a:t>encontra</a:t>
            </a:r>
            <a:r>
              <a:rPr sz="1800" dirty="0"/>
              <a:t> a </a:t>
            </a:r>
            <a:r>
              <a:rPr sz="1800" dirty="0" err="1"/>
              <a:t>caminho</a:t>
            </a:r>
            <a:r>
              <a:rPr sz="1800" dirty="0"/>
              <a:t>.</a:t>
            </a:r>
          </a:p>
        </p:txBody>
      </p:sp>
      <p:sp>
        <p:nvSpPr>
          <p:cNvPr id="139" name="Straight Connector 10"/>
          <p:cNvSpPr/>
          <p:nvPr/>
        </p:nvSpPr>
        <p:spPr>
          <a:xfrm flipH="1" flipV="1">
            <a:off x="560237" y="571499"/>
            <a:ext cx="11060264" cy="2"/>
          </a:xfrm>
          <a:prstGeom prst="line">
            <a:avLst/>
          </a:prstGeom>
          <a:ln w="6350">
            <a:solidFill>
              <a:srgbClr val="FFFFFF"/>
            </a:solidFill>
            <a:miter/>
          </a:ln>
        </p:spPr>
        <p:txBody>
          <a:bodyPr lIns="45719" rIns="45719"/>
          <a:lstStyle/>
          <a:p>
            <a:endParaRPr/>
          </a:p>
        </p:txBody>
      </p:sp>
      <p:sp>
        <p:nvSpPr>
          <p:cNvPr id="140" name="Straight Connector 12"/>
          <p:cNvSpPr/>
          <p:nvPr/>
        </p:nvSpPr>
        <p:spPr>
          <a:xfrm flipH="1">
            <a:off x="8877299" y="571500"/>
            <a:ext cx="1" cy="5715001"/>
          </a:xfrm>
          <a:prstGeom prst="line">
            <a:avLst/>
          </a:prstGeom>
          <a:ln w="6350">
            <a:solidFill>
              <a:srgbClr val="FFFFFF"/>
            </a:solidFill>
            <a:miter/>
          </a:ln>
        </p:spPr>
        <p:txBody>
          <a:bodyPr lIns="45719" rIns="45719"/>
          <a:lstStyle/>
          <a:p>
            <a:endParaRPr/>
          </a:p>
        </p:txBody>
      </p:sp>
      <p:sp>
        <p:nvSpPr>
          <p:cNvPr id="141" name="Straight Connector 14"/>
          <p:cNvSpPr/>
          <p:nvPr/>
        </p:nvSpPr>
        <p:spPr>
          <a:xfrm flipH="1" flipV="1">
            <a:off x="565868" y="6287847"/>
            <a:ext cx="11060264" cy="1"/>
          </a:xfrm>
          <a:prstGeom prst="line">
            <a:avLst/>
          </a:prstGeom>
          <a:ln w="6350">
            <a:solidFill>
              <a:srgbClr val="FFFFFF"/>
            </a:solidFill>
            <a:miter/>
          </a:ln>
        </p:spPr>
        <p:txBody>
          <a:bodyPr lIns="45719" rIns="45719"/>
          <a:lstStyle/>
          <a:p>
            <a:endParaRPr/>
          </a:p>
        </p:txBody>
      </p:sp>
      <p:sp>
        <p:nvSpPr>
          <p:cNvPr id="142" name="Título 1"/>
          <p:cNvSpPr txBox="1"/>
          <p:nvPr/>
        </p:nvSpPr>
        <p:spPr>
          <a:xfrm>
            <a:off x="9079991" y="642528"/>
            <a:ext cx="2779778" cy="56153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a:lnSpc>
                <a:spcPct val="90000"/>
              </a:lnSpc>
              <a:defRPr sz="4800" spc="-100">
                <a:solidFill>
                  <a:srgbClr val="FFFFFF"/>
                </a:solidFill>
                <a:latin typeface="Batang"/>
                <a:ea typeface="Batang"/>
                <a:cs typeface="Batang"/>
                <a:sym typeface="Batang"/>
              </a:defRPr>
            </a:pPr>
            <a:r>
              <a:t>Map:</a:t>
            </a:r>
          </a:p>
          <a:p>
            <a:pPr>
              <a:lnSpc>
                <a:spcPct val="90000"/>
              </a:lnSpc>
              <a:defRPr sz="4800" spc="-100">
                <a:solidFill>
                  <a:srgbClr val="FFFFFF"/>
                </a:solidFill>
                <a:latin typeface="Batang"/>
                <a:ea typeface="Batang"/>
                <a:cs typeface="Batang"/>
                <a:sym typeface="Batang"/>
              </a:defRPr>
            </a:pPr>
            <a:endParaRPr/>
          </a:p>
          <a:p>
            <a:pPr>
              <a:lnSpc>
                <a:spcPct val="90000"/>
              </a:lnSpc>
              <a:defRPr spc="-100">
                <a:solidFill>
                  <a:srgbClr val="FFFFFF"/>
                </a:solidFill>
                <a:latin typeface="Batang"/>
                <a:ea typeface="Batang"/>
                <a:cs typeface="Batang"/>
                <a:sym typeface="Batang"/>
              </a:defRPr>
            </a:pPr>
            <a:r>
              <a:t>O mapa representa o ambiente onde tudo acontece. É simulado um fenómeno aleatório (Terramoto, Tsunami ou ambos)e a partir daí o resto do programa “desenrola-se”. Daqui é possível obter várias informações, desde o número de civis feridos numa determinada célula à localização das bases dos responder agentes que foram afetadas pela catástrofe.</a:t>
            </a:r>
            <a:br/>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Rectangle 8"/>
          <p:cNvSpPr/>
          <p:nvPr/>
        </p:nvSpPr>
        <p:spPr>
          <a:xfrm>
            <a:off x="1" y="0"/>
            <a:ext cx="12192001"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pic>
        <p:nvPicPr>
          <p:cNvPr id="145" name="Picture 3" descr="Picture 3"/>
          <p:cNvPicPr>
            <a:picLocks noChangeAspect="1"/>
          </p:cNvPicPr>
          <p:nvPr/>
        </p:nvPicPr>
        <p:blipFill>
          <a:blip r:embed="rId2">
            <a:alphaModFix amt="60000"/>
          </a:blip>
          <a:srcRect t="24982"/>
          <a:stretch>
            <a:fillRect/>
          </a:stretch>
        </p:blipFill>
        <p:spPr>
          <a:xfrm>
            <a:off x="-4108" y="-1"/>
            <a:ext cx="12188832" cy="6857900"/>
          </a:xfrm>
          <a:prstGeom prst="rect">
            <a:avLst/>
          </a:prstGeom>
          <a:ln w="12700">
            <a:miter lim="400000"/>
          </a:ln>
        </p:spPr>
      </p:pic>
      <p:sp>
        <p:nvSpPr>
          <p:cNvPr id="146" name="Título 1"/>
          <p:cNvSpPr txBox="1">
            <a:spLocks noGrp="1"/>
          </p:cNvSpPr>
          <p:nvPr>
            <p:ph type="ctrTitle"/>
          </p:nvPr>
        </p:nvSpPr>
        <p:spPr>
          <a:xfrm>
            <a:off x="560238" y="642527"/>
            <a:ext cx="8194676" cy="5015171"/>
          </a:xfrm>
          <a:prstGeom prst="rect">
            <a:avLst/>
          </a:prstGeom>
        </p:spPr>
        <p:txBody>
          <a:bodyPr/>
          <a:lstStyle/>
          <a:p>
            <a:pPr>
              <a:defRPr>
                <a:solidFill>
                  <a:srgbClr val="FFFFFF"/>
                </a:solidFill>
              </a:defRPr>
            </a:pPr>
            <a:r>
              <a:t>Responder Agent:</a:t>
            </a:r>
          </a:p>
          <a:p>
            <a:pPr>
              <a:defRPr>
                <a:solidFill>
                  <a:srgbClr val="FFFFFF"/>
                </a:solidFill>
              </a:defRPr>
            </a:pPr>
            <a:endParaRPr/>
          </a:p>
          <a:p>
            <a:pPr>
              <a:defRPr>
                <a:solidFill>
                  <a:srgbClr val="FFFFFF"/>
                </a:solidFill>
              </a:defRPr>
            </a:pPr>
            <a:r>
              <a:rPr sz="1800"/>
              <a:t>Existem 20 Responder Agents espalhados por 6 localizações ao longo do mapa. Depois da catástrofe, só são iniciados os Responder Agents que não foram afetados pela mesma. Cada Responder Agent tem um comportamento repetitivo em que inicialmente espera por uma mensagem, que se chegar pode ser de “inform”, “request” ou “confirm”.</a:t>
            </a:r>
            <a:br>
              <a:rPr sz="1800"/>
            </a:br>
            <a:r>
              <a:rPr sz="1800"/>
              <a:t>Se for “inform”, vem de um civil a pedir ajuda e imediatamente inicia um contract net com os outros Responder Agents que estejam disponíveis, para ver quem está mais próximo do pedido de ajuda. Se for “request” vem de outro Responder Agent a pedir para socorrer determinada célula, e envia uma proposta onde especifica a sua distância à célula afetada. Se for “confirm” significa que foi escolhido para socorrer determinada célula afetada, pelo que se desloca para lá, socorre as pessoas e torna-se novamente disponível (não voltando à base).  </a:t>
            </a:r>
          </a:p>
        </p:txBody>
      </p:sp>
      <p:sp>
        <p:nvSpPr>
          <p:cNvPr id="147" name="Straight Connector 10"/>
          <p:cNvSpPr/>
          <p:nvPr/>
        </p:nvSpPr>
        <p:spPr>
          <a:xfrm flipH="1" flipV="1">
            <a:off x="560237" y="571499"/>
            <a:ext cx="11060264" cy="2"/>
          </a:xfrm>
          <a:prstGeom prst="line">
            <a:avLst/>
          </a:prstGeom>
          <a:ln w="6350">
            <a:solidFill>
              <a:srgbClr val="FFFFFF"/>
            </a:solidFill>
            <a:miter/>
          </a:ln>
        </p:spPr>
        <p:txBody>
          <a:bodyPr lIns="45719" rIns="45719"/>
          <a:lstStyle/>
          <a:p>
            <a:endParaRPr/>
          </a:p>
        </p:txBody>
      </p:sp>
      <p:sp>
        <p:nvSpPr>
          <p:cNvPr id="148" name="Straight Connector 12"/>
          <p:cNvSpPr/>
          <p:nvPr/>
        </p:nvSpPr>
        <p:spPr>
          <a:xfrm flipH="1">
            <a:off x="8877299" y="571500"/>
            <a:ext cx="1" cy="5715001"/>
          </a:xfrm>
          <a:prstGeom prst="line">
            <a:avLst/>
          </a:prstGeom>
          <a:ln w="6350">
            <a:solidFill>
              <a:srgbClr val="FFFFFF"/>
            </a:solidFill>
            <a:miter/>
          </a:ln>
        </p:spPr>
        <p:txBody>
          <a:bodyPr lIns="45719" rIns="45719"/>
          <a:lstStyle/>
          <a:p>
            <a:endParaRPr/>
          </a:p>
        </p:txBody>
      </p:sp>
      <p:sp>
        <p:nvSpPr>
          <p:cNvPr id="149" name="Straight Connector 14"/>
          <p:cNvSpPr/>
          <p:nvPr/>
        </p:nvSpPr>
        <p:spPr>
          <a:xfrm flipH="1" flipV="1">
            <a:off x="565868" y="6287847"/>
            <a:ext cx="11060264" cy="1"/>
          </a:xfrm>
          <a:prstGeom prst="line">
            <a:avLst/>
          </a:prstGeom>
          <a:ln w="6350">
            <a:solidFill>
              <a:srgbClr val="FFFFFF"/>
            </a:solidFill>
            <a:miter/>
          </a:ln>
        </p:spPr>
        <p:txBody>
          <a:bodyPr lIns="45719" rIns="45719"/>
          <a:lstStyle/>
          <a:p>
            <a:endParaRPr/>
          </a:p>
        </p:txBody>
      </p:sp>
      <p:sp>
        <p:nvSpPr>
          <p:cNvPr id="150" name="Título 1"/>
          <p:cNvSpPr txBox="1"/>
          <p:nvPr/>
        </p:nvSpPr>
        <p:spPr>
          <a:xfrm>
            <a:off x="8999686" y="621339"/>
            <a:ext cx="2779778" cy="56153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lnSpcReduction="10000"/>
          </a:bodyPr>
          <a:lstStyle/>
          <a:p>
            <a:pPr>
              <a:lnSpc>
                <a:spcPct val="90000"/>
              </a:lnSpc>
              <a:defRPr sz="4800" spc="-100">
                <a:solidFill>
                  <a:srgbClr val="FFFFFF"/>
                </a:solidFill>
                <a:latin typeface="Batang"/>
                <a:ea typeface="Batang"/>
                <a:cs typeface="Batang"/>
                <a:sym typeface="Batang"/>
              </a:defRPr>
            </a:pPr>
            <a:r>
              <a:rPr dirty="0"/>
              <a:t>Contract Net </a:t>
            </a:r>
            <a:r>
              <a:rPr sz="2400" dirty="0"/>
              <a:t>(Responders):</a:t>
            </a:r>
          </a:p>
          <a:p>
            <a:pPr>
              <a:lnSpc>
                <a:spcPct val="90000"/>
              </a:lnSpc>
              <a:defRPr spc="-100">
                <a:solidFill>
                  <a:srgbClr val="FFFFFF"/>
                </a:solidFill>
                <a:latin typeface="Batang"/>
                <a:ea typeface="Batang"/>
                <a:cs typeface="Batang"/>
                <a:sym typeface="Batang"/>
              </a:defRPr>
            </a:pPr>
            <a:r>
              <a:rPr dirty="0"/>
              <a:t>O  Responder Agent que </a:t>
            </a:r>
            <a:r>
              <a:rPr dirty="0" err="1"/>
              <a:t>inicia</a:t>
            </a:r>
            <a:r>
              <a:rPr dirty="0"/>
              <a:t> o </a:t>
            </a:r>
            <a:r>
              <a:rPr dirty="0" err="1"/>
              <a:t>protocolo</a:t>
            </a:r>
            <a:r>
              <a:rPr dirty="0"/>
              <a:t> </a:t>
            </a:r>
            <a:r>
              <a:rPr dirty="0" err="1"/>
              <a:t>envia</a:t>
            </a:r>
            <a:r>
              <a:rPr dirty="0"/>
              <a:t> para </a:t>
            </a:r>
            <a:r>
              <a:rPr dirty="0" err="1"/>
              <a:t>os</a:t>
            </a:r>
            <a:r>
              <a:rPr dirty="0"/>
              <a:t> outros Responders um “request”, com a </a:t>
            </a:r>
            <a:r>
              <a:rPr dirty="0" err="1"/>
              <a:t>localização</a:t>
            </a:r>
            <a:r>
              <a:rPr dirty="0"/>
              <a:t> da </a:t>
            </a:r>
            <a:r>
              <a:rPr dirty="0" err="1"/>
              <a:t>célula</a:t>
            </a:r>
            <a:r>
              <a:rPr dirty="0"/>
              <a:t> </a:t>
            </a:r>
            <a:r>
              <a:rPr dirty="0" err="1"/>
              <a:t>afetada</a:t>
            </a:r>
            <a:r>
              <a:rPr dirty="0"/>
              <a:t> e o nº de </a:t>
            </a:r>
            <a:r>
              <a:rPr dirty="0" err="1"/>
              <a:t>mortos</a:t>
            </a:r>
            <a:r>
              <a:rPr dirty="0"/>
              <a:t> e </a:t>
            </a:r>
            <a:r>
              <a:rPr dirty="0" err="1"/>
              <a:t>feridos</a:t>
            </a:r>
            <a:r>
              <a:rPr dirty="0"/>
              <a:t>. Cada um </a:t>
            </a:r>
            <a:r>
              <a:rPr dirty="0" err="1"/>
              <a:t>desses</a:t>
            </a:r>
            <a:r>
              <a:rPr dirty="0"/>
              <a:t> Responders </a:t>
            </a:r>
            <a:r>
              <a:rPr dirty="0" err="1"/>
              <a:t>ou</a:t>
            </a:r>
            <a:r>
              <a:rPr dirty="0"/>
              <a:t> </a:t>
            </a:r>
            <a:r>
              <a:rPr dirty="0" err="1"/>
              <a:t>responde</a:t>
            </a:r>
            <a:r>
              <a:rPr dirty="0"/>
              <a:t> com </a:t>
            </a:r>
            <a:r>
              <a:rPr dirty="0" err="1"/>
              <a:t>uma</a:t>
            </a:r>
            <a:r>
              <a:rPr dirty="0"/>
              <a:t> </a:t>
            </a:r>
            <a:r>
              <a:rPr dirty="0" err="1"/>
              <a:t>proposta</a:t>
            </a:r>
            <a:r>
              <a:rPr dirty="0"/>
              <a:t> (</a:t>
            </a:r>
            <a:r>
              <a:rPr dirty="0" err="1"/>
              <a:t>distância</a:t>
            </a:r>
            <a:r>
              <a:rPr dirty="0"/>
              <a:t> a que </a:t>
            </a:r>
            <a:r>
              <a:rPr dirty="0" err="1"/>
              <a:t>está</a:t>
            </a:r>
            <a:r>
              <a:rPr dirty="0"/>
              <a:t> da </a:t>
            </a:r>
            <a:r>
              <a:rPr dirty="0" err="1"/>
              <a:t>célula</a:t>
            </a:r>
            <a:r>
              <a:rPr dirty="0"/>
              <a:t>) </a:t>
            </a:r>
            <a:r>
              <a:rPr dirty="0" err="1"/>
              <a:t>ou</a:t>
            </a:r>
            <a:r>
              <a:rPr dirty="0"/>
              <a:t> com </a:t>
            </a:r>
            <a:r>
              <a:rPr dirty="0" err="1"/>
              <a:t>uma</a:t>
            </a:r>
            <a:r>
              <a:rPr dirty="0"/>
              <a:t> </a:t>
            </a:r>
            <a:r>
              <a:rPr dirty="0" err="1"/>
              <a:t>rejeição</a:t>
            </a:r>
            <a:r>
              <a:rPr dirty="0"/>
              <a:t> </a:t>
            </a:r>
            <a:r>
              <a:rPr dirty="0" err="1"/>
              <a:t>por</a:t>
            </a:r>
            <a:r>
              <a:rPr dirty="0"/>
              <a:t> </a:t>
            </a:r>
            <a:r>
              <a:rPr dirty="0" err="1"/>
              <a:t>estar</a:t>
            </a:r>
            <a:r>
              <a:rPr dirty="0"/>
              <a:t> </a:t>
            </a:r>
            <a:r>
              <a:rPr dirty="0" err="1"/>
              <a:t>ocupado</a:t>
            </a:r>
            <a:r>
              <a:rPr dirty="0"/>
              <a:t>.  O </a:t>
            </a:r>
            <a:r>
              <a:rPr dirty="0" err="1"/>
              <a:t>agente</a:t>
            </a:r>
            <a:r>
              <a:rPr dirty="0"/>
              <a:t> </a:t>
            </a:r>
            <a:r>
              <a:rPr dirty="0" err="1"/>
              <a:t>inicial</a:t>
            </a:r>
            <a:r>
              <a:rPr dirty="0"/>
              <a:t> </a:t>
            </a:r>
            <a:r>
              <a:rPr dirty="0" err="1"/>
              <a:t>avalia</a:t>
            </a:r>
            <a:r>
              <a:rPr dirty="0"/>
              <a:t> as </a:t>
            </a:r>
            <a:r>
              <a:rPr dirty="0" err="1"/>
              <a:t>propostas</a:t>
            </a:r>
            <a:r>
              <a:rPr dirty="0"/>
              <a:t> e </a:t>
            </a:r>
            <a:r>
              <a:rPr dirty="0" err="1"/>
              <a:t>escolhe</a:t>
            </a:r>
            <a:r>
              <a:rPr dirty="0"/>
              <a:t> a </a:t>
            </a:r>
            <a:r>
              <a:rPr dirty="0" err="1"/>
              <a:t>melhor</a:t>
            </a:r>
            <a:r>
              <a:rPr dirty="0"/>
              <a:t>, </a:t>
            </a:r>
            <a:r>
              <a:rPr dirty="0" err="1"/>
              <a:t>enviando</a:t>
            </a:r>
            <a:r>
              <a:rPr dirty="0"/>
              <a:t> </a:t>
            </a:r>
            <a:r>
              <a:rPr dirty="0" err="1"/>
              <a:t>mensagem</a:t>
            </a:r>
            <a:r>
              <a:rPr dirty="0"/>
              <a:t> de </a:t>
            </a:r>
            <a:r>
              <a:rPr dirty="0" err="1"/>
              <a:t>confirmação</a:t>
            </a:r>
            <a:r>
              <a:rPr dirty="0"/>
              <a:t> a um </a:t>
            </a:r>
            <a:r>
              <a:rPr dirty="0" err="1"/>
              <a:t>agente</a:t>
            </a:r>
            <a:r>
              <a:rPr dirty="0"/>
              <a:t> e </a:t>
            </a:r>
            <a:r>
              <a:rPr dirty="0" err="1"/>
              <a:t>rejeição</a:t>
            </a:r>
            <a:r>
              <a:rPr dirty="0"/>
              <a:t> </a:t>
            </a:r>
            <a:r>
              <a:rPr dirty="0" err="1"/>
              <a:t>aos</a:t>
            </a:r>
            <a:r>
              <a:rPr dirty="0"/>
              <a:t> outros.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Rectangle 8"/>
          <p:cNvSpPr/>
          <p:nvPr/>
        </p:nvSpPr>
        <p:spPr>
          <a:xfrm>
            <a:off x="1" y="0"/>
            <a:ext cx="12192001"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pic>
        <p:nvPicPr>
          <p:cNvPr id="153" name="Picture 3" descr="Picture 3"/>
          <p:cNvPicPr>
            <a:picLocks noChangeAspect="1"/>
          </p:cNvPicPr>
          <p:nvPr/>
        </p:nvPicPr>
        <p:blipFill>
          <a:blip r:embed="rId2">
            <a:alphaModFix amt="60000"/>
          </a:blip>
          <a:srcRect t="24982"/>
          <a:stretch>
            <a:fillRect/>
          </a:stretch>
        </p:blipFill>
        <p:spPr>
          <a:xfrm>
            <a:off x="-4108" y="-1"/>
            <a:ext cx="12188832" cy="6857900"/>
          </a:xfrm>
          <a:prstGeom prst="rect">
            <a:avLst/>
          </a:prstGeom>
          <a:ln w="12700">
            <a:miter lim="400000"/>
          </a:ln>
        </p:spPr>
      </p:pic>
      <p:sp>
        <p:nvSpPr>
          <p:cNvPr id="154" name="Título 1"/>
          <p:cNvSpPr txBox="1">
            <a:spLocks noGrp="1"/>
          </p:cNvSpPr>
          <p:nvPr>
            <p:ph type="ctrTitle"/>
          </p:nvPr>
        </p:nvSpPr>
        <p:spPr>
          <a:xfrm>
            <a:off x="560238" y="642527"/>
            <a:ext cx="8194676" cy="5643974"/>
          </a:xfrm>
          <a:prstGeom prst="rect">
            <a:avLst/>
          </a:prstGeom>
        </p:spPr>
        <p:txBody>
          <a:bodyPr/>
          <a:lstStyle/>
          <a:p>
            <a:pPr>
              <a:defRPr sz="4700" spc="-99">
                <a:solidFill>
                  <a:srgbClr val="FFFFFF"/>
                </a:solidFill>
              </a:defRPr>
            </a:pPr>
            <a:r>
              <a:t>Shelter Agent:</a:t>
            </a:r>
          </a:p>
          <a:p>
            <a:pPr>
              <a:defRPr sz="4700" spc="-99">
                <a:solidFill>
                  <a:srgbClr val="FFFFFF"/>
                </a:solidFill>
              </a:defRPr>
            </a:pPr>
            <a:br/>
            <a:r>
              <a:rPr sz="1800" spc="-100"/>
              <a:t>Existem 12 Shelter Agents espalhados por 3 localizações ao longo do mapa. Depois da catástrofe, só são iniciados os Shelter Agents que não foram afetados pela mesma. Cada Shelter Agent tem um comportamento repetitivo em que inicialmente espera por uma mensagem, que se chegar pode ser de “inform”, “request” ou “confirm”.</a:t>
            </a:r>
            <a:br>
              <a:rPr sz="1800" spc="-100"/>
            </a:br>
            <a:r>
              <a:rPr sz="1800" spc="-100"/>
              <a:t>Se for “inform”, vem de um civil a pedir ajuda e imediatamente inicia um contract net com os outros Shelter Agents que estejam disponíveis, para ver quem está mais próximo do pedido de ajuda. Se for “request” vem de outro Shelter Agent a pedir para socorrer determinada célula, e envia uma proposta onde especifica a sua distância à célula afetada. Se for “confirm” significa que foi escolhido para socorrer determinada célula afetada, pelo que se desloca para lá, socorre as pessoas e torna-se novamente disponível .  Em cada comportamento cíclico são gastos recursos do abrigo de acordo com a sua ocupação atual,, e depois existe uma avaliação da necessidade de mais recursos. Caso sejam necessários, inicia um contract net com os supply agentes nara ver quem lhe pode fornecer mais recursos. Caso esta ajuda chegue, o abrigo é reabastecido, caso contrário os civis ficam desalojados e este agente inicia um novo contract net com os outos shelters para verificar quem pode receber estes civis.</a:t>
            </a:r>
          </a:p>
        </p:txBody>
      </p:sp>
      <p:sp>
        <p:nvSpPr>
          <p:cNvPr id="155" name="Straight Connector 10"/>
          <p:cNvSpPr/>
          <p:nvPr/>
        </p:nvSpPr>
        <p:spPr>
          <a:xfrm flipH="1" flipV="1">
            <a:off x="560237" y="571499"/>
            <a:ext cx="11060264" cy="2"/>
          </a:xfrm>
          <a:prstGeom prst="line">
            <a:avLst/>
          </a:prstGeom>
          <a:ln w="6350">
            <a:solidFill>
              <a:srgbClr val="FFFFFF"/>
            </a:solidFill>
            <a:miter/>
          </a:ln>
        </p:spPr>
        <p:txBody>
          <a:bodyPr lIns="45719" rIns="45719"/>
          <a:lstStyle/>
          <a:p>
            <a:endParaRPr/>
          </a:p>
        </p:txBody>
      </p:sp>
      <p:sp>
        <p:nvSpPr>
          <p:cNvPr id="156" name="Straight Connector 12"/>
          <p:cNvSpPr/>
          <p:nvPr/>
        </p:nvSpPr>
        <p:spPr>
          <a:xfrm flipH="1">
            <a:off x="8877299" y="571500"/>
            <a:ext cx="1" cy="5715001"/>
          </a:xfrm>
          <a:prstGeom prst="line">
            <a:avLst/>
          </a:prstGeom>
          <a:ln w="6350">
            <a:solidFill>
              <a:srgbClr val="FFFFFF"/>
            </a:solidFill>
            <a:miter/>
          </a:ln>
        </p:spPr>
        <p:txBody>
          <a:bodyPr lIns="45719" rIns="45719"/>
          <a:lstStyle/>
          <a:p>
            <a:endParaRPr/>
          </a:p>
        </p:txBody>
      </p:sp>
      <p:sp>
        <p:nvSpPr>
          <p:cNvPr id="157" name="Straight Connector 14"/>
          <p:cNvSpPr/>
          <p:nvPr/>
        </p:nvSpPr>
        <p:spPr>
          <a:xfrm flipH="1" flipV="1">
            <a:off x="565868" y="6287847"/>
            <a:ext cx="11060264" cy="1"/>
          </a:xfrm>
          <a:prstGeom prst="line">
            <a:avLst/>
          </a:prstGeom>
          <a:ln w="6350">
            <a:solidFill>
              <a:srgbClr val="FFFFFF"/>
            </a:solidFill>
            <a:miter/>
          </a:ln>
        </p:spPr>
        <p:txBody>
          <a:bodyPr lIns="45719" rIns="45719"/>
          <a:lstStyle/>
          <a:p>
            <a:endParaRPr/>
          </a:p>
        </p:txBody>
      </p:sp>
      <p:sp>
        <p:nvSpPr>
          <p:cNvPr id="158" name="Título 1"/>
          <p:cNvSpPr txBox="1"/>
          <p:nvPr/>
        </p:nvSpPr>
        <p:spPr>
          <a:xfrm>
            <a:off x="8999686" y="656853"/>
            <a:ext cx="2779778" cy="56153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defTabSz="905255">
              <a:lnSpc>
                <a:spcPct val="90000"/>
              </a:lnSpc>
              <a:defRPr sz="4752" spc="-99">
                <a:solidFill>
                  <a:srgbClr val="FFFFFF"/>
                </a:solidFill>
                <a:latin typeface="Batang"/>
                <a:ea typeface="Batang"/>
                <a:cs typeface="Batang"/>
                <a:sym typeface="Batang"/>
              </a:defRPr>
            </a:pPr>
            <a:r>
              <a:rPr dirty="0"/>
              <a:t>Contract Net </a:t>
            </a:r>
            <a:r>
              <a:rPr sz="2376" dirty="0"/>
              <a:t>(Shelters):</a:t>
            </a:r>
          </a:p>
          <a:p>
            <a:pPr defTabSz="905255">
              <a:lnSpc>
                <a:spcPct val="90000"/>
              </a:lnSpc>
              <a:defRPr sz="1782" spc="-99">
                <a:solidFill>
                  <a:srgbClr val="FFFFFF"/>
                </a:solidFill>
                <a:latin typeface="Batang"/>
                <a:ea typeface="Batang"/>
                <a:cs typeface="Batang"/>
                <a:sym typeface="Batang"/>
              </a:defRPr>
            </a:pPr>
            <a:r>
              <a:rPr dirty="0"/>
              <a:t>O Shelter Agent que </a:t>
            </a:r>
            <a:r>
              <a:rPr dirty="0" err="1"/>
              <a:t>inicia</a:t>
            </a:r>
            <a:r>
              <a:rPr dirty="0"/>
              <a:t> o </a:t>
            </a:r>
            <a:r>
              <a:rPr dirty="0" err="1"/>
              <a:t>protocolo</a:t>
            </a:r>
            <a:r>
              <a:rPr dirty="0"/>
              <a:t> </a:t>
            </a:r>
            <a:r>
              <a:rPr dirty="0" err="1"/>
              <a:t>envia</a:t>
            </a:r>
            <a:r>
              <a:rPr dirty="0"/>
              <a:t> para </a:t>
            </a:r>
            <a:r>
              <a:rPr dirty="0" err="1"/>
              <a:t>os</a:t>
            </a:r>
            <a:r>
              <a:rPr dirty="0"/>
              <a:t> outros Shelters um “request” com a </a:t>
            </a:r>
            <a:r>
              <a:rPr dirty="0" err="1"/>
              <a:t>localização</a:t>
            </a:r>
            <a:r>
              <a:rPr dirty="0"/>
              <a:t> da </a:t>
            </a:r>
            <a:r>
              <a:rPr dirty="0" err="1"/>
              <a:t>célula</a:t>
            </a:r>
            <a:r>
              <a:rPr dirty="0"/>
              <a:t> </a:t>
            </a:r>
            <a:r>
              <a:rPr dirty="0" err="1"/>
              <a:t>afetada</a:t>
            </a:r>
            <a:r>
              <a:rPr dirty="0"/>
              <a:t> e o nº de </a:t>
            </a:r>
            <a:r>
              <a:rPr dirty="0" err="1"/>
              <a:t>civis</a:t>
            </a:r>
            <a:r>
              <a:rPr dirty="0"/>
              <a:t> que </a:t>
            </a:r>
            <a:r>
              <a:rPr dirty="0" err="1"/>
              <a:t>necessitam</a:t>
            </a:r>
            <a:r>
              <a:rPr dirty="0"/>
              <a:t> de </a:t>
            </a:r>
            <a:r>
              <a:rPr dirty="0" err="1"/>
              <a:t>abrigo</a:t>
            </a:r>
            <a:r>
              <a:rPr dirty="0"/>
              <a:t>. Cada um </a:t>
            </a:r>
            <a:r>
              <a:rPr dirty="0" err="1"/>
              <a:t>desses</a:t>
            </a:r>
            <a:r>
              <a:rPr dirty="0"/>
              <a:t> Shelters </a:t>
            </a:r>
            <a:r>
              <a:rPr dirty="0" err="1"/>
              <a:t>ou</a:t>
            </a:r>
            <a:r>
              <a:rPr dirty="0"/>
              <a:t> </a:t>
            </a:r>
            <a:r>
              <a:rPr dirty="0" err="1"/>
              <a:t>responde</a:t>
            </a:r>
            <a:r>
              <a:rPr dirty="0"/>
              <a:t> com </a:t>
            </a:r>
            <a:r>
              <a:rPr dirty="0" err="1"/>
              <a:t>uma</a:t>
            </a:r>
            <a:r>
              <a:rPr dirty="0"/>
              <a:t> </a:t>
            </a:r>
            <a:r>
              <a:rPr dirty="0" err="1"/>
              <a:t>proposta</a:t>
            </a:r>
            <a:r>
              <a:rPr dirty="0"/>
              <a:t> (</a:t>
            </a:r>
            <a:r>
              <a:rPr dirty="0" err="1"/>
              <a:t>distância</a:t>
            </a:r>
            <a:r>
              <a:rPr dirty="0"/>
              <a:t> a que </a:t>
            </a:r>
            <a:r>
              <a:rPr dirty="0" err="1"/>
              <a:t>está</a:t>
            </a:r>
            <a:r>
              <a:rPr dirty="0"/>
              <a:t> da </a:t>
            </a:r>
            <a:r>
              <a:rPr dirty="0" err="1"/>
              <a:t>célula</a:t>
            </a:r>
            <a:r>
              <a:rPr dirty="0"/>
              <a:t>) </a:t>
            </a:r>
            <a:r>
              <a:rPr dirty="0" err="1"/>
              <a:t>ou</a:t>
            </a:r>
            <a:r>
              <a:rPr dirty="0"/>
              <a:t> com </a:t>
            </a:r>
            <a:r>
              <a:rPr dirty="0" err="1"/>
              <a:t>uma</a:t>
            </a:r>
            <a:r>
              <a:rPr dirty="0"/>
              <a:t> </a:t>
            </a:r>
            <a:r>
              <a:rPr dirty="0" err="1"/>
              <a:t>rejeição</a:t>
            </a:r>
            <a:r>
              <a:rPr dirty="0"/>
              <a:t> </a:t>
            </a:r>
            <a:r>
              <a:rPr dirty="0" err="1"/>
              <a:t>por</a:t>
            </a:r>
            <a:r>
              <a:rPr dirty="0"/>
              <a:t> </a:t>
            </a:r>
            <a:r>
              <a:rPr dirty="0" err="1"/>
              <a:t>estar</a:t>
            </a:r>
            <a:r>
              <a:rPr dirty="0"/>
              <a:t> </a:t>
            </a:r>
            <a:r>
              <a:rPr dirty="0" err="1"/>
              <a:t>ocupado</a:t>
            </a:r>
            <a:r>
              <a:rPr dirty="0"/>
              <a:t>.  O </a:t>
            </a:r>
            <a:r>
              <a:rPr dirty="0" err="1"/>
              <a:t>agente</a:t>
            </a:r>
            <a:r>
              <a:rPr dirty="0"/>
              <a:t> </a:t>
            </a:r>
            <a:r>
              <a:rPr dirty="0" err="1"/>
              <a:t>inicial</a:t>
            </a:r>
            <a:r>
              <a:rPr dirty="0"/>
              <a:t> </a:t>
            </a:r>
            <a:r>
              <a:rPr dirty="0" err="1"/>
              <a:t>avalia</a:t>
            </a:r>
            <a:r>
              <a:rPr dirty="0"/>
              <a:t> as </a:t>
            </a:r>
            <a:r>
              <a:rPr dirty="0" err="1"/>
              <a:t>propostas</a:t>
            </a:r>
            <a:r>
              <a:rPr dirty="0"/>
              <a:t> e </a:t>
            </a:r>
            <a:r>
              <a:rPr dirty="0" err="1"/>
              <a:t>escolhe</a:t>
            </a:r>
            <a:r>
              <a:rPr dirty="0"/>
              <a:t> a </a:t>
            </a:r>
            <a:r>
              <a:rPr dirty="0" err="1"/>
              <a:t>melhor</a:t>
            </a:r>
            <a:r>
              <a:rPr dirty="0"/>
              <a:t>, </a:t>
            </a:r>
            <a:r>
              <a:rPr dirty="0" err="1"/>
              <a:t>enviando</a:t>
            </a:r>
            <a:r>
              <a:rPr dirty="0"/>
              <a:t> </a:t>
            </a:r>
            <a:r>
              <a:rPr dirty="0" err="1"/>
              <a:t>mensagem</a:t>
            </a:r>
            <a:r>
              <a:rPr dirty="0"/>
              <a:t> de </a:t>
            </a:r>
            <a:r>
              <a:rPr dirty="0" err="1"/>
              <a:t>confirmação</a:t>
            </a:r>
            <a:r>
              <a:rPr dirty="0"/>
              <a:t> a um </a:t>
            </a:r>
            <a:r>
              <a:rPr dirty="0" err="1"/>
              <a:t>agente</a:t>
            </a:r>
            <a:r>
              <a:rPr dirty="0"/>
              <a:t> e </a:t>
            </a:r>
            <a:r>
              <a:rPr dirty="0" err="1"/>
              <a:t>rejeição</a:t>
            </a:r>
            <a:r>
              <a:rPr dirty="0"/>
              <a:t> </a:t>
            </a:r>
            <a:r>
              <a:rPr dirty="0" err="1"/>
              <a:t>aos</a:t>
            </a:r>
            <a:r>
              <a:rPr dirty="0"/>
              <a:t> outros.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Rectangle 8"/>
          <p:cNvSpPr/>
          <p:nvPr/>
        </p:nvSpPr>
        <p:spPr>
          <a:xfrm>
            <a:off x="1" y="0"/>
            <a:ext cx="12192001"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pic>
        <p:nvPicPr>
          <p:cNvPr id="161" name="Picture 3" descr="Picture 3"/>
          <p:cNvPicPr>
            <a:picLocks noChangeAspect="1"/>
          </p:cNvPicPr>
          <p:nvPr/>
        </p:nvPicPr>
        <p:blipFill>
          <a:blip r:embed="rId2">
            <a:alphaModFix amt="60000"/>
          </a:blip>
          <a:srcRect t="24982"/>
          <a:stretch>
            <a:fillRect/>
          </a:stretch>
        </p:blipFill>
        <p:spPr>
          <a:xfrm>
            <a:off x="-4108" y="-1"/>
            <a:ext cx="12188832" cy="6857900"/>
          </a:xfrm>
          <a:prstGeom prst="rect">
            <a:avLst/>
          </a:prstGeom>
          <a:ln w="12700">
            <a:miter lim="400000"/>
          </a:ln>
        </p:spPr>
      </p:pic>
      <p:sp>
        <p:nvSpPr>
          <p:cNvPr id="162" name="Título 1"/>
          <p:cNvSpPr txBox="1">
            <a:spLocks noGrp="1"/>
          </p:cNvSpPr>
          <p:nvPr>
            <p:ph type="ctrTitle"/>
          </p:nvPr>
        </p:nvSpPr>
        <p:spPr>
          <a:xfrm>
            <a:off x="560238" y="642527"/>
            <a:ext cx="8194676" cy="5643974"/>
          </a:xfrm>
          <a:prstGeom prst="rect">
            <a:avLst/>
          </a:prstGeom>
        </p:spPr>
        <p:txBody>
          <a:bodyPr/>
          <a:lstStyle/>
          <a:p>
            <a:pPr>
              <a:defRPr>
                <a:solidFill>
                  <a:srgbClr val="FFFFFF"/>
                </a:solidFill>
              </a:defRPr>
            </a:pPr>
            <a:r>
              <a:t>Supply Vehicle Agent:</a:t>
            </a:r>
          </a:p>
          <a:p>
            <a:pPr>
              <a:defRPr>
                <a:solidFill>
                  <a:srgbClr val="FFFFFF"/>
                </a:solidFill>
              </a:defRPr>
            </a:pPr>
            <a:br/>
            <a:r>
              <a:rPr sz="1800"/>
              <a:t>Existem 10 Supply Vehicle Agents espalhados por 2 localizações ao longo do mapa. Depois da catástrofe, só são iniciados os Supply Agents que não foram afetados pela mesma. Cada Supply Agent tem um comportamento repetitivo em que inicialmente espera por uma mensagem, que se chegar pode ser de “request” ou “confirm”.</a:t>
            </a:r>
            <a:br>
              <a:rPr sz="1800"/>
            </a:br>
            <a:r>
              <a:rPr sz="1800"/>
              <a:t>Se for “request” vem de um Shelter Agent a pedir para reabastecer determinado abrigo, e envia uma proposta onde especifica a sua distância a esse abrigo. Se for “confirm” significa que foi escolhido para reabastecer determinada abrigo, pelo que se desloca para lá, reabastece e torna-se novamente disponível (não voltando à base) .  Em cada comportamento cíclico são gastos recursos do camião caso o agente tenha sido acionado e depois existe uma avaliação da necessidade de mais recursos. Caso sejam necessários, o camião volta à base e reabastece, tornando-se depois novamente disponível.</a:t>
            </a:r>
          </a:p>
        </p:txBody>
      </p:sp>
      <p:sp>
        <p:nvSpPr>
          <p:cNvPr id="163" name="Straight Connector 10"/>
          <p:cNvSpPr/>
          <p:nvPr/>
        </p:nvSpPr>
        <p:spPr>
          <a:xfrm flipH="1" flipV="1">
            <a:off x="560237" y="571499"/>
            <a:ext cx="11060264" cy="2"/>
          </a:xfrm>
          <a:prstGeom prst="line">
            <a:avLst/>
          </a:prstGeom>
          <a:ln w="6350">
            <a:solidFill>
              <a:srgbClr val="FFFFFF"/>
            </a:solidFill>
            <a:miter/>
          </a:ln>
        </p:spPr>
        <p:txBody>
          <a:bodyPr lIns="45719" rIns="45719"/>
          <a:lstStyle/>
          <a:p>
            <a:endParaRPr/>
          </a:p>
        </p:txBody>
      </p:sp>
      <p:sp>
        <p:nvSpPr>
          <p:cNvPr id="164" name="Straight Connector 12"/>
          <p:cNvSpPr/>
          <p:nvPr/>
        </p:nvSpPr>
        <p:spPr>
          <a:xfrm flipH="1">
            <a:off x="8877299" y="571500"/>
            <a:ext cx="1" cy="5715001"/>
          </a:xfrm>
          <a:prstGeom prst="line">
            <a:avLst/>
          </a:prstGeom>
          <a:ln w="6350">
            <a:solidFill>
              <a:srgbClr val="FFFFFF"/>
            </a:solidFill>
            <a:miter/>
          </a:ln>
        </p:spPr>
        <p:txBody>
          <a:bodyPr lIns="45719" rIns="45719"/>
          <a:lstStyle/>
          <a:p>
            <a:endParaRPr/>
          </a:p>
        </p:txBody>
      </p:sp>
      <p:sp>
        <p:nvSpPr>
          <p:cNvPr id="165" name="Straight Connector 14"/>
          <p:cNvSpPr/>
          <p:nvPr/>
        </p:nvSpPr>
        <p:spPr>
          <a:xfrm flipH="1" flipV="1">
            <a:off x="565868" y="6287847"/>
            <a:ext cx="11060264" cy="1"/>
          </a:xfrm>
          <a:prstGeom prst="line">
            <a:avLst/>
          </a:prstGeom>
          <a:ln w="6350">
            <a:solidFill>
              <a:srgbClr val="FFFFFF"/>
            </a:solidFill>
            <a:miter/>
          </a:ln>
        </p:spPr>
        <p:txBody>
          <a:bodyPr lIns="45719" rIns="45719"/>
          <a:lstStyle/>
          <a:p>
            <a:endParaRPr/>
          </a:p>
        </p:txBody>
      </p:sp>
      <p:sp>
        <p:nvSpPr>
          <p:cNvPr id="166" name="Título 1"/>
          <p:cNvSpPr txBox="1"/>
          <p:nvPr/>
        </p:nvSpPr>
        <p:spPr>
          <a:xfrm>
            <a:off x="8999686" y="621339"/>
            <a:ext cx="2779778" cy="56153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lnSpcReduction="10000"/>
          </a:bodyPr>
          <a:lstStyle/>
          <a:p>
            <a:pPr defTabSz="905255">
              <a:lnSpc>
                <a:spcPct val="90000"/>
              </a:lnSpc>
              <a:defRPr sz="4752" spc="-99">
                <a:solidFill>
                  <a:srgbClr val="FFFFFF"/>
                </a:solidFill>
                <a:latin typeface="Batang"/>
                <a:ea typeface="Batang"/>
                <a:cs typeface="Batang"/>
                <a:sym typeface="Batang"/>
              </a:defRPr>
            </a:pPr>
            <a:r>
              <a:rPr dirty="0"/>
              <a:t>Contract Net </a:t>
            </a:r>
            <a:r>
              <a:rPr sz="2376" dirty="0"/>
              <a:t>(</a:t>
            </a:r>
            <a:r>
              <a:rPr sz="2376" dirty="0" err="1"/>
              <a:t>Supplys</a:t>
            </a:r>
            <a:r>
              <a:rPr sz="2376" dirty="0"/>
              <a:t>):</a:t>
            </a:r>
          </a:p>
          <a:p>
            <a:pPr defTabSz="905255">
              <a:lnSpc>
                <a:spcPct val="90000"/>
              </a:lnSpc>
              <a:defRPr sz="1782" spc="-99">
                <a:solidFill>
                  <a:srgbClr val="FFFFFF"/>
                </a:solidFill>
                <a:latin typeface="Batang"/>
                <a:ea typeface="Batang"/>
                <a:cs typeface="Batang"/>
                <a:sym typeface="Batang"/>
              </a:defRPr>
            </a:pPr>
            <a:r>
              <a:rPr dirty="0"/>
              <a:t>O Shelter Agent que </a:t>
            </a:r>
            <a:r>
              <a:rPr dirty="0" err="1"/>
              <a:t>inicia</a:t>
            </a:r>
            <a:r>
              <a:rPr dirty="0"/>
              <a:t> o </a:t>
            </a:r>
            <a:r>
              <a:rPr dirty="0" err="1"/>
              <a:t>protocolo</a:t>
            </a:r>
            <a:r>
              <a:rPr dirty="0"/>
              <a:t> </a:t>
            </a:r>
            <a:r>
              <a:rPr dirty="0" err="1"/>
              <a:t>envia</a:t>
            </a:r>
            <a:r>
              <a:rPr dirty="0"/>
              <a:t> para </a:t>
            </a:r>
            <a:r>
              <a:rPr dirty="0" err="1"/>
              <a:t>os</a:t>
            </a:r>
            <a:r>
              <a:rPr dirty="0"/>
              <a:t> Supply Vehicle agents um “request” com a </a:t>
            </a:r>
            <a:r>
              <a:rPr dirty="0" err="1"/>
              <a:t>localização</a:t>
            </a:r>
            <a:r>
              <a:rPr dirty="0"/>
              <a:t> do </a:t>
            </a:r>
            <a:r>
              <a:rPr dirty="0" err="1"/>
              <a:t>abrigo</a:t>
            </a:r>
            <a:r>
              <a:rPr dirty="0"/>
              <a:t> e o nº de </a:t>
            </a:r>
            <a:r>
              <a:rPr dirty="0" err="1"/>
              <a:t>recursos</a:t>
            </a:r>
            <a:r>
              <a:rPr dirty="0"/>
              <a:t> de </a:t>
            </a:r>
            <a:r>
              <a:rPr dirty="0" err="1"/>
              <a:t>cada</a:t>
            </a:r>
            <a:r>
              <a:rPr dirty="0"/>
              <a:t> </a:t>
            </a:r>
            <a:r>
              <a:rPr dirty="0" err="1"/>
              <a:t>tipo</a:t>
            </a:r>
            <a:r>
              <a:rPr dirty="0"/>
              <a:t> (</a:t>
            </a:r>
            <a:r>
              <a:rPr dirty="0" err="1"/>
              <a:t>água</a:t>
            </a:r>
            <a:r>
              <a:rPr dirty="0"/>
              <a:t>, comida e </a:t>
            </a:r>
            <a:r>
              <a:rPr dirty="0" err="1"/>
              <a:t>medicamentos</a:t>
            </a:r>
            <a:r>
              <a:rPr dirty="0"/>
              <a:t>) </a:t>
            </a:r>
            <a:r>
              <a:rPr dirty="0" err="1"/>
              <a:t>necessário</a:t>
            </a:r>
            <a:r>
              <a:rPr dirty="0"/>
              <a:t>. Cada um dos </a:t>
            </a:r>
            <a:r>
              <a:rPr dirty="0" err="1"/>
              <a:t>Supplys</a:t>
            </a:r>
            <a:r>
              <a:rPr dirty="0"/>
              <a:t> </a:t>
            </a:r>
            <a:r>
              <a:rPr dirty="0" err="1"/>
              <a:t>ou</a:t>
            </a:r>
            <a:r>
              <a:rPr dirty="0"/>
              <a:t> </a:t>
            </a:r>
            <a:r>
              <a:rPr dirty="0" err="1"/>
              <a:t>responde</a:t>
            </a:r>
            <a:r>
              <a:rPr dirty="0"/>
              <a:t> com </a:t>
            </a:r>
            <a:r>
              <a:rPr dirty="0" err="1"/>
              <a:t>uma</a:t>
            </a:r>
            <a:r>
              <a:rPr dirty="0"/>
              <a:t> </a:t>
            </a:r>
            <a:r>
              <a:rPr dirty="0" err="1"/>
              <a:t>proposta</a:t>
            </a:r>
            <a:r>
              <a:rPr dirty="0"/>
              <a:t> (</a:t>
            </a:r>
            <a:r>
              <a:rPr dirty="0" err="1"/>
              <a:t>distância</a:t>
            </a:r>
            <a:r>
              <a:rPr dirty="0"/>
              <a:t> a que </a:t>
            </a:r>
            <a:r>
              <a:rPr dirty="0" err="1"/>
              <a:t>está</a:t>
            </a:r>
            <a:r>
              <a:rPr dirty="0"/>
              <a:t> da </a:t>
            </a:r>
            <a:r>
              <a:rPr dirty="0" err="1"/>
              <a:t>célula</a:t>
            </a:r>
            <a:r>
              <a:rPr dirty="0"/>
              <a:t>) </a:t>
            </a:r>
            <a:r>
              <a:rPr dirty="0" err="1"/>
              <a:t>ou</a:t>
            </a:r>
            <a:r>
              <a:rPr dirty="0"/>
              <a:t> com </a:t>
            </a:r>
            <a:r>
              <a:rPr dirty="0" err="1"/>
              <a:t>uma</a:t>
            </a:r>
            <a:r>
              <a:rPr dirty="0"/>
              <a:t> </a:t>
            </a:r>
            <a:r>
              <a:rPr dirty="0" err="1"/>
              <a:t>rejeição</a:t>
            </a:r>
            <a:r>
              <a:rPr dirty="0"/>
              <a:t> </a:t>
            </a:r>
            <a:r>
              <a:rPr dirty="0" err="1"/>
              <a:t>por</a:t>
            </a:r>
            <a:r>
              <a:rPr dirty="0"/>
              <a:t> </a:t>
            </a:r>
            <a:r>
              <a:rPr dirty="0" err="1"/>
              <a:t>estar</a:t>
            </a:r>
            <a:r>
              <a:rPr dirty="0"/>
              <a:t> </a:t>
            </a:r>
            <a:r>
              <a:rPr dirty="0" err="1"/>
              <a:t>ocupado</a:t>
            </a:r>
            <a:r>
              <a:rPr dirty="0"/>
              <a:t>.  O </a:t>
            </a:r>
            <a:r>
              <a:rPr dirty="0" err="1"/>
              <a:t>agente</a:t>
            </a:r>
            <a:r>
              <a:rPr dirty="0"/>
              <a:t> </a:t>
            </a:r>
            <a:r>
              <a:rPr dirty="0" err="1"/>
              <a:t>inicial</a:t>
            </a:r>
            <a:r>
              <a:rPr dirty="0"/>
              <a:t> </a:t>
            </a:r>
            <a:r>
              <a:rPr dirty="0" err="1"/>
              <a:t>avalia</a:t>
            </a:r>
            <a:r>
              <a:rPr dirty="0"/>
              <a:t> as </a:t>
            </a:r>
            <a:r>
              <a:rPr dirty="0" err="1"/>
              <a:t>propostas</a:t>
            </a:r>
            <a:r>
              <a:rPr dirty="0"/>
              <a:t> e </a:t>
            </a:r>
            <a:r>
              <a:rPr dirty="0" err="1"/>
              <a:t>escolhe</a:t>
            </a:r>
            <a:r>
              <a:rPr dirty="0"/>
              <a:t> a </a:t>
            </a:r>
            <a:r>
              <a:rPr dirty="0" err="1"/>
              <a:t>melhor</a:t>
            </a:r>
            <a:r>
              <a:rPr dirty="0"/>
              <a:t>, </a:t>
            </a:r>
            <a:r>
              <a:rPr dirty="0" err="1"/>
              <a:t>enviando</a:t>
            </a:r>
            <a:r>
              <a:rPr dirty="0"/>
              <a:t> </a:t>
            </a:r>
            <a:r>
              <a:rPr dirty="0" err="1"/>
              <a:t>mensagem</a:t>
            </a:r>
            <a:r>
              <a:rPr dirty="0"/>
              <a:t> de </a:t>
            </a:r>
            <a:r>
              <a:rPr dirty="0" err="1"/>
              <a:t>confirmação</a:t>
            </a:r>
            <a:r>
              <a:rPr dirty="0"/>
              <a:t> a um </a:t>
            </a:r>
            <a:r>
              <a:rPr dirty="0" err="1"/>
              <a:t>agente</a:t>
            </a:r>
            <a:r>
              <a:rPr dirty="0"/>
              <a:t> e </a:t>
            </a:r>
            <a:r>
              <a:rPr dirty="0" err="1"/>
              <a:t>rejeição</a:t>
            </a:r>
            <a:r>
              <a:rPr dirty="0"/>
              <a:t> </a:t>
            </a:r>
            <a:r>
              <a:rPr dirty="0" err="1"/>
              <a:t>aos</a:t>
            </a:r>
            <a:r>
              <a:rPr dirty="0"/>
              <a:t> outros.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Rectangle 8"/>
          <p:cNvSpPr/>
          <p:nvPr/>
        </p:nvSpPr>
        <p:spPr>
          <a:xfrm>
            <a:off x="1" y="0"/>
            <a:ext cx="12192001"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pic>
        <p:nvPicPr>
          <p:cNvPr id="169" name="Picture 3" descr="Picture 3"/>
          <p:cNvPicPr>
            <a:picLocks noChangeAspect="1"/>
          </p:cNvPicPr>
          <p:nvPr/>
        </p:nvPicPr>
        <p:blipFill>
          <a:blip r:embed="rId2">
            <a:alphaModFix amt="60000"/>
          </a:blip>
          <a:srcRect t="24982"/>
          <a:stretch>
            <a:fillRect/>
          </a:stretch>
        </p:blipFill>
        <p:spPr>
          <a:xfrm>
            <a:off x="-9632" y="35564"/>
            <a:ext cx="12188832" cy="6857900"/>
          </a:xfrm>
          <a:prstGeom prst="rect">
            <a:avLst/>
          </a:prstGeom>
          <a:ln w="12700">
            <a:miter lim="400000"/>
          </a:ln>
        </p:spPr>
      </p:pic>
      <p:sp>
        <p:nvSpPr>
          <p:cNvPr id="170" name="Título 1"/>
          <p:cNvSpPr txBox="1">
            <a:spLocks noGrp="1"/>
          </p:cNvSpPr>
          <p:nvPr>
            <p:ph type="ctrTitle"/>
          </p:nvPr>
        </p:nvSpPr>
        <p:spPr>
          <a:xfrm>
            <a:off x="560238" y="642527"/>
            <a:ext cx="8194676" cy="5643974"/>
          </a:xfrm>
          <a:prstGeom prst="rect">
            <a:avLst/>
          </a:prstGeom>
        </p:spPr>
        <p:txBody>
          <a:bodyPr/>
          <a:lstStyle/>
          <a:p>
            <a:pPr>
              <a:defRPr>
                <a:solidFill>
                  <a:srgbClr val="FFFFFF"/>
                </a:solidFill>
              </a:defRPr>
            </a:pPr>
            <a:r>
              <a:t>Simulação Terramoto:</a:t>
            </a:r>
            <a:br/>
            <a:endParaRPr/>
          </a:p>
        </p:txBody>
      </p:sp>
      <p:sp>
        <p:nvSpPr>
          <p:cNvPr id="171" name="Straight Connector 10"/>
          <p:cNvSpPr/>
          <p:nvPr/>
        </p:nvSpPr>
        <p:spPr>
          <a:xfrm flipH="1" flipV="1">
            <a:off x="560237" y="571499"/>
            <a:ext cx="11060264" cy="2"/>
          </a:xfrm>
          <a:prstGeom prst="line">
            <a:avLst/>
          </a:prstGeom>
          <a:ln w="6350">
            <a:solidFill>
              <a:srgbClr val="FFFFFF"/>
            </a:solidFill>
            <a:miter/>
          </a:ln>
        </p:spPr>
        <p:txBody>
          <a:bodyPr lIns="45719" rIns="45719"/>
          <a:lstStyle/>
          <a:p>
            <a:endParaRPr/>
          </a:p>
        </p:txBody>
      </p:sp>
      <p:sp>
        <p:nvSpPr>
          <p:cNvPr id="172" name="Straight Connector 12"/>
          <p:cNvSpPr/>
          <p:nvPr/>
        </p:nvSpPr>
        <p:spPr>
          <a:xfrm flipH="1">
            <a:off x="8877299" y="571500"/>
            <a:ext cx="1" cy="5715001"/>
          </a:xfrm>
          <a:prstGeom prst="line">
            <a:avLst/>
          </a:prstGeom>
          <a:ln w="6350">
            <a:solidFill>
              <a:srgbClr val="FFFFFF"/>
            </a:solidFill>
            <a:miter/>
          </a:ln>
        </p:spPr>
        <p:txBody>
          <a:bodyPr lIns="45719" rIns="45719"/>
          <a:lstStyle/>
          <a:p>
            <a:endParaRPr/>
          </a:p>
        </p:txBody>
      </p:sp>
      <p:sp>
        <p:nvSpPr>
          <p:cNvPr id="173" name="Straight Connector 14"/>
          <p:cNvSpPr/>
          <p:nvPr/>
        </p:nvSpPr>
        <p:spPr>
          <a:xfrm flipH="1" flipV="1">
            <a:off x="565868" y="6287847"/>
            <a:ext cx="11060264" cy="1"/>
          </a:xfrm>
          <a:prstGeom prst="line">
            <a:avLst/>
          </a:prstGeom>
          <a:ln w="6350">
            <a:solidFill>
              <a:srgbClr val="FFFFFF"/>
            </a:solidFill>
            <a:miter/>
          </a:ln>
        </p:spPr>
        <p:txBody>
          <a:bodyPr lIns="45719" rIns="45719"/>
          <a:lstStyle/>
          <a:p>
            <a:endParaRPr/>
          </a:p>
        </p:txBody>
      </p:sp>
      <p:pic>
        <p:nvPicPr>
          <p:cNvPr id="174" name="Imagem 18" descr="Imagem 18"/>
          <p:cNvPicPr>
            <a:picLocks noChangeAspect="1"/>
          </p:cNvPicPr>
          <p:nvPr/>
        </p:nvPicPr>
        <p:blipFill>
          <a:blip r:embed="rId3"/>
          <a:stretch>
            <a:fillRect/>
          </a:stretch>
        </p:blipFill>
        <p:spPr>
          <a:xfrm>
            <a:off x="341139" y="2890159"/>
            <a:ext cx="5567363" cy="3186113"/>
          </a:xfrm>
          <a:prstGeom prst="rect">
            <a:avLst/>
          </a:prstGeom>
          <a:ln w="12700">
            <a:miter lim="400000"/>
          </a:ln>
        </p:spPr>
      </p:pic>
      <p:pic>
        <p:nvPicPr>
          <p:cNvPr id="175" name="Imagem 16" descr="Imagem 16"/>
          <p:cNvPicPr>
            <a:picLocks noChangeAspect="1"/>
          </p:cNvPicPr>
          <p:nvPr/>
        </p:nvPicPr>
        <p:blipFill>
          <a:blip r:embed="rId4"/>
          <a:stretch>
            <a:fillRect/>
          </a:stretch>
        </p:blipFill>
        <p:spPr>
          <a:xfrm>
            <a:off x="5957000" y="1443316"/>
            <a:ext cx="2718223" cy="2401995"/>
          </a:xfrm>
          <a:prstGeom prst="rect">
            <a:avLst/>
          </a:prstGeom>
          <a:ln w="12700">
            <a:miter lim="400000"/>
          </a:ln>
        </p:spPr>
      </p:pic>
      <p:sp>
        <p:nvSpPr>
          <p:cNvPr id="176" name="Título 1"/>
          <p:cNvSpPr txBox="1"/>
          <p:nvPr/>
        </p:nvSpPr>
        <p:spPr>
          <a:xfrm>
            <a:off x="8940188" y="654743"/>
            <a:ext cx="3239012" cy="56153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a:lnSpc>
                <a:spcPct val="90000"/>
              </a:lnSpc>
              <a:defRPr sz="4800" spc="-100">
                <a:solidFill>
                  <a:srgbClr val="FFFFFF"/>
                </a:solidFill>
                <a:latin typeface="Batang"/>
                <a:ea typeface="Batang"/>
                <a:cs typeface="Batang"/>
                <a:sym typeface="Batang"/>
              </a:defRPr>
            </a:pPr>
            <a:r>
              <a:rPr sz="4400" dirty="0" err="1"/>
              <a:t>Conclusões</a:t>
            </a:r>
            <a:r>
              <a:rPr sz="4400" dirty="0"/>
              <a:t>:</a:t>
            </a:r>
          </a:p>
          <a:p>
            <a:pPr>
              <a:lnSpc>
                <a:spcPct val="90000"/>
              </a:lnSpc>
              <a:defRPr spc="-100">
                <a:solidFill>
                  <a:srgbClr val="FFFFFF"/>
                </a:solidFill>
                <a:latin typeface="Batang"/>
                <a:ea typeface="Batang"/>
                <a:cs typeface="Batang"/>
                <a:sym typeface="Batang"/>
              </a:defRPr>
            </a:pPr>
            <a:endParaRPr lang="pt-PT" dirty="0"/>
          </a:p>
          <a:p>
            <a:pPr>
              <a:lnSpc>
                <a:spcPct val="90000"/>
              </a:lnSpc>
              <a:defRPr spc="-100">
                <a:solidFill>
                  <a:srgbClr val="FFFFFF"/>
                </a:solidFill>
                <a:latin typeface="Batang"/>
                <a:ea typeface="Batang"/>
                <a:cs typeface="Batang"/>
                <a:sym typeface="Batang"/>
              </a:defRPr>
            </a:pPr>
            <a:r>
              <a:rPr dirty="0"/>
              <a:t>Nesse teste as </a:t>
            </a:r>
            <a:r>
              <a:rPr dirty="0" err="1"/>
              <a:t>métricas</a:t>
            </a:r>
            <a:r>
              <a:rPr dirty="0"/>
              <a:t> </a:t>
            </a:r>
            <a:r>
              <a:rPr dirty="0" err="1"/>
              <a:t>foram</a:t>
            </a:r>
            <a:r>
              <a:rPr dirty="0"/>
              <a:t> </a:t>
            </a:r>
            <a:r>
              <a:rPr dirty="0" err="1"/>
              <a:t>muito</a:t>
            </a:r>
            <a:r>
              <a:rPr dirty="0"/>
              <a:t> </a:t>
            </a:r>
            <a:r>
              <a:rPr dirty="0" err="1"/>
              <a:t>positivas</a:t>
            </a:r>
            <a:r>
              <a:rPr dirty="0"/>
              <a:t>. Em 36 horas </a:t>
            </a:r>
            <a:r>
              <a:rPr dirty="0" err="1"/>
              <a:t>foi</a:t>
            </a:r>
            <a:r>
              <a:rPr dirty="0"/>
              <a:t> </a:t>
            </a:r>
            <a:r>
              <a:rPr dirty="0" err="1"/>
              <a:t>possível</a:t>
            </a:r>
            <a:r>
              <a:rPr dirty="0"/>
              <a:t> </a:t>
            </a:r>
            <a:r>
              <a:rPr dirty="0" err="1"/>
              <a:t>resgatar</a:t>
            </a:r>
            <a:r>
              <a:rPr dirty="0"/>
              <a:t> </a:t>
            </a:r>
            <a:r>
              <a:rPr dirty="0" err="1"/>
              <a:t>cerca</a:t>
            </a:r>
            <a:r>
              <a:rPr dirty="0"/>
              <a:t> de 88% dos </a:t>
            </a:r>
            <a:r>
              <a:rPr dirty="0" err="1"/>
              <a:t>mortos</a:t>
            </a:r>
            <a:r>
              <a:rPr dirty="0"/>
              <a:t> e </a:t>
            </a:r>
            <a:r>
              <a:rPr dirty="0" err="1"/>
              <a:t>feridos</a:t>
            </a:r>
            <a:r>
              <a:rPr dirty="0"/>
              <a:t> e </a:t>
            </a:r>
            <a:r>
              <a:rPr dirty="0" err="1"/>
              <a:t>abrigar</a:t>
            </a:r>
            <a:r>
              <a:rPr dirty="0"/>
              <a:t> </a:t>
            </a:r>
            <a:r>
              <a:rPr dirty="0" err="1"/>
              <a:t>mais</a:t>
            </a:r>
            <a:r>
              <a:rPr dirty="0"/>
              <a:t> de 70% dos </a:t>
            </a:r>
            <a:r>
              <a:rPr dirty="0" err="1"/>
              <a:t>civis</a:t>
            </a:r>
            <a:r>
              <a:rPr dirty="0"/>
              <a:t>. </a:t>
            </a:r>
          </a:p>
          <a:p>
            <a:pPr>
              <a:lnSpc>
                <a:spcPct val="90000"/>
              </a:lnSpc>
              <a:defRPr spc="-100">
                <a:solidFill>
                  <a:srgbClr val="FFFFFF"/>
                </a:solidFill>
                <a:latin typeface="Batang"/>
                <a:ea typeface="Batang"/>
                <a:cs typeface="Batang"/>
                <a:sym typeface="Batang"/>
              </a:defRPr>
            </a:pPr>
            <a:r>
              <a:rPr dirty="0" err="1"/>
              <a:t>Os</a:t>
            </a:r>
            <a:r>
              <a:rPr dirty="0"/>
              <a:t> </a:t>
            </a:r>
            <a:r>
              <a:rPr dirty="0" err="1"/>
              <a:t>recursos</a:t>
            </a:r>
            <a:r>
              <a:rPr dirty="0"/>
              <a:t> </a:t>
            </a:r>
            <a:r>
              <a:rPr dirty="0" err="1"/>
              <a:t>entregues</a:t>
            </a:r>
            <a:r>
              <a:rPr dirty="0"/>
              <a:t> </a:t>
            </a:r>
            <a:r>
              <a:rPr dirty="0" err="1"/>
              <a:t>foram</a:t>
            </a:r>
            <a:r>
              <a:rPr dirty="0"/>
              <a:t> </a:t>
            </a:r>
            <a:r>
              <a:rPr dirty="0" err="1"/>
              <a:t>bem</a:t>
            </a:r>
            <a:r>
              <a:rPr dirty="0"/>
              <a:t> </a:t>
            </a:r>
            <a:r>
              <a:rPr dirty="0" err="1"/>
              <a:t>utilizados</a:t>
            </a:r>
            <a:r>
              <a:rPr dirty="0"/>
              <a:t>: </a:t>
            </a:r>
            <a:r>
              <a:rPr dirty="0" err="1"/>
              <a:t>mais</a:t>
            </a:r>
            <a:r>
              <a:rPr dirty="0"/>
              <a:t> de 90% da comida e </a:t>
            </a:r>
            <a:r>
              <a:rPr dirty="0" err="1"/>
              <a:t>água</a:t>
            </a:r>
            <a:r>
              <a:rPr dirty="0"/>
              <a:t> e </a:t>
            </a:r>
            <a:r>
              <a:rPr dirty="0" err="1"/>
              <a:t>mais</a:t>
            </a:r>
            <a:r>
              <a:rPr dirty="0"/>
              <a:t> de 80% dos </a:t>
            </a:r>
            <a:r>
              <a:rPr dirty="0" err="1"/>
              <a:t>medicamentos</a:t>
            </a:r>
            <a:r>
              <a:rPr dirty="0"/>
              <a:t>.</a:t>
            </a:r>
          </a:p>
          <a:p>
            <a:pPr>
              <a:lnSpc>
                <a:spcPct val="90000"/>
              </a:lnSpc>
              <a:defRPr spc="-100">
                <a:solidFill>
                  <a:srgbClr val="FFFFFF"/>
                </a:solidFill>
                <a:latin typeface="Batang"/>
                <a:ea typeface="Batang"/>
                <a:cs typeface="Batang"/>
                <a:sym typeface="Batang"/>
              </a:defRPr>
            </a:pPr>
            <a:r>
              <a:rPr dirty="0"/>
              <a:t>O </a:t>
            </a:r>
            <a:r>
              <a:rPr dirty="0" err="1"/>
              <a:t>número</a:t>
            </a:r>
            <a:r>
              <a:rPr dirty="0"/>
              <a:t> de </a:t>
            </a:r>
            <a:r>
              <a:rPr dirty="0" err="1"/>
              <a:t>recusas</a:t>
            </a:r>
            <a:r>
              <a:rPr dirty="0"/>
              <a:t> </a:t>
            </a:r>
            <a:r>
              <a:rPr dirty="0" err="1"/>
              <a:t>foi</a:t>
            </a:r>
            <a:r>
              <a:rPr dirty="0"/>
              <a:t> zero, o que </a:t>
            </a:r>
            <a:r>
              <a:rPr dirty="0" err="1"/>
              <a:t>significa</a:t>
            </a:r>
            <a:r>
              <a:rPr dirty="0"/>
              <a:t> que o </a:t>
            </a:r>
            <a:r>
              <a:rPr dirty="0" err="1"/>
              <a:t>sistema</a:t>
            </a:r>
            <a:r>
              <a:rPr dirty="0"/>
              <a:t> </a:t>
            </a:r>
            <a:r>
              <a:rPr dirty="0" err="1"/>
              <a:t>funcionou</a:t>
            </a:r>
            <a:r>
              <a:rPr dirty="0"/>
              <a:t> </a:t>
            </a:r>
            <a:r>
              <a:rPr dirty="0" err="1"/>
              <a:t>quase</a:t>
            </a:r>
            <a:r>
              <a:rPr dirty="0"/>
              <a:t> </a:t>
            </a:r>
            <a:r>
              <a:rPr dirty="0" err="1"/>
              <a:t>sem</a:t>
            </a:r>
            <a:r>
              <a:rPr dirty="0"/>
              <a:t> </a:t>
            </a:r>
            <a:r>
              <a:rPr dirty="0" err="1"/>
              <a:t>falhas</a:t>
            </a:r>
            <a:r>
              <a:rPr dirty="0"/>
              <a:t>.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Rectangle 8"/>
          <p:cNvSpPr/>
          <p:nvPr/>
        </p:nvSpPr>
        <p:spPr>
          <a:xfrm>
            <a:off x="1" y="0"/>
            <a:ext cx="12192001"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pic>
        <p:nvPicPr>
          <p:cNvPr id="179" name="Picture 3" descr="Picture 3"/>
          <p:cNvPicPr>
            <a:picLocks noChangeAspect="1"/>
          </p:cNvPicPr>
          <p:nvPr/>
        </p:nvPicPr>
        <p:blipFill>
          <a:blip r:embed="rId2">
            <a:alphaModFix amt="60000"/>
          </a:blip>
          <a:srcRect t="24982"/>
          <a:stretch>
            <a:fillRect/>
          </a:stretch>
        </p:blipFill>
        <p:spPr>
          <a:xfrm>
            <a:off x="3047" y="-1"/>
            <a:ext cx="12188832" cy="6857900"/>
          </a:xfrm>
          <a:prstGeom prst="rect">
            <a:avLst/>
          </a:prstGeom>
          <a:ln w="12700">
            <a:miter lim="400000"/>
          </a:ln>
        </p:spPr>
      </p:pic>
      <p:sp>
        <p:nvSpPr>
          <p:cNvPr id="180" name="Título 1"/>
          <p:cNvSpPr txBox="1">
            <a:spLocks noGrp="1"/>
          </p:cNvSpPr>
          <p:nvPr>
            <p:ph type="ctrTitle"/>
          </p:nvPr>
        </p:nvSpPr>
        <p:spPr>
          <a:xfrm>
            <a:off x="560238" y="642527"/>
            <a:ext cx="8194676" cy="5643974"/>
          </a:xfrm>
          <a:prstGeom prst="rect">
            <a:avLst/>
          </a:prstGeom>
        </p:spPr>
        <p:txBody>
          <a:bodyPr/>
          <a:lstStyle/>
          <a:p>
            <a:pPr>
              <a:defRPr>
                <a:solidFill>
                  <a:srgbClr val="FFFFFF"/>
                </a:solidFill>
              </a:defRPr>
            </a:pPr>
            <a:r>
              <a:t>Simulação Tsunami:</a:t>
            </a:r>
            <a:br/>
            <a:endParaRPr/>
          </a:p>
        </p:txBody>
      </p:sp>
      <p:sp>
        <p:nvSpPr>
          <p:cNvPr id="181" name="Straight Connector 10"/>
          <p:cNvSpPr/>
          <p:nvPr/>
        </p:nvSpPr>
        <p:spPr>
          <a:xfrm flipH="1" flipV="1">
            <a:off x="560237" y="571499"/>
            <a:ext cx="11060264" cy="2"/>
          </a:xfrm>
          <a:prstGeom prst="line">
            <a:avLst/>
          </a:prstGeom>
          <a:ln w="6350">
            <a:solidFill>
              <a:srgbClr val="FFFFFF"/>
            </a:solidFill>
            <a:miter/>
          </a:ln>
        </p:spPr>
        <p:txBody>
          <a:bodyPr lIns="45719" rIns="45719"/>
          <a:lstStyle/>
          <a:p>
            <a:endParaRPr/>
          </a:p>
        </p:txBody>
      </p:sp>
      <p:sp>
        <p:nvSpPr>
          <p:cNvPr id="182" name="Straight Connector 12"/>
          <p:cNvSpPr/>
          <p:nvPr/>
        </p:nvSpPr>
        <p:spPr>
          <a:xfrm flipH="1">
            <a:off x="8877299" y="571500"/>
            <a:ext cx="1" cy="5715001"/>
          </a:xfrm>
          <a:prstGeom prst="line">
            <a:avLst/>
          </a:prstGeom>
          <a:ln w="6350">
            <a:solidFill>
              <a:srgbClr val="FFFFFF"/>
            </a:solidFill>
            <a:miter/>
          </a:ln>
        </p:spPr>
        <p:txBody>
          <a:bodyPr lIns="45719" rIns="45719"/>
          <a:lstStyle/>
          <a:p>
            <a:endParaRPr/>
          </a:p>
        </p:txBody>
      </p:sp>
      <p:sp>
        <p:nvSpPr>
          <p:cNvPr id="183" name="Straight Connector 14"/>
          <p:cNvSpPr/>
          <p:nvPr/>
        </p:nvSpPr>
        <p:spPr>
          <a:xfrm flipH="1" flipV="1">
            <a:off x="565868" y="6287847"/>
            <a:ext cx="11060264" cy="1"/>
          </a:xfrm>
          <a:prstGeom prst="line">
            <a:avLst/>
          </a:prstGeom>
          <a:ln w="6350">
            <a:solidFill>
              <a:srgbClr val="FFFFFF"/>
            </a:solidFill>
            <a:miter/>
          </a:ln>
        </p:spPr>
        <p:txBody>
          <a:bodyPr lIns="45719" rIns="45719"/>
          <a:lstStyle/>
          <a:p>
            <a:endParaRPr/>
          </a:p>
        </p:txBody>
      </p:sp>
      <p:pic>
        <p:nvPicPr>
          <p:cNvPr id="184" name="Imagem 4" descr="Imagem 4"/>
          <p:cNvPicPr>
            <a:picLocks noChangeAspect="1"/>
          </p:cNvPicPr>
          <p:nvPr/>
        </p:nvPicPr>
        <p:blipFill>
          <a:blip r:embed="rId3"/>
          <a:stretch>
            <a:fillRect/>
          </a:stretch>
        </p:blipFill>
        <p:spPr>
          <a:xfrm>
            <a:off x="407723" y="2963919"/>
            <a:ext cx="5560993" cy="3210081"/>
          </a:xfrm>
          <a:prstGeom prst="rect">
            <a:avLst/>
          </a:prstGeom>
          <a:ln w="12700">
            <a:miter lim="400000"/>
          </a:ln>
        </p:spPr>
      </p:pic>
      <p:pic>
        <p:nvPicPr>
          <p:cNvPr id="185" name="Imagem 7" descr="Imagem 7"/>
          <p:cNvPicPr>
            <a:picLocks noChangeAspect="1"/>
          </p:cNvPicPr>
          <p:nvPr/>
        </p:nvPicPr>
        <p:blipFill>
          <a:blip r:embed="rId4"/>
          <a:stretch>
            <a:fillRect/>
          </a:stretch>
        </p:blipFill>
        <p:spPr>
          <a:xfrm>
            <a:off x="5881776" y="1527915"/>
            <a:ext cx="2829826" cy="2481430"/>
          </a:xfrm>
          <a:prstGeom prst="rect">
            <a:avLst/>
          </a:prstGeom>
          <a:ln w="12700">
            <a:miter lim="400000"/>
          </a:ln>
        </p:spPr>
      </p:pic>
      <p:sp>
        <p:nvSpPr>
          <p:cNvPr id="186" name="Título 1"/>
          <p:cNvSpPr txBox="1"/>
          <p:nvPr/>
        </p:nvSpPr>
        <p:spPr>
          <a:xfrm>
            <a:off x="8939956" y="642527"/>
            <a:ext cx="3189267" cy="56153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a:lnSpc>
                <a:spcPct val="90000"/>
              </a:lnSpc>
              <a:defRPr sz="4800" spc="-100">
                <a:solidFill>
                  <a:srgbClr val="FFFFFF"/>
                </a:solidFill>
                <a:latin typeface="Batang"/>
                <a:ea typeface="Batang"/>
                <a:cs typeface="Batang"/>
                <a:sym typeface="Batang"/>
              </a:defRPr>
            </a:pPr>
            <a:r>
              <a:rPr sz="4400" dirty="0" err="1"/>
              <a:t>Conclusões</a:t>
            </a:r>
            <a:r>
              <a:rPr sz="4400" dirty="0"/>
              <a:t>:</a:t>
            </a:r>
          </a:p>
          <a:p>
            <a:pPr>
              <a:lnSpc>
                <a:spcPct val="90000"/>
              </a:lnSpc>
              <a:defRPr spc="-100">
                <a:solidFill>
                  <a:srgbClr val="FFFFFF"/>
                </a:solidFill>
                <a:latin typeface="Batang"/>
                <a:ea typeface="Batang"/>
                <a:cs typeface="Batang"/>
                <a:sym typeface="Batang"/>
              </a:defRPr>
            </a:pPr>
            <a:endParaRPr lang="pt-PT" dirty="0"/>
          </a:p>
          <a:p>
            <a:pPr>
              <a:lnSpc>
                <a:spcPct val="90000"/>
              </a:lnSpc>
              <a:defRPr spc="-100">
                <a:solidFill>
                  <a:srgbClr val="FFFFFF"/>
                </a:solidFill>
                <a:latin typeface="Batang"/>
                <a:ea typeface="Batang"/>
                <a:cs typeface="Batang"/>
                <a:sym typeface="Batang"/>
              </a:defRPr>
            </a:pPr>
            <a:r>
              <a:rPr dirty="0"/>
              <a:t>Nesse teste as </a:t>
            </a:r>
            <a:r>
              <a:rPr dirty="0" err="1"/>
              <a:t>métricas</a:t>
            </a:r>
            <a:r>
              <a:rPr dirty="0"/>
              <a:t> </a:t>
            </a:r>
            <a:r>
              <a:rPr dirty="0" err="1"/>
              <a:t>foram</a:t>
            </a:r>
            <a:r>
              <a:rPr dirty="0"/>
              <a:t> </a:t>
            </a:r>
            <a:r>
              <a:rPr dirty="0" err="1"/>
              <a:t>positivas</a:t>
            </a:r>
            <a:r>
              <a:rPr dirty="0"/>
              <a:t>. Em 36 horas </a:t>
            </a:r>
            <a:r>
              <a:rPr dirty="0" err="1"/>
              <a:t>foi</a:t>
            </a:r>
            <a:r>
              <a:rPr dirty="0"/>
              <a:t> </a:t>
            </a:r>
            <a:r>
              <a:rPr dirty="0" err="1"/>
              <a:t>possível</a:t>
            </a:r>
            <a:r>
              <a:rPr dirty="0"/>
              <a:t> </a:t>
            </a:r>
            <a:r>
              <a:rPr dirty="0" err="1"/>
              <a:t>resgatar</a:t>
            </a:r>
            <a:r>
              <a:rPr dirty="0"/>
              <a:t> </a:t>
            </a:r>
            <a:r>
              <a:rPr dirty="0" err="1"/>
              <a:t>cerca</a:t>
            </a:r>
            <a:r>
              <a:rPr dirty="0"/>
              <a:t> de 75% dos </a:t>
            </a:r>
            <a:r>
              <a:rPr dirty="0" err="1"/>
              <a:t>mortos</a:t>
            </a:r>
            <a:r>
              <a:rPr dirty="0"/>
              <a:t> e </a:t>
            </a:r>
            <a:r>
              <a:rPr dirty="0" err="1"/>
              <a:t>feridos</a:t>
            </a:r>
            <a:r>
              <a:rPr dirty="0"/>
              <a:t> e </a:t>
            </a:r>
            <a:r>
              <a:rPr dirty="0" err="1"/>
              <a:t>abrigar</a:t>
            </a:r>
            <a:r>
              <a:rPr dirty="0"/>
              <a:t> </a:t>
            </a:r>
            <a:r>
              <a:rPr dirty="0" err="1"/>
              <a:t>mais</a:t>
            </a:r>
            <a:r>
              <a:rPr dirty="0"/>
              <a:t> de 80% dos </a:t>
            </a:r>
            <a:r>
              <a:rPr dirty="0" err="1"/>
              <a:t>civis</a:t>
            </a:r>
            <a:r>
              <a:rPr dirty="0"/>
              <a:t>. </a:t>
            </a:r>
          </a:p>
          <a:p>
            <a:pPr>
              <a:lnSpc>
                <a:spcPct val="90000"/>
              </a:lnSpc>
              <a:defRPr spc="-100">
                <a:solidFill>
                  <a:srgbClr val="FFFFFF"/>
                </a:solidFill>
                <a:latin typeface="Batang"/>
                <a:ea typeface="Batang"/>
                <a:cs typeface="Batang"/>
                <a:sym typeface="Batang"/>
              </a:defRPr>
            </a:pPr>
            <a:r>
              <a:rPr dirty="0" err="1"/>
              <a:t>Os</a:t>
            </a:r>
            <a:r>
              <a:rPr dirty="0"/>
              <a:t> </a:t>
            </a:r>
            <a:r>
              <a:rPr dirty="0" err="1"/>
              <a:t>recursos</a:t>
            </a:r>
            <a:r>
              <a:rPr dirty="0"/>
              <a:t> </a:t>
            </a:r>
            <a:r>
              <a:rPr dirty="0" err="1"/>
              <a:t>entregues</a:t>
            </a:r>
            <a:r>
              <a:rPr dirty="0"/>
              <a:t> </a:t>
            </a:r>
            <a:r>
              <a:rPr dirty="0" err="1"/>
              <a:t>foram</a:t>
            </a:r>
            <a:r>
              <a:rPr dirty="0"/>
              <a:t> </a:t>
            </a:r>
            <a:r>
              <a:rPr dirty="0" err="1"/>
              <a:t>bem</a:t>
            </a:r>
            <a:r>
              <a:rPr dirty="0"/>
              <a:t> </a:t>
            </a:r>
            <a:r>
              <a:rPr dirty="0" err="1"/>
              <a:t>utilizados</a:t>
            </a:r>
            <a:r>
              <a:rPr dirty="0"/>
              <a:t>: </a:t>
            </a:r>
            <a:r>
              <a:rPr dirty="0" err="1"/>
              <a:t>mais</a:t>
            </a:r>
            <a:r>
              <a:rPr dirty="0"/>
              <a:t> de 90% da comida e </a:t>
            </a:r>
            <a:r>
              <a:rPr dirty="0" err="1"/>
              <a:t>água</a:t>
            </a:r>
            <a:r>
              <a:rPr dirty="0"/>
              <a:t> e </a:t>
            </a:r>
            <a:r>
              <a:rPr dirty="0" err="1"/>
              <a:t>mais</a:t>
            </a:r>
            <a:r>
              <a:rPr dirty="0"/>
              <a:t> de 80% dos </a:t>
            </a:r>
            <a:r>
              <a:rPr dirty="0" err="1"/>
              <a:t>medicamentos</a:t>
            </a:r>
            <a:r>
              <a:rPr dirty="0"/>
              <a:t>.</a:t>
            </a:r>
          </a:p>
          <a:p>
            <a:pPr>
              <a:lnSpc>
                <a:spcPct val="90000"/>
              </a:lnSpc>
              <a:defRPr spc="-100">
                <a:solidFill>
                  <a:srgbClr val="FFFFFF"/>
                </a:solidFill>
                <a:latin typeface="Batang"/>
                <a:ea typeface="Batang"/>
                <a:cs typeface="Batang"/>
                <a:sym typeface="Batang"/>
              </a:defRPr>
            </a:pPr>
            <a:r>
              <a:rPr dirty="0"/>
              <a:t>O </a:t>
            </a:r>
            <a:r>
              <a:rPr dirty="0" err="1"/>
              <a:t>número</a:t>
            </a:r>
            <a:r>
              <a:rPr dirty="0"/>
              <a:t> de </a:t>
            </a:r>
            <a:r>
              <a:rPr dirty="0" err="1"/>
              <a:t>recusas</a:t>
            </a:r>
            <a:r>
              <a:rPr dirty="0"/>
              <a:t> </a:t>
            </a:r>
            <a:r>
              <a:rPr dirty="0" err="1"/>
              <a:t>foi</a:t>
            </a:r>
            <a:r>
              <a:rPr dirty="0"/>
              <a:t> 2, o que </a:t>
            </a:r>
            <a:r>
              <a:rPr dirty="0" err="1"/>
              <a:t>significa</a:t>
            </a:r>
            <a:r>
              <a:rPr dirty="0"/>
              <a:t> que o </a:t>
            </a:r>
            <a:r>
              <a:rPr dirty="0" err="1"/>
              <a:t>sistema</a:t>
            </a:r>
            <a:r>
              <a:rPr dirty="0"/>
              <a:t> </a:t>
            </a:r>
            <a:r>
              <a:rPr dirty="0" err="1"/>
              <a:t>funcionou</a:t>
            </a:r>
            <a:r>
              <a:rPr dirty="0"/>
              <a:t> com </a:t>
            </a:r>
            <a:r>
              <a:rPr dirty="0" err="1"/>
              <a:t>poucas</a:t>
            </a:r>
            <a:r>
              <a:rPr dirty="0"/>
              <a:t> </a:t>
            </a:r>
            <a:r>
              <a:rPr dirty="0" err="1"/>
              <a:t>falhas</a:t>
            </a:r>
            <a:r>
              <a:rPr dirty="0"/>
              <a:t>.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Rectangle 8"/>
          <p:cNvSpPr/>
          <p:nvPr/>
        </p:nvSpPr>
        <p:spPr>
          <a:xfrm>
            <a:off x="1" y="0"/>
            <a:ext cx="12192001" cy="6858000"/>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pic>
        <p:nvPicPr>
          <p:cNvPr id="189" name="Picture 3" descr="Picture 3"/>
          <p:cNvPicPr>
            <a:picLocks noChangeAspect="1"/>
          </p:cNvPicPr>
          <p:nvPr/>
        </p:nvPicPr>
        <p:blipFill>
          <a:blip r:embed="rId2">
            <a:alphaModFix amt="60000"/>
          </a:blip>
          <a:srcRect t="24982"/>
          <a:stretch>
            <a:fillRect/>
          </a:stretch>
        </p:blipFill>
        <p:spPr>
          <a:xfrm>
            <a:off x="9559" y="-1"/>
            <a:ext cx="12188832" cy="6857900"/>
          </a:xfrm>
          <a:prstGeom prst="rect">
            <a:avLst/>
          </a:prstGeom>
          <a:ln w="12700">
            <a:miter lim="400000"/>
          </a:ln>
        </p:spPr>
      </p:pic>
      <p:sp>
        <p:nvSpPr>
          <p:cNvPr id="190" name="Título 1"/>
          <p:cNvSpPr txBox="1">
            <a:spLocks noGrp="1"/>
          </p:cNvSpPr>
          <p:nvPr>
            <p:ph type="ctrTitle"/>
          </p:nvPr>
        </p:nvSpPr>
        <p:spPr>
          <a:xfrm>
            <a:off x="560238" y="642527"/>
            <a:ext cx="8194676" cy="5643974"/>
          </a:xfrm>
          <a:prstGeom prst="rect">
            <a:avLst/>
          </a:prstGeom>
        </p:spPr>
        <p:txBody>
          <a:bodyPr/>
          <a:lstStyle/>
          <a:p>
            <a:pPr>
              <a:defRPr>
                <a:solidFill>
                  <a:srgbClr val="FFFFFF"/>
                </a:solidFill>
              </a:defRPr>
            </a:pPr>
            <a:r>
              <a:t>Simulação Terramoto + Tsunami:</a:t>
            </a:r>
            <a:br/>
            <a:endParaRPr/>
          </a:p>
        </p:txBody>
      </p:sp>
      <p:sp>
        <p:nvSpPr>
          <p:cNvPr id="191" name="Straight Connector 10"/>
          <p:cNvSpPr/>
          <p:nvPr/>
        </p:nvSpPr>
        <p:spPr>
          <a:xfrm flipH="1" flipV="1">
            <a:off x="560237" y="571499"/>
            <a:ext cx="11060264" cy="2"/>
          </a:xfrm>
          <a:prstGeom prst="line">
            <a:avLst/>
          </a:prstGeom>
          <a:ln w="6350">
            <a:solidFill>
              <a:srgbClr val="FFFFFF"/>
            </a:solidFill>
            <a:miter/>
          </a:ln>
        </p:spPr>
        <p:txBody>
          <a:bodyPr lIns="45719" rIns="45719"/>
          <a:lstStyle/>
          <a:p>
            <a:endParaRPr/>
          </a:p>
        </p:txBody>
      </p:sp>
      <p:sp>
        <p:nvSpPr>
          <p:cNvPr id="192" name="Straight Connector 12"/>
          <p:cNvSpPr/>
          <p:nvPr/>
        </p:nvSpPr>
        <p:spPr>
          <a:xfrm flipH="1">
            <a:off x="8877299" y="571500"/>
            <a:ext cx="1" cy="5715001"/>
          </a:xfrm>
          <a:prstGeom prst="line">
            <a:avLst/>
          </a:prstGeom>
          <a:ln w="6350">
            <a:solidFill>
              <a:srgbClr val="FFFFFF"/>
            </a:solidFill>
            <a:miter/>
          </a:ln>
        </p:spPr>
        <p:txBody>
          <a:bodyPr lIns="45719" rIns="45719"/>
          <a:lstStyle/>
          <a:p>
            <a:endParaRPr/>
          </a:p>
        </p:txBody>
      </p:sp>
      <p:sp>
        <p:nvSpPr>
          <p:cNvPr id="193" name="Straight Connector 14"/>
          <p:cNvSpPr/>
          <p:nvPr/>
        </p:nvSpPr>
        <p:spPr>
          <a:xfrm flipH="1" flipV="1">
            <a:off x="565868" y="6287847"/>
            <a:ext cx="11060264" cy="1"/>
          </a:xfrm>
          <a:prstGeom prst="line">
            <a:avLst/>
          </a:prstGeom>
          <a:ln w="6350">
            <a:solidFill>
              <a:srgbClr val="FFFFFF"/>
            </a:solidFill>
            <a:miter/>
          </a:ln>
        </p:spPr>
        <p:txBody>
          <a:bodyPr lIns="45719" rIns="45719"/>
          <a:lstStyle/>
          <a:p>
            <a:endParaRPr/>
          </a:p>
        </p:txBody>
      </p:sp>
      <p:sp>
        <p:nvSpPr>
          <p:cNvPr id="194" name="Título 1"/>
          <p:cNvSpPr txBox="1"/>
          <p:nvPr/>
        </p:nvSpPr>
        <p:spPr>
          <a:xfrm>
            <a:off x="8929531" y="673087"/>
            <a:ext cx="3207190" cy="56153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a:lnSpc>
                <a:spcPct val="90000"/>
              </a:lnSpc>
              <a:defRPr sz="4400" spc="-100">
                <a:solidFill>
                  <a:srgbClr val="FFFFFF"/>
                </a:solidFill>
                <a:latin typeface="Batang"/>
                <a:ea typeface="Batang"/>
                <a:cs typeface="Batang"/>
                <a:sym typeface="Batang"/>
              </a:defRPr>
            </a:pPr>
            <a:r>
              <a:rPr dirty="0" err="1"/>
              <a:t>Conclusões</a:t>
            </a:r>
            <a:r>
              <a:rPr dirty="0"/>
              <a:t>:</a:t>
            </a:r>
          </a:p>
          <a:p>
            <a:pPr>
              <a:lnSpc>
                <a:spcPct val="90000"/>
              </a:lnSpc>
              <a:defRPr sz="4400" spc="-100">
                <a:solidFill>
                  <a:srgbClr val="FFFFFF"/>
                </a:solidFill>
                <a:latin typeface="Batang"/>
                <a:ea typeface="Batang"/>
                <a:cs typeface="Batang"/>
                <a:sym typeface="Batang"/>
              </a:defRPr>
            </a:pPr>
            <a:endParaRPr sz="4800" dirty="0"/>
          </a:p>
          <a:p>
            <a:pPr>
              <a:lnSpc>
                <a:spcPct val="90000"/>
              </a:lnSpc>
              <a:defRPr spc="-100">
                <a:solidFill>
                  <a:srgbClr val="FFFFFF"/>
                </a:solidFill>
                <a:latin typeface="Batang"/>
                <a:ea typeface="Batang"/>
                <a:cs typeface="Batang"/>
                <a:sym typeface="Batang"/>
              </a:defRPr>
            </a:pPr>
            <a:r>
              <a:rPr dirty="0"/>
              <a:t>Neste teste as </a:t>
            </a:r>
            <a:r>
              <a:rPr dirty="0" err="1"/>
              <a:t>métricas</a:t>
            </a:r>
            <a:r>
              <a:rPr dirty="0"/>
              <a:t> </a:t>
            </a:r>
            <a:r>
              <a:rPr dirty="0" err="1"/>
              <a:t>foram</a:t>
            </a:r>
            <a:r>
              <a:rPr dirty="0"/>
              <a:t> </a:t>
            </a:r>
            <a:r>
              <a:rPr dirty="0" err="1"/>
              <a:t>medianas</a:t>
            </a:r>
            <a:r>
              <a:rPr dirty="0"/>
              <a:t>. Em 36 horas </a:t>
            </a:r>
            <a:r>
              <a:rPr dirty="0" err="1"/>
              <a:t>foi</a:t>
            </a:r>
            <a:r>
              <a:rPr dirty="0"/>
              <a:t> </a:t>
            </a:r>
            <a:r>
              <a:rPr dirty="0" err="1"/>
              <a:t>possível</a:t>
            </a:r>
            <a:r>
              <a:rPr dirty="0"/>
              <a:t> </a:t>
            </a:r>
            <a:r>
              <a:rPr dirty="0" err="1"/>
              <a:t>resgatar</a:t>
            </a:r>
            <a:r>
              <a:rPr dirty="0"/>
              <a:t> </a:t>
            </a:r>
            <a:r>
              <a:rPr dirty="0" err="1"/>
              <a:t>cerca</a:t>
            </a:r>
            <a:r>
              <a:rPr dirty="0"/>
              <a:t> de 55% dos </a:t>
            </a:r>
            <a:r>
              <a:rPr dirty="0" err="1"/>
              <a:t>mortos</a:t>
            </a:r>
            <a:r>
              <a:rPr dirty="0"/>
              <a:t> e </a:t>
            </a:r>
            <a:r>
              <a:rPr dirty="0" err="1"/>
              <a:t>feridos</a:t>
            </a:r>
            <a:r>
              <a:rPr dirty="0"/>
              <a:t> e </a:t>
            </a:r>
            <a:r>
              <a:rPr dirty="0" err="1"/>
              <a:t>abrigar</a:t>
            </a:r>
            <a:r>
              <a:rPr dirty="0"/>
              <a:t> </a:t>
            </a:r>
            <a:r>
              <a:rPr dirty="0" err="1"/>
              <a:t>apenas</a:t>
            </a:r>
            <a:r>
              <a:rPr dirty="0"/>
              <a:t> 34% dos </a:t>
            </a:r>
            <a:r>
              <a:rPr dirty="0" err="1"/>
              <a:t>civis</a:t>
            </a:r>
            <a:r>
              <a:rPr dirty="0"/>
              <a:t>, o que </a:t>
            </a:r>
            <a:r>
              <a:rPr dirty="0" err="1"/>
              <a:t>não</a:t>
            </a:r>
            <a:r>
              <a:rPr dirty="0"/>
              <a:t> </a:t>
            </a:r>
            <a:r>
              <a:rPr dirty="0" err="1"/>
              <a:t>são</a:t>
            </a:r>
            <a:r>
              <a:rPr dirty="0"/>
              <a:t> boas </a:t>
            </a:r>
            <a:r>
              <a:rPr dirty="0" err="1"/>
              <a:t>indicações</a:t>
            </a:r>
            <a:r>
              <a:rPr dirty="0"/>
              <a:t>. No </a:t>
            </a:r>
            <a:r>
              <a:rPr dirty="0" err="1"/>
              <a:t>entanto</a:t>
            </a:r>
            <a:r>
              <a:rPr dirty="0"/>
              <a:t>, </a:t>
            </a:r>
            <a:r>
              <a:rPr dirty="0" err="1"/>
              <a:t>os</a:t>
            </a:r>
            <a:r>
              <a:rPr dirty="0"/>
              <a:t> </a:t>
            </a:r>
            <a:r>
              <a:rPr dirty="0" err="1"/>
              <a:t>recursos</a:t>
            </a:r>
            <a:r>
              <a:rPr dirty="0"/>
              <a:t> </a:t>
            </a:r>
            <a:r>
              <a:rPr dirty="0" err="1"/>
              <a:t>entregues</a:t>
            </a:r>
            <a:r>
              <a:rPr dirty="0"/>
              <a:t> </a:t>
            </a:r>
            <a:r>
              <a:rPr dirty="0" err="1"/>
              <a:t>foram</a:t>
            </a:r>
            <a:r>
              <a:rPr dirty="0"/>
              <a:t> </a:t>
            </a:r>
            <a:r>
              <a:rPr dirty="0" err="1"/>
              <a:t>bem</a:t>
            </a:r>
            <a:r>
              <a:rPr dirty="0"/>
              <a:t> </a:t>
            </a:r>
            <a:r>
              <a:rPr dirty="0" err="1"/>
              <a:t>utilizados</a:t>
            </a:r>
            <a:r>
              <a:rPr dirty="0"/>
              <a:t> (</a:t>
            </a:r>
            <a:r>
              <a:rPr dirty="0" err="1"/>
              <a:t>mais</a:t>
            </a:r>
            <a:r>
              <a:rPr dirty="0"/>
              <a:t> de 90% da comida e </a:t>
            </a:r>
            <a:r>
              <a:rPr dirty="0" err="1"/>
              <a:t>água</a:t>
            </a:r>
            <a:r>
              <a:rPr dirty="0"/>
              <a:t> e </a:t>
            </a:r>
            <a:r>
              <a:rPr dirty="0" err="1"/>
              <a:t>mais</a:t>
            </a:r>
            <a:r>
              <a:rPr dirty="0"/>
              <a:t> de 80% dos </a:t>
            </a:r>
            <a:r>
              <a:rPr dirty="0" err="1"/>
              <a:t>medicamentos</a:t>
            </a:r>
            <a:r>
              <a:rPr dirty="0"/>
              <a:t>) e o </a:t>
            </a:r>
            <a:r>
              <a:rPr dirty="0" err="1"/>
              <a:t>número</a:t>
            </a:r>
            <a:r>
              <a:rPr dirty="0"/>
              <a:t> de </a:t>
            </a:r>
            <a:r>
              <a:rPr dirty="0" err="1"/>
              <a:t>recusas</a:t>
            </a:r>
            <a:r>
              <a:rPr dirty="0"/>
              <a:t> </a:t>
            </a:r>
            <a:r>
              <a:rPr dirty="0" err="1"/>
              <a:t>foi</a:t>
            </a:r>
            <a:r>
              <a:rPr dirty="0"/>
              <a:t> zero, o que </a:t>
            </a:r>
            <a:r>
              <a:rPr dirty="0" err="1"/>
              <a:t>significa</a:t>
            </a:r>
            <a:r>
              <a:rPr dirty="0"/>
              <a:t> que o </a:t>
            </a:r>
            <a:r>
              <a:rPr dirty="0" err="1"/>
              <a:t>sistema</a:t>
            </a:r>
            <a:r>
              <a:rPr dirty="0"/>
              <a:t> </a:t>
            </a:r>
            <a:r>
              <a:rPr dirty="0" err="1"/>
              <a:t>funcionou</a:t>
            </a:r>
            <a:r>
              <a:rPr dirty="0"/>
              <a:t> com </a:t>
            </a:r>
            <a:r>
              <a:rPr dirty="0" err="1"/>
              <a:t>poucas</a:t>
            </a:r>
            <a:r>
              <a:rPr dirty="0"/>
              <a:t> </a:t>
            </a:r>
            <a:r>
              <a:rPr dirty="0" err="1"/>
              <a:t>falhas</a:t>
            </a:r>
            <a:r>
              <a:rPr dirty="0"/>
              <a:t>.</a:t>
            </a:r>
            <a:br>
              <a:rPr dirty="0"/>
            </a:br>
            <a:endParaRPr dirty="0"/>
          </a:p>
        </p:txBody>
      </p:sp>
      <p:pic>
        <p:nvPicPr>
          <p:cNvPr id="195" name="Imagem 5" descr="Imagem 5"/>
          <p:cNvPicPr>
            <a:picLocks noChangeAspect="1"/>
          </p:cNvPicPr>
          <p:nvPr/>
        </p:nvPicPr>
        <p:blipFill>
          <a:blip r:embed="rId3"/>
          <a:stretch>
            <a:fillRect/>
          </a:stretch>
        </p:blipFill>
        <p:spPr>
          <a:xfrm>
            <a:off x="5623467" y="1691634"/>
            <a:ext cx="3068018" cy="2679758"/>
          </a:xfrm>
          <a:prstGeom prst="rect">
            <a:avLst/>
          </a:prstGeom>
          <a:ln w="12700">
            <a:miter lim="400000"/>
          </a:ln>
        </p:spPr>
      </p:pic>
      <p:pic>
        <p:nvPicPr>
          <p:cNvPr id="196" name="Imagem 17" descr="Imagem 17"/>
          <p:cNvPicPr>
            <a:picLocks noChangeAspect="1"/>
          </p:cNvPicPr>
          <p:nvPr/>
        </p:nvPicPr>
        <p:blipFill>
          <a:blip r:embed="rId4"/>
          <a:stretch>
            <a:fillRect/>
          </a:stretch>
        </p:blipFill>
        <p:spPr>
          <a:xfrm>
            <a:off x="460001" y="3118874"/>
            <a:ext cx="4941498" cy="2940568"/>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AlignmentVTI">
  <a:themeElements>
    <a:clrScheme name="AlignmentVTI">
      <a:dk1>
        <a:srgbClr val="000000"/>
      </a:dk1>
      <a:lt1>
        <a:srgbClr val="E2E3E8"/>
      </a:lt1>
      <a:dk2>
        <a:srgbClr val="A7A7A7"/>
      </a:dk2>
      <a:lt2>
        <a:srgbClr val="535353"/>
      </a:lt2>
      <a:accent1>
        <a:srgbClr val="AAA180"/>
      </a:accent1>
      <a:accent2>
        <a:srgbClr val="9CA671"/>
      </a:accent2>
      <a:accent3>
        <a:srgbClr val="8FA880"/>
      </a:accent3>
      <a:accent4>
        <a:srgbClr val="76AD78"/>
      </a:accent4>
      <a:accent5>
        <a:srgbClr val="81AB94"/>
      </a:accent5>
      <a:accent6>
        <a:srgbClr val="74AAA2"/>
      </a:accent6>
      <a:hlink>
        <a:srgbClr val="0000FF"/>
      </a:hlink>
      <a:folHlink>
        <a:srgbClr val="FF00FF"/>
      </a:folHlink>
    </a:clrScheme>
    <a:fontScheme name="AlignmentVTI">
      <a:majorFont>
        <a:latin typeface="Helvetica"/>
        <a:ea typeface="Helvetica"/>
        <a:cs typeface="Helvetica"/>
      </a:majorFont>
      <a:minorFont>
        <a:latin typeface="Avenir Next LT Pro Light"/>
        <a:ea typeface="Avenir Next LT Pro Light"/>
        <a:cs typeface="Avenir Next LT Pro Light"/>
      </a:minorFont>
    </a:fontScheme>
    <a:fmtScheme name="Alignment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venir Next LT Pro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venir Next LT Pro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AlignmentVTI">
  <a:themeElements>
    <a:clrScheme name="AlignmentVTI">
      <a:dk1>
        <a:srgbClr val="000000"/>
      </a:dk1>
      <a:lt1>
        <a:srgbClr val="FFFFFF"/>
      </a:lt1>
      <a:dk2>
        <a:srgbClr val="A7A7A7"/>
      </a:dk2>
      <a:lt2>
        <a:srgbClr val="535353"/>
      </a:lt2>
      <a:accent1>
        <a:srgbClr val="AAA180"/>
      </a:accent1>
      <a:accent2>
        <a:srgbClr val="9CA671"/>
      </a:accent2>
      <a:accent3>
        <a:srgbClr val="8FA880"/>
      </a:accent3>
      <a:accent4>
        <a:srgbClr val="76AD78"/>
      </a:accent4>
      <a:accent5>
        <a:srgbClr val="81AB94"/>
      </a:accent5>
      <a:accent6>
        <a:srgbClr val="74AAA2"/>
      </a:accent6>
      <a:hlink>
        <a:srgbClr val="0000FF"/>
      </a:hlink>
      <a:folHlink>
        <a:srgbClr val="FF00FF"/>
      </a:folHlink>
    </a:clrScheme>
    <a:fontScheme name="AlignmentVTI">
      <a:majorFont>
        <a:latin typeface="Helvetica"/>
        <a:ea typeface="Helvetica"/>
        <a:cs typeface="Helvetica"/>
      </a:majorFont>
      <a:minorFont>
        <a:latin typeface="Avenir Next LT Pro Light"/>
        <a:ea typeface="Avenir Next LT Pro Light"/>
        <a:cs typeface="Avenir Next LT Pro Light"/>
      </a:minorFont>
    </a:fontScheme>
    <a:fmtScheme name="Alignment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venir Next LT Pro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venir Next LT Pro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TotalTime>
  <Words>1647</Words>
  <Application>Microsoft Office PowerPoint</Application>
  <PresentationFormat>Ecrã Panorâmico</PresentationFormat>
  <Paragraphs>54</Paragraphs>
  <Slides>10</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10</vt:i4>
      </vt:variant>
    </vt:vector>
  </HeadingPairs>
  <TitlesOfParts>
    <vt:vector size="14" baseType="lpstr">
      <vt:lpstr>Batang</vt:lpstr>
      <vt:lpstr>Arial</vt:lpstr>
      <vt:lpstr>Avenir Next LT Pro Light</vt:lpstr>
      <vt:lpstr>AlignmentVTI</vt:lpstr>
      <vt:lpstr>Multi-Agent Disaster Response and Relief Coordination System</vt:lpstr>
      <vt:lpstr>Contexto do problema:  Este trabalho tem como objetivo simular desastres naturais numa cidade e implementar agentes que se comportem de acordo com o acontecimento nessas mesmas situações simuladas. O ambiente simula tsunamis, terramotos ou ambos (ao mesmo tempo), simulando os danos causados por tais desastres naturais. A simulação é feita com um sistema descentralizado e conta com 4 tipos diferentes de agentes:   - Civil agents: agentes que se comportam como civis no meio de desastres naturais e que devem receber ajuda e/ou abrigo. - Responder agents: agentes que se encarregam de socorrer os agentes civis que necessitam. - Shelter agents: agentes que disponibilizam abrigo para os agentes civis desabrigados. Nestes abrigos, são disponibilizados recursos aos civis abrigados, como comida, água e medicamentos. - Supply Vehicle agents: agentes que estão encarregues de abastecer ou reabastecer os abrigos com os recursos necessários.  Os agentes comunicam uns com os outros, a colaborar para a obtenção dos melhores resultados, e tomam decisões flexíveis e adaptáveis em tempo real. </vt:lpstr>
      <vt:lpstr>Civil Agent:  Existem 2 tipos de agentes que representam os civis e existe 1 agente civil de cada tipo em cada célula do mapa afetada pelo desastre. Um dos civis é o representante dos mortos e feridos, e vai enviar mensagens para um dos Responder Agents até receber a confirmação de que um Responder Agent se encontra a caminho, e o outro é o representante das pessoas desalojadas, e vai enviar mensagens para um dos Shelter Agents até receber confirmação de que um Shelter Agent se encontra a caminho.</vt:lpstr>
      <vt:lpstr>Responder Agent:  Existem 20 Responder Agents espalhados por 6 localizações ao longo do mapa. Depois da catástrofe, só são iniciados os Responder Agents que não foram afetados pela mesma. Cada Responder Agent tem um comportamento repetitivo em que inicialmente espera por uma mensagem, que se chegar pode ser de “inform”, “request” ou “confirm”. Se for “inform”, vem de um civil a pedir ajuda e imediatamente inicia um contract net com os outros Responder Agents que estejam disponíveis, para ver quem está mais próximo do pedido de ajuda. Se for “request” vem de outro Responder Agent a pedir para socorrer determinada célula, e envia uma proposta onde especifica a sua distância à célula afetada. Se for “confirm” significa que foi escolhido para socorrer determinada célula afetada, pelo que se desloca para lá, socorre as pessoas e torna-se novamente disponível (não voltando à base).  </vt:lpstr>
      <vt:lpstr>Shelter Agent:  Existem 12 Shelter Agents espalhados por 3 localizações ao longo do mapa. Depois da catástrofe, só são iniciados os Shelter Agents que não foram afetados pela mesma. Cada Shelter Agent tem um comportamento repetitivo em que inicialmente espera por uma mensagem, que se chegar pode ser de “inform”, “request” ou “confirm”. Se for “inform”, vem de um civil a pedir ajuda e imediatamente inicia um contract net com os outros Shelter Agents que estejam disponíveis, para ver quem está mais próximo do pedido de ajuda. Se for “request” vem de outro Shelter Agent a pedir para socorrer determinada célula, e envia uma proposta onde especifica a sua distância à célula afetada. Se for “confirm” significa que foi escolhido para socorrer determinada célula afetada, pelo que se desloca para lá, socorre as pessoas e torna-se novamente disponível .  Em cada comportamento cíclico são gastos recursos do abrigo de acordo com a sua ocupação atual,, e depois existe uma avaliação da necessidade de mais recursos. Caso sejam necessários, inicia um contract net com os supply agentes nara ver quem lhe pode fornecer mais recursos. Caso esta ajuda chegue, o abrigo é reabastecido, caso contrário os civis ficam desalojados e este agente inicia um novo contract net com os outos shelters para verificar quem pode receber estes civis.</vt:lpstr>
      <vt:lpstr>Supply Vehicle Agent:  Existem 10 Supply Vehicle Agents espalhados por 2 localizações ao longo do mapa. Depois da catástrofe, só são iniciados os Supply Agents que não foram afetados pela mesma. Cada Supply Agent tem um comportamento repetitivo em que inicialmente espera por uma mensagem, que se chegar pode ser de “request” ou “confirm”. Se for “request” vem de um Shelter Agent a pedir para reabastecer determinado abrigo, e envia uma proposta onde especifica a sua distância a esse abrigo. Se for “confirm” significa que foi escolhido para reabastecer determinada abrigo, pelo que se desloca para lá, reabastece e torna-se novamente disponível (não voltando à base) .  Em cada comportamento cíclico são gastos recursos do camião caso o agente tenha sido acionado e depois existe uma avaliação da necessidade de mais recursos. Caso sejam necessários, o camião volta à base e reabastece, tornando-se depois novamente disponível.</vt:lpstr>
      <vt:lpstr>Simulação Terramoto: </vt:lpstr>
      <vt:lpstr>Simulação Tsunami: </vt:lpstr>
      <vt:lpstr>Simulação Terramoto + Tsunami: </vt:lpstr>
      <vt:lpstr>Análise Crítica:  No geral, pensamos que o trabalho está bem executado. Em todas as simulações, para 36 horas, as métricas medidas são muito positivas e o sistema age com poucas falhas.   Alguns pontos a rever e onde o trabalho poderia ser melhorado (na nossa opinião) são:  - Os agentes poderiam incluir-se a si próprios no protocolo Contract Net (o sistema não prevê que o melhor agente para socorrer uma célula possa ser o agente que recebeu o pedido de ajuda) - Os Shelter Agents poderiam “dividir” os agentes desabrigados de uma célula entre si (o sistema não prevê que mais do que um Shelter Agent possa socorrer os civis desabrigados de uma determinada célula) - O sistema poderia estar melhor preparado para lidar com os fenómenos Terramoto e Tsunami simultaneamente (o sistema pretende ser realista, mas ao fazê-lo demonstra falta de capacidade para lidar com um fenómeno tão grande).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Francisco Verdasca Fernandes Macieira</cp:lastModifiedBy>
  <cp:revision>2</cp:revision>
  <dcterms:modified xsi:type="dcterms:W3CDTF">2024-11-17T19:34:09Z</dcterms:modified>
</cp:coreProperties>
</file>